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58" r:id="rId3"/>
    <p:sldId id="312" r:id="rId4"/>
    <p:sldId id="344" r:id="rId5"/>
    <p:sldId id="368" r:id="rId6"/>
    <p:sldId id="371" r:id="rId7"/>
    <p:sldId id="379" r:id="rId8"/>
    <p:sldId id="376" r:id="rId9"/>
    <p:sldId id="378" r:id="rId10"/>
    <p:sldId id="380" r:id="rId11"/>
    <p:sldId id="377" r:id="rId12"/>
    <p:sldId id="31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16" autoAdjust="0"/>
  </p:normalViewPr>
  <p:slideViewPr>
    <p:cSldViewPr>
      <p:cViewPr varScale="1">
        <p:scale>
          <a:sx n="62" d="100"/>
          <a:sy n="62" d="100"/>
        </p:scale>
        <p:origin x="72"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24366B-7630-4AC3-8A14-2DB24B39A37B}" type="datetimeFigureOut">
              <a:rPr lang="en-GB" smtClean="0"/>
              <a:pPr/>
              <a:t>04/04/2026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E9293C-F67F-4C92-AE0B-7C39D8DF824E}" type="slidenum">
              <a:rPr lang="en-GB" smtClean="0"/>
              <a:pPr/>
              <a:t>‹N°›</a:t>
            </a:fld>
            <a:endParaRPr lang="en-GB" dirty="0"/>
          </a:p>
        </p:txBody>
      </p:sp>
    </p:spTree>
    <p:extLst>
      <p:ext uri="{BB962C8B-B14F-4D97-AF65-F5344CB8AC3E}">
        <p14:creationId xmlns:p14="http://schemas.microsoft.com/office/powerpoint/2010/main" val="3720331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9293C-F67F-4C92-AE0B-7C39D8DF824E}" type="slidenum">
              <a:rPr lang="en-GB" smtClean="0"/>
              <a:pPr/>
              <a:t>1</a:t>
            </a:fld>
            <a:endParaRPr lang="en-GB" dirty="0"/>
          </a:p>
        </p:txBody>
      </p:sp>
    </p:spTree>
    <p:extLst>
      <p:ext uri="{BB962C8B-B14F-4D97-AF65-F5344CB8AC3E}">
        <p14:creationId xmlns:p14="http://schemas.microsoft.com/office/powerpoint/2010/main" val="3623611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8474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9833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9293C-F67F-4C92-AE0B-7C39D8DF824E}" type="slidenum">
              <a:rPr lang="en-GB" smtClean="0"/>
              <a:pPr/>
              <a:t>12</a:t>
            </a:fld>
            <a:endParaRPr lang="en-GB" dirty="0"/>
          </a:p>
        </p:txBody>
      </p:sp>
    </p:spTree>
    <p:extLst>
      <p:ext uri="{BB962C8B-B14F-4D97-AF65-F5344CB8AC3E}">
        <p14:creationId xmlns:p14="http://schemas.microsoft.com/office/powerpoint/2010/main" val="1125722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74E9293C-F67F-4C92-AE0B-7C39D8DF824E}"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74E9293C-F67F-4C92-AE0B-7C39D8DF824E}" type="slidenum">
              <a:rPr lang="en-GB" smtClean="0"/>
              <a:pPr/>
              <a:t>3</a:t>
            </a:fld>
            <a:endParaRPr lang="en-GB" dirty="0"/>
          </a:p>
        </p:txBody>
      </p:sp>
    </p:spTree>
    <p:extLst>
      <p:ext uri="{BB962C8B-B14F-4D97-AF65-F5344CB8AC3E}">
        <p14:creationId xmlns:p14="http://schemas.microsoft.com/office/powerpoint/2010/main" val="1472266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9815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6646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37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563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6906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E9293C-F67F-4C92-AE0B-7C39D8DF82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3493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569054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1266079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E808EA9-0275-42FC-B888-42512E128321}" type="slidenum">
              <a:rPr lang="en-GB" smtClean="0"/>
              <a:pPr/>
              <a:t>‹N°›</a:t>
            </a:fld>
            <a:endParaRPr lang="en-GB"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75061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2446696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E808EA9-0275-42FC-B888-42512E128321}" type="slidenum">
              <a:rPr lang="en-GB" smtClean="0"/>
              <a:pPr/>
              <a:t>‹N°›</a:t>
            </a:fld>
            <a:endParaRPr lang="en-GB"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599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3894621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1543136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1729074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421260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210854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3728697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3533553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52185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64105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483533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DB69133-4230-4AF7-8815-AEC25BA385FE}" type="datetimeFigureOut">
              <a:rPr lang="en-GB" smtClean="0"/>
              <a:pPr/>
              <a:t>04/04/2026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2359741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DB69133-4230-4AF7-8815-AEC25BA385FE}" type="datetimeFigureOut">
              <a:rPr lang="en-GB" smtClean="0"/>
              <a:pPr/>
              <a:t>04/04/2026</a:t>
            </a:fld>
            <a:endParaRPr lang="en-GB"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E808EA9-0275-42FC-B888-42512E128321}" type="slidenum">
              <a:rPr lang="en-GB" smtClean="0"/>
              <a:pPr/>
              <a:t>‹N°›</a:t>
            </a:fld>
            <a:endParaRPr lang="en-GB" dirty="0"/>
          </a:p>
        </p:txBody>
      </p:sp>
    </p:spTree>
    <p:extLst>
      <p:ext uri="{BB962C8B-B14F-4D97-AF65-F5344CB8AC3E}">
        <p14:creationId xmlns:p14="http://schemas.microsoft.com/office/powerpoint/2010/main" val="128429272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2299411" y="260648"/>
            <a:ext cx="5256584" cy="953453"/>
          </a:xfrm>
          <a:prstGeom prst="round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b="1" dirty="0">
                <a:latin typeface="Century Gothic" panose="020B0502020202020204" pitchFamily="34" charset="0"/>
              </a:rPr>
              <a:t>University Mohamed </a:t>
            </a:r>
            <a:r>
              <a:rPr lang="en-US" b="1" dirty="0" err="1">
                <a:latin typeface="Century Gothic" panose="020B0502020202020204" pitchFamily="34" charset="0"/>
              </a:rPr>
              <a:t>Boudiaf</a:t>
            </a:r>
            <a:r>
              <a:rPr lang="en-US" b="1" dirty="0">
                <a:latin typeface="Century Gothic" panose="020B0502020202020204" pitchFamily="34" charset="0"/>
              </a:rPr>
              <a:t> of </a:t>
            </a:r>
            <a:r>
              <a:rPr lang="en-US" b="1" dirty="0" err="1" smtClean="0">
                <a:latin typeface="Century Gothic" panose="020B0502020202020204" pitchFamily="34" charset="0"/>
              </a:rPr>
              <a:t>M'Sila</a:t>
            </a:r>
            <a:r>
              <a:rPr lang="en-US" b="1" dirty="0" smtClean="0">
                <a:latin typeface="Century Gothic" panose="020B0502020202020204" pitchFamily="34" charset="0"/>
              </a:rPr>
              <a:t> </a:t>
            </a:r>
          </a:p>
          <a:p>
            <a:pPr algn="ctr"/>
            <a:r>
              <a:rPr lang="en-US" sz="1600" b="1" dirty="0" smtClean="0">
                <a:latin typeface="Century Gothic" panose="020B0502020202020204" pitchFamily="34" charset="0"/>
              </a:rPr>
              <a:t>Faculty </a:t>
            </a:r>
            <a:r>
              <a:rPr lang="en-US" sz="1600" b="1" dirty="0">
                <a:latin typeface="Century Gothic" panose="020B0502020202020204" pitchFamily="34" charset="0"/>
              </a:rPr>
              <a:t>of Technology, </a:t>
            </a:r>
            <a:endParaRPr lang="en-US" sz="1600" b="1" dirty="0" smtClean="0">
              <a:latin typeface="Century Gothic" panose="020B0502020202020204" pitchFamily="34" charset="0"/>
            </a:endParaRPr>
          </a:p>
          <a:p>
            <a:pPr algn="ctr"/>
            <a:r>
              <a:rPr lang="en-US" sz="1600" b="1" dirty="0" smtClean="0">
                <a:latin typeface="Century Gothic" panose="020B0502020202020204" pitchFamily="34" charset="0"/>
              </a:rPr>
              <a:t>Common </a:t>
            </a:r>
            <a:r>
              <a:rPr lang="en-US" sz="1600" b="1" dirty="0">
                <a:latin typeface="Century Gothic" panose="020B0502020202020204" pitchFamily="34" charset="0"/>
              </a:rPr>
              <a:t>Technology </a:t>
            </a:r>
            <a:r>
              <a:rPr lang="en-US" sz="1600" b="1" dirty="0" smtClean="0">
                <a:latin typeface="Century Gothic" panose="020B0502020202020204" pitchFamily="34" charset="0"/>
              </a:rPr>
              <a:t>Base </a:t>
            </a:r>
            <a:r>
              <a:rPr lang="fr-FR" sz="1600" b="1" dirty="0" smtClean="0">
                <a:latin typeface="Century Gothic" panose="020B0502020202020204" pitchFamily="34" charset="0"/>
              </a:rPr>
              <a:t>– 2</a:t>
            </a:r>
            <a:r>
              <a:rPr lang="fr-FR" sz="1600" b="1" baseline="30000" dirty="0" smtClean="0">
                <a:latin typeface="Century Gothic" panose="020B0502020202020204" pitchFamily="34" charset="0"/>
              </a:rPr>
              <a:t>eme</a:t>
            </a:r>
            <a:r>
              <a:rPr lang="fr-FR" sz="1600" b="1" dirty="0" smtClean="0">
                <a:latin typeface="Century Gothic" panose="020B0502020202020204" pitchFamily="34" charset="0"/>
              </a:rPr>
              <a:t> GCE</a:t>
            </a:r>
            <a:endParaRPr lang="en-GB" sz="1600" b="1" dirty="0">
              <a:latin typeface="Century Gothic" panose="020B0502020202020204" pitchFamily="34" charset="0"/>
            </a:endParaRPr>
          </a:p>
        </p:txBody>
      </p:sp>
      <p:sp>
        <p:nvSpPr>
          <p:cNvPr id="8" name="Rectangle à coins arrondis 7"/>
          <p:cNvSpPr/>
          <p:nvPr/>
        </p:nvSpPr>
        <p:spPr>
          <a:xfrm>
            <a:off x="1475656" y="3933056"/>
            <a:ext cx="6912768" cy="2417683"/>
          </a:xfrm>
          <a:prstGeom prst="round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GB" sz="2800" b="1" dirty="0" smtClean="0">
                <a:latin typeface="Century Gothic" panose="020B0502020202020204" pitchFamily="34" charset="0"/>
              </a:rPr>
              <a:t>Computer-Aided </a:t>
            </a:r>
            <a:r>
              <a:rPr lang="en-GB" sz="2800" b="1" dirty="0">
                <a:latin typeface="Century Gothic" panose="020B0502020202020204" pitchFamily="34" charset="0"/>
              </a:rPr>
              <a:t>Design (CAD</a:t>
            </a:r>
            <a:r>
              <a:rPr lang="en-GB" sz="2800" b="1" dirty="0" smtClean="0">
                <a:latin typeface="Century Gothic" panose="020B0502020202020204" pitchFamily="34" charset="0"/>
              </a:rPr>
              <a:t>)</a:t>
            </a:r>
            <a:r>
              <a:rPr lang="en-GB" sz="2800" b="1" dirty="0">
                <a:latin typeface="Century Gothic" panose="020B0502020202020204" pitchFamily="34" charset="0"/>
              </a:rPr>
              <a:t> </a:t>
            </a:r>
            <a:endParaRPr lang="en-GB" sz="2800" b="1" dirty="0" smtClean="0">
              <a:latin typeface="Century Gothic" panose="020B0502020202020204" pitchFamily="34" charset="0"/>
            </a:endParaRPr>
          </a:p>
          <a:p>
            <a:pPr algn="ctr"/>
            <a:r>
              <a:rPr lang="fr-FR" b="1" dirty="0" smtClean="0">
                <a:latin typeface="Century Gothic" panose="020B0502020202020204" pitchFamily="34" charset="0"/>
              </a:rPr>
              <a:t>«</a:t>
            </a:r>
            <a:r>
              <a:rPr lang="en-GB" b="1" dirty="0">
                <a:latin typeface="Century Gothic" panose="020B0502020202020204" pitchFamily="34" charset="0"/>
              </a:rPr>
              <a:t>Dessin </a:t>
            </a:r>
            <a:r>
              <a:rPr lang="en-GB" b="1" dirty="0" err="1">
                <a:latin typeface="Century Gothic" panose="020B0502020202020204" pitchFamily="34" charset="0"/>
              </a:rPr>
              <a:t>Assisté</a:t>
            </a:r>
            <a:r>
              <a:rPr lang="en-GB" b="1" dirty="0">
                <a:latin typeface="Century Gothic" panose="020B0502020202020204" pitchFamily="34" charset="0"/>
              </a:rPr>
              <a:t> Par </a:t>
            </a:r>
            <a:r>
              <a:rPr lang="en-GB" b="1" dirty="0" err="1">
                <a:latin typeface="Century Gothic" panose="020B0502020202020204" pitchFamily="34" charset="0"/>
              </a:rPr>
              <a:t>Ordinateur</a:t>
            </a:r>
            <a:r>
              <a:rPr lang="en-GB" b="1" dirty="0">
                <a:latin typeface="Century Gothic" panose="020B0502020202020204" pitchFamily="34" charset="0"/>
              </a:rPr>
              <a:t> (</a:t>
            </a:r>
            <a:r>
              <a:rPr lang="en-GB" b="1" dirty="0" smtClean="0">
                <a:latin typeface="Century Gothic" panose="020B0502020202020204" pitchFamily="34" charset="0"/>
              </a:rPr>
              <a:t>DAO)</a:t>
            </a:r>
            <a:r>
              <a:rPr lang="fr-FR" b="1" dirty="0" smtClean="0">
                <a:latin typeface="Century Gothic" panose="020B0502020202020204" pitchFamily="34" charset="0"/>
              </a:rPr>
              <a:t>» </a:t>
            </a:r>
            <a:endParaRPr lang="en-GB" sz="2400" b="1" dirty="0">
              <a:latin typeface="Century Gothic" panose="020B0502020202020204" pitchFamily="34" charset="0"/>
            </a:endParaRPr>
          </a:p>
          <a:p>
            <a:pPr algn="ctr"/>
            <a:endParaRPr lang="fr-FR" b="1" dirty="0" smtClean="0">
              <a:latin typeface="Century Gothic" panose="020B0502020202020204" pitchFamily="34" charset="0"/>
            </a:endParaRPr>
          </a:p>
          <a:p>
            <a:pPr algn="ctr"/>
            <a:r>
              <a:rPr lang="en-US" sz="1400" b="1" dirty="0">
                <a:latin typeface="Century Gothic" panose="020B0502020202020204" pitchFamily="34" charset="0"/>
              </a:rPr>
              <a:t>By</a:t>
            </a:r>
            <a:r>
              <a:rPr lang="en-US" b="1" dirty="0">
                <a:latin typeface="Century Gothic" panose="020B0502020202020204" pitchFamily="34" charset="0"/>
              </a:rPr>
              <a:t> :</a:t>
            </a:r>
          </a:p>
          <a:p>
            <a:pPr algn="ctr"/>
            <a:r>
              <a:rPr lang="en-US" b="1" dirty="0">
                <a:latin typeface="Century Gothic" panose="020B0502020202020204" pitchFamily="34" charset="0"/>
              </a:rPr>
              <a:t>Dr. </a:t>
            </a:r>
            <a:r>
              <a:rPr lang="en-US" b="1" dirty="0" err="1">
                <a:latin typeface="Century Gothic" panose="020B0502020202020204" pitchFamily="34" charset="0"/>
              </a:rPr>
              <a:t>Guettouche</a:t>
            </a:r>
            <a:r>
              <a:rPr lang="en-US" b="1" dirty="0">
                <a:latin typeface="Century Gothic" panose="020B0502020202020204" pitchFamily="34" charset="0"/>
              </a:rPr>
              <a:t> Amar</a:t>
            </a:r>
          </a:p>
          <a:p>
            <a:pPr algn="ctr"/>
            <a:endParaRPr lang="en-US" b="1" dirty="0">
              <a:latin typeface="Century Gothic" panose="020B0502020202020204" pitchFamily="34" charset="0"/>
            </a:endParaRPr>
          </a:p>
          <a:p>
            <a:pPr algn="ctr"/>
            <a:r>
              <a:rPr lang="en-US" sz="1400" b="1" dirty="0">
                <a:latin typeface="Century Gothic" panose="020B0502020202020204" pitchFamily="34" charset="0"/>
              </a:rPr>
              <a:t>2026</a:t>
            </a:r>
          </a:p>
        </p:txBody>
      </p:sp>
      <p:pic>
        <p:nvPicPr>
          <p:cNvPr id="5" name="Image 4" descr="C:\Users\gt\Desktop\462892308_2883961611779690_636343370953924887_n.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2847" y="1412776"/>
            <a:ext cx="2318385" cy="2364740"/>
          </a:xfrm>
          <a:prstGeom prst="rect">
            <a:avLst/>
          </a:prstGeom>
          <a:noFill/>
          <a:ln>
            <a:noFill/>
          </a:ln>
        </p:spPr>
      </p:pic>
    </p:spTree>
    <p:extLst>
      <p:ext uri="{BB962C8B-B14F-4D97-AF65-F5344CB8AC3E}">
        <p14:creationId xmlns:p14="http://schemas.microsoft.com/office/powerpoint/2010/main" val="39532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295232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a:solidFill>
                  <a:schemeClr val="accent2">
                    <a:lumMod val="50000"/>
                  </a:schemeClr>
                </a:solidFill>
              </a:rPr>
              <a:t>3.6 Vue en Coupe</a:t>
            </a:r>
            <a:endParaRPr kumimoji="0" lang="fr-FR" sz="2400" b="1" i="0" u="none" strike="noStrike" kern="1200" cap="none" spc="0" normalizeH="0" baseline="0" noProof="0" dirty="0">
              <a:ln>
                <a:noFill/>
              </a:ln>
              <a:solidFill>
                <a:schemeClr val="accent2">
                  <a:lumMod val="50000"/>
                </a:schemeClr>
              </a:solidFill>
              <a:effectLst/>
              <a:uLnTx/>
              <a:uFillTx/>
              <a:latin typeface="Georgia"/>
              <a:ea typeface="+mn-ea"/>
              <a:cs typeface="+mn-cs"/>
            </a:endParaRPr>
          </a:p>
        </p:txBody>
      </p:sp>
      <p:sp>
        <p:nvSpPr>
          <p:cNvPr id="8" name="Rectangle 7"/>
          <p:cNvSpPr/>
          <p:nvPr/>
        </p:nvSpPr>
        <p:spPr>
          <a:xfrm>
            <a:off x="1403648" y="3206191"/>
            <a:ext cx="7272808" cy="1200329"/>
          </a:xfrm>
          <a:prstGeom prst="rect">
            <a:avLst/>
          </a:prstGeom>
          <a:ln>
            <a:solidFill>
              <a:srgbClr val="FF0000"/>
            </a:solidFill>
          </a:ln>
        </p:spPr>
        <p:txBody>
          <a:bodyPr wrap="square">
            <a:spAutoFit/>
          </a:bodyPr>
          <a:lstStyle/>
          <a:p>
            <a:pPr lvl="0" algn="just">
              <a:lnSpc>
                <a:spcPct val="150000"/>
              </a:lnSpc>
            </a:pPr>
            <a:r>
              <a:rPr lang="fr-FR" sz="1600" dirty="0">
                <a:solidFill>
                  <a:prstClr val="black"/>
                </a:solidFill>
              </a:rPr>
              <a:t>Les vues en coupe dans AutoCAD 3D révèlent l'intérieur des solides en tranchant selon un plan précis, essentielles pour analyser les structures internes en ingénierie. </a:t>
            </a:r>
          </a:p>
        </p:txBody>
      </p:sp>
      <p:sp>
        <p:nvSpPr>
          <p:cNvPr id="5" name="Rectangle 4"/>
          <p:cNvSpPr/>
          <p:nvPr/>
        </p:nvSpPr>
        <p:spPr>
          <a:xfrm>
            <a:off x="1403648" y="4571657"/>
            <a:ext cx="7272808" cy="1938992"/>
          </a:xfrm>
          <a:prstGeom prst="rect">
            <a:avLst/>
          </a:prstGeom>
          <a:ln>
            <a:solidFill>
              <a:srgbClr val="FF0000"/>
            </a:solidFill>
          </a:ln>
        </p:spPr>
        <p:txBody>
          <a:bodyPr wrap="square">
            <a:spAutoFit/>
          </a:bodyPr>
          <a:lstStyle/>
          <a:p>
            <a:pPr marL="285750" lvl="0" indent="-285750" algn="just">
              <a:lnSpc>
                <a:spcPct val="150000"/>
              </a:lnSpc>
              <a:buFont typeface="Arial" panose="020B0604020202020204" pitchFamily="34" charset="0"/>
              <a:buChar char="•"/>
            </a:pPr>
            <a:r>
              <a:rPr lang="fr-FR" sz="1600" dirty="0" smtClean="0">
                <a:solidFill>
                  <a:prstClr val="black"/>
                </a:solidFill>
              </a:rPr>
              <a:t>Utilisez </a:t>
            </a:r>
            <a:r>
              <a:rPr lang="fr-FR" sz="1600" dirty="0">
                <a:solidFill>
                  <a:prstClr val="black"/>
                </a:solidFill>
              </a:rPr>
              <a:t>SLICE pour couper un solide en deux parties le long d'un plan. Ou SECTIONPLANE pour une coupe interactive : placez le plan, activez Live Section pour visualiser l'intérieur.</a:t>
            </a:r>
          </a:p>
          <a:p>
            <a:pPr marL="285750" lvl="0" indent="-285750" algn="just">
              <a:lnSpc>
                <a:spcPct val="150000"/>
              </a:lnSpc>
              <a:buFont typeface="Arial" panose="020B0604020202020204" pitchFamily="34" charset="0"/>
              <a:buChar char="•"/>
            </a:pPr>
            <a:r>
              <a:rPr lang="fr-FR" sz="1600" dirty="0">
                <a:solidFill>
                  <a:prstClr val="black"/>
                </a:solidFill>
              </a:rPr>
              <a:t>Générez une vue 2D avec FLATSHOT ou SOLPROF pour projections techniques. </a:t>
            </a:r>
          </a:p>
        </p:txBody>
      </p:sp>
      <p:pic>
        <p:nvPicPr>
          <p:cNvPr id="6" name="Image 5" descr="Generating a section block in AutoCAD Products"/>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4624"/>
            <a:ext cx="5616624" cy="3146872"/>
          </a:xfrm>
          <a:prstGeom prst="rect">
            <a:avLst/>
          </a:prstGeom>
          <a:noFill/>
          <a:ln>
            <a:noFill/>
          </a:ln>
        </p:spPr>
      </p:pic>
      <p:sp>
        <p:nvSpPr>
          <p:cNvPr id="9" name="Rectangle 8"/>
          <p:cNvSpPr/>
          <p:nvPr/>
        </p:nvSpPr>
        <p:spPr>
          <a:xfrm>
            <a:off x="1691680" y="1700808"/>
            <a:ext cx="1584176" cy="60016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1100" b="1" dirty="0"/>
              <a:t>Fig.3.5. Sélectionnez un plan de coupe dans AutoCAD </a:t>
            </a:r>
            <a:r>
              <a:rPr lang="fr-FR" sz="1100" b="1" dirty="0" smtClean="0"/>
              <a:t>3D.</a:t>
            </a:r>
            <a:endParaRPr lang="ar-DZ" sz="1100" b="1" dirty="0"/>
          </a:p>
        </p:txBody>
      </p:sp>
    </p:spTree>
    <p:extLst>
      <p:ext uri="{BB962C8B-B14F-4D97-AF65-F5344CB8AC3E}">
        <p14:creationId xmlns:p14="http://schemas.microsoft.com/office/powerpoint/2010/main" val="1336044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2088232"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smtClean="0">
                <a:solidFill>
                  <a:srgbClr val="00B050"/>
                </a:solidFill>
              </a:rPr>
              <a:t>Application</a:t>
            </a:r>
            <a:endParaRPr kumimoji="0" lang="fr-FR" sz="2400" b="1" i="0" u="none" strike="noStrike" kern="1200" cap="none" spc="0" normalizeH="0" baseline="0" noProof="0" dirty="0">
              <a:ln>
                <a:noFill/>
              </a:ln>
              <a:solidFill>
                <a:srgbClr val="00B050"/>
              </a:solidFill>
              <a:effectLst/>
              <a:uLnTx/>
              <a:uFillTx/>
              <a:latin typeface="Georgia"/>
            </a:endParaRPr>
          </a:p>
        </p:txBody>
      </p:sp>
      <p:sp>
        <p:nvSpPr>
          <p:cNvPr id="2" name="Rectangle à coins arrondis 1"/>
          <p:cNvSpPr/>
          <p:nvPr/>
        </p:nvSpPr>
        <p:spPr>
          <a:xfrm>
            <a:off x="1392331" y="628938"/>
            <a:ext cx="7500149" cy="265604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Aft>
                <a:spcPts val="0"/>
              </a:spcAft>
            </a:pPr>
            <a:r>
              <a:rPr lang="fr-FR" sz="1600" b="1" dirty="0">
                <a:solidFill>
                  <a:srgbClr val="FF0000"/>
                </a:solidFill>
                <a:ea typeface="Calibri" panose="020F0502020204030204" pitchFamily="34" charset="0"/>
                <a:cs typeface="Arial" panose="020B0604020202020204" pitchFamily="34" charset="0"/>
              </a:rPr>
              <a:t>2.6 Travail </a:t>
            </a:r>
            <a:r>
              <a:rPr lang="fr-FR" sz="1600" b="1" dirty="0" smtClean="0">
                <a:solidFill>
                  <a:srgbClr val="FF0000"/>
                </a:solidFill>
                <a:ea typeface="Calibri" panose="020F0502020204030204" pitchFamily="34" charset="0"/>
                <a:cs typeface="Arial" panose="020B0604020202020204" pitchFamily="34" charset="0"/>
              </a:rPr>
              <a:t>demandé</a:t>
            </a:r>
            <a:endParaRPr lang="en-US" sz="1200" dirty="0" smtClean="0">
              <a:ea typeface="Calibri" panose="020F0502020204030204" pitchFamily="34" charset="0"/>
              <a:cs typeface="Arial" panose="020B0604020202020204" pitchFamily="34" charset="0"/>
            </a:endParaRPr>
          </a:p>
          <a:p>
            <a:pPr marL="228600" indent="-228600" algn="just">
              <a:lnSpc>
                <a:spcPct val="150000"/>
              </a:lnSpc>
              <a:spcAft>
                <a:spcPts val="0"/>
              </a:spcAft>
              <a:buAutoNum type="arabicParenR"/>
            </a:pPr>
            <a:r>
              <a:rPr lang="fr-FR" sz="1400" dirty="0" smtClean="0">
                <a:ea typeface="Calibri" panose="020F0502020204030204" pitchFamily="34" charset="0"/>
                <a:cs typeface="Arial" panose="020B0604020202020204" pitchFamily="34" charset="0"/>
              </a:rPr>
              <a:t>Ouvrir </a:t>
            </a:r>
            <a:r>
              <a:rPr lang="fr-FR" sz="1400" dirty="0">
                <a:ea typeface="Calibri" panose="020F0502020204030204" pitchFamily="34" charset="0"/>
                <a:cs typeface="Arial" panose="020B0604020202020204" pitchFamily="34" charset="0"/>
              </a:rPr>
              <a:t>un espace de travail AutoCAD;</a:t>
            </a:r>
          </a:p>
          <a:p>
            <a:pPr marL="228600" indent="-228600" algn="just">
              <a:lnSpc>
                <a:spcPct val="150000"/>
              </a:lnSpc>
              <a:spcAft>
                <a:spcPts val="0"/>
              </a:spcAft>
              <a:buAutoNum type="arabicParenR"/>
            </a:pPr>
            <a:r>
              <a:rPr lang="fr-FR" sz="1400" dirty="0" smtClean="0">
                <a:ea typeface="Calibri" panose="020F0502020204030204" pitchFamily="34" charset="0"/>
                <a:cs typeface="Arial" panose="020B0604020202020204" pitchFamily="34" charset="0"/>
              </a:rPr>
              <a:t>Sur </a:t>
            </a:r>
            <a:r>
              <a:rPr lang="fr-FR" sz="1400" dirty="0">
                <a:ea typeface="Calibri" panose="020F0502020204030204" pitchFamily="34" charset="0"/>
                <a:cs typeface="Arial" panose="020B0604020202020204" pitchFamily="34" charset="0"/>
              </a:rPr>
              <a:t>cet espace ouvrir la figure de l'exercice du chapitre 2 (Figure. Exe 01);</a:t>
            </a:r>
          </a:p>
          <a:p>
            <a:pPr marL="228600" indent="-228600" algn="just">
              <a:lnSpc>
                <a:spcPct val="150000"/>
              </a:lnSpc>
              <a:spcAft>
                <a:spcPts val="0"/>
              </a:spcAft>
              <a:buAutoNum type="arabicParenR"/>
            </a:pPr>
            <a:r>
              <a:rPr lang="fr-FR" sz="1400" dirty="0" smtClean="0">
                <a:ea typeface="Calibri" panose="020F0502020204030204" pitchFamily="34" charset="0"/>
                <a:cs typeface="Arial" panose="020B0604020202020204" pitchFamily="34" charset="0"/>
              </a:rPr>
              <a:t>Passez </a:t>
            </a:r>
            <a:r>
              <a:rPr lang="fr-FR" sz="1400" dirty="0">
                <a:ea typeface="Calibri" panose="020F0502020204030204" pitchFamily="34" charset="0"/>
                <a:cs typeface="Arial" panose="020B0604020202020204" pitchFamily="34" charset="0"/>
              </a:rPr>
              <a:t>en espace modèle 3D via la barre d'état (en bas à droite) (onglet Model). Cliquez sur l'engrenage (Passage d'un espace de travail à un autre). Sélectionnez Modélisation 3D (3D </a:t>
            </a:r>
            <a:r>
              <a:rPr lang="fr-FR" sz="1400" dirty="0" err="1">
                <a:ea typeface="Calibri" panose="020F0502020204030204" pitchFamily="34" charset="0"/>
                <a:cs typeface="Arial" panose="020B0604020202020204" pitchFamily="34" charset="0"/>
              </a:rPr>
              <a:t>Modeling</a:t>
            </a:r>
            <a:r>
              <a:rPr lang="fr-FR" sz="1400" dirty="0">
                <a:ea typeface="Calibri" panose="020F0502020204030204" pitchFamily="34" charset="0"/>
                <a:cs typeface="Arial" panose="020B0604020202020204" pitchFamily="34" charset="0"/>
              </a:rPr>
              <a:t>) ou Éléments de base 3D (3D Basics) dans la liste qui s'affiche</a:t>
            </a:r>
            <a:r>
              <a:rPr lang="fr-FR" sz="1400" dirty="0" smtClean="0">
                <a:ea typeface="Calibri" panose="020F0502020204030204" pitchFamily="34" charset="0"/>
                <a:cs typeface="Arial" panose="020B0604020202020204" pitchFamily="34" charset="0"/>
              </a:rPr>
              <a:t>.</a:t>
            </a:r>
            <a:endParaRPr lang="fr-FR" sz="1400" dirty="0">
              <a:ea typeface="Calibri" panose="020F0502020204030204" pitchFamily="34" charset="0"/>
              <a:cs typeface="Arial" panose="020B0604020202020204" pitchFamily="34" charset="0"/>
            </a:endParaRPr>
          </a:p>
        </p:txBody>
      </p:sp>
      <p:grpSp>
        <p:nvGrpSpPr>
          <p:cNvPr id="22" name="Groupe 21"/>
          <p:cNvGrpSpPr/>
          <p:nvPr/>
        </p:nvGrpSpPr>
        <p:grpSpPr>
          <a:xfrm>
            <a:off x="4788024" y="3356992"/>
            <a:ext cx="4217990" cy="2823752"/>
            <a:chOff x="-97790" y="-232914"/>
            <a:chExt cx="5307964" cy="4040391"/>
          </a:xfrm>
        </p:grpSpPr>
        <p:grpSp>
          <p:nvGrpSpPr>
            <p:cNvPr id="23" name="Groupe 22"/>
            <p:cNvGrpSpPr/>
            <p:nvPr/>
          </p:nvGrpSpPr>
          <p:grpSpPr>
            <a:xfrm>
              <a:off x="504825" y="266700"/>
              <a:ext cx="3933825" cy="3048370"/>
              <a:chOff x="0" y="0"/>
              <a:chExt cx="3933825" cy="3048370"/>
            </a:xfrm>
          </p:grpSpPr>
          <p:cxnSp>
            <p:nvCxnSpPr>
              <p:cNvPr id="30" name="Connecteur droit 29"/>
              <p:cNvCxnSpPr/>
              <p:nvPr/>
            </p:nvCxnSpPr>
            <p:spPr>
              <a:xfrm>
                <a:off x="161925" y="2876550"/>
                <a:ext cx="3625702" cy="370"/>
              </a:xfrm>
              <a:prstGeom prst="line">
                <a:avLst/>
              </a:prstGeom>
              <a:noFill/>
              <a:ln w="9525" cap="flat" cmpd="sng" algn="ctr">
                <a:solidFill>
                  <a:srgbClr val="4F81BD">
                    <a:shade val="95000"/>
                    <a:satMod val="105000"/>
                  </a:srgbClr>
                </a:solidFill>
                <a:prstDash val="solid"/>
              </a:ln>
              <a:effectLst/>
            </p:spPr>
          </p:cxnSp>
          <p:cxnSp>
            <p:nvCxnSpPr>
              <p:cNvPr id="31" name="Connecteur droit 30"/>
              <p:cNvCxnSpPr/>
              <p:nvPr/>
            </p:nvCxnSpPr>
            <p:spPr>
              <a:xfrm flipV="1">
                <a:off x="3781425" y="1200150"/>
                <a:ext cx="15" cy="1679767"/>
              </a:xfrm>
              <a:prstGeom prst="line">
                <a:avLst/>
              </a:prstGeom>
              <a:noFill/>
              <a:ln w="9525" cap="flat" cmpd="sng" algn="ctr">
                <a:solidFill>
                  <a:srgbClr val="4F81BD">
                    <a:shade val="95000"/>
                    <a:satMod val="105000"/>
                  </a:srgbClr>
                </a:solidFill>
                <a:prstDash val="solid"/>
              </a:ln>
              <a:effectLst/>
            </p:spPr>
          </p:cxnSp>
          <p:cxnSp>
            <p:nvCxnSpPr>
              <p:cNvPr id="32" name="Connecteur droit 31"/>
              <p:cNvCxnSpPr/>
              <p:nvPr/>
            </p:nvCxnSpPr>
            <p:spPr>
              <a:xfrm>
                <a:off x="3171825" y="1200150"/>
                <a:ext cx="602615" cy="0"/>
              </a:xfrm>
              <a:prstGeom prst="line">
                <a:avLst/>
              </a:prstGeom>
              <a:noFill/>
              <a:ln w="9525" cap="flat" cmpd="sng" algn="ctr">
                <a:solidFill>
                  <a:srgbClr val="4F81BD">
                    <a:shade val="95000"/>
                    <a:satMod val="105000"/>
                  </a:srgbClr>
                </a:solidFill>
                <a:prstDash val="solid"/>
              </a:ln>
              <a:effectLst/>
            </p:spPr>
          </p:cxnSp>
          <p:cxnSp>
            <p:nvCxnSpPr>
              <p:cNvPr id="33" name="Connecteur droit 32"/>
              <p:cNvCxnSpPr/>
              <p:nvPr/>
            </p:nvCxnSpPr>
            <p:spPr>
              <a:xfrm flipV="1">
                <a:off x="152400" y="2066925"/>
                <a:ext cx="0" cy="810260"/>
              </a:xfrm>
              <a:prstGeom prst="line">
                <a:avLst/>
              </a:prstGeom>
              <a:noFill/>
              <a:ln w="9525" cap="flat" cmpd="sng" algn="ctr">
                <a:solidFill>
                  <a:srgbClr val="4F81BD">
                    <a:shade val="95000"/>
                    <a:satMod val="105000"/>
                  </a:srgbClr>
                </a:solidFill>
                <a:prstDash val="solid"/>
              </a:ln>
              <a:effectLst/>
            </p:spPr>
          </p:cxnSp>
          <p:cxnSp>
            <p:nvCxnSpPr>
              <p:cNvPr id="34" name="Connecteur droit 33"/>
              <p:cNvCxnSpPr/>
              <p:nvPr/>
            </p:nvCxnSpPr>
            <p:spPr>
              <a:xfrm>
                <a:off x="3162300" y="171450"/>
                <a:ext cx="0" cy="1025525"/>
              </a:xfrm>
              <a:prstGeom prst="line">
                <a:avLst/>
              </a:prstGeom>
              <a:noFill/>
              <a:ln w="9525" cap="flat" cmpd="sng" algn="ctr">
                <a:solidFill>
                  <a:srgbClr val="4F81BD">
                    <a:shade val="95000"/>
                    <a:satMod val="105000"/>
                  </a:srgbClr>
                </a:solidFill>
                <a:prstDash val="solid"/>
              </a:ln>
              <a:effectLst/>
            </p:spPr>
          </p:cxnSp>
          <p:cxnSp>
            <p:nvCxnSpPr>
              <p:cNvPr id="35" name="Connecteur droit 34"/>
              <p:cNvCxnSpPr/>
              <p:nvPr/>
            </p:nvCxnSpPr>
            <p:spPr>
              <a:xfrm flipH="1">
                <a:off x="752475" y="171450"/>
                <a:ext cx="0" cy="1907284"/>
              </a:xfrm>
              <a:prstGeom prst="line">
                <a:avLst/>
              </a:prstGeom>
              <a:noFill/>
              <a:ln w="9525" cap="flat" cmpd="sng" algn="ctr">
                <a:solidFill>
                  <a:srgbClr val="4F81BD">
                    <a:shade val="95000"/>
                    <a:satMod val="105000"/>
                  </a:srgbClr>
                </a:solidFill>
                <a:prstDash val="solid"/>
              </a:ln>
              <a:effectLst/>
            </p:spPr>
          </p:cxnSp>
          <p:cxnSp>
            <p:nvCxnSpPr>
              <p:cNvPr id="36" name="Connecteur droit 35"/>
              <p:cNvCxnSpPr/>
              <p:nvPr/>
            </p:nvCxnSpPr>
            <p:spPr>
              <a:xfrm>
                <a:off x="152400" y="2076450"/>
                <a:ext cx="602615" cy="0"/>
              </a:xfrm>
              <a:prstGeom prst="line">
                <a:avLst/>
              </a:prstGeom>
              <a:noFill/>
              <a:ln w="9525" cap="flat" cmpd="sng" algn="ctr">
                <a:solidFill>
                  <a:srgbClr val="4F81BD">
                    <a:shade val="95000"/>
                    <a:satMod val="105000"/>
                  </a:srgbClr>
                </a:solidFill>
                <a:prstDash val="solid"/>
              </a:ln>
              <a:effectLst/>
            </p:spPr>
          </p:cxnSp>
          <p:cxnSp>
            <p:nvCxnSpPr>
              <p:cNvPr id="37" name="Connecteur droit 36"/>
              <p:cNvCxnSpPr/>
              <p:nvPr/>
            </p:nvCxnSpPr>
            <p:spPr>
              <a:xfrm>
                <a:off x="752475" y="171450"/>
                <a:ext cx="2413635" cy="0"/>
              </a:xfrm>
              <a:prstGeom prst="line">
                <a:avLst/>
              </a:prstGeom>
              <a:noFill/>
              <a:ln w="9525" cap="flat" cmpd="sng" algn="ctr">
                <a:solidFill>
                  <a:srgbClr val="4F81BD">
                    <a:shade val="95000"/>
                    <a:satMod val="105000"/>
                  </a:srgbClr>
                </a:solidFill>
                <a:prstDash val="solid"/>
              </a:ln>
              <a:effectLst/>
            </p:spPr>
          </p:cxnSp>
          <p:cxnSp>
            <p:nvCxnSpPr>
              <p:cNvPr id="38" name="Connecteur droit 37"/>
              <p:cNvCxnSpPr/>
              <p:nvPr/>
            </p:nvCxnSpPr>
            <p:spPr>
              <a:xfrm>
                <a:off x="714375" y="0"/>
                <a:ext cx="2413635" cy="0"/>
              </a:xfrm>
              <a:prstGeom prst="line">
                <a:avLst/>
              </a:prstGeom>
              <a:noFill/>
              <a:ln w="9525" cap="flat" cmpd="sng" algn="ctr">
                <a:solidFill>
                  <a:srgbClr val="C0504D"/>
                </a:solidFill>
                <a:prstDash val="solid"/>
                <a:round/>
                <a:headEnd type="arrow" w="med" len="med"/>
                <a:tailEnd type="arrow" w="med" len="med"/>
              </a:ln>
              <a:effectLst/>
            </p:spPr>
          </p:cxnSp>
          <p:cxnSp>
            <p:nvCxnSpPr>
              <p:cNvPr id="39" name="Connecteur droit 38"/>
              <p:cNvCxnSpPr/>
              <p:nvPr/>
            </p:nvCxnSpPr>
            <p:spPr>
              <a:xfrm>
                <a:off x="3305175" y="171450"/>
                <a:ext cx="0" cy="1025525"/>
              </a:xfrm>
              <a:prstGeom prst="line">
                <a:avLst/>
              </a:prstGeom>
              <a:noFill/>
              <a:ln w="9525" cap="flat" cmpd="sng" algn="ctr">
                <a:solidFill>
                  <a:srgbClr val="C0504D"/>
                </a:solidFill>
                <a:prstDash val="solid"/>
                <a:round/>
                <a:headEnd type="arrow" w="med" len="med"/>
                <a:tailEnd type="arrow" w="med" len="med"/>
              </a:ln>
              <a:effectLst/>
            </p:spPr>
          </p:cxnSp>
          <p:cxnSp>
            <p:nvCxnSpPr>
              <p:cNvPr id="40" name="Connecteur droit 39"/>
              <p:cNvCxnSpPr/>
              <p:nvPr/>
            </p:nvCxnSpPr>
            <p:spPr>
              <a:xfrm flipV="1">
                <a:off x="3933825" y="1190625"/>
                <a:ext cx="0" cy="1679575"/>
              </a:xfrm>
              <a:prstGeom prst="line">
                <a:avLst/>
              </a:prstGeom>
              <a:noFill/>
              <a:ln w="9525" cap="flat" cmpd="sng" algn="ctr">
                <a:solidFill>
                  <a:srgbClr val="C0504D"/>
                </a:solidFill>
                <a:prstDash val="solid"/>
                <a:round/>
                <a:headEnd type="arrow" w="med" len="med"/>
                <a:tailEnd type="arrow" w="med" len="med"/>
              </a:ln>
              <a:effectLst/>
            </p:spPr>
          </p:cxnSp>
          <p:cxnSp>
            <p:nvCxnSpPr>
              <p:cNvPr id="41" name="Connecteur droit 40"/>
              <p:cNvCxnSpPr/>
              <p:nvPr/>
            </p:nvCxnSpPr>
            <p:spPr>
              <a:xfrm>
                <a:off x="161925" y="1933575"/>
                <a:ext cx="602615" cy="0"/>
              </a:xfrm>
              <a:prstGeom prst="line">
                <a:avLst/>
              </a:prstGeom>
              <a:noFill/>
              <a:ln w="9525" cap="flat" cmpd="sng" algn="ctr">
                <a:solidFill>
                  <a:srgbClr val="C0504D"/>
                </a:solidFill>
                <a:prstDash val="solid"/>
                <a:round/>
                <a:headEnd type="arrow" w="med" len="med"/>
                <a:tailEnd type="arrow" w="med" len="med"/>
              </a:ln>
              <a:effectLst/>
            </p:spPr>
          </p:cxnSp>
          <p:cxnSp>
            <p:nvCxnSpPr>
              <p:cNvPr id="42" name="Connecteur droit 41"/>
              <p:cNvCxnSpPr/>
              <p:nvPr/>
            </p:nvCxnSpPr>
            <p:spPr>
              <a:xfrm flipV="1">
                <a:off x="0" y="2057400"/>
                <a:ext cx="0" cy="810260"/>
              </a:xfrm>
              <a:prstGeom prst="line">
                <a:avLst/>
              </a:prstGeom>
              <a:noFill/>
              <a:ln w="9525" cap="flat" cmpd="sng" algn="ctr">
                <a:solidFill>
                  <a:srgbClr val="C0504D"/>
                </a:solidFill>
                <a:prstDash val="solid"/>
                <a:round/>
                <a:headEnd type="arrow" w="med" len="med"/>
                <a:tailEnd type="arrow" w="med" len="med"/>
              </a:ln>
              <a:effectLst/>
            </p:spPr>
          </p:cxnSp>
          <p:cxnSp>
            <p:nvCxnSpPr>
              <p:cNvPr id="43" name="Connecteur droit 42"/>
              <p:cNvCxnSpPr/>
              <p:nvPr/>
            </p:nvCxnSpPr>
            <p:spPr>
              <a:xfrm>
                <a:off x="152400" y="3048000"/>
                <a:ext cx="3625702" cy="370"/>
              </a:xfrm>
              <a:prstGeom prst="line">
                <a:avLst/>
              </a:prstGeom>
              <a:noFill/>
              <a:ln w="9525" cap="flat" cmpd="sng" algn="ctr">
                <a:solidFill>
                  <a:srgbClr val="C0504D"/>
                </a:solidFill>
                <a:prstDash val="solid"/>
                <a:round/>
                <a:headEnd type="arrow" w="med" len="med"/>
                <a:tailEnd type="arrow" w="med" len="med"/>
              </a:ln>
              <a:effectLst/>
            </p:spPr>
          </p:cxnSp>
        </p:grpSp>
        <p:sp>
          <p:nvSpPr>
            <p:cNvPr id="24" name="Zone de texte 24"/>
            <p:cNvSpPr txBox="1"/>
            <p:nvPr/>
          </p:nvSpPr>
          <p:spPr>
            <a:xfrm>
              <a:off x="2200275" y="-232914"/>
              <a:ext cx="691514" cy="315251"/>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60</a:t>
              </a:r>
              <a:r>
                <a:rPr kumimoji="0" lang="fr-FR"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m</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5" name="Zone de texte 25"/>
            <p:cNvSpPr txBox="1"/>
            <p:nvPr/>
          </p:nvSpPr>
          <p:spPr>
            <a:xfrm>
              <a:off x="575643" y="1855234"/>
              <a:ext cx="685801" cy="297785"/>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20 m</a:t>
              </a:r>
              <a:endParaRPr kumimoji="0" lang="en-US"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6" name="Zone de texte 26"/>
            <p:cNvSpPr txBox="1"/>
            <p:nvPr/>
          </p:nvSpPr>
          <p:spPr>
            <a:xfrm>
              <a:off x="-97790" y="2548985"/>
              <a:ext cx="583565" cy="360793"/>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5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30 m</a:t>
              </a:r>
              <a:endParaRPr kumimoji="0" lang="en-US" sz="105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7" name="Zone de texte 27"/>
            <p:cNvSpPr txBox="1"/>
            <p:nvPr/>
          </p:nvSpPr>
          <p:spPr>
            <a:xfrm>
              <a:off x="2200274" y="3381374"/>
              <a:ext cx="691514" cy="426103"/>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100 m</a:t>
              </a:r>
              <a:endParaRPr kumimoji="0" lang="en-US" sz="10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8" name="Zone de texte 28"/>
            <p:cNvSpPr txBox="1"/>
            <p:nvPr/>
          </p:nvSpPr>
          <p:spPr>
            <a:xfrm>
              <a:off x="3867150" y="678254"/>
              <a:ext cx="647700" cy="428265"/>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40</a:t>
              </a:r>
              <a:r>
                <a:rPr kumimoji="0" lang="fr-FR"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m</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29" name="Zone de texte 29"/>
            <p:cNvSpPr txBox="1"/>
            <p:nvPr/>
          </p:nvSpPr>
          <p:spPr>
            <a:xfrm>
              <a:off x="4514848" y="2247901"/>
              <a:ext cx="695326" cy="352425"/>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50 m</a:t>
              </a:r>
              <a:endParaRPr kumimoji="0" lang="en-US" sz="1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grpSp>
      <p:sp>
        <p:nvSpPr>
          <p:cNvPr id="44" name="Rectangle à coins arrondis 43"/>
          <p:cNvSpPr/>
          <p:nvPr/>
        </p:nvSpPr>
        <p:spPr>
          <a:xfrm>
            <a:off x="1392332" y="3418815"/>
            <a:ext cx="3261468" cy="296251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50000"/>
              </a:lnSpc>
              <a:spcAft>
                <a:spcPts val="0"/>
              </a:spcAft>
              <a:buFont typeface="+mj-lt"/>
              <a:buAutoNum type="arabicParenR" startAt="4"/>
            </a:pPr>
            <a:r>
              <a:rPr lang="fr-FR" sz="1400" dirty="0" smtClean="0">
                <a:ea typeface="Calibri" panose="020F0502020204030204" pitchFamily="34" charset="0"/>
                <a:cs typeface="Arial" panose="020B0604020202020204" pitchFamily="34" charset="0"/>
              </a:rPr>
              <a:t>Sélectionnez </a:t>
            </a:r>
            <a:r>
              <a:rPr lang="fr-FR" sz="1400" dirty="0">
                <a:ea typeface="Calibri" panose="020F0502020204030204" pitchFamily="34" charset="0"/>
                <a:cs typeface="Arial" panose="020B0604020202020204" pitchFamily="34" charset="0"/>
              </a:rPr>
              <a:t>les contours fermés (Figure. Exe01) et appliquez "EXTRUDE" avec une hauteur précise (ex. : 30 unités).;</a:t>
            </a:r>
          </a:p>
          <a:p>
            <a:pPr marL="228600" indent="-228600" algn="just">
              <a:lnSpc>
                <a:spcPct val="150000"/>
              </a:lnSpc>
              <a:spcAft>
                <a:spcPts val="0"/>
              </a:spcAft>
              <a:buAutoNum type="arabicParenR" startAt="4"/>
            </a:pPr>
            <a:r>
              <a:rPr lang="fr-FR" sz="1400" dirty="0" smtClean="0">
                <a:ea typeface="Calibri" panose="020F0502020204030204" pitchFamily="34" charset="0"/>
                <a:cs typeface="Arial" panose="020B0604020202020204" pitchFamily="34" charset="0"/>
              </a:rPr>
              <a:t>Sauvegarder </a:t>
            </a:r>
            <a:r>
              <a:rPr lang="fr-FR" sz="1400" dirty="0">
                <a:ea typeface="Calibri" panose="020F0502020204030204" pitchFamily="34" charset="0"/>
                <a:cs typeface="Arial" panose="020B0604020202020204" pitchFamily="34" charset="0"/>
              </a:rPr>
              <a:t>le fichier AutoCAD (utiliser la commande enregistrer sous).</a:t>
            </a:r>
          </a:p>
        </p:txBody>
      </p:sp>
    </p:spTree>
    <p:extLst>
      <p:ext uri="{BB962C8B-B14F-4D97-AF65-F5344CB8AC3E}">
        <p14:creationId xmlns:p14="http://schemas.microsoft.com/office/powerpoint/2010/main" val="1251436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2967335"/>
            <a:ext cx="7416824" cy="646331"/>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600" b="1" dirty="0">
                <a:ln/>
                <a:solidFill>
                  <a:srgbClr val="002060"/>
                </a:solidFill>
              </a:rPr>
              <a:t>Thank you for your attention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coins arrondis en diagonale 2"/>
          <p:cNvSpPr/>
          <p:nvPr/>
        </p:nvSpPr>
        <p:spPr>
          <a:xfrm>
            <a:off x="2123728" y="332656"/>
            <a:ext cx="6048672" cy="1259919"/>
          </a:xfrm>
          <a:prstGeom prst="round2DiagRect">
            <a:avLst/>
          </a:prstGeom>
          <a:ln>
            <a:solidFill>
              <a:srgbClr val="FF0000"/>
            </a:solidFill>
          </a:ln>
        </p:spPr>
        <p:txBody>
          <a:bodyPr wrap="square">
            <a:spAutoFit/>
          </a:bodyPr>
          <a:lstStyle/>
          <a:p>
            <a:pPr algn="ctr"/>
            <a:r>
              <a:rPr lang="fr-FR" sz="2000" b="1" dirty="0" err="1">
                <a:solidFill>
                  <a:srgbClr val="FF0000"/>
                </a:solidFill>
                <a:latin typeface="Century Gothic" panose="020B0502020202020204" pitchFamily="34" charset="0"/>
              </a:rPr>
              <a:t>Chapter</a:t>
            </a:r>
            <a:r>
              <a:rPr lang="fr-FR" sz="2000" b="1" dirty="0">
                <a:solidFill>
                  <a:srgbClr val="FF0000"/>
                </a:solidFill>
                <a:latin typeface="Century Gothic" panose="020B0502020202020204" pitchFamily="34" charset="0"/>
              </a:rPr>
              <a:t> </a:t>
            </a:r>
            <a:r>
              <a:rPr lang="fr-FR" sz="2000" b="1" dirty="0" smtClean="0">
                <a:solidFill>
                  <a:srgbClr val="FF0000"/>
                </a:solidFill>
                <a:latin typeface="Century Gothic" panose="020B0502020202020204" pitchFamily="34" charset="0"/>
              </a:rPr>
              <a:t>3</a:t>
            </a:r>
          </a:p>
          <a:p>
            <a:pPr algn="ctr"/>
            <a:endParaRPr lang="fr-FR" sz="2400" dirty="0" smtClean="0">
              <a:solidFill>
                <a:srgbClr val="FF0000"/>
              </a:solidFill>
              <a:latin typeface="Century Gothic" panose="020B0502020202020204" pitchFamily="34" charset="0"/>
            </a:endParaRPr>
          </a:p>
          <a:p>
            <a:pPr algn="ctr"/>
            <a:r>
              <a:rPr lang="fr-FR" sz="2400" b="1" dirty="0" smtClean="0">
                <a:latin typeface="Century Gothic" panose="020B0502020202020204" pitchFamily="34" charset="0"/>
              </a:rPr>
              <a:t>MODELISATION </a:t>
            </a:r>
            <a:r>
              <a:rPr lang="fr-FR" sz="2400" b="1" dirty="0">
                <a:latin typeface="Century Gothic" panose="020B0502020202020204" pitchFamily="34" charset="0"/>
              </a:rPr>
              <a:t>3D </a:t>
            </a:r>
            <a:r>
              <a:rPr lang="fr-FR" sz="2400" b="1" dirty="0" smtClean="0">
                <a:latin typeface="Century Gothic" panose="020B0502020202020204" pitchFamily="34" charset="0"/>
              </a:rPr>
              <a:t>DANS </a:t>
            </a:r>
            <a:r>
              <a:rPr lang="fr-FR" sz="2400" b="1" dirty="0">
                <a:latin typeface="Century Gothic" panose="020B0502020202020204" pitchFamily="34" charset="0"/>
              </a:rPr>
              <a:t>AutoCAD</a:t>
            </a:r>
            <a:endParaRPr lang="fr-FR" sz="2400" b="1" dirty="0" smtClean="0">
              <a:latin typeface="Century Gothic" panose="020B0502020202020204" pitchFamily="34" charset="0"/>
            </a:endParaRPr>
          </a:p>
        </p:txBody>
      </p:sp>
      <p:sp>
        <p:nvSpPr>
          <p:cNvPr id="39937" name="Rectangle 1"/>
          <p:cNvSpPr>
            <a:spLocks noChangeArrowheads="1"/>
          </p:cNvSpPr>
          <p:nvPr/>
        </p:nvSpPr>
        <p:spPr bwMode="auto">
          <a:xfrm>
            <a:off x="1331640" y="1944171"/>
            <a:ext cx="7704856" cy="4077117"/>
          </a:xfrm>
          <a:prstGeom prst="snip2DiagRect">
            <a:avLst/>
          </a:prstGeom>
          <a:no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3.1 Introduction</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3.2 Notions de plans (plan de face, plan de droite et plan de dessus) </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3.3 Fonctions de bases (extrusion, enlèvement de matière, révolution) </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3.4 Fonctions d’affichage (zoom, vues multiples, fenêtres multiples etc.) </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3.5 Les outils de modifications (Effacer, Décaler, Copier, Miroir, Ajuster, Prolonger, Déplacer) </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3.6 Réalisation d’une vue en coupe du modèle. </a:t>
            </a:r>
          </a:p>
          <a:p>
            <a:pPr lvl="0" algn="just" fontAlgn="base">
              <a:lnSpc>
                <a:spcPct val="150000"/>
              </a:lnSpc>
              <a:spcBef>
                <a:spcPct val="0"/>
              </a:spcBef>
              <a:spcAft>
                <a:spcPct val="0"/>
              </a:spcAft>
            </a:pPr>
            <a:r>
              <a:rPr lang="fr-FR" sz="1600" dirty="0">
                <a:latin typeface="Century Gothic" panose="020B0502020202020204" pitchFamily="34" charset="0"/>
                <a:ea typeface="Calibri" pitchFamily="34" charset="0"/>
                <a:cs typeface="Arial" pitchFamily="34" charset="0"/>
              </a:rPr>
              <a:t>3.7 Travail </a:t>
            </a:r>
            <a:r>
              <a:rPr lang="fr-FR" sz="1600" dirty="0" smtClean="0">
                <a:latin typeface="Century Gothic" panose="020B0502020202020204" pitchFamily="34" charset="0"/>
                <a:ea typeface="Calibri" pitchFamily="34" charset="0"/>
                <a:cs typeface="Arial" pitchFamily="34" charset="0"/>
              </a:rPr>
              <a:t>demandé</a:t>
            </a:r>
            <a:endParaRPr lang="fr-FR" sz="1600" dirty="0">
              <a:latin typeface="Century Gothic" panose="020B0502020202020204" pitchFamily="34" charset="0"/>
              <a:ea typeface="Calibri" pitchFamily="34" charset="0"/>
              <a:cs typeface="Arial" pitchFamily="34" charset="0"/>
            </a:endParaRPr>
          </a:p>
        </p:txBody>
      </p:sp>
      <p:sp>
        <p:nvSpPr>
          <p:cNvPr id="6" name="Footer Placeholder 4"/>
          <p:cNvSpPr txBox="1">
            <a:spLocks/>
          </p:cNvSpPr>
          <p:nvPr/>
        </p:nvSpPr>
        <p:spPr>
          <a:xfrm>
            <a:off x="979984" y="6525344"/>
            <a:ext cx="7344816" cy="332656"/>
          </a:xfrm>
          <a:prstGeom prst="rect">
            <a:avLst/>
          </a:prstGeom>
        </p:spPr>
        <p:txBody>
          <a:bodyPr vert="horz"/>
          <a:lstStyle/>
          <a:p>
            <a:pPr lvl="0" algn="ctr">
              <a:defRPr/>
            </a:pPr>
            <a:r>
              <a:rPr kumimoji="0" lang="en-GB" sz="1200" b="0" i="0" u="none" strike="noStrike" kern="1200" cap="none" spc="0" normalizeH="0" baseline="0" noProof="0" dirty="0" smtClean="0">
                <a:ln>
                  <a:noFill/>
                </a:ln>
                <a:solidFill>
                  <a:schemeClr val="accent2"/>
                </a:solidFill>
                <a:effectLst/>
                <a:uLnTx/>
                <a:uFillTx/>
              </a:rPr>
              <a:t>Cours : </a:t>
            </a:r>
            <a:r>
              <a:rPr lang="en-GB" sz="1200" dirty="0">
                <a:solidFill>
                  <a:schemeClr val="accent2"/>
                </a:solidFill>
              </a:rPr>
              <a:t>Computer-Aided Design (</a:t>
            </a:r>
            <a:r>
              <a:rPr lang="en-GB" sz="1200" dirty="0" smtClean="0">
                <a:solidFill>
                  <a:schemeClr val="accent2"/>
                </a:solidFill>
              </a:rPr>
              <a:t>CAD)                                                            </a:t>
            </a:r>
            <a:r>
              <a:rPr kumimoji="0" lang="en-GB" sz="1200" b="0" i="0" u="none" strike="noStrike" kern="1200" cap="none" spc="0" normalizeH="0" baseline="0" noProof="0" dirty="0" smtClean="0">
                <a:ln>
                  <a:noFill/>
                </a:ln>
                <a:solidFill>
                  <a:schemeClr val="accent2"/>
                </a:solidFill>
                <a:effectLst/>
                <a:uLnTx/>
                <a:uFillTx/>
              </a:rPr>
              <a:t>By : GUETTOUCHE Amar</a:t>
            </a:r>
            <a:endParaRPr kumimoji="0" lang="en-GB" sz="1200" b="0" i="0" u="none" strike="noStrike" kern="1200" cap="none" spc="0" normalizeH="0" baseline="0" noProof="0" dirty="0">
              <a:ln>
                <a:noFill/>
              </a:ln>
              <a:solidFill>
                <a:schemeClr val="accent2"/>
              </a:solidFill>
              <a:effectLst/>
              <a:uLnTx/>
              <a:uFillTx/>
            </a:endParaRPr>
          </a:p>
        </p:txBody>
      </p:sp>
    </p:spTree>
    <p:extLst>
      <p:ext uri="{BB962C8B-B14F-4D97-AF65-F5344CB8AC3E}">
        <p14:creationId xmlns:p14="http://schemas.microsoft.com/office/powerpoint/2010/main" val="1620916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44624"/>
            <a:ext cx="259228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r>
              <a:rPr lang="fr-FR" sz="2400" b="1" dirty="0" smtClean="0">
                <a:solidFill>
                  <a:srgbClr val="FF0000"/>
                </a:solidFill>
              </a:rPr>
              <a:t>3.1 </a:t>
            </a:r>
            <a:r>
              <a:rPr lang="fr-FR" sz="2400" b="1" dirty="0">
                <a:solidFill>
                  <a:srgbClr val="FF0000"/>
                </a:solidFill>
              </a:rPr>
              <a:t>Introduction</a:t>
            </a:r>
          </a:p>
        </p:txBody>
      </p:sp>
      <p:sp>
        <p:nvSpPr>
          <p:cNvPr id="12" name="Footer Placeholder 4"/>
          <p:cNvSpPr txBox="1">
            <a:spLocks/>
          </p:cNvSpPr>
          <p:nvPr/>
        </p:nvSpPr>
        <p:spPr>
          <a:xfrm>
            <a:off x="979984" y="6525344"/>
            <a:ext cx="7344816" cy="332656"/>
          </a:xfrm>
          <a:prstGeom prst="rect">
            <a:avLst/>
          </a:prstGeom>
        </p:spPr>
        <p:txBody>
          <a:bodyPr vert="horz"/>
          <a:lstStyle/>
          <a:p>
            <a:pPr lvl="0" algn="ctr">
              <a:defRPr/>
            </a:pPr>
            <a:r>
              <a:rPr kumimoji="0" lang="en-GB" sz="1200" b="0" i="0" u="none" strike="noStrike" kern="1200" cap="none" spc="0" normalizeH="0" baseline="0" noProof="0" dirty="0" smtClean="0">
                <a:ln>
                  <a:noFill/>
                </a:ln>
                <a:solidFill>
                  <a:schemeClr val="accent2"/>
                </a:solidFill>
                <a:effectLst/>
                <a:uLnTx/>
                <a:uFillTx/>
              </a:rPr>
              <a:t>Cours : </a:t>
            </a:r>
            <a:r>
              <a:rPr lang="en-GB" sz="1200" dirty="0">
                <a:solidFill>
                  <a:schemeClr val="accent2"/>
                </a:solidFill>
              </a:rPr>
              <a:t>Computer-Aided Design (</a:t>
            </a:r>
            <a:r>
              <a:rPr lang="en-GB" sz="1200" dirty="0" smtClean="0">
                <a:solidFill>
                  <a:schemeClr val="accent2"/>
                </a:solidFill>
              </a:rPr>
              <a:t>CAD)                                                            </a:t>
            </a:r>
            <a:r>
              <a:rPr kumimoji="0" lang="en-GB" sz="1200" b="0" i="0" u="none" strike="noStrike" kern="1200" cap="none" spc="0" normalizeH="0" baseline="0" noProof="0" dirty="0" smtClean="0">
                <a:ln>
                  <a:noFill/>
                </a:ln>
                <a:solidFill>
                  <a:schemeClr val="accent2"/>
                </a:solidFill>
                <a:effectLst/>
                <a:uLnTx/>
                <a:uFillTx/>
              </a:rPr>
              <a:t>By : GUETTOUCHE Amar</a:t>
            </a:r>
            <a:endParaRPr kumimoji="0" lang="en-GB" sz="1200" b="0" i="0" u="none" strike="noStrike" kern="1200" cap="none" spc="0" normalizeH="0" baseline="0" noProof="0" dirty="0">
              <a:ln>
                <a:noFill/>
              </a:ln>
              <a:solidFill>
                <a:schemeClr val="accent2"/>
              </a:solidFill>
              <a:effectLst/>
              <a:uLnTx/>
              <a:uFillTx/>
            </a:endParaRPr>
          </a:p>
        </p:txBody>
      </p:sp>
      <p:sp>
        <p:nvSpPr>
          <p:cNvPr id="6" name="Rectangle 5"/>
          <p:cNvSpPr/>
          <p:nvPr/>
        </p:nvSpPr>
        <p:spPr>
          <a:xfrm>
            <a:off x="1403648" y="744727"/>
            <a:ext cx="6696744" cy="1522853"/>
          </a:xfrm>
          <a:prstGeom prst="rect">
            <a:avLst/>
          </a:prstGeom>
          <a:ln>
            <a:solidFill>
              <a:srgbClr val="FF0000"/>
            </a:solidFill>
          </a:ln>
        </p:spPr>
        <p:txBody>
          <a:bodyPr wrap="square">
            <a:spAutoFit/>
          </a:bodyPr>
          <a:lstStyle/>
          <a:p>
            <a:pPr algn="just">
              <a:lnSpc>
                <a:spcPct val="150000"/>
              </a:lnSpc>
            </a:pPr>
            <a:r>
              <a:rPr lang="fr-FR" sz="1600" dirty="0">
                <a:cs typeface="Times New Roman" panose="02020603050405020304" pitchFamily="18" charset="0"/>
              </a:rPr>
              <a:t>La modélisation 3D dans AutoCAD repose sur des vues orthogonales standard et des outils de base pour créer et visualiser des solides. </a:t>
            </a:r>
            <a:r>
              <a:rPr lang="fr-FR" sz="1600" dirty="0" smtClean="0">
                <a:cs typeface="Times New Roman" panose="02020603050405020304" pitchFamily="18" charset="0"/>
              </a:rPr>
              <a:t>Ce </a:t>
            </a:r>
            <a:r>
              <a:rPr lang="fr-FR" sz="1600" dirty="0">
                <a:cs typeface="Times New Roman" panose="02020603050405020304" pitchFamily="18" charset="0"/>
              </a:rPr>
              <a:t>chapitre couvre les plans principaux, les fonctions essentielles et les modifications. </a:t>
            </a:r>
          </a:p>
        </p:txBody>
      </p:sp>
      <p:pic>
        <p:nvPicPr>
          <p:cNvPr id="7" name="Image 6" descr="AutoCAD 3D workspace"/>
          <p:cNvPicPr/>
          <p:nvPr/>
        </p:nvPicPr>
        <p:blipFill>
          <a:blip r:embed="rId3">
            <a:extLst>
              <a:ext uri="{28A0092B-C50C-407E-A947-70E740481C1C}">
                <a14:useLocalDpi xmlns:a14="http://schemas.microsoft.com/office/drawing/2010/main" val="0"/>
              </a:ext>
            </a:extLst>
          </a:blip>
          <a:srcRect/>
          <a:stretch>
            <a:fillRect/>
          </a:stretch>
        </p:blipFill>
        <p:spPr bwMode="auto">
          <a:xfrm>
            <a:off x="1690553" y="2350622"/>
            <a:ext cx="6193815" cy="3526650"/>
          </a:xfrm>
          <a:prstGeom prst="rect">
            <a:avLst/>
          </a:prstGeom>
          <a:noFill/>
          <a:ln>
            <a:noFill/>
          </a:ln>
        </p:spPr>
      </p:pic>
      <p:sp>
        <p:nvSpPr>
          <p:cNvPr id="8" name="Rectangle 7"/>
          <p:cNvSpPr/>
          <p:nvPr/>
        </p:nvSpPr>
        <p:spPr>
          <a:xfrm>
            <a:off x="3397751" y="6021288"/>
            <a:ext cx="2708537" cy="27699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1200" b="1" dirty="0"/>
              <a:t>Fig.3.1. AutoCAD 3D </a:t>
            </a:r>
            <a:r>
              <a:rPr lang="fr-FR" sz="1200" b="1" dirty="0" err="1"/>
              <a:t>workspace</a:t>
            </a:r>
            <a:r>
              <a:rPr lang="fr-FR" sz="1200" b="1" dirty="0"/>
              <a:t> </a:t>
            </a:r>
          </a:p>
        </p:txBody>
      </p:sp>
    </p:spTree>
    <p:extLst>
      <p:ext uri="{BB962C8B-B14F-4D97-AF65-F5344CB8AC3E}">
        <p14:creationId xmlns:p14="http://schemas.microsoft.com/office/powerpoint/2010/main" val="41506032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1905" y="620688"/>
            <a:ext cx="3952183" cy="2308324"/>
          </a:xfrm>
          <a:prstGeom prst="rect">
            <a:avLst/>
          </a:prstGeom>
          <a:ln>
            <a:solidFill>
              <a:srgbClr val="FF0000"/>
            </a:solidFill>
          </a:ln>
        </p:spPr>
        <p:txBody>
          <a:bodyPr wrap="square">
            <a:spAutoFit/>
          </a:bodyPr>
          <a:lstStyle/>
          <a:p>
            <a:pPr lvl="0" algn="just">
              <a:lnSpc>
                <a:spcPct val="150000"/>
              </a:lnSpc>
            </a:pPr>
            <a:r>
              <a:rPr lang="fr-FR" sz="1600" dirty="0">
                <a:solidFill>
                  <a:prstClr val="black"/>
                </a:solidFill>
                <a:cs typeface="Times New Roman" panose="02020603050405020304" pitchFamily="18" charset="0"/>
              </a:rPr>
              <a:t>Les plans de face (vue frontale), droite (vue latérale) et dessus (vue supérieure) forment les projections orthogonales classiques. Pour afficher simultanément ces trois vues alignées, activez les vues multiples (VPORTS</a:t>
            </a:r>
            <a:r>
              <a:rPr lang="fr-FR" sz="1600" dirty="0" smtClean="0">
                <a:solidFill>
                  <a:prstClr val="black"/>
                </a:solidFill>
                <a:cs typeface="Times New Roman" panose="02020603050405020304" pitchFamily="18" charset="0"/>
              </a:rPr>
              <a:t>).</a:t>
            </a:r>
          </a:p>
        </p:txBody>
      </p:sp>
      <p:sp>
        <p:nvSpPr>
          <p:cNvPr id="3" name="Rectangle 2"/>
          <p:cNvSpPr/>
          <p:nvPr/>
        </p:nvSpPr>
        <p:spPr>
          <a:xfrm>
            <a:off x="323528" y="44624"/>
            <a:ext cx="4824536"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a:solidFill>
                  <a:srgbClr val="00B050"/>
                </a:solidFill>
              </a:rPr>
              <a:t>3.2 Notions Plans Orthogonaux</a:t>
            </a:r>
            <a:endParaRPr kumimoji="0" lang="fr-FR" sz="2400" b="1" i="0" u="none" strike="noStrike" kern="1200" cap="none" spc="0" normalizeH="0" baseline="0" noProof="0" dirty="0">
              <a:ln>
                <a:noFill/>
              </a:ln>
              <a:solidFill>
                <a:srgbClr val="00B050"/>
              </a:solidFill>
              <a:effectLst/>
              <a:uLnTx/>
              <a:uFillTx/>
              <a:latin typeface="Georgia"/>
            </a:endParaRPr>
          </a:p>
        </p:txBody>
      </p:sp>
      <p:sp>
        <p:nvSpPr>
          <p:cNvPr id="15" name="Footer Placeholder 4"/>
          <p:cNvSpPr txBox="1">
            <a:spLocks/>
          </p:cNvSpPr>
          <p:nvPr/>
        </p:nvSpPr>
        <p:spPr>
          <a:xfrm>
            <a:off x="979984" y="6525344"/>
            <a:ext cx="7344816" cy="332656"/>
          </a:xfrm>
          <a:prstGeom prst="rect">
            <a:avLst/>
          </a:prstGeom>
        </p:spPr>
        <p:txBody>
          <a:bodyPr vert="horz"/>
          <a:lstStyle/>
          <a:p>
            <a:pPr lvl="0" algn="ctr">
              <a:defRPr/>
            </a:pPr>
            <a:r>
              <a:rPr kumimoji="0" lang="en-GB" sz="1200" b="0" i="0" u="none" strike="noStrike" kern="1200" cap="none" spc="0" normalizeH="0" baseline="0" noProof="0" dirty="0" smtClean="0">
                <a:ln>
                  <a:noFill/>
                </a:ln>
                <a:solidFill>
                  <a:schemeClr val="accent2"/>
                </a:solidFill>
                <a:effectLst/>
                <a:uLnTx/>
                <a:uFillTx/>
              </a:rPr>
              <a:t>Cours : </a:t>
            </a:r>
            <a:r>
              <a:rPr lang="en-GB" sz="1200" dirty="0">
                <a:solidFill>
                  <a:schemeClr val="accent2"/>
                </a:solidFill>
              </a:rPr>
              <a:t>Computer-Aided Design (</a:t>
            </a:r>
            <a:r>
              <a:rPr lang="en-GB" sz="1200" dirty="0" smtClean="0">
                <a:solidFill>
                  <a:schemeClr val="accent2"/>
                </a:solidFill>
              </a:rPr>
              <a:t>CAD)                                                            </a:t>
            </a:r>
            <a:r>
              <a:rPr kumimoji="0" lang="en-GB" sz="1200" b="0" i="0" u="none" strike="noStrike" kern="1200" cap="none" spc="0" normalizeH="0" baseline="0" noProof="0" dirty="0" smtClean="0">
                <a:ln>
                  <a:noFill/>
                </a:ln>
                <a:solidFill>
                  <a:schemeClr val="accent2"/>
                </a:solidFill>
                <a:effectLst/>
                <a:uLnTx/>
                <a:uFillTx/>
              </a:rPr>
              <a:t>By : GUETTOUCHE Amar</a:t>
            </a:r>
            <a:endParaRPr kumimoji="0" lang="en-GB" sz="1200" b="0" i="0" u="none" strike="noStrike" kern="1200" cap="none" spc="0" normalizeH="0" baseline="0" noProof="0" dirty="0">
              <a:ln>
                <a:noFill/>
              </a:ln>
              <a:solidFill>
                <a:schemeClr val="accent2"/>
              </a:solidFill>
              <a:effectLst/>
              <a:uLnTx/>
              <a:uFillTx/>
            </a:endParaRPr>
          </a:p>
        </p:txBody>
      </p:sp>
      <p:sp>
        <p:nvSpPr>
          <p:cNvPr id="13" name="Rectangle 12"/>
          <p:cNvSpPr/>
          <p:nvPr/>
        </p:nvSpPr>
        <p:spPr>
          <a:xfrm>
            <a:off x="1403648" y="3068960"/>
            <a:ext cx="7182544" cy="3369512"/>
          </a:xfrm>
          <a:prstGeom prst="rect">
            <a:avLst/>
          </a:prstGeom>
          <a:ln>
            <a:solidFill>
              <a:srgbClr val="FF0000"/>
            </a:solidFill>
          </a:ln>
        </p:spPr>
        <p:txBody>
          <a:bodyPr wrap="square">
            <a:spAutoFit/>
          </a:bodyPr>
          <a:lstStyle/>
          <a:p>
            <a:pPr lvl="0" algn="just">
              <a:lnSpc>
                <a:spcPct val="150000"/>
              </a:lnSpc>
            </a:pPr>
            <a:r>
              <a:rPr lang="fr-FR" sz="1600" dirty="0">
                <a:solidFill>
                  <a:prstClr val="black"/>
                </a:solidFill>
                <a:cs typeface="Times New Roman" panose="02020603050405020304" pitchFamily="18" charset="0"/>
              </a:rPr>
              <a:t>Dans AutoCAD, la gestion des plans repose sur le SCU (Système de Coordonnées Utilisateur) et le </a:t>
            </a:r>
            <a:r>
              <a:rPr lang="fr-FR" sz="1600" dirty="0" err="1">
                <a:solidFill>
                  <a:prstClr val="black"/>
                </a:solidFill>
                <a:cs typeface="Times New Roman" panose="02020603050405020304" pitchFamily="18" charset="0"/>
              </a:rPr>
              <a:t>ViewCube</a:t>
            </a:r>
            <a:r>
              <a:rPr lang="fr-FR" sz="1600" dirty="0">
                <a:solidFill>
                  <a:prstClr val="black"/>
                </a:solidFill>
                <a:cs typeface="Times New Roman" panose="02020603050405020304" pitchFamily="18" charset="0"/>
              </a:rPr>
              <a:t> : </a:t>
            </a:r>
          </a:p>
          <a:p>
            <a:pPr lvl="0" algn="just">
              <a:lnSpc>
                <a:spcPct val="150000"/>
              </a:lnSpc>
            </a:pPr>
            <a:r>
              <a:rPr lang="fr-FR" sz="1600" b="1" dirty="0">
                <a:solidFill>
                  <a:prstClr val="black"/>
                </a:solidFill>
                <a:cs typeface="Times New Roman" panose="02020603050405020304" pitchFamily="18" charset="0"/>
              </a:rPr>
              <a:t>•	Plan de Dessus (Top) : </a:t>
            </a:r>
            <a:r>
              <a:rPr lang="fr-FR" sz="1600" dirty="0">
                <a:solidFill>
                  <a:prstClr val="black"/>
                </a:solidFill>
                <a:cs typeface="Times New Roman" panose="02020603050405020304" pitchFamily="18" charset="0"/>
              </a:rPr>
              <a:t>Vue par défaut (Axe X et Y). C’est là qu’on dessine l’emprise au sol.</a:t>
            </a:r>
          </a:p>
          <a:p>
            <a:pPr lvl="0" algn="just">
              <a:lnSpc>
                <a:spcPct val="150000"/>
              </a:lnSpc>
            </a:pPr>
            <a:r>
              <a:rPr lang="fr-FR" sz="1600" b="1" dirty="0">
                <a:solidFill>
                  <a:prstClr val="black"/>
                </a:solidFill>
                <a:cs typeface="Times New Roman" panose="02020603050405020304" pitchFamily="18" charset="0"/>
              </a:rPr>
              <a:t>•	Plan de Face (Front) : </a:t>
            </a:r>
            <a:r>
              <a:rPr lang="fr-FR" sz="1600" dirty="0">
                <a:solidFill>
                  <a:prstClr val="black"/>
                </a:solidFill>
                <a:cs typeface="Times New Roman" panose="02020603050405020304" pitchFamily="18" charset="0"/>
              </a:rPr>
              <a:t>Vue verticale de face (Axe X et Z). Indispensable pour dessiner des profils à extruder horizontalement.</a:t>
            </a:r>
          </a:p>
          <a:p>
            <a:pPr lvl="0" algn="just">
              <a:lnSpc>
                <a:spcPct val="150000"/>
              </a:lnSpc>
            </a:pPr>
            <a:r>
              <a:rPr lang="fr-FR" sz="1600" b="1" dirty="0">
                <a:solidFill>
                  <a:prstClr val="black"/>
                </a:solidFill>
                <a:cs typeface="Times New Roman" panose="02020603050405020304" pitchFamily="18" charset="0"/>
              </a:rPr>
              <a:t>•	Plan de Droite (Right) : </a:t>
            </a:r>
            <a:r>
              <a:rPr lang="fr-FR" sz="1600" dirty="0">
                <a:solidFill>
                  <a:prstClr val="black"/>
                </a:solidFill>
                <a:cs typeface="Times New Roman" panose="02020603050405020304" pitchFamily="18" charset="0"/>
              </a:rPr>
              <a:t>Vue latérale (Axe Y et Z).</a:t>
            </a:r>
          </a:p>
          <a:p>
            <a:pPr lvl="0" algn="just">
              <a:lnSpc>
                <a:spcPct val="150000"/>
              </a:lnSpc>
            </a:pPr>
            <a:r>
              <a:rPr lang="fr-FR" sz="1600" dirty="0">
                <a:solidFill>
                  <a:prstClr val="black"/>
                </a:solidFill>
                <a:cs typeface="Times New Roman" panose="02020603050405020304" pitchFamily="18" charset="0"/>
              </a:rPr>
              <a:t>Astuce : Utilisez la commande SCU (ou UCS) pour orienter votre plan de dessin sur n'importe quelle face d'un objet 3D. </a:t>
            </a:r>
          </a:p>
        </p:txBody>
      </p:sp>
      <p:pic>
        <p:nvPicPr>
          <p:cNvPr id="4" name="Image 3"/>
          <p:cNvPicPr>
            <a:picLocks noChangeAspect="1"/>
          </p:cNvPicPr>
          <p:nvPr/>
        </p:nvPicPr>
        <p:blipFill>
          <a:blip r:embed="rId3"/>
          <a:stretch>
            <a:fillRect/>
          </a:stretch>
        </p:blipFill>
        <p:spPr>
          <a:xfrm>
            <a:off x="5436096" y="341340"/>
            <a:ext cx="3672408" cy="2170982"/>
          </a:xfrm>
          <a:prstGeom prst="rect">
            <a:avLst/>
          </a:prstGeom>
        </p:spPr>
      </p:pic>
      <p:sp>
        <p:nvSpPr>
          <p:cNvPr id="12" name="Rectangle 11"/>
          <p:cNvSpPr/>
          <p:nvPr/>
        </p:nvSpPr>
        <p:spPr>
          <a:xfrm>
            <a:off x="5532440" y="2564904"/>
            <a:ext cx="3504056" cy="27699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1200" b="1" dirty="0" smtClean="0"/>
              <a:t>Fig.3.2. </a:t>
            </a:r>
            <a:r>
              <a:rPr lang="fr-FR" sz="1200" b="1" dirty="0"/>
              <a:t>Paramètres des dessins </a:t>
            </a:r>
            <a:r>
              <a:rPr lang="fr-FR" sz="1200" b="1" dirty="0" smtClean="0"/>
              <a:t>orthogonaux</a:t>
            </a:r>
            <a:endParaRPr lang="fr-FR" sz="1200" b="1" dirty="0"/>
          </a:p>
        </p:txBody>
      </p:sp>
    </p:spTree>
    <p:extLst>
      <p:ext uri="{BB962C8B-B14F-4D97-AF65-F5344CB8AC3E}">
        <p14:creationId xmlns:p14="http://schemas.microsoft.com/office/powerpoint/2010/main" val="2798064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44624"/>
            <a:ext cx="3456384"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a:solidFill>
                  <a:srgbClr val="00B0F0"/>
                </a:solidFill>
              </a:rPr>
              <a:t>3.3 Fonctions de Base</a:t>
            </a:r>
            <a:endParaRPr kumimoji="0" lang="fr-FR" sz="2400" b="1" i="0" u="none" strike="noStrike" kern="1200" cap="none" spc="0" normalizeH="0" baseline="0" noProof="0" dirty="0">
              <a:ln>
                <a:noFill/>
              </a:ln>
              <a:solidFill>
                <a:srgbClr val="00B0F0"/>
              </a:solidFill>
              <a:effectLst/>
              <a:uLnTx/>
              <a:uFillTx/>
              <a:latin typeface="Georgia"/>
              <a:ea typeface="+mn-ea"/>
              <a:cs typeface="+mn-cs"/>
            </a:endParaRPr>
          </a:p>
        </p:txBody>
      </p:sp>
      <p:sp>
        <p:nvSpPr>
          <p:cNvPr id="15"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8" name="Rectangle 7"/>
          <p:cNvSpPr/>
          <p:nvPr/>
        </p:nvSpPr>
        <p:spPr>
          <a:xfrm>
            <a:off x="1426614" y="712728"/>
            <a:ext cx="6696744" cy="4524315"/>
          </a:xfrm>
          <a:prstGeom prst="rect">
            <a:avLst/>
          </a:prstGeom>
          <a:ln>
            <a:solidFill>
              <a:srgbClr val="FF0000"/>
            </a:solidFill>
          </a:ln>
        </p:spPr>
        <p:txBody>
          <a:bodyPr wrap="square">
            <a:spAutoFit/>
          </a:bodyPr>
          <a:lstStyle/>
          <a:p>
            <a:pPr algn="just">
              <a:lnSpc>
                <a:spcPct val="150000"/>
              </a:lnSpc>
            </a:pPr>
            <a:r>
              <a:rPr lang="fr-FR" sz="1600" dirty="0">
                <a:cs typeface="Times New Roman" panose="02020603050405020304" pitchFamily="18" charset="0"/>
              </a:rPr>
              <a:t>Les fonctions de base de modélisation 3D dans AutoCAD transforment des profils 2D en solides grâce à l'extrusion, la révolution et les opérations booléennes comme l'enlèvement ou la fusion de matière. Ces outils primitifs (UNION pour fusion) permettent de construire des géométries complexes étape par étape. Ces opérations sont :</a:t>
            </a:r>
          </a:p>
          <a:p>
            <a:pPr algn="just">
              <a:lnSpc>
                <a:spcPct val="150000"/>
              </a:lnSpc>
            </a:pPr>
            <a:r>
              <a:rPr lang="fr-FR" sz="1600" dirty="0">
                <a:cs typeface="Times New Roman" panose="02020603050405020304" pitchFamily="18" charset="0"/>
              </a:rPr>
              <a:t>•	</a:t>
            </a:r>
            <a:r>
              <a:rPr lang="fr-FR" sz="1600" b="1" dirty="0">
                <a:cs typeface="Times New Roman" panose="02020603050405020304" pitchFamily="18" charset="0"/>
              </a:rPr>
              <a:t>Extrusion : </a:t>
            </a:r>
            <a:r>
              <a:rPr lang="fr-FR" sz="1600" dirty="0">
                <a:cs typeface="Times New Roman" panose="02020603050405020304" pitchFamily="18" charset="0"/>
              </a:rPr>
              <a:t>Tapez EXTRUDE, sélectionnez un profil 2D (ligne, cercle), indiquez la hauteur pour créer un solide prismatique.</a:t>
            </a:r>
          </a:p>
          <a:p>
            <a:pPr algn="just">
              <a:lnSpc>
                <a:spcPct val="150000"/>
              </a:lnSpc>
            </a:pPr>
            <a:r>
              <a:rPr lang="fr-FR" sz="1600" dirty="0">
                <a:cs typeface="Times New Roman" panose="02020603050405020304" pitchFamily="18" charset="0"/>
              </a:rPr>
              <a:t>•	</a:t>
            </a:r>
            <a:r>
              <a:rPr lang="fr-FR" sz="1600" b="1" dirty="0">
                <a:cs typeface="Times New Roman" panose="02020603050405020304" pitchFamily="18" charset="0"/>
              </a:rPr>
              <a:t>Enlèvement de matière : </a:t>
            </a:r>
            <a:r>
              <a:rPr lang="fr-FR" sz="1600" dirty="0">
                <a:cs typeface="Times New Roman" panose="02020603050405020304" pitchFamily="18" charset="0"/>
              </a:rPr>
              <a:t>SUBTRACT soustrait un solide d'un autre (ex. : trou dans un bloc).</a:t>
            </a:r>
          </a:p>
          <a:p>
            <a:pPr algn="just">
              <a:lnSpc>
                <a:spcPct val="150000"/>
              </a:lnSpc>
            </a:pPr>
            <a:r>
              <a:rPr lang="fr-FR" sz="1600" dirty="0">
                <a:cs typeface="Times New Roman" panose="02020603050405020304" pitchFamily="18" charset="0"/>
              </a:rPr>
              <a:t>•	</a:t>
            </a:r>
            <a:r>
              <a:rPr lang="fr-FR" sz="1600" b="1" dirty="0">
                <a:cs typeface="Times New Roman" panose="02020603050405020304" pitchFamily="18" charset="0"/>
              </a:rPr>
              <a:t>Révolution : </a:t>
            </a:r>
            <a:r>
              <a:rPr lang="fr-FR" sz="1600" dirty="0">
                <a:cs typeface="Times New Roman" panose="02020603050405020304" pitchFamily="18" charset="0"/>
              </a:rPr>
              <a:t>REVSOL ou REVOLVE fait tourner un profil autour d'un axe pour générer des formes comme des cylindres ou </a:t>
            </a:r>
            <a:r>
              <a:rPr lang="fr-FR" sz="1600" dirty="0" smtClean="0">
                <a:cs typeface="Times New Roman" panose="02020603050405020304" pitchFamily="18" charset="0"/>
              </a:rPr>
              <a:t>cônes.</a:t>
            </a:r>
            <a:endParaRPr lang="fr-FR" sz="1600" dirty="0">
              <a:cs typeface="Times New Roman" panose="02020603050405020304" pitchFamily="18" charset="0"/>
            </a:endParaRPr>
          </a:p>
        </p:txBody>
      </p:sp>
      <p:sp>
        <p:nvSpPr>
          <p:cNvPr id="2" name="Rectangle 1"/>
          <p:cNvSpPr/>
          <p:nvPr/>
        </p:nvSpPr>
        <p:spPr>
          <a:xfrm>
            <a:off x="2086698" y="6176337"/>
            <a:ext cx="4891326" cy="27699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1200" b="1" dirty="0"/>
              <a:t>Fig.3.2. Les principales relations géométriques dans </a:t>
            </a:r>
            <a:r>
              <a:rPr lang="fr-FR" sz="1200" b="1" dirty="0" smtClean="0"/>
              <a:t>AutoCAD</a:t>
            </a:r>
            <a:endParaRPr lang="ar-DZ" sz="1200" b="1" dirty="0"/>
          </a:p>
        </p:txBody>
      </p:sp>
      <p:sp>
        <p:nvSpPr>
          <p:cNvPr id="4" name="AutoShape 2" descr="Screenshot of 3D part with AutoCAD Viewport Controls"/>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spTree>
    <p:extLst>
      <p:ext uri="{BB962C8B-B14F-4D97-AF65-F5344CB8AC3E}">
        <p14:creationId xmlns:p14="http://schemas.microsoft.com/office/powerpoint/2010/main" val="4116021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367240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a:solidFill>
                  <a:srgbClr val="7030A0"/>
                </a:solidFill>
              </a:rPr>
              <a:t>3.4 Fonctions Affichage</a:t>
            </a:r>
            <a:endParaRPr kumimoji="0" lang="fr-FR" sz="2400" b="1" i="0" u="none" strike="noStrike" kern="1200" cap="none" spc="0" normalizeH="0" baseline="0" noProof="0" dirty="0">
              <a:ln>
                <a:noFill/>
              </a:ln>
              <a:solidFill>
                <a:srgbClr val="7030A0"/>
              </a:solidFill>
              <a:effectLst/>
              <a:uLnTx/>
              <a:uFillTx/>
              <a:latin typeface="Georgia"/>
            </a:endParaRPr>
          </a:p>
        </p:txBody>
      </p:sp>
      <p:sp>
        <p:nvSpPr>
          <p:cNvPr id="11" name="Rectangle 10"/>
          <p:cNvSpPr/>
          <p:nvPr/>
        </p:nvSpPr>
        <p:spPr>
          <a:xfrm>
            <a:off x="1403648" y="692696"/>
            <a:ext cx="6921152" cy="1522853"/>
          </a:xfrm>
          <a:prstGeom prst="rect">
            <a:avLst/>
          </a:prstGeom>
          <a:ln>
            <a:solidFill>
              <a:srgbClr val="FF0000"/>
            </a:solidFill>
          </a:ln>
        </p:spPr>
        <p:txBody>
          <a:bodyPr wrap="square">
            <a:spAutoFit/>
          </a:bodyPr>
          <a:lstStyle/>
          <a:p>
            <a:pPr algn="just">
              <a:lnSpc>
                <a:spcPct val="150000"/>
              </a:lnSpc>
            </a:pPr>
            <a:r>
              <a:rPr lang="fr-FR" sz="1600" dirty="0"/>
              <a:t>Les fonctions d'affichage dans AutoCAD 3D permettent de naviguer, zoomer et organiser les vues pour une modélisation précise et intuitive. Elles facilitent la visualisation simultanée de différents angles d'un modèle (navigation en 3D). </a:t>
            </a:r>
            <a:endParaRPr lang="en-US" sz="1600" dirty="0"/>
          </a:p>
        </p:txBody>
      </p:sp>
      <p:sp>
        <p:nvSpPr>
          <p:cNvPr id="8" name="Rectangle 7"/>
          <p:cNvSpPr/>
          <p:nvPr/>
        </p:nvSpPr>
        <p:spPr>
          <a:xfrm>
            <a:off x="1403648" y="2401956"/>
            <a:ext cx="6936095" cy="2677656"/>
          </a:xfrm>
          <a:prstGeom prst="rect">
            <a:avLst/>
          </a:prstGeom>
          <a:ln>
            <a:solidFill>
              <a:srgbClr val="FF0000"/>
            </a:solidFill>
          </a:ln>
        </p:spPr>
        <p:txBody>
          <a:bodyPr wrap="square">
            <a:spAutoFit/>
          </a:bodyPr>
          <a:lstStyle/>
          <a:p>
            <a:pPr algn="just">
              <a:lnSpc>
                <a:spcPct val="150000"/>
              </a:lnSpc>
            </a:pPr>
            <a:r>
              <a:rPr lang="fr-FR" sz="1600" dirty="0" smtClean="0"/>
              <a:t>Ces </a:t>
            </a:r>
            <a:r>
              <a:rPr lang="fr-FR" sz="1600" dirty="0"/>
              <a:t>fonctions sont :</a:t>
            </a:r>
            <a:endParaRPr lang="en-US" sz="1600" dirty="0"/>
          </a:p>
          <a:p>
            <a:pPr marL="285750" lvl="0" indent="-285750" algn="just">
              <a:lnSpc>
                <a:spcPct val="150000"/>
              </a:lnSpc>
              <a:buFont typeface="Arial" panose="020B0604020202020204" pitchFamily="34" charset="0"/>
              <a:buChar char="•"/>
            </a:pPr>
            <a:r>
              <a:rPr lang="fr-FR" sz="1600" b="1" dirty="0"/>
              <a:t>Zoom</a:t>
            </a:r>
            <a:r>
              <a:rPr lang="fr-FR" sz="1600" dirty="0"/>
              <a:t> : Z + Entrée, puis Fenêtre (deux points opposés), Précédent ou </a:t>
            </a:r>
            <a:r>
              <a:rPr lang="fr-FR" sz="1600" dirty="0" err="1"/>
              <a:t>Extents</a:t>
            </a:r>
            <a:r>
              <a:rPr lang="fr-FR" sz="1600" dirty="0"/>
              <a:t> pour ajuster la vue.</a:t>
            </a:r>
            <a:endParaRPr lang="en-US" sz="1600" dirty="0"/>
          </a:p>
          <a:p>
            <a:pPr marL="285750" lvl="0" indent="-285750" algn="just">
              <a:lnSpc>
                <a:spcPct val="150000"/>
              </a:lnSpc>
              <a:buFont typeface="Arial" panose="020B0604020202020204" pitchFamily="34" charset="0"/>
              <a:buChar char="•"/>
            </a:pPr>
            <a:r>
              <a:rPr lang="fr-FR" sz="1600" b="1" dirty="0"/>
              <a:t>Vues multiples</a:t>
            </a:r>
            <a:r>
              <a:rPr lang="fr-FR" sz="1600" dirty="0"/>
              <a:t> : Commande VPORTS ou -VPORTS pour diviser l'écran (ex. : 4 vues : dessus, face, droite, 3D).</a:t>
            </a:r>
            <a:endParaRPr lang="en-US" sz="1600" dirty="0"/>
          </a:p>
          <a:p>
            <a:pPr marL="285750" lvl="0" indent="-285750" algn="just">
              <a:lnSpc>
                <a:spcPct val="150000"/>
              </a:lnSpc>
              <a:buFont typeface="Arial" panose="020B0604020202020204" pitchFamily="34" charset="0"/>
              <a:buChar char="•"/>
            </a:pPr>
            <a:r>
              <a:rPr lang="fr-FR" sz="1600" b="1" dirty="0"/>
              <a:t>Fenêtres multiples</a:t>
            </a:r>
            <a:r>
              <a:rPr lang="fr-FR" sz="1600" dirty="0"/>
              <a:t> : Superposez avec MVIEW ; utilisez ORBIT pour rotation 3D</a:t>
            </a:r>
            <a:r>
              <a:rPr lang="fr-FR" sz="1600" dirty="0" smtClean="0"/>
              <a:t>​.</a:t>
            </a:r>
            <a:endParaRPr lang="en-US" sz="1600" dirty="0"/>
          </a:p>
        </p:txBody>
      </p:sp>
    </p:spTree>
    <p:extLst>
      <p:ext uri="{BB962C8B-B14F-4D97-AF65-F5344CB8AC3E}">
        <p14:creationId xmlns:p14="http://schemas.microsoft.com/office/powerpoint/2010/main" val="1797608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367240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7030A0"/>
                </a:solidFill>
                <a:effectLst/>
                <a:uLnTx/>
                <a:uFillTx/>
                <a:latin typeface="Century Gothic" panose="020B0502020202020204"/>
                <a:ea typeface="+mn-ea"/>
                <a:cs typeface="+mn-cs"/>
              </a:rPr>
              <a:t>3.4 Fonctions Affichage</a:t>
            </a:r>
            <a:endParaRPr kumimoji="0" lang="fr-FR" sz="2400" b="1" i="0" u="none" strike="noStrike" kern="1200" cap="none" spc="0" normalizeH="0" baseline="0" noProof="0" dirty="0">
              <a:ln>
                <a:noFill/>
              </a:ln>
              <a:solidFill>
                <a:srgbClr val="7030A0"/>
              </a:solidFill>
              <a:effectLst/>
              <a:uLnTx/>
              <a:uFillTx/>
              <a:latin typeface="Georgia"/>
              <a:ea typeface="+mn-ea"/>
              <a:cs typeface="+mn-cs"/>
            </a:endParaRPr>
          </a:p>
        </p:txBody>
      </p:sp>
      <p:pic>
        <p:nvPicPr>
          <p:cNvPr id="10" name="Image 9"/>
          <p:cNvPicPr/>
          <p:nvPr/>
        </p:nvPicPr>
        <p:blipFill>
          <a:blip r:embed="rId3">
            <a:extLst>
              <a:ext uri="{28A0092B-C50C-407E-A947-70E740481C1C}">
                <a14:useLocalDpi xmlns:a14="http://schemas.microsoft.com/office/drawing/2010/main" val="0"/>
              </a:ext>
            </a:extLst>
          </a:blip>
          <a:srcRect/>
          <a:stretch>
            <a:fillRect/>
          </a:stretch>
        </p:blipFill>
        <p:spPr bwMode="auto">
          <a:xfrm>
            <a:off x="1763688" y="980727"/>
            <a:ext cx="6264696" cy="3904861"/>
          </a:xfrm>
          <a:prstGeom prst="rect">
            <a:avLst/>
          </a:prstGeom>
          <a:noFill/>
          <a:ln>
            <a:noFill/>
          </a:ln>
        </p:spPr>
      </p:pic>
      <p:sp>
        <p:nvSpPr>
          <p:cNvPr id="15" name="Rectangle 14"/>
          <p:cNvSpPr/>
          <p:nvPr/>
        </p:nvSpPr>
        <p:spPr>
          <a:xfrm>
            <a:off x="3407702" y="5019840"/>
            <a:ext cx="2976668" cy="43088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prstClr val="black"/>
                </a:solidFill>
                <a:effectLst/>
                <a:uLnTx/>
                <a:uFillTx/>
                <a:latin typeface="Century Gothic" panose="020B0502020202020204"/>
                <a:ea typeface="+mn-ea"/>
                <a:cs typeface="+mn-cs"/>
              </a:rPr>
              <a:t>Fig.3.3. Contrôle de la fenêtre d'affichage et le cube de visualisation</a:t>
            </a:r>
            <a:r>
              <a:rPr kumimoji="0" lang="fr-FR" sz="11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endParaRPr kumimoji="0" lang="ar-DZ" sz="1100" b="1" i="0" u="none" strike="noStrike" kern="1200" cap="none" spc="0" normalizeH="0" baseline="0" noProof="0" dirty="0">
              <a:ln>
                <a:noFill/>
              </a:ln>
              <a:solidFill>
                <a:prstClr val="black"/>
              </a:solidFill>
              <a:effectLst/>
              <a:uLnTx/>
              <a:uFillTx/>
              <a:latin typeface="Century Gothic" panose="020B0502020202020204"/>
              <a:ea typeface="+mn-ea"/>
              <a:cs typeface="Tahoma" panose="020B0604030504040204" pitchFamily="34" charset="0"/>
            </a:endParaRPr>
          </a:p>
        </p:txBody>
      </p:sp>
    </p:spTree>
    <p:extLst>
      <p:ext uri="{BB962C8B-B14F-4D97-AF65-F5344CB8AC3E}">
        <p14:creationId xmlns:p14="http://schemas.microsoft.com/office/powerpoint/2010/main" val="1506701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367240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defRPr/>
            </a:pPr>
            <a:r>
              <a:rPr lang="fr-FR" sz="2400" b="1" dirty="0">
                <a:solidFill>
                  <a:srgbClr val="002060"/>
                </a:solidFill>
              </a:rPr>
              <a:t>3.5 Outils Modifications</a:t>
            </a:r>
            <a:endParaRPr kumimoji="0" lang="fr-FR" sz="2400" b="1" i="0" u="none" strike="noStrike" kern="1200" cap="none" spc="0" normalizeH="0" baseline="0" noProof="0" dirty="0">
              <a:ln>
                <a:noFill/>
              </a:ln>
              <a:solidFill>
                <a:srgbClr val="002060"/>
              </a:solidFill>
              <a:effectLst/>
              <a:uLnTx/>
              <a:uFillTx/>
              <a:latin typeface="Georgia"/>
              <a:ea typeface="+mn-ea"/>
              <a:cs typeface="+mn-cs"/>
            </a:endParaRPr>
          </a:p>
        </p:txBody>
      </p:sp>
      <p:sp>
        <p:nvSpPr>
          <p:cNvPr id="8" name="Rectangle 7"/>
          <p:cNvSpPr/>
          <p:nvPr/>
        </p:nvSpPr>
        <p:spPr>
          <a:xfrm>
            <a:off x="1403648" y="714176"/>
            <a:ext cx="7272808" cy="4154984"/>
          </a:xfrm>
          <a:prstGeom prst="rect">
            <a:avLst/>
          </a:prstGeom>
          <a:ln>
            <a:solidFill>
              <a:srgbClr val="FF0000"/>
            </a:solidFill>
          </a:ln>
        </p:spPr>
        <p:txBody>
          <a:bodyPr wrap="square">
            <a:spAutoFit/>
          </a:bodyPr>
          <a:lstStyle/>
          <a:p>
            <a:pPr algn="just">
              <a:lnSpc>
                <a:spcPct val="150000"/>
              </a:lnSpc>
            </a:pPr>
            <a:r>
              <a:rPr lang="fr-FR" sz="1600" dirty="0"/>
              <a:t>Les outils de modification dans AutoCAD 3D s'appliquent aux solides et surfaces comme en 2D, avec des variantes 3D pour une précision accrue. Ils permettent d'éditer, dupliquer et ajuster les géométries existantes efficacement. Ces fonctions sont :</a:t>
            </a:r>
            <a:endParaRPr lang="en-US" sz="1600" dirty="0"/>
          </a:p>
          <a:p>
            <a:pPr marL="285750" lvl="0" indent="-285750" algn="just">
              <a:lnSpc>
                <a:spcPct val="150000"/>
              </a:lnSpc>
              <a:buFont typeface="Arial" panose="020B0604020202020204" pitchFamily="34" charset="0"/>
              <a:buChar char="•"/>
            </a:pPr>
            <a:r>
              <a:rPr lang="fr-FR" sz="1600" b="1" dirty="0"/>
              <a:t>Effacer</a:t>
            </a:r>
            <a:r>
              <a:rPr lang="fr-FR" sz="1600" dirty="0"/>
              <a:t> : ERASE sélectionne et supprime.</a:t>
            </a:r>
            <a:endParaRPr lang="en-US" sz="1600" dirty="0"/>
          </a:p>
          <a:p>
            <a:pPr marL="285750" lvl="0" indent="-285750" algn="just">
              <a:lnSpc>
                <a:spcPct val="150000"/>
              </a:lnSpc>
              <a:buFont typeface="Arial" panose="020B0604020202020204" pitchFamily="34" charset="0"/>
              <a:buChar char="•"/>
            </a:pPr>
            <a:r>
              <a:rPr lang="fr-FR" sz="1600" b="1" dirty="0"/>
              <a:t>Décaler</a:t>
            </a:r>
            <a:r>
              <a:rPr lang="fr-FR" sz="1600" dirty="0"/>
              <a:t> : OFFSET distance fixe (ex. : pour parois parallèles).</a:t>
            </a:r>
            <a:endParaRPr lang="en-US" sz="1600" dirty="0"/>
          </a:p>
          <a:p>
            <a:pPr marL="285750" lvl="0" indent="-285750" algn="just">
              <a:lnSpc>
                <a:spcPct val="150000"/>
              </a:lnSpc>
              <a:buFont typeface="Arial" panose="020B0604020202020204" pitchFamily="34" charset="0"/>
              <a:buChar char="•"/>
            </a:pPr>
            <a:r>
              <a:rPr lang="fr-FR" sz="1600" b="1" dirty="0"/>
              <a:t>Copier</a:t>
            </a:r>
            <a:r>
              <a:rPr lang="fr-FR" sz="1600" dirty="0"/>
              <a:t> : COPY ou CO (points base/destination).</a:t>
            </a:r>
            <a:endParaRPr lang="en-US" sz="1600" dirty="0"/>
          </a:p>
          <a:p>
            <a:pPr marL="285750" lvl="0" indent="-285750" algn="just">
              <a:lnSpc>
                <a:spcPct val="150000"/>
              </a:lnSpc>
              <a:buFont typeface="Arial" panose="020B0604020202020204" pitchFamily="34" charset="0"/>
              <a:buChar char="•"/>
            </a:pPr>
            <a:r>
              <a:rPr lang="fr-FR" sz="1600" b="1" dirty="0"/>
              <a:t>Miroir</a:t>
            </a:r>
            <a:r>
              <a:rPr lang="fr-FR" sz="1600" dirty="0"/>
              <a:t> : MIRROR ou MI (axe, 3D avec MIRROR3D).</a:t>
            </a:r>
            <a:endParaRPr lang="en-US" sz="1600" dirty="0"/>
          </a:p>
          <a:p>
            <a:pPr marL="285750" lvl="0" indent="-285750" algn="just">
              <a:lnSpc>
                <a:spcPct val="150000"/>
              </a:lnSpc>
              <a:buFont typeface="Arial" panose="020B0604020202020204" pitchFamily="34" charset="0"/>
              <a:buChar char="•"/>
            </a:pPr>
            <a:r>
              <a:rPr lang="fr-FR" sz="1600" b="1" dirty="0"/>
              <a:t>Ajuster</a:t>
            </a:r>
            <a:r>
              <a:rPr lang="fr-FR" sz="1600" dirty="0"/>
              <a:t> : TRIM coupe à une limite ; EXTEND prolonge vers une limite.</a:t>
            </a:r>
            <a:endParaRPr lang="en-US" sz="1600" dirty="0"/>
          </a:p>
          <a:p>
            <a:pPr marL="285750" lvl="0" indent="-285750" algn="just">
              <a:lnSpc>
                <a:spcPct val="150000"/>
              </a:lnSpc>
              <a:buFont typeface="Arial" panose="020B0604020202020204" pitchFamily="34" charset="0"/>
              <a:buChar char="•"/>
            </a:pPr>
            <a:r>
              <a:rPr lang="fr-FR" sz="1600" b="1" dirty="0"/>
              <a:t>Déplacer</a:t>
            </a:r>
            <a:r>
              <a:rPr lang="fr-FR" sz="1600" dirty="0"/>
              <a:t> : MOVE ou M (sélection, vecteur).</a:t>
            </a:r>
            <a:endParaRPr lang="en-US" sz="1600" dirty="0"/>
          </a:p>
          <a:p>
            <a:pPr algn="just">
              <a:lnSpc>
                <a:spcPct val="150000"/>
              </a:lnSpc>
            </a:pPr>
            <a:r>
              <a:rPr lang="fr-FR" sz="1600" dirty="0"/>
              <a:t>En 3D, utilisez 3DMOVE, 3DROTATE pour précision. </a:t>
            </a:r>
            <a:endParaRPr lang="en-US" sz="1600" dirty="0"/>
          </a:p>
        </p:txBody>
      </p:sp>
    </p:spTree>
    <p:extLst>
      <p:ext uri="{BB962C8B-B14F-4D97-AF65-F5344CB8AC3E}">
        <p14:creationId xmlns:p14="http://schemas.microsoft.com/office/powerpoint/2010/main" val="145644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p:cNvSpPr txBox="1">
            <a:spLocks/>
          </p:cNvSpPr>
          <p:nvPr/>
        </p:nvSpPr>
        <p:spPr>
          <a:xfrm>
            <a:off x="979984" y="6525344"/>
            <a:ext cx="7344816" cy="332656"/>
          </a:xfrm>
          <a:prstGeom prst="rect">
            <a:avLst/>
          </a:prstGeom>
        </p:spPr>
        <p:txBody>
          <a:bodyPr vert="horz"/>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Cours : </a:t>
            </a:r>
            <a:r>
              <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rPr>
              <a:t>Computer-Aided Design (</a:t>
            </a:r>
            <a:r>
              <a:rPr kumimoji="0" lang="en-GB" sz="1200" b="0" i="0" u="none" strike="noStrike" kern="1200" cap="none" spc="0" normalizeH="0" baseline="0" noProof="0" dirty="0" smtClean="0">
                <a:ln>
                  <a:noFill/>
                </a:ln>
                <a:solidFill>
                  <a:srgbClr val="DE7E18"/>
                </a:solidFill>
                <a:effectLst/>
                <a:uLnTx/>
                <a:uFillTx/>
                <a:latin typeface="Century Gothic" panose="020B0502020202020204"/>
                <a:ea typeface="+mn-ea"/>
                <a:cs typeface="+mn-cs"/>
              </a:rPr>
              <a:t>CAD)                                                            By : GUETTOUCHE Amar</a:t>
            </a:r>
            <a:endParaRPr kumimoji="0" lang="en-GB" sz="1200" b="0" i="0" u="none" strike="noStrike" kern="1200" cap="none" spc="0" normalizeH="0" baseline="0" noProof="0" dirty="0">
              <a:ln>
                <a:noFill/>
              </a:ln>
              <a:solidFill>
                <a:srgbClr val="DE7E18"/>
              </a:solidFill>
              <a:effectLst/>
              <a:uLnTx/>
              <a:uFillTx/>
              <a:latin typeface="Century Gothic" panose="020B0502020202020204"/>
              <a:ea typeface="+mn-ea"/>
              <a:cs typeface="+mn-cs"/>
            </a:endParaRPr>
          </a:p>
        </p:txBody>
      </p:sp>
      <p:sp>
        <p:nvSpPr>
          <p:cNvPr id="7" name="Rectangle 6"/>
          <p:cNvSpPr/>
          <p:nvPr/>
        </p:nvSpPr>
        <p:spPr>
          <a:xfrm>
            <a:off x="323528" y="44624"/>
            <a:ext cx="367240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entury Gothic" panose="020B0502020202020204"/>
                <a:ea typeface="+mn-ea"/>
                <a:cs typeface="+mn-cs"/>
              </a:rPr>
              <a:t>3.5 Outils Modifications</a:t>
            </a:r>
            <a:endParaRPr kumimoji="0" lang="fr-FR" sz="2400" b="1" i="0" u="none" strike="noStrike" kern="1200" cap="none" spc="0" normalizeH="0" baseline="0" noProof="0" dirty="0">
              <a:ln>
                <a:noFill/>
              </a:ln>
              <a:solidFill>
                <a:srgbClr val="002060"/>
              </a:solidFill>
              <a:effectLst/>
              <a:uLnTx/>
              <a:uFillTx/>
              <a:latin typeface="Georgia"/>
              <a:ea typeface="+mn-ea"/>
              <a:cs typeface="+mn-cs"/>
            </a:endParaRPr>
          </a:p>
        </p:txBody>
      </p:sp>
      <p:pic>
        <p:nvPicPr>
          <p:cNvPr id="5" name="Image 4"/>
          <p:cNvPicPr/>
          <p:nvPr/>
        </p:nvPicPr>
        <p:blipFill>
          <a:blip r:embed="rId3">
            <a:extLst>
              <a:ext uri="{28A0092B-C50C-407E-A947-70E740481C1C}">
                <a14:useLocalDpi xmlns:a14="http://schemas.microsoft.com/office/drawing/2010/main" val="0"/>
              </a:ext>
            </a:extLst>
          </a:blip>
          <a:srcRect/>
          <a:stretch>
            <a:fillRect/>
          </a:stretch>
        </p:blipFill>
        <p:spPr bwMode="auto">
          <a:xfrm>
            <a:off x="1693227" y="1337627"/>
            <a:ext cx="5757545" cy="4182745"/>
          </a:xfrm>
          <a:prstGeom prst="rect">
            <a:avLst/>
          </a:prstGeom>
          <a:noFill/>
          <a:ln>
            <a:noFill/>
          </a:ln>
        </p:spPr>
      </p:pic>
      <p:sp>
        <p:nvSpPr>
          <p:cNvPr id="9" name="Rectangle 8"/>
          <p:cNvSpPr/>
          <p:nvPr/>
        </p:nvSpPr>
        <p:spPr>
          <a:xfrm>
            <a:off x="2987824" y="5807414"/>
            <a:ext cx="4176464" cy="2616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1100" b="1" dirty="0"/>
              <a:t>Fig.3.4. Les outils de modification </a:t>
            </a:r>
            <a:r>
              <a:rPr lang="fr-FR" sz="1100" b="1" dirty="0" smtClean="0"/>
              <a:t>(Edit) dans </a:t>
            </a:r>
            <a:r>
              <a:rPr lang="fr-FR" sz="1100" b="1" dirty="0"/>
              <a:t>AutoCAD 3D . </a:t>
            </a:r>
            <a:endParaRPr lang="ar-DZ" sz="1100" b="1" dirty="0"/>
          </a:p>
        </p:txBody>
      </p:sp>
    </p:spTree>
    <p:extLst>
      <p:ext uri="{BB962C8B-B14F-4D97-AF65-F5344CB8AC3E}">
        <p14:creationId xmlns:p14="http://schemas.microsoft.com/office/powerpoint/2010/main" val="1944507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2075</TotalTime>
  <Words>1083</Words>
  <Application>Microsoft Office PowerPoint</Application>
  <PresentationFormat>Affichage à l'écran (4:3)</PresentationFormat>
  <Paragraphs>106</Paragraphs>
  <Slides>12</Slides>
  <Notes>12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Arial</vt:lpstr>
      <vt:lpstr>Calibri</vt:lpstr>
      <vt:lpstr>Century Gothic</vt:lpstr>
      <vt:lpstr>Georgia</vt:lpstr>
      <vt:lpstr>Tahoma</vt:lpstr>
      <vt:lpstr>Times New Roman</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Amar</dc:creator>
  <cp:lastModifiedBy>gt</cp:lastModifiedBy>
  <cp:revision>264</cp:revision>
  <dcterms:created xsi:type="dcterms:W3CDTF">2014-09-04T10:48:11Z</dcterms:created>
  <dcterms:modified xsi:type="dcterms:W3CDTF">2026-04-04T16:11:56Z</dcterms:modified>
</cp:coreProperties>
</file>