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8" r:id="rId3"/>
    <p:sldId id="377" r:id="rId4"/>
    <p:sldId id="378" r:id="rId5"/>
    <p:sldId id="380" r:id="rId6"/>
    <p:sldId id="379" r:id="rId7"/>
    <p:sldId id="381" r:id="rId8"/>
    <p:sldId id="382" r:id="rId9"/>
    <p:sldId id="31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116" autoAdjust="0"/>
  </p:normalViewPr>
  <p:slideViewPr>
    <p:cSldViewPr>
      <p:cViewPr varScale="1">
        <p:scale>
          <a:sx n="66" d="100"/>
          <a:sy n="66" d="100"/>
        </p:scale>
        <p:origin x="66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4366B-7630-4AC3-8A14-2DB24B39A37B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9293C-F67F-4C92-AE0B-7C39D8DF824E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331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9293C-F67F-4C92-AE0B-7C39D8DF824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3611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9293C-F67F-4C92-AE0B-7C39D8DF824E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9293C-F67F-4C92-AE0B-7C39D8DF824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833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9293C-F67F-4C92-AE0B-7C39D8DF824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40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9293C-F67F-4C92-AE0B-7C39D8DF824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289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9293C-F67F-4C92-AE0B-7C39D8DF824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699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9293C-F67F-4C92-AE0B-7C39D8DF824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082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9293C-F67F-4C92-AE0B-7C39D8DF824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248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9293C-F67F-4C92-AE0B-7C39D8DF824E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5722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05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607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5061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6696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599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4621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136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07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60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54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69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3553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1858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1052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53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974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69133-4230-4AF7-8815-AEC25BA385FE}" type="datetimeFigureOut">
              <a:rPr lang="en-GB" smtClean="0"/>
              <a:pPr/>
              <a:t>23/03/2026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E808EA9-0275-42FC-B888-42512E128321}" type="slidenum">
              <a:rPr lang="en-GB" smtClean="0"/>
              <a:pPr/>
              <a:t>‹N°›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4292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2299411" y="260648"/>
            <a:ext cx="5256584" cy="95345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University Mohamed </a:t>
            </a:r>
            <a:r>
              <a:rPr lang="en-US" b="1" dirty="0" err="1">
                <a:latin typeface="Century Gothic" panose="020B0502020202020204" pitchFamily="34" charset="0"/>
              </a:rPr>
              <a:t>Boudiaf</a:t>
            </a:r>
            <a:r>
              <a:rPr lang="en-US" b="1" dirty="0">
                <a:latin typeface="Century Gothic" panose="020B0502020202020204" pitchFamily="34" charset="0"/>
              </a:rPr>
              <a:t> of </a:t>
            </a:r>
            <a:r>
              <a:rPr lang="en-US" b="1" dirty="0" err="1" smtClean="0">
                <a:latin typeface="Century Gothic" panose="020B0502020202020204" pitchFamily="34" charset="0"/>
              </a:rPr>
              <a:t>M'Sila</a:t>
            </a:r>
            <a:r>
              <a:rPr lang="en-US" b="1" dirty="0" smtClean="0"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en-US" sz="1600" b="1" dirty="0" smtClean="0">
                <a:latin typeface="Century Gothic" panose="020B0502020202020204" pitchFamily="34" charset="0"/>
              </a:rPr>
              <a:t>Faculty </a:t>
            </a:r>
            <a:r>
              <a:rPr lang="en-US" sz="1600" b="1" dirty="0">
                <a:latin typeface="Century Gothic" panose="020B0502020202020204" pitchFamily="34" charset="0"/>
              </a:rPr>
              <a:t>of Technology, </a:t>
            </a:r>
            <a:endParaRPr lang="en-US" sz="16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en-US" sz="1600" b="1" dirty="0" smtClean="0">
                <a:latin typeface="Century Gothic" panose="020B0502020202020204" pitchFamily="34" charset="0"/>
              </a:rPr>
              <a:t>Common </a:t>
            </a:r>
            <a:r>
              <a:rPr lang="en-US" sz="1600" b="1" dirty="0">
                <a:latin typeface="Century Gothic" panose="020B0502020202020204" pitchFamily="34" charset="0"/>
              </a:rPr>
              <a:t>Technology </a:t>
            </a:r>
            <a:r>
              <a:rPr lang="en-US" sz="1600" b="1" dirty="0" smtClean="0">
                <a:latin typeface="Century Gothic" panose="020B0502020202020204" pitchFamily="34" charset="0"/>
              </a:rPr>
              <a:t>Base </a:t>
            </a:r>
            <a:r>
              <a:rPr lang="fr-FR" sz="1600" b="1" dirty="0" smtClean="0">
                <a:latin typeface="Century Gothic" panose="020B0502020202020204" pitchFamily="34" charset="0"/>
              </a:rPr>
              <a:t>– 2</a:t>
            </a:r>
            <a:r>
              <a:rPr lang="fr-FR" sz="1600" b="1" baseline="30000" dirty="0" smtClean="0">
                <a:latin typeface="Century Gothic" panose="020B0502020202020204" pitchFamily="34" charset="0"/>
              </a:rPr>
              <a:t>eme</a:t>
            </a:r>
            <a:r>
              <a:rPr lang="fr-FR" sz="1600" b="1" dirty="0" smtClean="0">
                <a:latin typeface="Century Gothic" panose="020B0502020202020204" pitchFamily="34" charset="0"/>
              </a:rPr>
              <a:t> GCE</a:t>
            </a:r>
            <a:endParaRPr lang="en-GB" sz="1600" b="1" dirty="0">
              <a:latin typeface="Century Gothic" panose="020B0502020202020204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475656" y="3933056"/>
            <a:ext cx="6912768" cy="241768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800" b="1" dirty="0" smtClean="0">
                <a:latin typeface="Century Gothic" panose="020B0502020202020204" pitchFamily="34" charset="0"/>
              </a:rPr>
              <a:t>Computer-Aided </a:t>
            </a:r>
            <a:r>
              <a:rPr lang="en-GB" sz="2800" b="1" dirty="0">
                <a:latin typeface="Century Gothic" panose="020B0502020202020204" pitchFamily="34" charset="0"/>
              </a:rPr>
              <a:t>Design (CAD</a:t>
            </a:r>
            <a:r>
              <a:rPr lang="en-GB" sz="2800" b="1" dirty="0" smtClean="0">
                <a:latin typeface="Century Gothic" panose="020B0502020202020204" pitchFamily="34" charset="0"/>
              </a:rPr>
              <a:t>)</a:t>
            </a:r>
            <a:r>
              <a:rPr lang="en-GB" sz="2800" b="1" dirty="0">
                <a:latin typeface="Century Gothic" panose="020B0502020202020204" pitchFamily="34" charset="0"/>
              </a:rPr>
              <a:t> </a:t>
            </a:r>
            <a:endParaRPr lang="en-GB" sz="2800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fr-FR" b="1" dirty="0" smtClean="0">
                <a:latin typeface="Century Gothic" panose="020B0502020202020204" pitchFamily="34" charset="0"/>
              </a:rPr>
              <a:t>«</a:t>
            </a:r>
            <a:r>
              <a:rPr lang="en-GB" b="1" dirty="0">
                <a:latin typeface="Century Gothic" panose="020B0502020202020204" pitchFamily="34" charset="0"/>
              </a:rPr>
              <a:t>Dessin </a:t>
            </a:r>
            <a:r>
              <a:rPr lang="en-GB" b="1" dirty="0" err="1">
                <a:latin typeface="Century Gothic" panose="020B0502020202020204" pitchFamily="34" charset="0"/>
              </a:rPr>
              <a:t>Assisté</a:t>
            </a:r>
            <a:r>
              <a:rPr lang="en-GB" b="1" dirty="0">
                <a:latin typeface="Century Gothic" panose="020B0502020202020204" pitchFamily="34" charset="0"/>
              </a:rPr>
              <a:t> Par </a:t>
            </a:r>
            <a:r>
              <a:rPr lang="en-GB" b="1" dirty="0" err="1">
                <a:latin typeface="Century Gothic" panose="020B0502020202020204" pitchFamily="34" charset="0"/>
              </a:rPr>
              <a:t>Ordinateur</a:t>
            </a:r>
            <a:r>
              <a:rPr lang="en-GB" b="1" dirty="0">
                <a:latin typeface="Century Gothic" panose="020B0502020202020204" pitchFamily="34" charset="0"/>
              </a:rPr>
              <a:t> (</a:t>
            </a:r>
            <a:r>
              <a:rPr lang="en-GB" b="1" dirty="0" smtClean="0">
                <a:latin typeface="Century Gothic" panose="020B0502020202020204" pitchFamily="34" charset="0"/>
              </a:rPr>
              <a:t>DAO)</a:t>
            </a:r>
            <a:r>
              <a:rPr lang="fr-FR" b="1" dirty="0" smtClean="0">
                <a:latin typeface="Century Gothic" panose="020B0502020202020204" pitchFamily="34" charset="0"/>
              </a:rPr>
              <a:t>» </a:t>
            </a:r>
            <a:endParaRPr lang="en-GB" sz="2400" b="1" dirty="0">
              <a:latin typeface="Century Gothic" panose="020B0502020202020204" pitchFamily="34" charset="0"/>
            </a:endParaRPr>
          </a:p>
          <a:p>
            <a:pPr algn="ctr"/>
            <a:endParaRPr lang="fr-FR" b="1" dirty="0" smtClean="0">
              <a:latin typeface="Century Gothic" panose="020B0502020202020204" pitchFamily="34" charset="0"/>
            </a:endParaRPr>
          </a:p>
          <a:p>
            <a:pPr algn="ctr"/>
            <a:r>
              <a:rPr lang="en-US" sz="1400" b="1" dirty="0">
                <a:latin typeface="Century Gothic" panose="020B0502020202020204" pitchFamily="34" charset="0"/>
              </a:rPr>
              <a:t>By</a:t>
            </a:r>
            <a:r>
              <a:rPr lang="en-US" b="1" dirty="0">
                <a:latin typeface="Century Gothic" panose="020B0502020202020204" pitchFamily="34" charset="0"/>
              </a:rPr>
              <a:t> :</a:t>
            </a:r>
          </a:p>
          <a:p>
            <a:pPr algn="ctr"/>
            <a:r>
              <a:rPr lang="en-US" b="1" dirty="0">
                <a:latin typeface="Century Gothic" panose="020B0502020202020204" pitchFamily="34" charset="0"/>
              </a:rPr>
              <a:t>Dr. </a:t>
            </a:r>
            <a:r>
              <a:rPr lang="en-US" b="1" dirty="0" err="1">
                <a:latin typeface="Century Gothic" panose="020B0502020202020204" pitchFamily="34" charset="0"/>
              </a:rPr>
              <a:t>Guettouche</a:t>
            </a:r>
            <a:r>
              <a:rPr lang="en-US" b="1" dirty="0">
                <a:latin typeface="Century Gothic" panose="020B0502020202020204" pitchFamily="34" charset="0"/>
              </a:rPr>
              <a:t> Amar</a:t>
            </a:r>
          </a:p>
          <a:p>
            <a:pPr algn="ctr"/>
            <a:endParaRPr lang="en-US" b="1" dirty="0">
              <a:latin typeface="Century Gothic" panose="020B0502020202020204" pitchFamily="34" charset="0"/>
            </a:endParaRPr>
          </a:p>
          <a:p>
            <a:pPr algn="ctr"/>
            <a:r>
              <a:rPr lang="en-US" sz="1400" b="1" dirty="0">
                <a:latin typeface="Century Gothic" panose="020B0502020202020204" pitchFamily="34" charset="0"/>
              </a:rPr>
              <a:t>2026</a:t>
            </a:r>
          </a:p>
        </p:txBody>
      </p:sp>
      <p:pic>
        <p:nvPicPr>
          <p:cNvPr id="5" name="Image 4" descr="C:\Users\gt\Desktop\462892308_2883961611779690_636343370953924887_n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847" y="1412776"/>
            <a:ext cx="2318385" cy="2364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3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avec coins arrondis en diagonale 2"/>
          <p:cNvSpPr/>
          <p:nvPr/>
        </p:nvSpPr>
        <p:spPr>
          <a:xfrm>
            <a:off x="1403648" y="332656"/>
            <a:ext cx="6480720" cy="1259919"/>
          </a:xfrm>
          <a:prstGeom prst="round2Diag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Chapter</a:t>
            </a:r>
            <a:r>
              <a:rPr lang="fr-FR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2</a:t>
            </a:r>
          </a:p>
          <a:p>
            <a:pPr algn="ctr"/>
            <a:endParaRPr lang="fr-FR" sz="2400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2400" b="1" dirty="0">
                <a:latin typeface="Century Gothic" panose="020B0502020202020204" pitchFamily="34" charset="0"/>
              </a:rPr>
              <a:t>NOTION D’ESQUISSES DANS AutoCAD</a:t>
            </a:r>
            <a:endParaRPr lang="fr-FR" sz="2400" b="1" dirty="0" smtClean="0">
              <a:latin typeface="Century Gothic" panose="020B0502020202020204" pitchFamily="34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123728" y="1816894"/>
            <a:ext cx="6048672" cy="3636347"/>
          </a:xfrm>
          <a:prstGeom prst="snip2Diag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FF0000"/>
                </a:solidFill>
                <a:latin typeface="Century Gothic" panose="020B0502020202020204" pitchFamily="34" charset="0"/>
                <a:ea typeface="Calibri" pitchFamily="34" charset="0"/>
                <a:cs typeface="Arial" pitchFamily="34" charset="0"/>
              </a:rPr>
              <a:t>2.1 Introduction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FF0000"/>
                </a:solidFill>
                <a:latin typeface="Century Gothic" panose="020B0502020202020204" pitchFamily="34" charset="0"/>
                <a:ea typeface="Calibri" pitchFamily="34" charset="0"/>
                <a:cs typeface="Arial" pitchFamily="34" charset="0"/>
              </a:rPr>
              <a:t>2.2 Les outils d’esquisses (point, segment de droite, arc, cercle, ellipse, polygone, etc.);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FF0000"/>
                </a:solidFill>
                <a:latin typeface="Century Gothic" panose="020B0502020202020204" pitchFamily="34" charset="0"/>
                <a:ea typeface="Calibri" pitchFamily="34" charset="0"/>
                <a:cs typeface="Arial" pitchFamily="34" charset="0"/>
              </a:rPr>
              <a:t>2.3 Relations d’esquisses (horizontale, verticale, égale, parallèle, collinaire, fixe, etc.);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FF0000"/>
                </a:solidFill>
                <a:latin typeface="Century Gothic" panose="020B0502020202020204" pitchFamily="34" charset="0"/>
                <a:ea typeface="Calibri" pitchFamily="34" charset="0"/>
                <a:cs typeface="Arial" pitchFamily="34" charset="0"/>
              </a:rPr>
              <a:t>2.4 Cotation des esquisses et contraintes géométrique.</a:t>
            </a: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latin typeface="Century Gothic" panose="020B0502020202020204" pitchFamily="34" charset="0"/>
                <a:ea typeface="Calibri" pitchFamily="34" charset="0"/>
                <a:cs typeface="Arial" pitchFamily="34" charset="0"/>
              </a:rPr>
              <a:t>2.5 Modélisation 3d (1ère partie)</a:t>
            </a:r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979984" y="6525344"/>
            <a:ext cx="7344816" cy="332656"/>
          </a:xfrm>
          <a:prstGeom prst="rect">
            <a:avLst/>
          </a:prstGeom>
        </p:spPr>
        <p:txBody>
          <a:bodyPr vert="horz"/>
          <a:lstStyle/>
          <a:p>
            <a:pPr lvl="0" algn="ctr"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Cours : </a:t>
            </a:r>
            <a:r>
              <a:rPr lang="en-GB" sz="1200" dirty="0">
                <a:solidFill>
                  <a:schemeClr val="accent2"/>
                </a:solidFill>
              </a:rPr>
              <a:t>Computer-Aided Design (</a:t>
            </a:r>
            <a:r>
              <a:rPr lang="en-GB" sz="1200" dirty="0" smtClean="0">
                <a:solidFill>
                  <a:schemeClr val="accent2"/>
                </a:solidFill>
              </a:rPr>
              <a:t>CAD)                                                            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By : GUETTOUCHE Amar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2091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 txBox="1">
            <a:spLocks/>
          </p:cNvSpPr>
          <p:nvPr/>
        </p:nvSpPr>
        <p:spPr>
          <a:xfrm>
            <a:off x="979984" y="6525344"/>
            <a:ext cx="7344816" cy="332656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Cours 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Computer-Aided Design (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CAD)                                                            By : GUETTOUCHE Amar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DE7E1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7" y="44624"/>
            <a:ext cx="3562653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fr-FR" sz="2400" b="1" dirty="0" smtClean="0">
                <a:solidFill>
                  <a:srgbClr val="00B050"/>
                </a:solidFill>
              </a:rPr>
              <a:t>Application - Rappelle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Georgia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1421075" y="979651"/>
            <a:ext cx="2465106" cy="48882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fr-FR" sz="1600" b="1" dirty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2.6 Travail </a:t>
            </a:r>
            <a:r>
              <a:rPr lang="fr-FR" sz="1600" b="1" dirty="0" smtClean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demandé</a:t>
            </a:r>
            <a:endParaRPr lang="en-US" sz="1200" dirty="0" smtClean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 indent="-228600" algn="just">
              <a:lnSpc>
                <a:spcPct val="150000"/>
              </a:lnSpc>
              <a:spcAft>
                <a:spcPts val="0"/>
              </a:spcAft>
              <a:buAutoNum type="arabicParenR"/>
            </a:pPr>
            <a:r>
              <a:rPr lang="fr-FR" sz="1400" dirty="0" smtClean="0">
                <a:ea typeface="Calibri" panose="020F0502020204030204" pitchFamily="34" charset="0"/>
                <a:cs typeface="Arial" panose="020B0604020202020204" pitchFamily="34" charset="0"/>
              </a:rPr>
              <a:t>Ouvrir </a:t>
            </a:r>
            <a:r>
              <a:rPr lang="fr-FR" sz="1400" dirty="0">
                <a:ea typeface="Calibri" panose="020F0502020204030204" pitchFamily="34" charset="0"/>
                <a:cs typeface="Arial" panose="020B0604020202020204" pitchFamily="34" charset="0"/>
              </a:rPr>
              <a:t>un espace de travail </a:t>
            </a:r>
            <a:r>
              <a:rPr lang="fr-FR" sz="1400" dirty="0" smtClean="0">
                <a:ea typeface="Calibri" panose="020F0502020204030204" pitchFamily="34" charset="0"/>
                <a:cs typeface="Arial" panose="020B0604020202020204" pitchFamily="34" charset="0"/>
              </a:rPr>
              <a:t>AutoCAD;</a:t>
            </a:r>
          </a:p>
          <a:p>
            <a:pPr marL="228600" indent="-228600" algn="just">
              <a:lnSpc>
                <a:spcPct val="150000"/>
              </a:lnSpc>
              <a:spcAft>
                <a:spcPts val="0"/>
              </a:spcAft>
              <a:buAutoNum type="arabicParenR"/>
            </a:pPr>
            <a:r>
              <a:rPr lang="fr-FR" sz="1400" dirty="0" smtClean="0">
                <a:ea typeface="Calibri" panose="020F0502020204030204" pitchFamily="34" charset="0"/>
                <a:cs typeface="Arial" panose="020B0604020202020204" pitchFamily="34" charset="0"/>
              </a:rPr>
              <a:t>Configurer </a:t>
            </a:r>
            <a:r>
              <a:rPr lang="fr-FR" sz="1400" dirty="0">
                <a:ea typeface="Calibri" panose="020F0502020204030204" pitchFamily="34" charset="0"/>
                <a:cs typeface="Arial" panose="020B0604020202020204" pitchFamily="34" charset="0"/>
              </a:rPr>
              <a:t>le logiciel AutoCAD pour le travail sur cette </a:t>
            </a:r>
            <a:r>
              <a:rPr lang="fr-FR" sz="1400" dirty="0" smtClean="0">
                <a:ea typeface="Calibri" panose="020F0502020204030204" pitchFamily="34" charset="0"/>
                <a:cs typeface="Arial" panose="020B0604020202020204" pitchFamily="34" charset="0"/>
              </a:rPr>
              <a:t>espace;</a:t>
            </a:r>
          </a:p>
          <a:p>
            <a:pPr marL="228600" indent="-228600" algn="just">
              <a:lnSpc>
                <a:spcPct val="150000"/>
              </a:lnSpc>
              <a:spcAft>
                <a:spcPts val="0"/>
              </a:spcAft>
              <a:buAutoNum type="arabicParenR"/>
            </a:pPr>
            <a:r>
              <a:rPr lang="fr-FR" sz="1400" dirty="0" smtClean="0">
                <a:ea typeface="Calibri" panose="020F0502020204030204" pitchFamily="34" charset="0"/>
                <a:cs typeface="Arial" panose="020B0604020202020204" pitchFamily="34" charset="0"/>
              </a:rPr>
              <a:t>À </a:t>
            </a:r>
            <a:r>
              <a:rPr lang="fr-FR" sz="1400" dirty="0">
                <a:ea typeface="Calibri" panose="020F0502020204030204" pitchFamily="34" charset="0"/>
                <a:cs typeface="Arial" panose="020B0604020202020204" pitchFamily="34" charset="0"/>
              </a:rPr>
              <a:t>l'aide des commandes de dessin d'AutoCAD, dessinez la forme suivante (forme </a:t>
            </a:r>
            <a:r>
              <a:rPr lang="ar-SA" sz="1400" dirty="0"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fr-FR" sz="1400" dirty="0" smtClean="0">
                <a:ea typeface="Calibri" panose="020F0502020204030204" pitchFamily="34" charset="0"/>
                <a:cs typeface="Arial" panose="020B0604020202020204" pitchFamily="34" charset="0"/>
              </a:rPr>
              <a:t>);</a:t>
            </a:r>
          </a:p>
          <a:p>
            <a:pPr marL="228600" indent="-228600" algn="just">
              <a:lnSpc>
                <a:spcPct val="150000"/>
              </a:lnSpc>
              <a:spcAft>
                <a:spcPts val="0"/>
              </a:spcAft>
              <a:buAutoNum type="arabicParenR"/>
            </a:pPr>
            <a:r>
              <a:rPr lang="fr-FR" sz="1400" dirty="0" smtClean="0">
                <a:ea typeface="Calibri" panose="020F0502020204030204" pitchFamily="34" charset="0"/>
                <a:cs typeface="Arial" panose="020B0604020202020204" pitchFamily="34" charset="0"/>
              </a:rPr>
              <a:t>Sauvegardez le fichier </a:t>
            </a:r>
            <a:r>
              <a:rPr lang="fr-FR" sz="1400" dirty="0">
                <a:ea typeface="Calibri" panose="020F0502020204030204" pitchFamily="34" charset="0"/>
                <a:cs typeface="Arial" panose="020B0604020202020204" pitchFamily="34" charset="0"/>
              </a:rPr>
              <a:t>AutoCAD</a:t>
            </a:r>
            <a:r>
              <a:rPr lang="fr-FR" sz="1400" dirty="0" smtClean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2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4046993" y="1268760"/>
            <a:ext cx="4917495" cy="3489467"/>
            <a:chOff x="-97790" y="-51549"/>
            <a:chExt cx="5165092" cy="3653503"/>
          </a:xfrm>
        </p:grpSpPr>
        <p:grpSp>
          <p:nvGrpSpPr>
            <p:cNvPr id="23" name="Groupe 22"/>
            <p:cNvGrpSpPr/>
            <p:nvPr/>
          </p:nvGrpSpPr>
          <p:grpSpPr>
            <a:xfrm>
              <a:off x="504825" y="266700"/>
              <a:ext cx="3933825" cy="3048370"/>
              <a:chOff x="0" y="0"/>
              <a:chExt cx="3933825" cy="3048370"/>
            </a:xfrm>
          </p:grpSpPr>
          <p:cxnSp>
            <p:nvCxnSpPr>
              <p:cNvPr id="30" name="Connecteur droit 29"/>
              <p:cNvCxnSpPr/>
              <p:nvPr/>
            </p:nvCxnSpPr>
            <p:spPr>
              <a:xfrm>
                <a:off x="161925" y="2876550"/>
                <a:ext cx="3625702" cy="37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31" name="Connecteur droit 30"/>
              <p:cNvCxnSpPr/>
              <p:nvPr/>
            </p:nvCxnSpPr>
            <p:spPr>
              <a:xfrm flipV="1">
                <a:off x="3781425" y="1200150"/>
                <a:ext cx="15" cy="1679767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32" name="Connecteur droit 31"/>
              <p:cNvCxnSpPr/>
              <p:nvPr/>
            </p:nvCxnSpPr>
            <p:spPr>
              <a:xfrm>
                <a:off x="3171825" y="1200150"/>
                <a:ext cx="602615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33" name="Connecteur droit 32"/>
              <p:cNvCxnSpPr/>
              <p:nvPr/>
            </p:nvCxnSpPr>
            <p:spPr>
              <a:xfrm flipV="1">
                <a:off x="152400" y="2066925"/>
                <a:ext cx="0" cy="81026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34" name="Connecteur droit 33"/>
              <p:cNvCxnSpPr/>
              <p:nvPr/>
            </p:nvCxnSpPr>
            <p:spPr>
              <a:xfrm>
                <a:off x="3162300" y="171450"/>
                <a:ext cx="0" cy="1025525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35" name="Connecteur droit 34"/>
              <p:cNvCxnSpPr/>
              <p:nvPr/>
            </p:nvCxnSpPr>
            <p:spPr>
              <a:xfrm flipH="1">
                <a:off x="752475" y="171450"/>
                <a:ext cx="0" cy="1907284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36" name="Connecteur droit 35"/>
              <p:cNvCxnSpPr/>
              <p:nvPr/>
            </p:nvCxnSpPr>
            <p:spPr>
              <a:xfrm>
                <a:off x="152400" y="2076450"/>
                <a:ext cx="602615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37" name="Connecteur droit 36"/>
              <p:cNvCxnSpPr/>
              <p:nvPr/>
            </p:nvCxnSpPr>
            <p:spPr>
              <a:xfrm>
                <a:off x="752475" y="171450"/>
                <a:ext cx="2413635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38" name="Connecteur droit 37"/>
              <p:cNvCxnSpPr/>
              <p:nvPr/>
            </p:nvCxnSpPr>
            <p:spPr>
              <a:xfrm>
                <a:off x="714375" y="0"/>
                <a:ext cx="2413635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C0504D"/>
                </a:solidFill>
                <a:prstDash val="solid"/>
                <a:round/>
                <a:headEnd type="arrow" w="med" len="med"/>
                <a:tailEnd type="arrow" w="med" len="med"/>
              </a:ln>
              <a:effectLst/>
            </p:spPr>
          </p:cxnSp>
          <p:cxnSp>
            <p:nvCxnSpPr>
              <p:cNvPr id="39" name="Connecteur droit 38"/>
              <p:cNvCxnSpPr/>
              <p:nvPr/>
            </p:nvCxnSpPr>
            <p:spPr>
              <a:xfrm>
                <a:off x="3305175" y="171450"/>
                <a:ext cx="0" cy="1025525"/>
              </a:xfrm>
              <a:prstGeom prst="line">
                <a:avLst/>
              </a:prstGeom>
              <a:noFill/>
              <a:ln w="9525" cap="flat" cmpd="sng" algn="ctr">
                <a:solidFill>
                  <a:srgbClr val="C0504D"/>
                </a:solidFill>
                <a:prstDash val="solid"/>
                <a:round/>
                <a:headEnd type="arrow" w="med" len="med"/>
                <a:tailEnd type="arrow" w="med" len="med"/>
              </a:ln>
              <a:effectLst/>
            </p:spPr>
          </p:cxnSp>
          <p:cxnSp>
            <p:nvCxnSpPr>
              <p:cNvPr id="40" name="Connecteur droit 39"/>
              <p:cNvCxnSpPr/>
              <p:nvPr/>
            </p:nvCxnSpPr>
            <p:spPr>
              <a:xfrm flipV="1">
                <a:off x="3933825" y="1190625"/>
                <a:ext cx="0" cy="1679575"/>
              </a:xfrm>
              <a:prstGeom prst="line">
                <a:avLst/>
              </a:prstGeom>
              <a:noFill/>
              <a:ln w="9525" cap="flat" cmpd="sng" algn="ctr">
                <a:solidFill>
                  <a:srgbClr val="C0504D"/>
                </a:solidFill>
                <a:prstDash val="solid"/>
                <a:round/>
                <a:headEnd type="arrow" w="med" len="med"/>
                <a:tailEnd type="arrow" w="med" len="med"/>
              </a:ln>
              <a:effectLst/>
            </p:spPr>
          </p:cxnSp>
          <p:cxnSp>
            <p:nvCxnSpPr>
              <p:cNvPr id="41" name="Connecteur droit 40"/>
              <p:cNvCxnSpPr/>
              <p:nvPr/>
            </p:nvCxnSpPr>
            <p:spPr>
              <a:xfrm>
                <a:off x="161925" y="1933575"/>
                <a:ext cx="602615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C0504D"/>
                </a:solidFill>
                <a:prstDash val="solid"/>
                <a:round/>
                <a:headEnd type="arrow" w="med" len="med"/>
                <a:tailEnd type="arrow" w="med" len="med"/>
              </a:ln>
              <a:effectLst/>
            </p:spPr>
          </p:cxnSp>
          <p:cxnSp>
            <p:nvCxnSpPr>
              <p:cNvPr id="42" name="Connecteur droit 41"/>
              <p:cNvCxnSpPr/>
              <p:nvPr/>
            </p:nvCxnSpPr>
            <p:spPr>
              <a:xfrm flipV="1">
                <a:off x="0" y="2057400"/>
                <a:ext cx="0" cy="810260"/>
              </a:xfrm>
              <a:prstGeom prst="line">
                <a:avLst/>
              </a:prstGeom>
              <a:noFill/>
              <a:ln w="9525" cap="flat" cmpd="sng" algn="ctr">
                <a:solidFill>
                  <a:srgbClr val="C0504D"/>
                </a:solidFill>
                <a:prstDash val="solid"/>
                <a:round/>
                <a:headEnd type="arrow" w="med" len="med"/>
                <a:tailEnd type="arrow" w="med" len="med"/>
              </a:ln>
              <a:effectLst/>
            </p:spPr>
          </p:cxnSp>
          <p:cxnSp>
            <p:nvCxnSpPr>
              <p:cNvPr id="43" name="Connecteur droit 42"/>
              <p:cNvCxnSpPr/>
              <p:nvPr/>
            </p:nvCxnSpPr>
            <p:spPr>
              <a:xfrm>
                <a:off x="152400" y="3048000"/>
                <a:ext cx="3625702" cy="370"/>
              </a:xfrm>
              <a:prstGeom prst="line">
                <a:avLst/>
              </a:prstGeom>
              <a:noFill/>
              <a:ln w="9525" cap="flat" cmpd="sng" algn="ctr">
                <a:solidFill>
                  <a:srgbClr val="C0504D"/>
                </a:solidFill>
                <a:prstDash val="solid"/>
                <a:round/>
                <a:headEnd type="arrow" w="med" len="med"/>
                <a:tailEnd type="arrow" w="med" len="med"/>
              </a:ln>
              <a:effectLst/>
            </p:spPr>
          </p:cxnSp>
        </p:grpSp>
        <p:sp>
          <p:nvSpPr>
            <p:cNvPr id="24" name="Zone de texte 24"/>
            <p:cNvSpPr txBox="1"/>
            <p:nvPr/>
          </p:nvSpPr>
          <p:spPr>
            <a:xfrm>
              <a:off x="2343149" y="-51549"/>
              <a:ext cx="548640" cy="238015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60 m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Zone de texte 25"/>
            <p:cNvSpPr txBox="1"/>
            <p:nvPr/>
          </p:nvSpPr>
          <p:spPr>
            <a:xfrm>
              <a:off x="657225" y="1855235"/>
              <a:ext cx="533401" cy="261654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20 m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Zone de texte 26"/>
            <p:cNvSpPr txBox="1"/>
            <p:nvPr/>
          </p:nvSpPr>
          <p:spPr>
            <a:xfrm>
              <a:off x="-97790" y="2600325"/>
              <a:ext cx="583565" cy="288452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30 m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Zone de texte 27"/>
            <p:cNvSpPr txBox="1"/>
            <p:nvPr/>
          </p:nvSpPr>
          <p:spPr>
            <a:xfrm>
              <a:off x="2200275" y="3381376"/>
              <a:ext cx="691514" cy="220578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100 m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Zone de texte 28"/>
            <p:cNvSpPr txBox="1"/>
            <p:nvPr/>
          </p:nvSpPr>
          <p:spPr>
            <a:xfrm>
              <a:off x="3867150" y="781050"/>
              <a:ext cx="647700" cy="225129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40 m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Zone de texte 29"/>
            <p:cNvSpPr txBox="1"/>
            <p:nvPr/>
          </p:nvSpPr>
          <p:spPr>
            <a:xfrm>
              <a:off x="4514850" y="2247900"/>
              <a:ext cx="552452" cy="263912"/>
            </a:xfrm>
            <a:prstGeom prst="rect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1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50 m</a:t>
              </a: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6285392" y="5082465"/>
            <a:ext cx="777777" cy="3341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sz="1200" b="1" dirty="0" smtClean="0"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Forme 3</a:t>
            </a:r>
            <a:endParaRPr lang="en-US" sz="1050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43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403648" y="669228"/>
            <a:ext cx="4320480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2.5.1. Qu'est-ce que la Modélisation 3D ?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Times New Roman" pitchFamily="18" charset="0"/>
            </a:endParaRPr>
          </a:p>
        </p:txBody>
      </p:sp>
      <p:sp>
        <p:nvSpPr>
          <p:cNvPr id="12" name="Footer Placeholder 4"/>
          <p:cNvSpPr txBox="1">
            <a:spLocks/>
          </p:cNvSpPr>
          <p:nvPr/>
        </p:nvSpPr>
        <p:spPr>
          <a:xfrm>
            <a:off x="979984" y="6525344"/>
            <a:ext cx="7344816" cy="332656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Cours 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Computer-Aided Design (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CAD)                                                            By : GUETTOUCHE Amar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DE7E1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44624"/>
            <a:ext cx="5112568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fr-FR" sz="2400" b="1" dirty="0">
                <a:solidFill>
                  <a:srgbClr val="7030A0"/>
                </a:solidFill>
              </a:rPr>
              <a:t>2.5 Modélisation 3d (1ère partie)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63688" y="1340768"/>
            <a:ext cx="6984776" cy="193899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La modélisation 3D est une technique "CAO/DAO" pour créer des objets volumiques à partir d'esquisses 2D, en utilisant des logiciels comme AutoCAD ou SolidWorks. Elle repose sur des plans orthogonaux et des opérations booléennes pour simuler des pièces </a:t>
            </a:r>
            <a:r>
              <a:rPr lang="fr-FR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réelles.</a:t>
            </a:r>
            <a:endParaRPr kumimoji="0" lang="fr-F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cs typeface="Times New Roman" panose="02020603050405020304" pitchFamily="18" charset="0"/>
            </a:endParaRPr>
          </a:p>
        </p:txBody>
      </p:sp>
      <p:pic>
        <p:nvPicPr>
          <p:cNvPr id="1026" name="Picture 2" descr="Como alterar o AutoCAD do 2D para o 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972" y="3396755"/>
            <a:ext cx="5352208" cy="301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06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 txBox="1">
            <a:spLocks/>
          </p:cNvSpPr>
          <p:nvPr/>
        </p:nvSpPr>
        <p:spPr>
          <a:xfrm>
            <a:off x="979984" y="6525344"/>
            <a:ext cx="7344816" cy="332656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Cours 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Computer-Aided Design (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CAD)                                                            By : GUETTOUCHE Amar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DE7E1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44624"/>
            <a:ext cx="5112568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2.5 Modélisation 3d (1ère partie)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03648" y="764704"/>
            <a:ext cx="5328592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Calibri" pitchFamily="34" charset="0"/>
                <a:cs typeface="Times New Roman" pitchFamily="18" charset="0"/>
              </a:rPr>
              <a:t>2.5.2. Les Principes essentiels de la Modélisation 3D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63688" y="1417816"/>
            <a:ext cx="6984776" cy="267765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a.	Le Volume par extrusion (Ajout de matière)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C'est la méthode la plus simple. Imaginez que vous dessinez un cercle au sol (2D) et que vous le tirez vers le haut : vous obtenez un cylindre.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Règle d'or :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Pour créer un solide "plein", votre contour 2D doit être une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polyligne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 fermée. Sinon, vous n'obtiendrez qu'une "coque" vide (Surface). </a:t>
            </a:r>
          </a:p>
        </p:txBody>
      </p:sp>
      <p:pic>
        <p:nvPicPr>
          <p:cNvPr id="2050" name="Picture 2" descr="How To Extrude In AutoCAD [3d modelling] | Surveyor Insid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862522"/>
            <a:ext cx="3986163" cy="266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74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 txBox="1">
            <a:spLocks/>
          </p:cNvSpPr>
          <p:nvPr/>
        </p:nvSpPr>
        <p:spPr>
          <a:xfrm>
            <a:off x="979984" y="6525344"/>
            <a:ext cx="7344816" cy="332656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Cours 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Computer-Aided Design (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CAD)                                                            By : GUETTOUCHE Amar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DE7E1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44624"/>
            <a:ext cx="5112568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2.5 Modélisation 3d (1ère partie)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03648" y="764704"/>
            <a:ext cx="5328592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Calibri" pitchFamily="34" charset="0"/>
                <a:cs typeface="Times New Roman" pitchFamily="18" charset="0"/>
              </a:rPr>
              <a:t>2.5.2. Les Principes essentiels de la Modélisation 3D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63688" y="1417816"/>
            <a:ext cx="6984776" cy="267765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AutoNum type="alphaLcPeriod" startAt="2"/>
            </a:pPr>
            <a:r>
              <a:rPr lang="fr-FR" sz="16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L'Opération </a:t>
            </a:r>
            <a:r>
              <a:rPr lang="fr-FR" sz="1600" b="1" dirty="0">
                <a:solidFill>
                  <a:prstClr val="black"/>
                </a:solidFill>
                <a:cs typeface="Times New Roman" panose="02020603050405020304" pitchFamily="18" charset="0"/>
              </a:rPr>
              <a:t>Booléenne (Soustraction de matière</a:t>
            </a:r>
            <a:r>
              <a:rPr lang="fr-FR" sz="16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) 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AutoCAD considère les objets comme des blocs solides. Pour faire un trou dans une pièce :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•	Vous créez un deuxième solide (ex: un petit cylindre).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•	Vous le placez à l'endroit du trou.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•	Vous utilisez la fonction SOUSTRACTION pour retirer le volume du petit cylindre de la pièce </a:t>
            </a:r>
            <a:r>
              <a:rPr lang="fr-FR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principale.</a:t>
            </a:r>
            <a:endParaRPr lang="fr-FR" sz="16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2" name="Picture 4" descr="Propriétés de la fonction Combiner dans une partie qui doivent être soustrai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920" y="4149080"/>
            <a:ext cx="3034233" cy="225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ésultat de la forme soustraite d’un corps solide dans un autre corps solide dans une pièce Invent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149080"/>
            <a:ext cx="2952328" cy="225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25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 txBox="1">
            <a:spLocks/>
          </p:cNvSpPr>
          <p:nvPr/>
        </p:nvSpPr>
        <p:spPr>
          <a:xfrm>
            <a:off x="979984" y="6525344"/>
            <a:ext cx="7344816" cy="332656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Cours 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Computer-Aided Design (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CAD)                                                            By : GUETTOUCHE Amar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DE7E1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44624"/>
            <a:ext cx="5112568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2.5 Modélisation 3d (1ère partie)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03648" y="764704"/>
            <a:ext cx="5328592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Calibri" pitchFamily="34" charset="0"/>
                <a:cs typeface="Times New Roman" pitchFamily="18" charset="0"/>
              </a:rPr>
              <a:t>2.5.2. Les Principes essentiels de la Modélisation 3D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63688" y="1417816"/>
            <a:ext cx="6984776" cy="230832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AutoNum type="alphaLcPeriod" startAt="3"/>
            </a:pPr>
            <a:r>
              <a:rPr lang="fr-FR" sz="16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La </a:t>
            </a:r>
            <a:r>
              <a:rPr lang="fr-FR" sz="1600" b="1" dirty="0">
                <a:solidFill>
                  <a:prstClr val="black"/>
                </a:solidFill>
                <a:cs typeface="Times New Roman" panose="02020603050405020304" pitchFamily="18" charset="0"/>
              </a:rPr>
              <a:t>Révolution (Objets circulaires</a:t>
            </a:r>
            <a:r>
              <a:rPr lang="fr-FR" sz="16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)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Très </a:t>
            </a: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utile pour les pièces mécaniques (axes, poulies) ou l'architecture (colonnes, coupoles).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•	On dessine la moitié du profil de l'objet.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•	On demande au logiciel de faire tourner ce profil à 360° autour d'un </a:t>
            </a:r>
            <a:r>
              <a:rPr lang="fr-FR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axe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098" name="Picture 2" descr="Faire pivoter des objets dans l'espace 3D autour d'un axe AutoC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088" y="3735831"/>
            <a:ext cx="4355976" cy="245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61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 txBox="1">
            <a:spLocks/>
          </p:cNvSpPr>
          <p:nvPr/>
        </p:nvSpPr>
        <p:spPr>
          <a:xfrm>
            <a:off x="979984" y="6525344"/>
            <a:ext cx="7344816" cy="332656"/>
          </a:xfrm>
          <a:prstGeom prst="rect">
            <a:avLst/>
          </a:prstGeom>
        </p:spPr>
        <p:txBody>
          <a:bodyPr vert="horz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Cours 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Computer-Aided Design (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E7E18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CAD)                                                            By : GUETTOUCHE Amar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DE7E18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44624"/>
            <a:ext cx="5112568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2.5 Modélisation 3d (1ère partie)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03648" y="764704"/>
            <a:ext cx="3528392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fr-FR" sz="1600" b="1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2.5.3. Pourquoi modéliser en 3D ? 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63688" y="1417816"/>
            <a:ext cx="6984776" cy="373884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 startAt="3"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La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Révolution (Objets circulaires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Times New Roman" panose="02020603050405020304" pitchFamily="18" charset="0"/>
              </a:rPr>
              <a:t>)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a.	</a:t>
            </a:r>
            <a:r>
              <a:rPr lang="fr-FR" sz="1600" b="1" dirty="0">
                <a:solidFill>
                  <a:prstClr val="black"/>
                </a:solidFill>
                <a:cs typeface="Times New Roman" panose="02020603050405020304" pitchFamily="18" charset="0"/>
              </a:rPr>
              <a:t>Visualisation Réelle : </a:t>
            </a: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Voir l'objet sous tous les angles (Isométrie) pour détecter des erreurs de conception.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b.	</a:t>
            </a:r>
            <a:r>
              <a:rPr lang="fr-FR" sz="1600" b="1" dirty="0">
                <a:solidFill>
                  <a:prstClr val="black"/>
                </a:solidFill>
                <a:cs typeface="Times New Roman" panose="02020603050405020304" pitchFamily="18" charset="0"/>
              </a:rPr>
              <a:t>Automatisation des plans : </a:t>
            </a: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Une fois l'objet 3D terminé, AutoCAD peut générer automatiquement les vues de face, de dessus et les coupes (2D) sans avoir à les redessiner.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c.	</a:t>
            </a:r>
            <a:r>
              <a:rPr lang="fr-FR" sz="1600" b="1" dirty="0">
                <a:solidFill>
                  <a:prstClr val="black"/>
                </a:solidFill>
                <a:cs typeface="Times New Roman" panose="02020603050405020304" pitchFamily="18" charset="0"/>
              </a:rPr>
              <a:t>Calculs techniques : </a:t>
            </a: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Obtenir instantanément le volume, le poids de la pièce ou son centre de gravité.</a:t>
            </a:r>
          </a:p>
          <a:p>
            <a:pPr lvl="0" algn="just">
              <a:lnSpc>
                <a:spcPct val="150000"/>
              </a:lnSpc>
            </a:pP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d.	</a:t>
            </a:r>
            <a:r>
              <a:rPr lang="fr-FR" sz="1600" b="1" dirty="0">
                <a:solidFill>
                  <a:prstClr val="black"/>
                </a:solidFill>
                <a:cs typeface="Times New Roman" panose="02020603050405020304" pitchFamily="18" charset="0"/>
              </a:rPr>
              <a:t>Impression 3D : </a:t>
            </a:r>
            <a:r>
              <a:rPr lang="fr-FR" sz="1600" dirty="0">
                <a:solidFill>
                  <a:prstClr val="black"/>
                </a:solidFill>
                <a:cs typeface="Times New Roman" panose="02020603050405020304" pitchFamily="18" charset="0"/>
              </a:rPr>
              <a:t>Exporter le modèle vers une imprimante 3D pour obtenir un prototype physique (Le Frapper, 2025).</a:t>
            </a:r>
          </a:p>
        </p:txBody>
      </p:sp>
    </p:spTree>
    <p:extLst>
      <p:ext uri="{BB962C8B-B14F-4D97-AF65-F5344CB8AC3E}">
        <p14:creationId xmlns:p14="http://schemas.microsoft.com/office/powerpoint/2010/main" val="179659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2967335"/>
            <a:ext cx="74168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rgbClr val="002060"/>
                </a:solidFill>
              </a:rPr>
              <a:t>Thank you for your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1978</TotalTime>
  <Words>681</Words>
  <Application>Microsoft Office PowerPoint</Application>
  <PresentationFormat>Affichage à l'écran (4:3)</PresentationFormat>
  <Paragraphs>82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Gothic</vt:lpstr>
      <vt:lpstr>Georgia</vt:lpstr>
      <vt:lpstr>Times New Roman</vt:lpstr>
      <vt:lpstr>Wingdings 3</vt:lpstr>
      <vt:lpstr>Brin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Amar</dc:creator>
  <cp:lastModifiedBy>gt</cp:lastModifiedBy>
  <cp:revision>256</cp:revision>
  <dcterms:created xsi:type="dcterms:W3CDTF">2014-09-04T10:48:11Z</dcterms:created>
  <dcterms:modified xsi:type="dcterms:W3CDTF">2026-03-23T14:49:23Z</dcterms:modified>
</cp:coreProperties>
</file>