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308" r:id="rId3"/>
    <p:sldId id="309" r:id="rId4"/>
    <p:sldId id="310" r:id="rId5"/>
    <p:sldId id="311" r:id="rId6"/>
    <p:sldId id="314" r:id="rId7"/>
    <p:sldId id="312" r:id="rId8"/>
    <p:sldId id="313" r:id="rId9"/>
    <p:sldId id="315" r:id="rId10"/>
    <p:sldId id="316" r:id="rId11"/>
    <p:sldId id="320" r:id="rId12"/>
    <p:sldId id="317" r:id="rId13"/>
    <p:sldId id="321" r:id="rId14"/>
    <p:sldId id="323" r:id="rId15"/>
    <p:sldId id="322" r:id="rId16"/>
    <p:sldId id="324" r:id="rId17"/>
    <p:sldId id="325" r:id="rId18"/>
    <p:sldId id="288" r:id="rId19"/>
  </p:sldIdLst>
  <p:sldSz cx="9144000" cy="6858000" type="screen4x3"/>
  <p:notesSz cx="9144000" cy="68580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C00000"/>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86334" y="548386"/>
            <a:ext cx="8771331" cy="513715"/>
          </a:xfrm>
          <a:prstGeom prst="rect">
            <a:avLst/>
          </a:prstGeom>
        </p:spPr>
        <p:txBody>
          <a:bodyPr wrap="square" lIns="0" tIns="0" rIns="0" bIns="0">
            <a:spAutoFit/>
          </a:bodyPr>
          <a:lstStyle>
            <a:lvl1pPr>
              <a:defRPr sz="3200" b="1" i="0">
                <a:solidFill>
                  <a:srgbClr val="C00000"/>
                </a:solidFill>
                <a:latin typeface="Times New Roman"/>
                <a:cs typeface="Times New Roman"/>
              </a:defRPr>
            </a:lvl1pPr>
          </a:lstStyle>
          <a:p>
            <a:endParaRPr/>
          </a:p>
        </p:txBody>
      </p:sp>
      <p:sp>
        <p:nvSpPr>
          <p:cNvPr id="3" name="Holder 3"/>
          <p:cNvSpPr>
            <a:spLocks noGrp="1"/>
          </p:cNvSpPr>
          <p:nvPr>
            <p:ph type="body" idx="1"/>
          </p:nvPr>
        </p:nvSpPr>
        <p:spPr>
          <a:xfrm>
            <a:off x="402437" y="1547875"/>
            <a:ext cx="7317105" cy="4601845"/>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11/18/2024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www.bibl.ulaval.ca/doelec/citedoce.html"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doi.org/10.1007/s10853-0104997-z" TargetMode="External"/><Relationship Id="rId2" Type="http://schemas.openxmlformats.org/officeDocument/2006/relationships/hyperlink" Target="http://doi.org/10.1016/S0167-577X(00)00212-3" TargetMode="External"/><Relationship Id="rId1" Type="http://schemas.openxmlformats.org/officeDocument/2006/relationships/slideLayout" Target="../slideLayouts/slideLayout5.xml"/><Relationship Id="rId5" Type="http://schemas.openxmlformats.org/officeDocument/2006/relationships/hyperlink" Target="http://doi.org/10.1016/j.conbuildmat.2015.12.070" TargetMode="External"/><Relationship Id="rId4" Type="http://schemas.openxmlformats.org/officeDocument/2006/relationships/hyperlink" Target="http://doi.org/10.1007/s10853-011-6085-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62000" y="277825"/>
            <a:ext cx="8381999" cy="7905369"/>
          </a:xfrm>
          <a:prstGeom prst="rect">
            <a:avLst/>
          </a:prstGeom>
        </p:spPr>
        <p:txBody>
          <a:bodyPr vert="horz" wrap="square" lIns="0" tIns="13335" rIns="0" bIns="0" rtlCol="0">
            <a:spAutoFit/>
          </a:bodyPr>
          <a:lstStyle/>
          <a:p>
            <a:pPr algn="ctr"/>
            <a:r>
              <a:rPr lang="fr-FR" sz="2400" b="1" dirty="0"/>
              <a:t>CHAPITRE </a:t>
            </a:r>
            <a:r>
              <a:rPr lang="fr-FR" sz="2400" b="1" dirty="0" smtClean="0"/>
              <a:t>III</a:t>
            </a:r>
          </a:p>
          <a:p>
            <a:pPr algn="ctr"/>
            <a:endParaRPr lang="fr-FR" sz="2400" dirty="0"/>
          </a:p>
          <a:p>
            <a:r>
              <a:rPr lang="fr-FR" sz="2400" b="1" dirty="0"/>
              <a:t> </a:t>
            </a:r>
            <a:r>
              <a:rPr lang="fr-FR" sz="2400" b="1" dirty="0" smtClean="0">
                <a:solidFill>
                  <a:schemeClr val="accent1"/>
                </a:solidFill>
              </a:rPr>
              <a:t>REGLES </a:t>
            </a:r>
            <a:r>
              <a:rPr lang="fr-FR" sz="2400" b="1" dirty="0">
                <a:solidFill>
                  <a:schemeClr val="accent1"/>
                </a:solidFill>
              </a:rPr>
              <a:t>DE REDACTION ET DE   CITATION DES REFERENCES </a:t>
            </a:r>
            <a:r>
              <a:rPr lang="fr-FR" sz="2400" b="1" dirty="0" smtClean="0">
                <a:solidFill>
                  <a:schemeClr val="accent1"/>
                </a:solidFill>
              </a:rPr>
              <a:t>BIBLIOGRAPHIQUES.</a:t>
            </a:r>
          </a:p>
          <a:p>
            <a:endParaRPr lang="fr-FR" sz="2400" b="1" dirty="0" smtClean="0"/>
          </a:p>
          <a:p>
            <a:r>
              <a:rPr lang="en-US" sz="2400" b="1" dirty="0" smtClean="0"/>
              <a:t>RULES FOR WRITING AND CITING BIBLIOGRAPHICAL REFERENCES</a:t>
            </a:r>
            <a:endParaRPr lang="en-US" sz="2400" dirty="0" smtClean="0"/>
          </a:p>
          <a:p>
            <a:endParaRPr lang="fr-FR" sz="2400" dirty="0"/>
          </a:p>
          <a:p>
            <a:pPr marL="389255">
              <a:lnSpc>
                <a:spcPts val="2100"/>
              </a:lnSpc>
            </a:pPr>
            <a:endParaRPr lang="fr-FR" sz="2400" b="1" spc="-10" dirty="0" smtClean="0">
              <a:latin typeface="Calibri"/>
              <a:cs typeface="Calibri"/>
            </a:endParaRPr>
          </a:p>
          <a:p>
            <a:pPr marL="389255">
              <a:lnSpc>
                <a:spcPts val="2100"/>
              </a:lnSpc>
            </a:pPr>
            <a:r>
              <a:rPr sz="2400" b="1" spc="-10" smtClean="0">
                <a:latin typeface="Calibri"/>
                <a:cs typeface="Calibri"/>
              </a:rPr>
              <a:t>Introduction</a:t>
            </a:r>
            <a:r>
              <a:rPr lang="fr-FR" sz="2400" b="1" spc="-10" dirty="0" smtClean="0">
                <a:latin typeface="Calibri"/>
                <a:cs typeface="Calibri"/>
              </a:rPr>
              <a:t>:</a:t>
            </a:r>
          </a:p>
          <a:p>
            <a:pPr marL="389255">
              <a:lnSpc>
                <a:spcPts val="2100"/>
              </a:lnSpc>
            </a:pPr>
            <a:endParaRPr lang="fr-FR" sz="2800" b="1" dirty="0">
              <a:solidFill>
                <a:srgbClr val="C00000"/>
              </a:solidFill>
              <a:latin typeface="Calibri"/>
              <a:cs typeface="Calibri"/>
            </a:endParaRPr>
          </a:p>
          <a:p>
            <a:pPr marL="389255">
              <a:lnSpc>
                <a:spcPts val="2100"/>
              </a:lnSpc>
            </a:pPr>
            <a:r>
              <a:rPr lang="fr-FR" sz="2800" b="1" dirty="0">
                <a:solidFill>
                  <a:schemeClr val="tx1"/>
                </a:solidFill>
                <a:latin typeface="Calibri"/>
                <a:cs typeface="Calibri"/>
              </a:rPr>
              <a:t>Q1: </a:t>
            </a:r>
            <a:r>
              <a:rPr lang="fr-FR" sz="2800" b="1" dirty="0" err="1">
                <a:solidFill>
                  <a:srgbClr val="C00000"/>
                </a:solidFill>
                <a:latin typeface="Calibri"/>
                <a:cs typeface="Calibri"/>
              </a:rPr>
              <a:t>Why we cite bibliographic sources?</a:t>
            </a:r>
          </a:p>
          <a:p>
            <a:pPr marL="389255">
              <a:lnSpc>
                <a:spcPts val="2100"/>
              </a:lnSpc>
            </a:pPr>
            <a:endParaRPr lang="fr-FR" sz="2400" b="1" spc="-10" dirty="0">
              <a:latin typeface="Calibri"/>
              <a:cs typeface="Calibri"/>
            </a:endParaRPr>
          </a:p>
          <a:p>
            <a:pPr marL="389255">
              <a:lnSpc>
                <a:spcPts val="2100"/>
              </a:lnSpc>
            </a:pPr>
            <a:endParaRPr lang="fr-FR" sz="2400" b="1" spc="-10" dirty="0" smtClean="0">
              <a:latin typeface="Calibri"/>
              <a:cs typeface="Calibri"/>
            </a:endParaRPr>
          </a:p>
          <a:p>
            <a:pPr marL="1879600">
              <a:lnSpc>
                <a:spcPts val="3354"/>
              </a:lnSpc>
            </a:pPr>
            <a:r>
              <a:rPr sz="2400" b="1" smtClean="0">
                <a:latin typeface="Calibri"/>
                <a:cs typeface="Calibri"/>
              </a:rPr>
              <a:t>Q2</a:t>
            </a:r>
            <a:r>
              <a:rPr sz="2800" b="1" smtClean="0">
                <a:solidFill>
                  <a:srgbClr val="C00000"/>
                </a:solidFill>
                <a:latin typeface="Calibri"/>
                <a:cs typeface="Calibri"/>
              </a:rPr>
              <a:t>:</a:t>
            </a:r>
            <a:r>
              <a:rPr lang="fr-FR" sz="2800" b="1" dirty="0" smtClean="0">
                <a:solidFill>
                  <a:srgbClr val="C00000"/>
                </a:solidFill>
                <a:latin typeface="Calibri"/>
                <a:cs typeface="Calibri"/>
              </a:rPr>
              <a:t> </a:t>
            </a:r>
            <a:r>
              <a:rPr lang="fr-FR" sz="2800" b="1" dirty="0" err="1" smtClean="0">
                <a:solidFill>
                  <a:srgbClr val="C00000"/>
                </a:solidFill>
                <a:latin typeface="Calibri"/>
                <a:cs typeface="Calibri"/>
              </a:rPr>
              <a:t>What</a:t>
            </a:r>
            <a:r>
              <a:rPr lang="fr-FR" sz="2800" b="1" dirty="0" smtClean="0">
                <a:solidFill>
                  <a:srgbClr val="C00000"/>
                </a:solidFill>
                <a:latin typeface="Calibri"/>
                <a:cs typeface="Calibri"/>
              </a:rPr>
              <a:t> </a:t>
            </a:r>
            <a:r>
              <a:rPr lang="fr-FR" sz="2800" b="1" dirty="0" err="1" smtClean="0">
                <a:solidFill>
                  <a:srgbClr val="C00000"/>
                </a:solidFill>
                <a:latin typeface="Calibri"/>
                <a:cs typeface="Calibri"/>
              </a:rPr>
              <a:t>can</a:t>
            </a:r>
            <a:r>
              <a:rPr lang="fr-FR" sz="2800" b="1" dirty="0" smtClean="0">
                <a:solidFill>
                  <a:srgbClr val="C00000"/>
                </a:solidFill>
                <a:latin typeface="Calibri"/>
                <a:cs typeface="Calibri"/>
              </a:rPr>
              <a:t> </a:t>
            </a:r>
            <a:r>
              <a:rPr lang="fr-FR" sz="2800" b="1" dirty="0" err="1" smtClean="0">
                <a:solidFill>
                  <a:srgbClr val="C00000"/>
                </a:solidFill>
                <a:latin typeface="Calibri"/>
                <a:cs typeface="Calibri"/>
              </a:rPr>
              <a:t>we</a:t>
            </a:r>
            <a:r>
              <a:rPr lang="fr-FR" sz="2800" b="1" dirty="0" smtClean="0">
                <a:solidFill>
                  <a:srgbClr val="C00000"/>
                </a:solidFill>
                <a:latin typeface="Calibri"/>
                <a:cs typeface="Calibri"/>
              </a:rPr>
              <a:t> cite in a </a:t>
            </a:r>
            <a:r>
              <a:rPr lang="fr-FR" sz="2800" b="1" dirty="0" err="1" smtClean="0">
                <a:solidFill>
                  <a:srgbClr val="C00000"/>
                </a:solidFill>
                <a:latin typeface="Calibri"/>
                <a:cs typeface="Calibri"/>
              </a:rPr>
              <a:t>scientific</a:t>
            </a:r>
            <a:r>
              <a:rPr lang="fr-FR" sz="2800" b="1" dirty="0" smtClean="0">
                <a:solidFill>
                  <a:srgbClr val="C00000"/>
                </a:solidFill>
                <a:latin typeface="Calibri"/>
                <a:cs typeface="Calibri"/>
              </a:rPr>
              <a:t> documents</a:t>
            </a:r>
            <a:r>
              <a:rPr sz="1800" b="1" spc="-50" smtClean="0">
                <a:solidFill>
                  <a:srgbClr val="C00000"/>
                </a:solidFill>
                <a:latin typeface="Calibri"/>
                <a:cs typeface="Calibri"/>
              </a:rPr>
              <a:t>?</a:t>
            </a:r>
            <a:endParaRPr lang="fr-FR" sz="1800" b="1" spc="-50" dirty="0" smtClean="0">
              <a:solidFill>
                <a:srgbClr val="C00000"/>
              </a:solidFill>
              <a:latin typeface="Calibri"/>
              <a:cs typeface="Calibri"/>
            </a:endParaRPr>
          </a:p>
          <a:p>
            <a:pPr marL="1879600">
              <a:lnSpc>
                <a:spcPts val="3354"/>
              </a:lnSpc>
            </a:pPr>
            <a:endParaRPr lang="fr-FR" sz="1800" b="1" spc="-50" dirty="0" smtClean="0">
              <a:solidFill>
                <a:srgbClr val="C00000"/>
              </a:solidFill>
              <a:latin typeface="Calibri"/>
              <a:cs typeface="Calibri"/>
            </a:endParaRPr>
          </a:p>
          <a:p>
            <a:pPr marL="1879600">
              <a:lnSpc>
                <a:spcPts val="3354"/>
              </a:lnSpc>
            </a:pPr>
            <a:r>
              <a:rPr lang="en-US" sz="2400" b="1" u="sng" dirty="0" smtClean="0">
                <a:solidFill>
                  <a:schemeClr val="tx1"/>
                </a:solidFill>
                <a:uFill>
                  <a:solidFill>
                    <a:srgbClr val="C00000"/>
                  </a:solidFill>
                </a:uFill>
                <a:latin typeface="Calibri"/>
                <a:cs typeface="Calibri"/>
              </a:rPr>
              <a:t>Q3: </a:t>
            </a:r>
            <a:r>
              <a:rPr lang="en-US" sz="2400" b="1" u="sng" dirty="0" smtClean="0">
                <a:solidFill>
                  <a:srgbClr val="C00000"/>
                </a:solidFill>
                <a:uFill>
                  <a:solidFill>
                    <a:srgbClr val="C00000"/>
                  </a:solidFill>
                </a:uFill>
                <a:latin typeface="Calibri"/>
                <a:cs typeface="Calibri"/>
              </a:rPr>
              <a:t>How we cite documents and references  (Systems, methods)</a:t>
            </a:r>
            <a:r>
              <a:rPr lang="en-US" sz="2400" b="1" u="sng" spc="-10" dirty="0" smtClean="0">
                <a:solidFill>
                  <a:srgbClr val="C00000"/>
                </a:solidFill>
                <a:uFill>
                  <a:solidFill>
                    <a:srgbClr val="C00000"/>
                  </a:solidFill>
                </a:uFill>
                <a:latin typeface="Calibri"/>
                <a:cs typeface="Calibri"/>
              </a:rPr>
              <a:t> </a:t>
            </a:r>
            <a:r>
              <a:rPr lang="en-US" b="1" u="sng" spc="-50" dirty="0" smtClean="0">
                <a:solidFill>
                  <a:srgbClr val="C00000"/>
                </a:solidFill>
                <a:uFill>
                  <a:solidFill>
                    <a:srgbClr val="C00000"/>
                  </a:solidFill>
                </a:uFill>
                <a:latin typeface="Calibri"/>
                <a:cs typeface="Calibri"/>
              </a:rPr>
              <a:t>?</a:t>
            </a:r>
            <a:endParaRPr lang="en-US" dirty="0" smtClean="0">
              <a:latin typeface="Calibri"/>
              <a:cs typeface="Calibri"/>
            </a:endParaRPr>
          </a:p>
          <a:p>
            <a:pPr marL="1879600">
              <a:lnSpc>
                <a:spcPts val="3354"/>
              </a:lnSpc>
            </a:pPr>
            <a:endParaRPr lang="en-US" dirty="0" smtClean="0">
              <a:latin typeface="Calibri"/>
              <a:cs typeface="Calibri"/>
            </a:endParaRPr>
          </a:p>
          <a:p>
            <a:pPr marL="1879600">
              <a:lnSpc>
                <a:spcPts val="3354"/>
              </a:lnSpc>
            </a:pPr>
            <a:endParaRPr sz="1800">
              <a:latin typeface="Calibri"/>
              <a:cs typeface="Calibri"/>
            </a:endParaRPr>
          </a:p>
        </p:txBody>
      </p:sp>
      <p:sp>
        <p:nvSpPr>
          <p:cNvPr id="3" name="object 3"/>
          <p:cNvSpPr txBox="1"/>
          <p:nvPr/>
        </p:nvSpPr>
        <p:spPr>
          <a:xfrm>
            <a:off x="572211" y="1130934"/>
            <a:ext cx="297180"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Wingdings"/>
                <a:cs typeface="Wingdings"/>
              </a:rPr>
              <a:t></a:t>
            </a:r>
            <a:endParaRPr sz="2400">
              <a:latin typeface="Wingdings"/>
              <a:cs typeface="Wingdings"/>
            </a:endParaRPr>
          </a:p>
        </p:txBody>
      </p:sp>
      <p:sp>
        <p:nvSpPr>
          <p:cNvPr id="4" name="object 4"/>
          <p:cNvSpPr txBox="1"/>
          <p:nvPr/>
        </p:nvSpPr>
        <p:spPr>
          <a:xfrm>
            <a:off x="572211" y="1818004"/>
            <a:ext cx="118745" cy="975360"/>
          </a:xfrm>
          <a:prstGeom prst="rect">
            <a:avLst/>
          </a:prstGeom>
        </p:spPr>
        <p:txBody>
          <a:bodyPr vert="horz" wrap="square" lIns="0" tIns="33019" rIns="0" bIns="0" rtlCol="0">
            <a:spAutoFit/>
          </a:bodyPr>
          <a:lstStyle/>
          <a:p>
            <a:pPr marL="12700">
              <a:lnSpc>
                <a:spcPct val="100000"/>
              </a:lnSpc>
              <a:spcBef>
                <a:spcPts val="259"/>
              </a:spcBef>
            </a:pPr>
            <a:r>
              <a:rPr sz="2400" spc="-50" dirty="0">
                <a:solidFill>
                  <a:srgbClr val="C00000"/>
                </a:solidFill>
                <a:latin typeface="Calibri"/>
                <a:cs typeface="Calibri"/>
              </a:rPr>
              <a:t>-</a:t>
            </a:r>
            <a:endParaRPr sz="2400">
              <a:latin typeface="Calibri"/>
              <a:cs typeface="Calibri"/>
            </a:endParaRPr>
          </a:p>
          <a:p>
            <a:pPr marL="12700">
              <a:lnSpc>
                <a:spcPct val="100000"/>
              </a:lnSpc>
              <a:spcBef>
                <a:spcPts val="120"/>
              </a:spcBef>
            </a:pPr>
            <a:r>
              <a:rPr sz="1800" spc="-50" dirty="0">
                <a:solidFill>
                  <a:srgbClr val="1F487C"/>
                </a:solidFill>
                <a:latin typeface="Calibri"/>
                <a:cs typeface="Calibri"/>
              </a:rPr>
              <a:t>-</a:t>
            </a:r>
            <a:endParaRPr sz="1800">
              <a:latin typeface="Calibri"/>
              <a:cs typeface="Calibri"/>
            </a:endParaRPr>
          </a:p>
          <a:p>
            <a:pPr marL="12700">
              <a:lnSpc>
                <a:spcPct val="100000"/>
              </a:lnSpc>
            </a:pPr>
            <a:r>
              <a:rPr sz="1800" spc="-50" dirty="0">
                <a:solidFill>
                  <a:srgbClr val="1F487C"/>
                </a:solidFill>
                <a:latin typeface="Calibri"/>
                <a:cs typeface="Calibri"/>
              </a:rPr>
              <a:t>-</a:t>
            </a:r>
            <a:endParaRPr sz="1800">
              <a:latin typeface="Calibri"/>
              <a:cs typeface="Calibri"/>
            </a:endParaRPr>
          </a:p>
        </p:txBody>
      </p:sp>
      <p:sp>
        <p:nvSpPr>
          <p:cNvPr id="5" name="object 5"/>
          <p:cNvSpPr txBox="1"/>
          <p:nvPr/>
        </p:nvSpPr>
        <p:spPr>
          <a:xfrm>
            <a:off x="572211" y="3057905"/>
            <a:ext cx="297180"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Wingdings"/>
                <a:cs typeface="Wingdings"/>
              </a:rPr>
              <a:t></a:t>
            </a:r>
            <a:endParaRPr sz="2400">
              <a:latin typeface="Wingdings"/>
              <a:cs typeface="Wingdings"/>
            </a:endParaRPr>
          </a:p>
        </p:txBody>
      </p:sp>
      <p:sp>
        <p:nvSpPr>
          <p:cNvPr id="8" name="object 8"/>
          <p:cNvSpPr txBox="1"/>
          <p:nvPr/>
        </p:nvSpPr>
        <p:spPr>
          <a:xfrm>
            <a:off x="572211" y="4758944"/>
            <a:ext cx="297180"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Wingdings"/>
                <a:cs typeface="Wingdings"/>
              </a:rPr>
              <a:t></a:t>
            </a:r>
            <a:endParaRPr sz="2400">
              <a:latin typeface="Wingdings"/>
              <a:cs typeface="Wingdings"/>
            </a:endParaRPr>
          </a:p>
        </p:txBody>
      </p:sp>
      <p:sp>
        <p:nvSpPr>
          <p:cNvPr id="12" name="object 12"/>
          <p:cNvSpPr txBox="1"/>
          <p:nvPr/>
        </p:nvSpPr>
        <p:spPr>
          <a:xfrm>
            <a:off x="572211" y="5758992"/>
            <a:ext cx="297180" cy="75692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Wingdings"/>
                <a:cs typeface="Wingdings"/>
              </a:rPr>
              <a:t></a:t>
            </a:r>
            <a:endParaRPr sz="2400">
              <a:latin typeface="Wingdings"/>
              <a:cs typeface="Wingdings"/>
            </a:endParaRPr>
          </a:p>
          <a:p>
            <a:pPr marL="12700">
              <a:lnSpc>
                <a:spcPct val="100000"/>
              </a:lnSpc>
            </a:pPr>
            <a:endParaRPr sz="2400">
              <a:latin typeface="Wingdings"/>
              <a:cs typeface="Wingdings"/>
            </a:endParaRPr>
          </a:p>
        </p:txBody>
      </p:sp>
      <p:pic>
        <p:nvPicPr>
          <p:cNvPr id="14" name="object 14"/>
          <p:cNvPicPr/>
          <p:nvPr/>
        </p:nvPicPr>
        <p:blipFill>
          <a:blip r:embed="rId2" cstate="print"/>
          <a:stretch>
            <a:fillRect/>
          </a:stretch>
        </p:blipFill>
        <p:spPr>
          <a:xfrm>
            <a:off x="6996683" y="0"/>
            <a:ext cx="2060448" cy="98145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0"/>
            <a:ext cx="6248400" cy="1200329"/>
          </a:xfrm>
          <a:prstGeom prst="rect">
            <a:avLst/>
          </a:prstGeom>
        </p:spPr>
        <p:txBody>
          <a:bodyPr wrap="square">
            <a:spAutoFit/>
          </a:bodyPr>
          <a:lstStyle/>
          <a:p>
            <a:r>
              <a:rPr lang="en-US" sz="2400" b="1" dirty="0" err="1" smtClean="0"/>
              <a:t>Liste</a:t>
            </a:r>
            <a:r>
              <a:rPr lang="en-US" sz="2400" b="1" dirty="0" smtClean="0"/>
              <a:t> of References (Bibliography) (at the end of manuscript) Alpha-numerical system</a:t>
            </a:r>
            <a:r>
              <a:rPr lang="en-US" sz="2400" dirty="0" smtClean="0"/>
              <a:t> </a:t>
            </a:r>
          </a:p>
        </p:txBody>
      </p:sp>
      <p:sp>
        <p:nvSpPr>
          <p:cNvPr id="67585" name="Rectangle 1"/>
          <p:cNvSpPr>
            <a:spLocks noChangeArrowheads="1"/>
          </p:cNvSpPr>
          <p:nvPr/>
        </p:nvSpPr>
        <p:spPr bwMode="auto">
          <a:xfrm>
            <a:off x="228600" y="1600200"/>
            <a:ext cx="86868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en-GB"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Adjo</a:t>
            </a:r>
            <a:r>
              <a:rPr kumimoji="0" lang="en-GB"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07]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Adjouadi</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Laouar</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Bousbaa</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Bouaouadja</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Fantozzi</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 Study of light scattering on a  soda  lime glass eroded by  sandblasting,  Journal of  the  European  Ceramic  Society,  2007,  27,  </a:t>
            </a:r>
            <a:r>
              <a:rPr kumimoji="0" lang="en-GB"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3221-3229. </a:t>
            </a:r>
            <a:endParaRPr kumimoji="0" lang="fr-FR"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[Bart 05] </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Barton, J., Guillemet, C., Le Verre, Science et Technologie, EDP SCIENCES  (Les </a:t>
            </a:r>
            <a:r>
              <a:rPr kumimoji="0" lang="fr-F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Ulis</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France), 2005, p.p. 110-116.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GB"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Boua</a:t>
            </a:r>
            <a:r>
              <a:rPr kumimoji="0" lang="en-GB"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00</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Bouaouadja</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Bouzid</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Hamidouche</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Bousbaa</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Madjoubi</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 Effect of sandblasting on  the  efficiencies  of  solar  panels, </a:t>
            </a:r>
            <a:r>
              <a:rPr kumimoji="0" lang="en-GB"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Applied  Energy, 2000, 65, 99-105. </a:t>
            </a:r>
            <a:endParaRPr kumimoji="0" lang="fr-FR"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en-GB"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Bous</a:t>
            </a:r>
            <a:r>
              <a:rPr kumimoji="0" lang="en-GB"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03]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Bousbaa</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Madjoubi</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Hamidouche</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 </a:t>
            </a:r>
            <a:r>
              <a:rPr kumimoji="0" lang="en-GB"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Bouaouadja</a:t>
            </a:r>
            <a:r>
              <a:rPr kumimoji="0" lang="en-GB"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 Effect of annealing and chemical strengthening  on  soda  lime  glass  erosion  wear  by sand  blasting,  Journal  of  the  European  Ceramic Society, 2003, 23, 331-343. </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685800"/>
            <a:ext cx="5334000" cy="3139321"/>
          </a:xfrm>
          <a:prstGeom prst="rect">
            <a:avLst/>
          </a:prstGeom>
        </p:spPr>
        <p:txBody>
          <a:bodyPr wrap="square">
            <a:spAutoFit/>
          </a:bodyPr>
          <a:lstStyle/>
          <a:p>
            <a:r>
              <a:rPr lang="en-US" b="1" dirty="0" smtClean="0"/>
              <a:t>1. Useful abbreviations</a:t>
            </a:r>
            <a:br>
              <a:rPr lang="en-US" b="1" dirty="0" smtClean="0"/>
            </a:br>
            <a:endParaRPr lang="en-US" b="1" dirty="0" smtClean="0"/>
          </a:p>
          <a:p>
            <a:r>
              <a:rPr lang="en-US" dirty="0" smtClean="0"/>
              <a:t>In the absence of an edition date, write </a:t>
            </a:r>
          </a:p>
          <a:p>
            <a:r>
              <a:rPr lang="en-US" i="1" dirty="0" err="1" smtClean="0">
                <a:solidFill>
                  <a:srgbClr val="FF0000"/>
                </a:solidFill>
              </a:rPr>
              <a:t>s.d</a:t>
            </a:r>
            <a:r>
              <a:rPr lang="en-US" i="1" dirty="0" smtClean="0">
                <a:solidFill>
                  <a:srgbClr val="FF0000"/>
                </a:solidFill>
              </a:rPr>
              <a:t>.</a:t>
            </a:r>
            <a:r>
              <a:rPr lang="en-US" dirty="0" smtClean="0">
                <a:solidFill>
                  <a:srgbClr val="FF0000"/>
                </a:solidFill>
              </a:rPr>
              <a:t/>
            </a:r>
            <a:br>
              <a:rPr lang="en-US" dirty="0" smtClean="0">
                <a:solidFill>
                  <a:srgbClr val="FF0000"/>
                </a:solidFill>
              </a:rPr>
            </a:br>
            <a:endParaRPr lang="en-US" dirty="0" smtClean="0">
              <a:solidFill>
                <a:srgbClr val="FF0000"/>
              </a:solidFill>
            </a:endParaRPr>
          </a:p>
          <a:p>
            <a:r>
              <a:rPr lang="en-US" dirty="0" smtClean="0">
                <a:solidFill>
                  <a:srgbClr val="FF0000"/>
                </a:solidFill>
              </a:rPr>
              <a:t>(</a:t>
            </a:r>
            <a:r>
              <a:rPr lang="en-US" i="1" dirty="0" smtClean="0">
                <a:solidFill>
                  <a:srgbClr val="FF0000"/>
                </a:solidFill>
              </a:rPr>
              <a:t>sine </a:t>
            </a:r>
            <a:r>
              <a:rPr lang="en-US" i="1" dirty="0" err="1" smtClean="0">
                <a:solidFill>
                  <a:srgbClr val="FF0000"/>
                </a:solidFill>
              </a:rPr>
              <a:t>dato</a:t>
            </a:r>
            <a:r>
              <a:rPr lang="en-US" dirty="0" smtClean="0">
                <a:solidFill>
                  <a:srgbClr val="FF0000"/>
                </a:solidFill>
              </a:rPr>
              <a:t>, without date).</a:t>
            </a:r>
            <a:r>
              <a:rPr lang="en-US" dirty="0" smtClean="0"/>
              <a:t/>
            </a:r>
            <a:br>
              <a:rPr lang="en-US" dirty="0" smtClean="0"/>
            </a:br>
            <a:endParaRPr lang="en-US" dirty="0" smtClean="0"/>
          </a:p>
          <a:p>
            <a:r>
              <a:rPr lang="en-US" dirty="0" smtClean="0"/>
              <a:t>In the absence of a place of publication, write </a:t>
            </a:r>
          </a:p>
          <a:p>
            <a:r>
              <a:rPr lang="en-US" i="1" dirty="0" err="1" smtClean="0">
                <a:solidFill>
                  <a:srgbClr val="FF0000"/>
                </a:solidFill>
              </a:rPr>
              <a:t>s.l</a:t>
            </a:r>
            <a:r>
              <a:rPr lang="en-US" i="1" dirty="0" smtClean="0">
                <a:solidFill>
                  <a:srgbClr val="FF0000"/>
                </a:solidFill>
              </a:rPr>
              <a:t>.</a:t>
            </a:r>
            <a:r>
              <a:rPr lang="en-US" dirty="0" smtClean="0">
                <a:solidFill>
                  <a:srgbClr val="FF0000"/>
                </a:solidFill>
              </a:rPr>
              <a:t/>
            </a:r>
            <a:br>
              <a:rPr lang="en-US" dirty="0" smtClean="0">
                <a:solidFill>
                  <a:srgbClr val="FF0000"/>
                </a:solidFill>
              </a:rPr>
            </a:br>
            <a:endParaRPr lang="en-US" dirty="0" smtClean="0">
              <a:solidFill>
                <a:srgbClr val="FF0000"/>
              </a:solidFill>
            </a:endParaRPr>
          </a:p>
          <a:p>
            <a:r>
              <a:rPr lang="en-US" dirty="0" smtClean="0">
                <a:solidFill>
                  <a:srgbClr val="FF0000"/>
                </a:solidFill>
              </a:rPr>
              <a:t>(</a:t>
            </a:r>
            <a:r>
              <a:rPr lang="en-US" i="1" dirty="0" smtClean="0">
                <a:solidFill>
                  <a:srgbClr val="FF0000"/>
                </a:solidFill>
              </a:rPr>
              <a:t>sine loco,</a:t>
            </a:r>
            <a:r>
              <a:rPr lang="en-US" dirty="0" smtClean="0">
                <a:solidFill>
                  <a:srgbClr val="FF0000"/>
                </a:solidFill>
              </a:rPr>
              <a:t> without place).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ChangeArrowheads="1"/>
          </p:cNvSpPr>
          <p:nvPr/>
        </p:nvSpPr>
        <p:spPr bwMode="auto">
          <a:xfrm>
            <a:off x="0" y="0"/>
            <a:ext cx="5816016"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tab pos="457200" algn="l"/>
              </a:tabLst>
            </a:pPr>
            <a:r>
              <a:rPr kumimoji="0" lang="fr-FR" sz="1800" b="1" i="0" u="none" strike="noStrike" cap="none" normalizeH="0" baseline="0" dirty="0" smtClean="0">
                <a:ln>
                  <a:noFill/>
                </a:ln>
                <a:solidFill>
                  <a:schemeClr val="accent1"/>
                </a:solidFill>
                <a:effectLst/>
                <a:latin typeface="Garamond" pitchFamily="18" charset="0"/>
                <a:ea typeface="Calibri" pitchFamily="34" charset="0"/>
                <a:cs typeface="Arial" pitchFamily="34" charset="0"/>
              </a:rPr>
              <a:t>Typographie des références selon le type de publications</a:t>
            </a:r>
            <a:endParaRPr kumimoji="0" lang="fr-FR" sz="800" b="0" i="0" u="none" strike="noStrike" cap="none" normalizeH="0" baseline="0" dirty="0" smtClean="0">
              <a:ln>
                <a:noFill/>
              </a:ln>
              <a:solidFill>
                <a:schemeClr val="accent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1800" b="1" i="0" u="none" strike="noStrike" cap="none" normalizeH="0" baseline="0" dirty="0" smtClean="0">
                <a:ln>
                  <a:noFill/>
                </a:ln>
                <a:solidFill>
                  <a:schemeClr val="accent1"/>
                </a:solidFill>
                <a:effectLst/>
                <a:latin typeface="Garamond" pitchFamily="18" charset="0"/>
                <a:ea typeface="Times New Roman" pitchFamily="18" charset="0"/>
                <a:cs typeface="Arial" pitchFamily="34" charset="0"/>
              </a:rPr>
              <a:t>Article de périodique</a:t>
            </a:r>
            <a:endParaRPr kumimoji="0" lang="fr-FR" sz="1800" b="0" i="0" u="none" strike="noStrike" cap="none" normalizeH="0" baseline="0" dirty="0" smtClean="0">
              <a:ln>
                <a:noFill/>
              </a:ln>
              <a:solidFill>
                <a:schemeClr val="accent1"/>
              </a:solidFill>
              <a:effectLst/>
              <a:latin typeface="Arial" pitchFamily="34" charset="0"/>
              <a:cs typeface="Arial" pitchFamily="34" charset="0"/>
            </a:endParaRPr>
          </a:p>
        </p:txBody>
      </p:sp>
      <p:sp>
        <p:nvSpPr>
          <p:cNvPr id="3" name="Rectangle 2"/>
          <p:cNvSpPr/>
          <p:nvPr/>
        </p:nvSpPr>
        <p:spPr>
          <a:xfrm>
            <a:off x="457200" y="762001"/>
            <a:ext cx="6781800" cy="923330"/>
          </a:xfrm>
          <a:prstGeom prst="rect">
            <a:avLst/>
          </a:prstGeom>
        </p:spPr>
        <p:txBody>
          <a:bodyPr wrap="square">
            <a:spAutoFit/>
          </a:bodyPr>
          <a:lstStyle/>
          <a:p>
            <a:r>
              <a:rPr lang="en-US" b="1" dirty="0" smtClean="0"/>
              <a:t>1.</a:t>
            </a:r>
            <a:r>
              <a:rPr lang="en-US" dirty="0" smtClean="0"/>
              <a:t> </a:t>
            </a:r>
            <a:r>
              <a:rPr lang="en-US" b="1" dirty="0" smtClean="0"/>
              <a:t>Typography of references by type of publication</a:t>
            </a:r>
            <a:r>
              <a:rPr lang="en-US" dirty="0" smtClean="0"/>
              <a:t/>
            </a:r>
            <a:br>
              <a:rPr lang="en-US" dirty="0" smtClean="0"/>
            </a:br>
            <a:endParaRPr lang="en-US" dirty="0" smtClean="0"/>
          </a:p>
          <a:p>
            <a:r>
              <a:rPr lang="en-US" b="1" dirty="0" smtClean="0"/>
              <a:t>1.</a:t>
            </a:r>
            <a:r>
              <a:rPr lang="en-US" dirty="0" smtClean="0"/>
              <a:t> </a:t>
            </a:r>
            <a:r>
              <a:rPr lang="en-US" b="1" dirty="0" smtClean="0"/>
              <a:t>Periodical article</a:t>
            </a:r>
            <a:endParaRPr lang="en-US" dirty="0"/>
          </a:p>
        </p:txBody>
      </p:sp>
      <p:sp>
        <p:nvSpPr>
          <p:cNvPr id="66562" name="Rectangle 2"/>
          <p:cNvSpPr>
            <a:spLocks noChangeArrowheads="1"/>
          </p:cNvSpPr>
          <p:nvPr/>
        </p:nvSpPr>
        <p:spPr bwMode="auto">
          <a:xfrm>
            <a:off x="457200" y="1752600"/>
            <a:ext cx="8686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AUTEUR</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24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Titre de l'article(facultatif</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2400" b="0" i="1"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Titre</a:t>
            </a:r>
            <a:r>
              <a:rPr kumimoji="0" lang="fr-FR"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du </a:t>
            </a:r>
            <a:r>
              <a:rPr kumimoji="0" lang="fr-FR" sz="2400" b="0" i="1" u="none" strike="noStrike" cap="none" normalizeH="0" baseline="0" dirty="0" err="1" smtClean="0">
                <a:ln>
                  <a:noFill/>
                </a:ln>
                <a:solidFill>
                  <a:srgbClr val="C00000"/>
                </a:solidFill>
                <a:effectLst/>
                <a:latin typeface="Arial" pitchFamily="34" charset="0"/>
                <a:ea typeface="Times New Roman" pitchFamily="18" charset="0"/>
                <a:cs typeface="Arial" pitchFamily="34" charset="0"/>
              </a:rPr>
              <a:t>périodiqu</a:t>
            </a:r>
            <a:r>
              <a:rPr kumimoji="0" lang="fr-FR" sz="24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a:t>
            </a:r>
            <a:r>
              <a:rPr kumimoji="0" lang="fr-FR"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numéro</a:t>
            </a:r>
            <a:r>
              <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devolume</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(éventuellement, numéro de fascicule) (</a:t>
            </a:r>
            <a:r>
              <a:rPr kumimoji="0" lang="fr-FR" sz="24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année de publication) </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pagination. </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ISSN (</a:t>
            </a:r>
            <a:r>
              <a:rPr kumimoji="0" lang="en-US"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Facultatif</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762000" y="4114800"/>
            <a:ext cx="7239000" cy="1477328"/>
          </a:xfrm>
          <a:prstGeom prst="rect">
            <a:avLst/>
          </a:prstGeom>
        </p:spPr>
        <p:txBody>
          <a:bodyPr wrap="square">
            <a:spAutoFit/>
          </a:bodyPr>
          <a:lstStyle/>
          <a:p>
            <a:r>
              <a:rPr lang="fr-FR" dirty="0" err="1" smtClean="0">
                <a:solidFill>
                  <a:srgbClr val="FF0000"/>
                </a:solidFill>
              </a:rPr>
              <a:t>Example</a:t>
            </a:r>
            <a:r>
              <a:rPr lang="fr-FR" dirty="0" smtClean="0">
                <a:solidFill>
                  <a:srgbClr val="FF0000"/>
                </a:solidFill>
              </a:rPr>
              <a:t>:</a:t>
            </a:r>
          </a:p>
          <a:p>
            <a:endParaRPr lang="fr-FR" dirty="0"/>
          </a:p>
          <a:p>
            <a:r>
              <a:rPr lang="fr-FR" dirty="0" smtClean="0"/>
              <a:t>L. </a:t>
            </a:r>
            <a:r>
              <a:rPr lang="fr-FR" dirty="0" err="1" smtClean="0"/>
              <a:t>Belagraa</a:t>
            </a:r>
            <a:r>
              <a:rPr lang="fr-FR" dirty="0" smtClean="0"/>
              <a:t>, </a:t>
            </a:r>
            <a:r>
              <a:rPr lang="fr-FR" dirty="0" err="1" smtClean="0"/>
              <a:t>A.Bouzid</a:t>
            </a:r>
            <a:r>
              <a:rPr lang="fr-FR" dirty="0" smtClean="0"/>
              <a:t>, Performance </a:t>
            </a:r>
            <a:r>
              <a:rPr lang="fr-FR" dirty="0" err="1" smtClean="0"/>
              <a:t>study</a:t>
            </a:r>
            <a:r>
              <a:rPr lang="fr-FR" dirty="0" smtClean="0"/>
              <a:t> of </a:t>
            </a:r>
            <a:r>
              <a:rPr lang="fr-FR" dirty="0" err="1" smtClean="0"/>
              <a:t>low</a:t>
            </a:r>
            <a:r>
              <a:rPr lang="fr-FR" dirty="0" smtClean="0"/>
              <a:t> </a:t>
            </a:r>
            <a:r>
              <a:rPr lang="fr-FR" dirty="0" err="1" smtClean="0"/>
              <a:t>environmental</a:t>
            </a:r>
            <a:r>
              <a:rPr lang="fr-FR" dirty="0" smtClean="0"/>
              <a:t> impact </a:t>
            </a:r>
            <a:r>
              <a:rPr lang="fr-FR" dirty="0" err="1" smtClean="0"/>
              <a:t>mortars</a:t>
            </a:r>
            <a:r>
              <a:rPr lang="fr-FR" dirty="0" smtClean="0"/>
              <a:t> </a:t>
            </a:r>
            <a:r>
              <a:rPr lang="fr-FR" dirty="0" err="1" smtClean="0"/>
              <a:t>based</a:t>
            </a:r>
            <a:r>
              <a:rPr lang="fr-FR" dirty="0" smtClean="0"/>
              <a:t> on </a:t>
            </a:r>
            <a:r>
              <a:rPr lang="fr-FR" dirty="0" err="1" smtClean="0"/>
              <a:t>mineral</a:t>
            </a:r>
            <a:r>
              <a:rPr lang="fr-FR" dirty="0" smtClean="0"/>
              <a:t> additions and </a:t>
            </a:r>
            <a:r>
              <a:rPr lang="fr-FR" dirty="0" err="1" smtClean="0"/>
              <a:t>cement</a:t>
            </a:r>
            <a:r>
              <a:rPr lang="fr-FR" dirty="0" smtClean="0"/>
              <a:t> </a:t>
            </a:r>
            <a:r>
              <a:rPr lang="fr-FR" dirty="0" err="1" smtClean="0"/>
              <a:t>resistant</a:t>
            </a:r>
            <a:r>
              <a:rPr lang="fr-FR" dirty="0" smtClean="0"/>
              <a:t> to sulfate (CRS), </a:t>
            </a:r>
            <a:r>
              <a:rPr lang="fr-FR" dirty="0" err="1" smtClean="0"/>
              <a:t>Mining</a:t>
            </a:r>
            <a:r>
              <a:rPr lang="fr-FR" dirty="0" smtClean="0"/>
              <a:t> Science, vol. 23, (2016) pp: 65-76.</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3978974" cy="461665"/>
          </a:xfrm>
          <a:prstGeom prst="rect">
            <a:avLst/>
          </a:prstGeom>
        </p:spPr>
        <p:txBody>
          <a:bodyPr wrap="none">
            <a:spAutoFit/>
          </a:bodyPr>
          <a:lstStyle/>
          <a:p>
            <a:r>
              <a:rPr lang="fr-FR" sz="2400" b="1" dirty="0" smtClean="0">
                <a:solidFill>
                  <a:srgbClr val="C00000"/>
                </a:solidFill>
              </a:rPr>
              <a:t>2- Ouvrage a book</a:t>
            </a:r>
            <a:r>
              <a:rPr lang="fr-FR" sz="2400" b="1" dirty="0" smtClean="0">
                <a:solidFill>
                  <a:schemeClr val="accent1"/>
                </a:solidFill>
              </a:rPr>
              <a:t> ( Livre</a:t>
            </a:r>
            <a:r>
              <a:rPr lang="fr-FR" sz="2400" b="1" dirty="0" smtClean="0">
                <a:solidFill>
                  <a:srgbClr val="C00000"/>
                </a:solidFill>
              </a:rPr>
              <a:t>)</a:t>
            </a:r>
            <a:endParaRPr lang="fr-FR" sz="2400" dirty="0">
              <a:solidFill>
                <a:srgbClr val="C00000"/>
              </a:solidFill>
            </a:endParaRPr>
          </a:p>
        </p:txBody>
      </p:sp>
      <p:sp>
        <p:nvSpPr>
          <p:cNvPr id="3" name="Rectangle 2"/>
          <p:cNvSpPr/>
          <p:nvPr/>
        </p:nvSpPr>
        <p:spPr>
          <a:xfrm>
            <a:off x="381000" y="3200400"/>
            <a:ext cx="6781800" cy="1569660"/>
          </a:xfrm>
          <a:prstGeom prst="rect">
            <a:avLst/>
          </a:prstGeom>
        </p:spPr>
        <p:txBody>
          <a:bodyPr wrap="square">
            <a:spAutoFit/>
          </a:bodyPr>
          <a:lstStyle/>
          <a:p>
            <a:r>
              <a:rPr lang="fr-FR" sz="2400" b="1" u="sng" dirty="0" err="1" smtClean="0">
                <a:solidFill>
                  <a:srgbClr val="FF0000"/>
                </a:solidFill>
              </a:rPr>
              <a:t>Example</a:t>
            </a:r>
            <a:r>
              <a:rPr lang="fr-FR" sz="2400" b="1" u="sng" dirty="0" smtClean="0">
                <a:solidFill>
                  <a:srgbClr val="FF0000"/>
                </a:solidFill>
              </a:rPr>
              <a:t>:</a:t>
            </a:r>
          </a:p>
          <a:p>
            <a:endParaRPr lang="fr-FR" sz="2400" b="1" dirty="0"/>
          </a:p>
          <a:p>
            <a:r>
              <a:rPr lang="fr-FR" sz="2400" b="1" dirty="0" smtClean="0"/>
              <a:t>[1] </a:t>
            </a:r>
            <a:r>
              <a:rPr lang="fr-FR" sz="2400" dirty="0" smtClean="0"/>
              <a:t>P.C.</a:t>
            </a:r>
            <a:r>
              <a:rPr lang="fr-FR" sz="2400" dirty="0" err="1" smtClean="0"/>
              <a:t>Aitcin</a:t>
            </a:r>
            <a:r>
              <a:rPr lang="fr-FR" sz="2400" dirty="0" smtClean="0"/>
              <a:t>, Béton à haute performance, </a:t>
            </a:r>
            <a:r>
              <a:rPr lang="fr-FR" sz="2400" dirty="0" err="1" smtClean="0"/>
              <a:t>Eyrolles</a:t>
            </a:r>
            <a:r>
              <a:rPr lang="fr-FR" sz="2400" dirty="0" smtClean="0"/>
              <a:t>, </a:t>
            </a:r>
            <a:r>
              <a:rPr lang="fr-FR" sz="2400" dirty="0" err="1" smtClean="0"/>
              <a:t>January</a:t>
            </a:r>
            <a:r>
              <a:rPr lang="fr-FR" sz="2400" dirty="0" smtClean="0"/>
              <a:t>, (2001).</a:t>
            </a:r>
            <a:endParaRPr lang="fr-FR" sz="2400" dirty="0"/>
          </a:p>
        </p:txBody>
      </p:sp>
      <p:sp>
        <p:nvSpPr>
          <p:cNvPr id="69635" name="Rectangle 3"/>
          <p:cNvSpPr>
            <a:spLocks noChangeArrowheads="1"/>
          </p:cNvSpPr>
          <p:nvPr/>
        </p:nvSpPr>
        <p:spPr bwMode="auto">
          <a:xfrm>
            <a:off x="152400" y="1447800"/>
            <a:ext cx="830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AUTEUR(s), titre de l'ouvrage, édition, lieu d'édition,  Éditeur commercial, nombre de page (Titre de la Collection, n° de la collection) (année de publication) ISBN (Facultatif)</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0" y="1752600"/>
            <a:ext cx="830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AUTEUR(s), Titre de la thèse, Lieu de soutenance, Université de soutenance  (date de soutenance) nombre de pages (facultatif).</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304800" y="3352800"/>
            <a:ext cx="7848600" cy="2031325"/>
          </a:xfrm>
          <a:prstGeom prst="rect">
            <a:avLst/>
          </a:prstGeom>
        </p:spPr>
        <p:txBody>
          <a:bodyPr wrap="square">
            <a:spAutoFit/>
          </a:bodyPr>
          <a:lstStyle/>
          <a:p>
            <a:r>
              <a:rPr lang="fr-FR" b="1" dirty="0" err="1" smtClean="0">
                <a:solidFill>
                  <a:srgbClr val="C00000"/>
                </a:solidFill>
              </a:rPr>
              <a:t>Example</a:t>
            </a:r>
            <a:r>
              <a:rPr lang="fr-FR" b="1" dirty="0" smtClean="0">
                <a:solidFill>
                  <a:srgbClr val="C00000"/>
                </a:solidFill>
              </a:rPr>
              <a:t> :</a:t>
            </a:r>
          </a:p>
          <a:p>
            <a:endParaRPr lang="fr-FR" dirty="0" smtClean="0"/>
          </a:p>
          <a:p>
            <a:endParaRPr lang="fr-FR" dirty="0"/>
          </a:p>
          <a:p>
            <a:r>
              <a:rPr lang="fr-FR" b="1" dirty="0" smtClean="0"/>
              <a:t>[2] </a:t>
            </a:r>
            <a:r>
              <a:rPr lang="fr-FR" dirty="0" smtClean="0"/>
              <a:t>BOUGLADA </a:t>
            </a:r>
            <a:r>
              <a:rPr lang="fr-FR" dirty="0"/>
              <a:t>M., 2008. </a:t>
            </a:r>
            <a:r>
              <a:rPr lang="fr-FR" i="1" dirty="0"/>
              <a:t>Effet de l'activation du ciment avec ajout minéral par la chaux fine sur le comportement mécanique du mortier</a:t>
            </a:r>
            <a:r>
              <a:rPr lang="fr-FR" i="1" dirty="0">
                <a:solidFill>
                  <a:srgbClr val="C00000"/>
                </a:solidFill>
              </a:rPr>
              <a:t>, thèse de magister</a:t>
            </a:r>
            <a:r>
              <a:rPr lang="fr-FR" dirty="0">
                <a:solidFill>
                  <a:srgbClr val="C00000"/>
                </a:solidFill>
              </a:rPr>
              <a:t>,</a:t>
            </a:r>
            <a:r>
              <a:rPr lang="fr-FR" dirty="0"/>
              <a:t> département de Génie Civil. Université </a:t>
            </a:r>
            <a:r>
              <a:rPr lang="fr-FR" dirty="0" smtClean="0"/>
              <a:t>de M’</a:t>
            </a:r>
            <a:r>
              <a:rPr lang="fr-FR" dirty="0" err="1" smtClean="0"/>
              <a:t>sila</a:t>
            </a:r>
            <a:r>
              <a:rPr lang="fr-FR" dirty="0"/>
              <a:t>, Algérie.</a:t>
            </a:r>
            <a:r>
              <a:rPr lang="fr-FR" dirty="0" smtClean="0"/>
              <a:t> </a:t>
            </a:r>
            <a:br>
              <a:rPr lang="fr-FR" dirty="0" smtClean="0"/>
            </a:br>
            <a:endParaRPr lang="fr-FR" dirty="0"/>
          </a:p>
        </p:txBody>
      </p:sp>
      <p:sp>
        <p:nvSpPr>
          <p:cNvPr id="8" name="Rectangle 1"/>
          <p:cNvSpPr>
            <a:spLocks noChangeArrowheads="1"/>
          </p:cNvSpPr>
          <p:nvPr/>
        </p:nvSpPr>
        <p:spPr bwMode="auto">
          <a:xfrm>
            <a:off x="152400" y="990600"/>
            <a:ext cx="1600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tab pos="457200" algn="l"/>
              </a:tabLst>
            </a:pPr>
            <a:r>
              <a:rPr kumimoji="0" lang="fr-FR" sz="2400" b="1"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3- Thèse</a:t>
            </a:r>
            <a:r>
              <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ChangeArrowheads="1"/>
          </p:cNvSpPr>
          <p:nvPr/>
        </p:nvSpPr>
        <p:spPr bwMode="auto">
          <a:xfrm>
            <a:off x="0" y="0"/>
            <a:ext cx="206979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tab pos="457200" algn="l"/>
              </a:tabLst>
            </a:pPr>
            <a:r>
              <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Site internet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3732" name="Rectangle 4"/>
          <p:cNvSpPr>
            <a:spLocks noChangeArrowheads="1"/>
          </p:cNvSpPr>
          <p:nvPr/>
        </p:nvSpPr>
        <p:spPr bwMode="auto">
          <a:xfrm>
            <a:off x="0" y="609600"/>
            <a:ext cx="8839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AUTEUR (ou ORGANISME), titre de la page d'accueil , disponible sur : &lt;URL&gt;. (</a:t>
            </a:r>
            <a:r>
              <a:rPr kumimoji="0" lang="fr-FR" sz="24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date de consultation).</a:t>
            </a:r>
            <a:endParaRPr kumimoji="0" lang="fr-FR" sz="2400" b="0" i="0" u="none" strike="noStrike" cap="none" normalizeH="0" baseline="0" dirty="0" smtClean="0">
              <a:ln>
                <a:noFill/>
              </a:ln>
              <a:solidFill>
                <a:srgbClr val="C00000"/>
              </a:solidFill>
              <a:effectLst/>
              <a:latin typeface="Arial" pitchFamily="34" charset="0"/>
              <a:cs typeface="Arial" pitchFamily="34" charset="0"/>
            </a:endParaRPr>
          </a:p>
        </p:txBody>
      </p:sp>
      <p:sp>
        <p:nvSpPr>
          <p:cNvPr id="73733" name="Rectangle 5"/>
          <p:cNvSpPr>
            <a:spLocks noChangeArrowheads="1"/>
          </p:cNvSpPr>
          <p:nvPr/>
        </p:nvSpPr>
        <p:spPr bwMode="auto">
          <a:xfrm>
            <a:off x="0" y="1981200"/>
            <a:ext cx="89916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fr-FR" sz="2400" dirty="0" err="1" smtClean="0">
                <a:solidFill>
                  <a:srgbClr val="C00000"/>
                </a:solidFill>
                <a:latin typeface="Arial" pitchFamily="34" charset="0"/>
                <a:ea typeface="Times New Roman" pitchFamily="18" charset="0"/>
                <a:cs typeface="Arial" pitchFamily="34" charset="0"/>
              </a:rPr>
              <a:t>Example</a:t>
            </a:r>
            <a:r>
              <a:rPr lang="fr-FR" sz="2400" dirty="0" smtClean="0">
                <a:solidFill>
                  <a:srgbClr val="C00000"/>
                </a:solidFill>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fr-FR" sz="2400" dirty="0" smtClean="0">
              <a:solidFill>
                <a:schemeClr val="tx1"/>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Caron, </a:t>
            </a:r>
            <a:r>
              <a:rPr kumimoji="0" lang="fr-FR"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Rosaire,«</a:t>
            </a:r>
            <a:r>
              <a:rPr kumimoji="0" lang="fr-FR" sz="24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Comment</a:t>
            </a:r>
            <a:r>
              <a:rPr kumimoji="0" lang="fr-FR"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citer un document électronique?</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Université Laval, Bibliothèque, </a:t>
            </a:r>
            <a:r>
              <a:rPr kumimoji="0" lang="fr-FR"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Site de la Bibliothèque de l'Université Laval</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[En ligne]. </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http://www.bibl.ulaval.ca/doelec/citedoce.html</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(Page </a:t>
            </a:r>
            <a:r>
              <a:rPr kumimoji="0" lang="fr-FR" sz="24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consultée le 28 décembre 2002)</a:t>
            </a:r>
            <a:endParaRPr kumimoji="0" lang="fr-FR" sz="24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0" y="0"/>
            <a:ext cx="89916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204788" algn="l"/>
              </a:tabLst>
            </a:pPr>
            <a:r>
              <a:rPr kumimoji="0" lang="fr-FR" sz="2400" b="0" i="0" u="none" strike="noStrike" cap="none" normalizeH="0" baseline="0" dirty="0" smtClean="0">
                <a:ln>
                  <a:noFill/>
                </a:ln>
                <a:solidFill>
                  <a:schemeClr val="accent2"/>
                </a:solidFill>
                <a:effectLst/>
                <a:latin typeface="Arial" pitchFamily="34" charset="0"/>
                <a:ea typeface="Times New Roman" pitchFamily="18" charset="0"/>
                <a:cs typeface="Arial" pitchFamily="34" charset="0"/>
              </a:rPr>
              <a:t>Conclusion sur les bases de données WOS</a:t>
            </a:r>
            <a:endParaRPr kumimoji="0" lang="fr-FR" sz="2400" b="0" i="0" u="none" strike="noStrike" cap="none" normalizeH="0" baseline="0" dirty="0" smtClean="0">
              <a:ln>
                <a:noFill/>
              </a:ln>
              <a:solidFill>
                <a:schemeClr val="accent2"/>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204788" algn="l"/>
              </a:tabLst>
            </a:pP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The Web of Science</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204788" algn="l"/>
              </a:tabLst>
            </a:pPr>
            <a:r>
              <a:rPr kumimoji="0" lang="en-U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Platform consists of over 34,200 journals + books, proceedings, patents, and data sets from 15 databases. The platform includes citation tracking, citation counts, author h-index calculations. Includes </a:t>
            </a:r>
            <a:r>
              <a:rPr kumimoji="0" lang="en-US" sz="2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InCite</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for journal impact factors.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204788" algn="l"/>
              </a:tabLst>
            </a:pPr>
            <a:r>
              <a:rPr kumimoji="0" lang="en-US" sz="2400" b="0" i="0" u="none" strike="noStrike" cap="none" normalizeH="0" baseline="0" dirty="0" smtClean="0">
                <a:ln>
                  <a:noFill/>
                </a:ln>
                <a:solidFill>
                  <a:srgbClr val="FF0000"/>
                </a:solidFill>
                <a:effectLst/>
                <a:latin typeface="Arial" pitchFamily="34" charset="0"/>
                <a:ea typeface="Calibri" pitchFamily="34" charset="0"/>
                <a:cs typeface="Arial" pitchFamily="34" charset="0"/>
              </a:rPr>
              <a:t>Scopus</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204788" algn="l"/>
              </a:tabLst>
            </a:pPr>
            <a:r>
              <a:rPr kumimoji="0" lang="en-U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is an International multi-disciplinary indexing &amp; abstracting database for scientific, medical, technical, and social sciences. Searchable by </a:t>
            </a:r>
            <a:r>
              <a:rPr kumimoji="0" lang="en-US" sz="2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citedreference</a:t>
            </a:r>
            <a:r>
              <a:rPr kumimoji="0" lang="en-U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(forward citation searching). Covers journals, patents, and websites (16,500+ titles) from 4,000+ publishers.</a:t>
            </a:r>
            <a:r>
              <a:rPr kumimoji="0" lang="fr-FR" sz="2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Includes</a:t>
            </a:r>
            <a:r>
              <a:rPr kumimoji="0" lang="fr-FR"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CiteScore</a:t>
            </a:r>
            <a:r>
              <a:rPr kumimoji="0" lang="fr-FR"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for journal impact </a:t>
            </a:r>
            <a:r>
              <a:rPr kumimoji="0" lang="fr-FR" sz="2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factors</a:t>
            </a:r>
            <a:r>
              <a:rPr kumimoji="0" lang="fr-FR"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077200" cy="5262979"/>
          </a:xfrm>
          <a:prstGeom prst="rect">
            <a:avLst/>
          </a:prstGeom>
        </p:spPr>
        <p:txBody>
          <a:bodyPr wrap="square">
            <a:spAutoFit/>
          </a:bodyPr>
          <a:lstStyle/>
          <a:p>
            <a:r>
              <a:rPr lang="fr-FR" sz="2400" dirty="0" smtClean="0">
                <a:solidFill>
                  <a:srgbClr val="C00000"/>
                </a:solidFill>
              </a:rPr>
              <a:t>Conclusion sur les bases de données WOS</a:t>
            </a:r>
          </a:p>
          <a:p>
            <a:pPr>
              <a:buFontTx/>
              <a:buChar char="-"/>
            </a:pPr>
            <a:r>
              <a:rPr lang="fr-FR" sz="2400" dirty="0" smtClean="0">
                <a:solidFill>
                  <a:schemeClr val="accent2"/>
                </a:solidFill>
              </a:rPr>
              <a:t>Le Web of Science </a:t>
            </a:r>
            <a:r>
              <a:rPr lang="fr-FR" sz="2400" dirty="0" smtClean="0">
                <a:solidFill>
                  <a:schemeClr val="accent1"/>
                </a:solidFill>
              </a:rPr>
              <a:t>:La plate-forme comprend plus de 34 200 revues + livres, actes, brevets et ensembles de données provenant de 15 bases de données. La plateforme comprend le suivi des citations, le décompte des citations, le calcul de l'indice H des auteurs. Comprend </a:t>
            </a:r>
            <a:r>
              <a:rPr lang="fr-FR" sz="2400" dirty="0" err="1" smtClean="0">
                <a:solidFill>
                  <a:schemeClr val="accent1"/>
                </a:solidFill>
              </a:rPr>
              <a:t>InCite</a:t>
            </a:r>
            <a:r>
              <a:rPr lang="fr-FR" sz="2400" dirty="0" smtClean="0">
                <a:solidFill>
                  <a:schemeClr val="accent1"/>
                </a:solidFill>
              </a:rPr>
              <a:t> pour les facteurs d'impact des revues.</a:t>
            </a:r>
          </a:p>
          <a:p>
            <a:pPr>
              <a:buFontTx/>
              <a:buChar char="-"/>
            </a:pPr>
            <a:r>
              <a:rPr lang="fr-FR" sz="2400" dirty="0" err="1" smtClean="0">
                <a:solidFill>
                  <a:schemeClr val="accent2"/>
                </a:solidFill>
              </a:rPr>
              <a:t>Scopus</a:t>
            </a:r>
            <a:r>
              <a:rPr lang="fr-FR" sz="2400" dirty="0" smtClean="0">
                <a:solidFill>
                  <a:schemeClr val="accent2"/>
                </a:solidFill>
              </a:rPr>
              <a:t> </a:t>
            </a:r>
            <a:r>
              <a:rPr lang="fr-FR" sz="2400" dirty="0" smtClean="0">
                <a:solidFill>
                  <a:schemeClr val="accent1"/>
                </a:solidFill>
              </a:rPr>
              <a:t>: est une base de données internationale d'indexation et de résumé multidisciplinaire pour les sciences scientifiques, médicales, techniques et sociales. Recherche par référence citée (</a:t>
            </a:r>
            <a:r>
              <a:rPr lang="fr-FR" sz="2400" dirty="0" err="1" smtClean="0">
                <a:solidFill>
                  <a:schemeClr val="accent1"/>
                </a:solidFill>
              </a:rPr>
              <a:t>forward</a:t>
            </a:r>
            <a:r>
              <a:rPr lang="fr-FR" sz="2400" dirty="0" smtClean="0">
                <a:solidFill>
                  <a:schemeClr val="accent1"/>
                </a:solidFill>
              </a:rPr>
              <a:t> citation </a:t>
            </a:r>
            <a:r>
              <a:rPr lang="fr-FR" sz="2400" dirty="0" err="1" smtClean="0">
                <a:solidFill>
                  <a:schemeClr val="accent1"/>
                </a:solidFill>
              </a:rPr>
              <a:t>searching</a:t>
            </a:r>
            <a:r>
              <a:rPr lang="fr-FR" sz="2400" dirty="0" smtClean="0">
                <a:solidFill>
                  <a:schemeClr val="accent1"/>
                </a:solidFill>
              </a:rPr>
              <a:t>). Couvre les revues, les brevets et les sites web (plus de 16 500 titres) de plus de 4 000 éditeurs. </a:t>
            </a:r>
          </a:p>
          <a:p>
            <a:pPr>
              <a:buFontTx/>
              <a:buChar char="-"/>
            </a:pPr>
            <a:r>
              <a:rPr lang="fr-FR" sz="2400" dirty="0" smtClean="0">
                <a:solidFill>
                  <a:schemeClr val="accent1"/>
                </a:solidFill>
              </a:rPr>
              <a:t>Inclut </a:t>
            </a:r>
            <a:r>
              <a:rPr lang="fr-FR" sz="2400" dirty="0" err="1" smtClean="0">
                <a:solidFill>
                  <a:schemeClr val="accent1"/>
                </a:solidFill>
              </a:rPr>
              <a:t>CiteScore</a:t>
            </a:r>
            <a:r>
              <a:rPr lang="fr-FR" sz="2400" dirty="0" smtClean="0">
                <a:solidFill>
                  <a:schemeClr val="accent1"/>
                </a:solidFill>
              </a:rPr>
              <a:t> pour les facteurs d'impact des revues</a:t>
            </a:r>
            <a:r>
              <a:rPr lang="fr-FR" dirty="0" smtClean="0">
                <a:solidFill>
                  <a:schemeClr val="accent1"/>
                </a:solidFill>
              </a:rPr>
              <a:t>.</a:t>
            </a:r>
            <a:endParaRPr lang="fr-FR" dirty="0">
              <a:solidFill>
                <a:schemeClr val="accen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2819400"/>
            <a:ext cx="3913759" cy="1243289"/>
          </a:xfrm>
          <a:prstGeom prst="rect">
            <a:avLst/>
          </a:prstGeom>
        </p:spPr>
        <p:txBody>
          <a:bodyPr vert="horz" wrap="square" lIns="0" tIns="12065" rIns="0" bIns="0" rtlCol="0">
            <a:spAutoFit/>
          </a:bodyPr>
          <a:lstStyle/>
          <a:p>
            <a:pPr marL="12700">
              <a:lnSpc>
                <a:spcPct val="100000"/>
              </a:lnSpc>
              <a:spcBef>
                <a:spcPts val="95"/>
              </a:spcBef>
            </a:pPr>
            <a:r>
              <a:rPr lang="fr-FR" sz="4000" spc="-90" dirty="0" smtClean="0">
                <a:latin typeface="Calibri"/>
                <a:cs typeface="Calibri"/>
              </a:rPr>
              <a:t>End </a:t>
            </a:r>
            <a:br>
              <a:rPr lang="fr-FR" sz="4000" spc="-90" dirty="0" smtClean="0">
                <a:latin typeface="Calibri"/>
                <a:cs typeface="Calibri"/>
              </a:rPr>
            </a:br>
            <a:r>
              <a:rPr sz="4000" spc="-90" smtClean="0">
                <a:latin typeface="Calibri"/>
                <a:cs typeface="Calibri"/>
              </a:rPr>
              <a:t> </a:t>
            </a:r>
            <a:r>
              <a:rPr sz="4000" smtClean="0">
                <a:latin typeface="Calibri"/>
                <a:cs typeface="Calibri"/>
              </a:rPr>
              <a:t>Chapt</a:t>
            </a:r>
            <a:r>
              <a:rPr lang="fr-FR" sz="4000" dirty="0" smtClean="0">
                <a:latin typeface="Calibri"/>
                <a:cs typeface="Calibri"/>
              </a:rPr>
              <a:t>e</a:t>
            </a:r>
            <a:r>
              <a:rPr sz="4000" smtClean="0">
                <a:latin typeface="Calibri"/>
                <a:cs typeface="Calibri"/>
              </a:rPr>
              <a:t>r</a:t>
            </a:r>
            <a:r>
              <a:rPr lang="fr-FR" sz="4000" dirty="0" smtClean="0">
                <a:latin typeface="Calibri"/>
                <a:cs typeface="Calibri"/>
              </a:rPr>
              <a:t> </a:t>
            </a:r>
            <a:r>
              <a:rPr lang="fr-FR" sz="4000" spc="-60" dirty="0" smtClean="0">
                <a:latin typeface="Calibri"/>
                <a:cs typeface="Calibri"/>
              </a:rPr>
              <a:t>03 </a:t>
            </a:r>
            <a:endParaRPr sz="4000">
              <a:latin typeface="Calibri"/>
              <a:cs typeface="Calibri"/>
            </a:endParaRPr>
          </a:p>
        </p:txBody>
      </p:sp>
      <p:pic>
        <p:nvPicPr>
          <p:cNvPr id="4" name="object 4"/>
          <p:cNvPicPr/>
          <p:nvPr/>
        </p:nvPicPr>
        <p:blipFill>
          <a:blip r:embed="rId2" cstate="print"/>
          <a:stretch>
            <a:fillRect/>
          </a:stretch>
        </p:blipFill>
        <p:spPr>
          <a:xfrm>
            <a:off x="3924300" y="4572"/>
            <a:ext cx="5219699" cy="2705100"/>
          </a:xfrm>
          <a:prstGeom prst="rect">
            <a:avLst/>
          </a:prstGeom>
        </p:spPr>
      </p:pic>
      <p:pic>
        <p:nvPicPr>
          <p:cNvPr id="5" name="Image 27">
            <a:extLst>
              <a:ext uri="{FF2B5EF4-FFF2-40B4-BE49-F238E27FC236}">
                <a16:creationId xmlns="" xmlns:a16="http://schemas.microsoft.com/office/drawing/2014/main" id="{FB6FAB84-71B7-45D7-B5B1-A9F374DD4BA5}"/>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362200" y="4114800"/>
            <a:ext cx="4172698" cy="20782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0"/>
            <a:ext cx="5791200" cy="2308324"/>
          </a:xfrm>
          <a:prstGeom prst="rect">
            <a:avLst/>
          </a:prstGeom>
        </p:spPr>
        <p:txBody>
          <a:bodyPr wrap="square">
            <a:spAutoFit/>
          </a:bodyPr>
          <a:lstStyle/>
          <a:p>
            <a:r>
              <a:rPr lang="fr-FR" dirty="0">
                <a:solidFill>
                  <a:schemeClr val="accent1"/>
                </a:solidFill>
              </a:rPr>
              <a:t>Tout travail universitaire contient, généralement en fin de travail, une </a:t>
            </a:r>
            <a:r>
              <a:rPr lang="fr-FR" b="1" dirty="0">
                <a:solidFill>
                  <a:schemeClr val="accent1"/>
                </a:solidFill>
              </a:rPr>
              <a:t>bibliographie</a:t>
            </a:r>
            <a:r>
              <a:rPr lang="fr-FR" dirty="0">
                <a:solidFill>
                  <a:schemeClr val="accent1"/>
                </a:solidFill>
              </a:rPr>
              <a:t> ou une </a:t>
            </a:r>
            <a:r>
              <a:rPr lang="fr-FR" b="1" dirty="0">
                <a:solidFill>
                  <a:schemeClr val="accent1"/>
                </a:solidFill>
              </a:rPr>
              <a:t>liste de références bibliographiques</a:t>
            </a:r>
            <a:r>
              <a:rPr lang="fr-FR" dirty="0">
                <a:solidFill>
                  <a:schemeClr val="accent1"/>
                </a:solidFill>
              </a:rPr>
              <a:t>. La bibliographie dénombre tous les documents recensés par le chercheur lors d’une recherche documentaire approfondie sur un sujet. Elle regroupe donc tous les documents susceptibles de permettre de faire le point sur un sujet </a:t>
            </a:r>
            <a:r>
              <a:rPr lang="fr-FR" dirty="0" smtClean="0">
                <a:solidFill>
                  <a:schemeClr val="accent1"/>
                </a:solidFill>
              </a:rPr>
              <a:t>donné.</a:t>
            </a:r>
            <a:endParaRPr lang="fr-FR" dirty="0">
              <a:solidFill>
                <a:schemeClr val="accent1"/>
              </a:solidFill>
            </a:endParaRPr>
          </a:p>
        </p:txBody>
      </p:sp>
      <p:sp>
        <p:nvSpPr>
          <p:cNvPr id="3" name="Rectangle 2"/>
          <p:cNvSpPr/>
          <p:nvPr/>
        </p:nvSpPr>
        <p:spPr>
          <a:xfrm>
            <a:off x="2209800" y="2971800"/>
            <a:ext cx="6248400" cy="3046988"/>
          </a:xfrm>
          <a:prstGeom prst="rect">
            <a:avLst/>
          </a:prstGeom>
        </p:spPr>
        <p:txBody>
          <a:bodyPr wrap="square">
            <a:spAutoFit/>
          </a:bodyPr>
          <a:lstStyle/>
          <a:p>
            <a:r>
              <a:rPr lang="en-US" sz="2400" dirty="0" smtClean="0"/>
              <a:t>All academic work generally contains a </a:t>
            </a:r>
            <a:r>
              <a:rPr lang="en-US" sz="2400" b="1" dirty="0" smtClean="0"/>
              <a:t>bibliography</a:t>
            </a:r>
            <a:r>
              <a:rPr lang="en-US" sz="2400" dirty="0" smtClean="0"/>
              <a:t> or </a:t>
            </a:r>
            <a:r>
              <a:rPr lang="en-US" sz="2400" b="1" dirty="0" smtClean="0"/>
              <a:t>list of bibliographical references</a:t>
            </a:r>
            <a:r>
              <a:rPr lang="en-US" sz="2400" dirty="0" smtClean="0"/>
              <a:t> at the end. The bibliography lists all the documents identified by the researcher during in-depth documentary research on a given subject. In other words, it groups together all the documents likely to shed light on a given subject.</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1"/>
            <a:ext cx="6781800" cy="2246769"/>
          </a:xfrm>
          <a:prstGeom prst="rect">
            <a:avLst/>
          </a:prstGeom>
        </p:spPr>
        <p:txBody>
          <a:bodyPr wrap="square">
            <a:spAutoFit/>
          </a:bodyPr>
          <a:lstStyle/>
          <a:p>
            <a:r>
              <a:rPr lang="fr-FR" sz="2000" dirty="0">
                <a:solidFill>
                  <a:schemeClr val="accent1"/>
                </a:solidFill>
              </a:rPr>
              <a:t>Tous les types de documents (ouvrages, articles, thèses…) peuvent être référencés en bibliographie ou en Références, ainsi que leur support (papier, cd, documents électroniques…). Néanmoins, pour chaque catégorie et sous-catégorie, des normes de présentation de la référence sont proposées. Ceci de manière à les retrouver et les localiser facilement</a:t>
            </a:r>
          </a:p>
        </p:txBody>
      </p:sp>
      <p:sp>
        <p:nvSpPr>
          <p:cNvPr id="3" name="Rectangle 2"/>
          <p:cNvSpPr/>
          <p:nvPr/>
        </p:nvSpPr>
        <p:spPr>
          <a:xfrm>
            <a:off x="2362200" y="3200400"/>
            <a:ext cx="6400800" cy="3046988"/>
          </a:xfrm>
          <a:prstGeom prst="rect">
            <a:avLst/>
          </a:prstGeom>
        </p:spPr>
        <p:txBody>
          <a:bodyPr wrap="square">
            <a:spAutoFit/>
          </a:bodyPr>
          <a:lstStyle/>
          <a:p>
            <a:r>
              <a:rPr lang="en-US" sz="2400" dirty="0" smtClean="0"/>
              <a:t>All types of documents (books, articles, theses, etc.) can be referenced in Bibliography or References, regardless of their medium (paper, CD, electronic documents, etc.). However, for each category and sub-category, reference presentation standards are proposed. This will make it easier to find and locate them.</a:t>
            </a:r>
            <a:endParaRPr lang="fr-F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85800"/>
            <a:ext cx="8763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Low" defTabSz="914400" rtl="0" eaLnBrk="1" fontAlgn="base" latinLnBrk="0" hangingPunct="1">
              <a:lnSpc>
                <a:spcPct val="100000"/>
              </a:lnSpc>
              <a:spcBef>
                <a:spcPct val="0"/>
              </a:spcBef>
              <a:spcAft>
                <a:spcPct val="0"/>
              </a:spcAft>
              <a:buClrTx/>
              <a:buSzTx/>
              <a:buFontTx/>
              <a:buNone/>
              <a:tabLst/>
            </a:pPr>
            <a:r>
              <a:rPr lang="fr-FR" dirty="0" smtClean="0">
                <a:solidFill>
                  <a:srgbClr val="FF0000"/>
                </a:solidFill>
                <a:latin typeface="Garamond" pitchFamily="18" charset="0"/>
                <a:ea typeface="Times New Roman" pitchFamily="18" charset="0"/>
                <a:cs typeface="Arial" pitchFamily="34" charset="0"/>
              </a:rPr>
              <a:t>Réponse Q1 </a:t>
            </a:r>
            <a:r>
              <a:rPr kumimoji="0" lang="fr-FR" b="0" i="0" u="none" strike="noStrike" cap="none" normalizeH="0" baseline="0" dirty="0" smtClean="0">
                <a:ln>
                  <a:noFill/>
                </a:ln>
                <a:solidFill>
                  <a:srgbClr val="FF0000"/>
                </a:solidFill>
                <a:effectLst/>
                <a:latin typeface="Garamond" pitchFamily="18" charset="0"/>
                <a:ea typeface="Times New Roman" pitchFamily="18" charset="0"/>
                <a:cs typeface="Arial" pitchFamily="34" charset="0"/>
              </a:rPr>
              <a:t>Citer ses sources permet de</a:t>
            </a:r>
            <a:endParaRPr kumimoji="0" lang="fr-FR" b="0" i="0" u="none" strike="noStrike" cap="none" normalizeH="0" baseline="0" dirty="0" smtClean="0">
              <a:ln>
                <a:noFill/>
              </a:ln>
              <a:solidFill>
                <a:srgbClr val="FF0000"/>
              </a:solidFill>
              <a:effectLst/>
              <a:latin typeface="Arial" pitchFamily="34" charset="0"/>
              <a:cs typeface="Arial" pitchFamily="34" charset="0"/>
            </a:endParaRPr>
          </a:p>
          <a:p>
            <a:pPr marL="0" marR="0" lvl="0" indent="45720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solidFill>
                <a:effectLst/>
                <a:latin typeface="Arial" pitchFamily="34" charset="0"/>
                <a:ea typeface="Times New Roman" pitchFamily="18" charset="0"/>
                <a:cs typeface="Arial" pitchFamily="34" charset="0"/>
              </a:rPr>
              <a:t>• de justifier le contenu de son propre document en permettant au lecteur</a:t>
            </a:r>
            <a:endParaRPr kumimoji="0" lang="fr-FR" b="0" i="0" u="none" strike="noStrike" cap="none" normalizeH="0" baseline="0" dirty="0" smtClean="0">
              <a:ln>
                <a:noFill/>
              </a:ln>
              <a:solidFill>
                <a:schemeClr val="accent1"/>
              </a:solidFill>
              <a:effectLst/>
              <a:latin typeface="Arial" pitchFamily="34" charset="0"/>
              <a:cs typeface="Arial" pitchFamily="34" charset="0"/>
            </a:endParaRPr>
          </a:p>
          <a:p>
            <a:pPr marL="0" marR="0" lvl="0" indent="45720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solidFill>
                <a:effectLst/>
                <a:latin typeface="Arial" pitchFamily="34" charset="0"/>
                <a:ea typeface="Times New Roman" pitchFamily="18" charset="0"/>
                <a:cs typeface="Arial" pitchFamily="34" charset="0"/>
              </a:rPr>
              <a:t>d’estimer la validité des informations exposées et d’approfondir sa </a:t>
            </a:r>
            <a:endParaRPr kumimoji="0" lang="fr-FR" b="0" i="0" u="none" strike="noStrike" cap="none" normalizeH="0" baseline="0" dirty="0" smtClean="0">
              <a:ln>
                <a:noFill/>
              </a:ln>
              <a:solidFill>
                <a:schemeClr val="accent1"/>
              </a:solidFill>
              <a:effectLst/>
              <a:latin typeface="Arial" pitchFamily="34" charset="0"/>
              <a:cs typeface="Arial" pitchFamily="34" charset="0"/>
            </a:endParaRPr>
          </a:p>
          <a:p>
            <a:pPr marL="0" marR="0" lvl="0" indent="45720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solidFill>
                <a:effectLst/>
                <a:latin typeface="Arial" pitchFamily="34" charset="0"/>
                <a:ea typeface="Times New Roman" pitchFamily="18" charset="0"/>
                <a:cs typeface="Arial" pitchFamily="34" charset="0"/>
              </a:rPr>
              <a:t>recherche par la lecture de ses sources</a:t>
            </a:r>
            <a:endParaRPr kumimoji="0" lang="fr-FR" b="0" i="0" u="none" strike="noStrike" cap="none" normalizeH="0" baseline="0" dirty="0" smtClean="0">
              <a:ln>
                <a:noFill/>
              </a:ln>
              <a:solidFill>
                <a:schemeClr val="accent1"/>
              </a:solidFill>
              <a:effectLst/>
              <a:latin typeface="Arial" pitchFamily="34" charset="0"/>
              <a:cs typeface="Arial" pitchFamily="34" charset="0"/>
            </a:endParaRPr>
          </a:p>
          <a:p>
            <a:pPr marL="0" marR="0" lvl="0" indent="45720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solidFill>
                <a:effectLst/>
                <a:latin typeface="Arial" pitchFamily="34" charset="0"/>
                <a:ea typeface="Times New Roman" pitchFamily="18" charset="0"/>
                <a:cs typeface="Arial" pitchFamily="34" charset="0"/>
              </a:rPr>
              <a:t>• de présenter un état de l’art, un bilan des publications parues sur le sujet et </a:t>
            </a:r>
            <a:endParaRPr kumimoji="0" lang="fr-FR" b="0" i="0" u="none" strike="noStrike" cap="none" normalizeH="0" baseline="0" dirty="0" smtClean="0">
              <a:ln>
                <a:noFill/>
              </a:ln>
              <a:solidFill>
                <a:schemeClr val="accent1"/>
              </a:solidFill>
              <a:effectLst/>
              <a:latin typeface="Arial" pitchFamily="34" charset="0"/>
              <a:cs typeface="Arial" pitchFamily="34" charset="0"/>
            </a:endParaRPr>
          </a:p>
          <a:p>
            <a:pPr marL="0" marR="0" lvl="0" indent="45720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solidFill>
                <a:effectLst/>
                <a:latin typeface="Arial" pitchFamily="34" charset="0"/>
                <a:ea typeface="Times New Roman" pitchFamily="18" charset="0"/>
                <a:cs typeface="Arial" pitchFamily="34" charset="0"/>
              </a:rPr>
              <a:t>donc de situer son travail dans son contexte</a:t>
            </a:r>
            <a:endParaRPr kumimoji="0" lang="fr-FR" b="0" i="0" u="none" strike="noStrike" cap="none" normalizeH="0" baseline="0" dirty="0" smtClean="0">
              <a:ln>
                <a:noFill/>
              </a:ln>
              <a:solidFill>
                <a:schemeClr val="accent1"/>
              </a:solidFill>
              <a:effectLst/>
              <a:latin typeface="Arial" pitchFamily="34" charset="0"/>
              <a:cs typeface="Arial" pitchFamily="34" charset="0"/>
            </a:endParaRPr>
          </a:p>
          <a:p>
            <a:pPr marL="0" marR="0" lvl="0" indent="45720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solidFill>
                <a:effectLst/>
                <a:latin typeface="Arial" pitchFamily="34" charset="0"/>
                <a:ea typeface="Times New Roman" pitchFamily="18" charset="0"/>
                <a:cs typeface="Arial" pitchFamily="34" charset="0"/>
              </a:rPr>
              <a:t>• de respecter la propriété intellectuelle des auteurs sur lesquels vous basez </a:t>
            </a:r>
            <a:endParaRPr kumimoji="0" lang="fr-FR" b="0" i="0" u="none" strike="noStrike" cap="none" normalizeH="0" baseline="0" dirty="0" smtClean="0">
              <a:ln>
                <a:noFill/>
              </a:ln>
              <a:solidFill>
                <a:schemeClr val="accent1"/>
              </a:solidFill>
              <a:effectLst/>
              <a:latin typeface="Arial" pitchFamily="34" charset="0"/>
              <a:cs typeface="Arial" pitchFamily="34" charset="0"/>
            </a:endParaRPr>
          </a:p>
          <a:p>
            <a:pPr marL="0" marR="0" lvl="0" indent="45720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accent1"/>
                </a:solidFill>
                <a:effectLst/>
                <a:latin typeface="Arial" pitchFamily="34" charset="0"/>
                <a:ea typeface="Times New Roman" pitchFamily="18" charset="0"/>
                <a:cs typeface="Arial" pitchFamily="34" charset="0"/>
              </a:rPr>
              <a:t>votre travail (pas de plagiat ou de « copier-coller »)</a:t>
            </a:r>
            <a:endParaRPr kumimoji="0" lang="fr-FR" b="0" i="0" u="none" strike="noStrike" cap="none" normalizeH="0" baseline="0" dirty="0" smtClean="0">
              <a:ln>
                <a:noFill/>
              </a:ln>
              <a:solidFill>
                <a:schemeClr val="accent1"/>
              </a:solidFill>
              <a:effectLst/>
              <a:latin typeface="Arial" pitchFamily="34" charset="0"/>
              <a:cs typeface="Arial" pitchFamily="34" charset="0"/>
            </a:endParaRPr>
          </a:p>
        </p:txBody>
      </p:sp>
      <p:sp>
        <p:nvSpPr>
          <p:cNvPr id="4" name="Rectangle 3"/>
          <p:cNvSpPr/>
          <p:nvPr/>
        </p:nvSpPr>
        <p:spPr>
          <a:xfrm>
            <a:off x="2286000" y="3048000"/>
            <a:ext cx="6858000" cy="3785652"/>
          </a:xfrm>
          <a:prstGeom prst="rect">
            <a:avLst/>
          </a:prstGeom>
        </p:spPr>
        <p:txBody>
          <a:bodyPr wrap="square">
            <a:spAutoFit/>
          </a:bodyPr>
          <a:lstStyle/>
          <a:p>
            <a:r>
              <a:rPr lang="en-US" sz="2400" dirty="0" smtClean="0">
                <a:solidFill>
                  <a:srgbClr val="FF0000"/>
                </a:solidFill>
              </a:rPr>
              <a:t>Answer Q1</a:t>
            </a:r>
          </a:p>
          <a:p>
            <a:r>
              <a:rPr lang="en-US" sz="2400" dirty="0" smtClean="0"/>
              <a:t> Citing sources allows you to- justify the content of one's own document by enabling the reader to </a:t>
            </a:r>
            <a:r>
              <a:rPr lang="en-US" sz="2400" dirty="0" smtClean="0">
                <a:solidFill>
                  <a:srgbClr val="FF0000"/>
                </a:solidFill>
              </a:rPr>
              <a:t>assess the validity of the information presented</a:t>
            </a:r>
            <a:r>
              <a:rPr lang="en-US" sz="2400" dirty="0" smtClean="0"/>
              <a:t>, and to deepen </a:t>
            </a:r>
            <a:r>
              <a:rPr lang="en-US" sz="2400" dirty="0" err="1" smtClean="0"/>
              <a:t>theirby</a:t>
            </a:r>
            <a:r>
              <a:rPr lang="en-US" sz="2400" dirty="0" smtClean="0"/>
              <a:t> reading the sources- present the state of the art, </a:t>
            </a:r>
            <a:r>
              <a:rPr lang="en-US" sz="2400" dirty="0" smtClean="0">
                <a:solidFill>
                  <a:srgbClr val="FF0000"/>
                </a:solidFill>
              </a:rPr>
              <a:t>an overview of publications on the subject</a:t>
            </a:r>
            <a:r>
              <a:rPr lang="en-US" sz="2400" dirty="0" smtClean="0"/>
              <a:t>, and thus to place your work </a:t>
            </a:r>
            <a:r>
              <a:rPr lang="en-US" sz="2400" dirty="0" smtClean="0">
                <a:solidFill>
                  <a:srgbClr val="FF0000"/>
                </a:solidFill>
              </a:rPr>
              <a:t>in context- respect the intellectual property of the authors </a:t>
            </a:r>
            <a:r>
              <a:rPr lang="en-US" sz="2400" dirty="0" smtClean="0"/>
              <a:t>on whom you base your </a:t>
            </a:r>
            <a:r>
              <a:rPr lang="en-US" sz="2400" dirty="0" err="1" smtClean="0"/>
              <a:t>workyour</a:t>
            </a:r>
            <a:r>
              <a:rPr lang="en-US" sz="2400" dirty="0" smtClean="0"/>
              <a:t> work (</a:t>
            </a:r>
            <a:r>
              <a:rPr lang="en-US" sz="2400" dirty="0" smtClean="0">
                <a:solidFill>
                  <a:srgbClr val="FF0000"/>
                </a:solidFill>
              </a:rPr>
              <a:t>no plagiarism or cut-and-paste</a:t>
            </a:r>
            <a:r>
              <a:rPr lang="en-US" sz="2400" dirty="0" smtClean="0"/>
              <a:t>)</a:t>
            </a:r>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ChangeArrowheads="1"/>
          </p:cNvSpPr>
          <p:nvPr/>
        </p:nvSpPr>
        <p:spPr bwMode="auto">
          <a:xfrm>
            <a:off x="0" y="533400"/>
            <a:ext cx="7542449"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II.2. LES TROIS SYSTEMES DE BASE SONT LES SYSTEMES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4191000" y="1219200"/>
            <a:ext cx="4442242" cy="369332"/>
          </a:xfrm>
          <a:prstGeom prst="rect">
            <a:avLst/>
          </a:prstGeom>
        </p:spPr>
        <p:txBody>
          <a:bodyPr wrap="none">
            <a:spAutoFit/>
          </a:bodyPr>
          <a:lstStyle/>
          <a:p>
            <a:r>
              <a:rPr lang="en-US" b="1" dirty="0" smtClean="0"/>
              <a:t>II.2. THE THREE BASIC SYSTEMS ARE</a:t>
            </a:r>
            <a:endParaRPr lang="en-US" dirty="0"/>
          </a:p>
        </p:txBody>
      </p:sp>
      <p:sp>
        <p:nvSpPr>
          <p:cNvPr id="4" name="Rectangle 3"/>
          <p:cNvSpPr/>
          <p:nvPr/>
        </p:nvSpPr>
        <p:spPr>
          <a:xfrm>
            <a:off x="990600" y="2057401"/>
            <a:ext cx="7086600" cy="1754326"/>
          </a:xfrm>
          <a:prstGeom prst="rect">
            <a:avLst/>
          </a:prstGeom>
        </p:spPr>
        <p:txBody>
          <a:bodyPr wrap="square">
            <a:spAutoFit/>
          </a:bodyPr>
          <a:lstStyle/>
          <a:p>
            <a:r>
              <a:rPr lang="en-US" b="1" smtClean="0"/>
              <a:t>Harvard </a:t>
            </a:r>
            <a:r>
              <a:rPr lang="en-US" b="1" dirty="0" smtClean="0"/>
              <a:t>system (alphabetical) or author + date system</a:t>
            </a:r>
          </a:p>
          <a:p>
            <a:endParaRPr lang="en-US" b="1" dirty="0"/>
          </a:p>
          <a:p>
            <a:r>
              <a:rPr lang="fr-FR" b="1" dirty="0">
                <a:solidFill>
                  <a:schemeClr val="accent1"/>
                </a:solidFill>
              </a:rPr>
              <a:t>Règle générale : </a:t>
            </a:r>
            <a:r>
              <a:rPr lang="fr-FR" i="1" dirty="0">
                <a:solidFill>
                  <a:schemeClr val="accent1"/>
                </a:solidFill>
              </a:rPr>
              <a:t>la clef Auteur + Date</a:t>
            </a:r>
            <a:r>
              <a:rPr lang="fr-FR" i="1" dirty="0" smtClean="0">
                <a:solidFill>
                  <a:schemeClr val="accent1"/>
                </a:solidFill>
              </a:rPr>
              <a:t>.</a:t>
            </a:r>
          </a:p>
          <a:p>
            <a:endParaRPr lang="fr-FR" i="1" dirty="0"/>
          </a:p>
          <a:p>
            <a:endParaRPr lang="fr-FR" dirty="0"/>
          </a:p>
          <a:p>
            <a:endParaRPr lang="en-US" dirty="0"/>
          </a:p>
        </p:txBody>
      </p:sp>
      <p:sp>
        <p:nvSpPr>
          <p:cNvPr id="5" name="Rectangle 4"/>
          <p:cNvSpPr/>
          <p:nvPr/>
        </p:nvSpPr>
        <p:spPr>
          <a:xfrm>
            <a:off x="5334000" y="2590800"/>
            <a:ext cx="3062471" cy="369332"/>
          </a:xfrm>
          <a:prstGeom prst="rect">
            <a:avLst/>
          </a:prstGeom>
        </p:spPr>
        <p:txBody>
          <a:bodyPr wrap="square">
            <a:spAutoFit/>
          </a:bodyPr>
          <a:lstStyle/>
          <a:p>
            <a:r>
              <a:rPr lang="fr-FR" dirty="0" err="1" smtClean="0"/>
              <a:t>Example</a:t>
            </a:r>
            <a:r>
              <a:rPr lang="fr-FR" dirty="0" smtClean="0"/>
              <a:t> 1 </a:t>
            </a:r>
            <a:r>
              <a:rPr lang="fr-FR" dirty="0" smtClean="0">
                <a:solidFill>
                  <a:schemeClr val="accent2"/>
                </a:solidFill>
              </a:rPr>
              <a:t>:(</a:t>
            </a:r>
            <a:r>
              <a:rPr lang="fr-FR" dirty="0" err="1" smtClean="0">
                <a:solidFill>
                  <a:schemeClr val="accent2"/>
                </a:solidFill>
              </a:rPr>
              <a:t>Kuntz</a:t>
            </a:r>
            <a:r>
              <a:rPr lang="fr-FR" dirty="0" smtClean="0">
                <a:solidFill>
                  <a:schemeClr val="accent2"/>
                </a:solidFill>
              </a:rPr>
              <a:t> </a:t>
            </a:r>
            <a:r>
              <a:rPr lang="fr-FR" dirty="0">
                <a:solidFill>
                  <a:schemeClr val="accent2"/>
                </a:solidFill>
              </a:rPr>
              <a:t>1984)</a:t>
            </a:r>
          </a:p>
        </p:txBody>
      </p:sp>
      <p:sp>
        <p:nvSpPr>
          <p:cNvPr id="64514" name="Rectangle 2"/>
          <p:cNvSpPr>
            <a:spLocks noChangeArrowheads="1"/>
          </p:cNvSpPr>
          <p:nvPr/>
        </p:nvSpPr>
        <p:spPr bwMode="auto">
          <a:xfrm>
            <a:off x="1143000" y="3048000"/>
            <a:ext cx="70866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000" i="1" dirty="0"/>
              <a:t>In the body of the </a:t>
            </a:r>
            <a:r>
              <a:rPr lang="fr-FR" sz="2000" i="1" dirty="0" err="1"/>
              <a:t>text</a:t>
            </a:r>
            <a:r>
              <a:rPr lang="fr-FR" sz="2000" i="1" dirty="0"/>
              <a:t>:</a:t>
            </a:r>
          </a:p>
          <a:p>
            <a:pPr marL="0" marR="0" lvl="0" indent="0" algn="l" defTabSz="914400" rtl="0" eaLnBrk="1" fontAlgn="base" latinLnBrk="0" hangingPunct="1">
              <a:lnSpc>
                <a:spcPct val="100000"/>
              </a:lnSpc>
              <a:spcBef>
                <a:spcPct val="0"/>
              </a:spcBef>
              <a:spcAft>
                <a:spcPct val="0"/>
              </a:spcAft>
              <a:buClrTx/>
              <a:buSzTx/>
              <a:buFontTx/>
              <a:buNone/>
              <a:tabLst/>
            </a:pPr>
            <a:endParaRPr lang="fr-FR" sz="2000" i="1" dirty="0">
              <a:solidFill>
                <a:schemeClr val="tx1"/>
              </a:solidFill>
              <a:latin typeface="Garamond" pitchFamily="18" charset="0"/>
              <a:ea typeface="Times New Roman" pitchFamily="18" charset="0"/>
              <a:cs typeface="Arial" pitchFamily="34" charset="0"/>
            </a:endParaRPr>
          </a:p>
          <a:p>
            <a:pPr algn="l" rtl="0" fontAlgn="base">
              <a:spcBef>
                <a:spcPct val="0"/>
              </a:spcBef>
              <a:spcAft>
                <a:spcPct val="0"/>
              </a:spcAft>
            </a:pPr>
            <a:r>
              <a:rPr lang="fr-FR" sz="2000" i="1" dirty="0" err="1"/>
              <a:t>Example</a:t>
            </a:r>
            <a:r>
              <a:rPr lang="fr-FR" sz="2000" i="1" dirty="0"/>
              <a:t> 2 :</a:t>
            </a:r>
          </a:p>
          <a:p>
            <a:pPr algn="l" rtl="0" fontAlgn="base">
              <a:spcBef>
                <a:spcPct val="0"/>
              </a:spcBef>
              <a:spcAft>
                <a:spcPct val="0"/>
              </a:spcAft>
            </a:pPr>
            <a:r>
              <a:rPr lang="en-US" sz="2000" i="1" dirty="0" smtClean="0"/>
              <a:t>A recent study </a:t>
            </a:r>
            <a:r>
              <a:rPr lang="en-US" sz="2000" i="1" dirty="0" smtClean="0">
                <a:solidFill>
                  <a:schemeClr val="accent2"/>
                </a:solidFill>
              </a:rPr>
              <a:t>(Ben Mohammed, 2005) </a:t>
            </a:r>
            <a:r>
              <a:rPr lang="en-US" sz="2000" i="1" dirty="0" smtClean="0"/>
              <a:t>showed that...</a:t>
            </a:r>
          </a:p>
          <a:p>
            <a:pPr algn="l" rtl="0" fontAlgn="base">
              <a:spcBef>
                <a:spcPct val="0"/>
              </a:spcBef>
              <a:spcAft>
                <a:spcPct val="0"/>
              </a:spcAft>
            </a:pPr>
            <a:endParaRPr lang="en-US" sz="2000" i="1" dirty="0"/>
          </a:p>
          <a:p>
            <a:pPr algn="l" rtl="0" fontAlgn="base">
              <a:spcBef>
                <a:spcPct val="0"/>
              </a:spcBef>
              <a:spcAft>
                <a:spcPct val="0"/>
              </a:spcAft>
            </a:pPr>
            <a:r>
              <a:rPr lang="en-US" sz="2000" i="1" dirty="0" smtClean="0"/>
              <a:t>Example “3: (many authors)</a:t>
            </a:r>
          </a:p>
          <a:p>
            <a:pPr algn="l" rtl="0" fontAlgn="base">
              <a:spcBef>
                <a:spcPct val="0"/>
              </a:spcBef>
              <a:spcAft>
                <a:spcPct val="0"/>
              </a:spcAft>
            </a:pPr>
            <a:r>
              <a:rPr lang="en-US" sz="2000" i="1" dirty="0" smtClean="0"/>
              <a:t>Numerous observations (</a:t>
            </a:r>
            <a:r>
              <a:rPr lang="en-US" sz="2000" i="1" dirty="0" smtClean="0">
                <a:solidFill>
                  <a:schemeClr val="accent2"/>
                </a:solidFill>
              </a:rPr>
              <a:t>Albert, 2001; </a:t>
            </a:r>
            <a:r>
              <a:rPr lang="en-US" sz="2000" i="1" dirty="0" err="1" smtClean="0">
                <a:solidFill>
                  <a:schemeClr val="accent2"/>
                </a:solidFill>
              </a:rPr>
              <a:t>Dupont</a:t>
            </a:r>
            <a:r>
              <a:rPr lang="en-US" sz="2000" i="1" dirty="0" smtClean="0">
                <a:solidFill>
                  <a:schemeClr val="accent2"/>
                </a:solidFill>
              </a:rPr>
              <a:t> and Durant, 1999; </a:t>
            </a:r>
            <a:r>
              <a:rPr lang="en-US" sz="2000" i="1" dirty="0" err="1" smtClean="0">
                <a:solidFill>
                  <a:schemeClr val="accent2"/>
                </a:solidFill>
              </a:rPr>
              <a:t>Mahieu</a:t>
            </a:r>
            <a:r>
              <a:rPr lang="en-US" sz="2000" i="1" dirty="0" smtClean="0">
                <a:solidFill>
                  <a:schemeClr val="accent2"/>
                </a:solidFill>
              </a:rPr>
              <a:t>, 1989) </a:t>
            </a:r>
          </a:p>
          <a:p>
            <a:pPr algn="l" rtl="0" fontAlgn="base">
              <a:spcBef>
                <a:spcPct val="0"/>
              </a:spcBef>
              <a:spcAft>
                <a:spcPct val="0"/>
              </a:spcAft>
            </a:pPr>
            <a:r>
              <a:rPr lang="en-US" sz="2000" i="1" dirty="0" smtClean="0">
                <a:solidFill>
                  <a:schemeClr val="tx1"/>
                </a:solidFill>
              </a:rPr>
              <a:t>Example 4:</a:t>
            </a:r>
          </a:p>
          <a:p>
            <a:pPr algn="l" rtl="0" fontAlgn="base">
              <a:spcBef>
                <a:spcPct val="0"/>
              </a:spcBef>
              <a:spcAft>
                <a:spcPct val="0"/>
              </a:spcAft>
            </a:pPr>
            <a:r>
              <a:rPr lang="fr-BE" sz="2000" i="1" dirty="0" err="1">
                <a:solidFill>
                  <a:srgbClr val="FF0000"/>
                </a:solidFill>
              </a:rPr>
              <a:t>Bouabdallah</a:t>
            </a:r>
            <a:r>
              <a:rPr lang="fr-BE" sz="2000" i="1" dirty="0">
                <a:solidFill>
                  <a:srgbClr val="FF0000"/>
                </a:solidFill>
              </a:rPr>
              <a:t> et al., 2006</a:t>
            </a:r>
            <a:r>
              <a:rPr lang="fr-BE" sz="2000" i="1" dirty="0"/>
              <a:t>) </a:t>
            </a:r>
            <a:endParaRPr lang="en-US" sz="2000" dirty="0" smtClean="0"/>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0" y="381000"/>
            <a:ext cx="85344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the literature, most of the studies of alkali activated materials (AAMs) are bound to the use of only a few precursor materials such as blast furnace slag  (</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Alonso et al 2001;</a:t>
            </a:r>
            <a:r>
              <a:rPr kumimoji="0" lang="en-US" sz="2000" b="0" i="0" u="none" strike="noStrike" cap="none" normalizeH="0" dirty="0" smtClean="0">
                <a:ln>
                  <a:noFill/>
                </a:ln>
                <a:solidFill>
                  <a:srgbClr val="FF0000"/>
                </a:solidFill>
                <a:effectLst/>
                <a:latin typeface="Arial" pitchFamily="34" charset="0"/>
                <a:ea typeface="Times New Roman" pitchFamily="18" charset="0"/>
                <a:cs typeface="Arial" pitchFamily="34" charset="0"/>
              </a:rPr>
              <a:t> </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Fernandez-Jimenez, A , 1999; </a:t>
            </a:r>
            <a:r>
              <a:rPr kumimoji="0" lang="en-US"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Kerbouche</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 2009; </a:t>
            </a:r>
            <a:r>
              <a:rPr kumimoji="0" lang="en-US"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Burciaga</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-Diaz et al., 2013; </a:t>
            </a:r>
            <a:r>
              <a:rPr kumimoji="0" lang="en-US"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Türker</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H. T.  et al , 2016; </a:t>
            </a:r>
            <a:r>
              <a:rPr kumimoji="0" lang="en-US"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Noui</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 et al., , 2018), </a:t>
            </a:r>
            <a:r>
              <a:rPr kumimoji="0" lang="en-US"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metakaolin</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(Alonso, S. et al .,2001; , </a:t>
            </a:r>
            <a:r>
              <a:rPr kumimoji="0" lang="en-US"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Lizcano</a:t>
            </a:r>
            <a:r>
              <a:rPr kumimoji="0" lang="en-US"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M. et al, 2011] and fly ash (Chen, C. et al;,  2010]</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4" name="ZoneTexte 3"/>
          <p:cNvSpPr txBox="1"/>
          <p:nvPr/>
        </p:nvSpPr>
        <p:spPr>
          <a:xfrm>
            <a:off x="0" y="2438400"/>
            <a:ext cx="1569660" cy="369332"/>
          </a:xfrm>
          <a:prstGeom prst="rect">
            <a:avLst/>
          </a:prstGeom>
          <a:noFill/>
        </p:spPr>
        <p:txBody>
          <a:bodyPr wrap="none" rtlCol="0">
            <a:spAutoFit/>
          </a:bodyPr>
          <a:lstStyle/>
          <a:p>
            <a:r>
              <a:rPr lang="fr-FR" b="1" dirty="0" err="1" smtClean="0">
                <a:solidFill>
                  <a:srgbClr val="FF0000"/>
                </a:solidFill>
              </a:rPr>
              <a:t>References</a:t>
            </a:r>
            <a:r>
              <a:rPr lang="fr-FR" b="1" dirty="0" smtClean="0">
                <a:solidFill>
                  <a:srgbClr val="FF0000"/>
                </a:solidFill>
              </a:rPr>
              <a:t> </a:t>
            </a:r>
            <a:r>
              <a:rPr lang="fr-FR" b="1" dirty="0" smtClean="0"/>
              <a:t>:</a:t>
            </a:r>
            <a:endParaRPr lang="fr-FR" b="1" dirty="0"/>
          </a:p>
        </p:txBody>
      </p:sp>
      <p:sp>
        <p:nvSpPr>
          <p:cNvPr id="65538" name="Rectangle 2"/>
          <p:cNvSpPr>
            <a:spLocks noChangeArrowheads="1"/>
          </p:cNvSpPr>
          <p:nvPr/>
        </p:nvSpPr>
        <p:spPr bwMode="auto">
          <a:xfrm>
            <a:off x="0" y="464820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Fernandez-</a:t>
            </a:r>
            <a:r>
              <a:rPr kumimoji="0" lang="fr-F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Jimenez</a:t>
            </a:r>
            <a:r>
              <a:rPr kumimoji="0" lang="fr-F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a:t>
            </a:r>
            <a:r>
              <a:rPr kumimoji="0" lang="fr-F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Palomo</a:t>
            </a:r>
            <a:r>
              <a:rPr kumimoji="0" lang="fr-F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J. G., &amp;</a:t>
            </a:r>
            <a:r>
              <a:rPr kumimoji="0" lang="fr-F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Puertas</a:t>
            </a:r>
            <a:r>
              <a:rPr kumimoji="0" lang="fr-F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F.;1999;.</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Alkali-activated slag mortars Mechanical strength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behaviour</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Cement and Concrete Research, 29, 1313–1321. http://doi.org/10.1016/S00088846(99)00154-4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539" name="Rectangle 3"/>
          <p:cNvSpPr>
            <a:spLocks noChangeArrowheads="1"/>
          </p:cNvSpPr>
          <p:nvPr/>
        </p:nvSpPr>
        <p:spPr bwMode="auto">
          <a:xfrm>
            <a:off x="0" y="563880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200" dirty="0" err="1"/>
              <a:t>Noui</a:t>
            </a:r>
            <a:r>
              <a:rPr lang="en-US" sz="1200" dirty="0"/>
              <a:t> A., 2018,  </a:t>
            </a:r>
            <a:r>
              <a:rPr lang="en-US" sz="1200" dirty="0" err="1"/>
              <a:t>Effet</a:t>
            </a:r>
            <a:r>
              <a:rPr lang="en-US" sz="1200" dirty="0"/>
              <a:t> de </a:t>
            </a:r>
            <a:r>
              <a:rPr lang="en-US" sz="1200" dirty="0" err="1"/>
              <a:t>l'activation</a:t>
            </a:r>
            <a:r>
              <a:rPr lang="en-US" sz="1200" dirty="0"/>
              <a:t> du </a:t>
            </a:r>
            <a:r>
              <a:rPr lang="en-US" sz="1200" dirty="0" err="1"/>
              <a:t>ciment</a:t>
            </a:r>
            <a:r>
              <a:rPr lang="en-US" sz="1200" dirty="0"/>
              <a:t> avec </a:t>
            </a:r>
            <a:r>
              <a:rPr lang="en-US" sz="1200" dirty="0" err="1"/>
              <a:t>ajout</a:t>
            </a:r>
            <a:r>
              <a:rPr lang="en-US" sz="1200" dirty="0"/>
              <a:t> </a:t>
            </a:r>
            <a:r>
              <a:rPr lang="en-US" sz="1200" dirty="0" err="1"/>
              <a:t>minéral</a:t>
            </a:r>
            <a:r>
              <a:rPr lang="en-US" sz="1200" dirty="0"/>
              <a:t> par la </a:t>
            </a:r>
            <a:r>
              <a:rPr lang="en-US" sz="1200" dirty="0" err="1"/>
              <a:t>chaux</a:t>
            </a:r>
            <a:r>
              <a:rPr lang="en-US" sz="1200" dirty="0"/>
              <a:t> fine </a:t>
            </a:r>
            <a:r>
              <a:rPr lang="en-US" sz="1200" dirty="0" err="1"/>
              <a:t>sur</a:t>
            </a:r>
            <a:r>
              <a:rPr lang="en-US" sz="1200" dirty="0"/>
              <a:t> le </a:t>
            </a:r>
            <a:r>
              <a:rPr lang="en-US" sz="1200" dirty="0" err="1"/>
              <a:t>comportement</a:t>
            </a:r>
            <a:r>
              <a:rPr lang="en-US" sz="1200" dirty="0"/>
              <a:t> </a:t>
            </a:r>
            <a:r>
              <a:rPr lang="en-US" sz="1200" dirty="0" err="1"/>
              <a:t>mécanique</a:t>
            </a:r>
            <a:r>
              <a:rPr lang="en-US" sz="1200" dirty="0"/>
              <a:t> du </a:t>
            </a:r>
            <a:r>
              <a:rPr lang="en-US" sz="1200" dirty="0" err="1"/>
              <a:t>mortier</a:t>
            </a:r>
            <a:r>
              <a:rPr lang="en-US" sz="1200" dirty="0"/>
              <a:t>, </a:t>
            </a:r>
            <a:r>
              <a:rPr lang="en-US" sz="1200" dirty="0" err="1"/>
              <a:t>thèse</a:t>
            </a:r>
            <a:r>
              <a:rPr lang="en-US" sz="1200" dirty="0"/>
              <a:t> de </a:t>
            </a:r>
            <a:r>
              <a:rPr lang="en-US" sz="1200" dirty="0" err="1"/>
              <a:t>Doctorat</a:t>
            </a:r>
            <a:r>
              <a:rPr lang="en-US" sz="1200" dirty="0"/>
              <a:t>, </a:t>
            </a:r>
            <a:r>
              <a:rPr lang="en-US" sz="1200" dirty="0" err="1"/>
              <a:t>département</a:t>
            </a:r>
            <a:r>
              <a:rPr lang="en-US" sz="1200" dirty="0"/>
              <a:t> de </a:t>
            </a:r>
            <a:r>
              <a:rPr lang="en-US" sz="1200" dirty="0" err="1"/>
              <a:t>Génie</a:t>
            </a:r>
            <a:r>
              <a:rPr lang="en-US" sz="1200" dirty="0"/>
              <a:t> Civil. </a:t>
            </a:r>
            <a:r>
              <a:rPr lang="en-US" sz="1200" dirty="0" err="1"/>
              <a:t>Université</a:t>
            </a:r>
            <a:r>
              <a:rPr lang="en-US" sz="1200" dirty="0"/>
              <a:t> de </a:t>
            </a:r>
            <a:r>
              <a:rPr lang="en-US" sz="1200" dirty="0" err="1"/>
              <a:t>M’sila</a:t>
            </a:r>
            <a:r>
              <a:rPr lang="en-US" sz="1200" dirty="0"/>
              <a:t>, </a:t>
            </a:r>
            <a:r>
              <a:rPr lang="en-US" sz="1200" dirty="0" err="1"/>
              <a:t>Algérie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540" name="Rectangle 4"/>
          <p:cNvSpPr>
            <a:spLocks noChangeArrowheads="1"/>
          </p:cNvSpPr>
          <p:nvPr/>
        </p:nvSpPr>
        <p:spPr bwMode="auto">
          <a:xfrm>
            <a:off x="0" y="342900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Burciaga</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-Diaz, O.,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Díaz-Guillén</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 R., Fuentes, A. F., &amp; Escalante-Garcia, J. I.; 2013; Mortars of alkali-activated blast furnace slag with high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aggregate:binder</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ratios. Construction and Building Materials, 44, 607–614. http://doi.org/10.1016/j.conbuildmat.2013.03.057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541" name="Rectangle 5"/>
          <p:cNvSpPr>
            <a:spLocks noChangeArrowheads="1"/>
          </p:cNvSpPr>
          <p:nvPr/>
        </p:nvSpPr>
        <p:spPr bwMode="auto">
          <a:xfrm>
            <a:off x="0" y="281940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Alonso, S., &amp;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Palomo</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A.,2001,  Alkaline activation of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metakaolin</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and calcium hydroxide mixtures: influence of temperature, activator concentration and solids ratio. Materials Letters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Roč</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47). </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http://doi.org/10.1016/S0167-577X(00)00212-3</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542" name="Rectangle 6"/>
          <p:cNvSpPr>
            <a:spLocks noChangeArrowheads="1"/>
          </p:cNvSpPr>
          <p:nvPr/>
        </p:nvSpPr>
        <p:spPr bwMode="auto">
          <a:xfrm>
            <a:off x="0" y="403860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Chen, C., Gong, W.,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Lutze</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W.,Pegg</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L., &amp;</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Zhai</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J., 2010, Kinetics of fly ash leaching in strongly alkaline solutions. Journal of Materials Science, 46, 590–597. </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rPr>
              <a:t>http://doi.org/10.1007/s10853-0104997-z</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543" name="Rectangle 7"/>
          <p:cNvSpPr>
            <a:spLocks noChangeArrowheads="1"/>
          </p:cNvSpPr>
          <p:nvPr/>
        </p:nvSpPr>
        <p:spPr bwMode="auto">
          <a:xfrm>
            <a:off x="0" y="518160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Lizcano</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 Kim, H.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S.,Basu</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 &amp;</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Radovic</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 , 2011,  Mechanical properties of sodium and potassium activated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metakaolin</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-based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geopolymers</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Journal of Materials Science, 47, 2607–2616. </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4"/>
              </a:rPr>
              <a:t>http://doi.org/10.1007/s10853-011-6085-4</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544" name="Rectangle 8"/>
          <p:cNvSpPr>
            <a:spLocks noChangeArrowheads="1"/>
          </p:cNvSpPr>
          <p:nvPr/>
        </p:nvSpPr>
        <p:spPr bwMode="auto">
          <a:xfrm>
            <a:off x="0" y="617220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Türker, H. T., Balçikanli, M., Durmus, I. H., Özbaya, E., &amp; Mustafa, E., 2016,  Microstructural alteration of alkali activated slag mortars depend on exposed high temperature level. Construction and Building Materials, 104, 169–180. </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hlinkClick r:id="rId5"/>
              </a:rPr>
              <a:t>http://doi.org/10.1016/j.conbuildmat.2015.12.070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85800"/>
            <a:ext cx="8040984" cy="1384995"/>
          </a:xfrm>
          <a:prstGeom prst="rect">
            <a:avLst/>
          </a:prstGeom>
        </p:spPr>
        <p:txBody>
          <a:bodyPr wrap="none">
            <a:spAutoFit/>
          </a:bodyPr>
          <a:lstStyle/>
          <a:p>
            <a:endParaRPr lang="fr-FR" b="1" dirty="0" smtClean="0"/>
          </a:p>
          <a:p>
            <a:r>
              <a:rPr lang="fr-FR" b="1" dirty="0" smtClean="0">
                <a:solidFill>
                  <a:schemeClr val="accent1"/>
                </a:solidFill>
              </a:rPr>
              <a:t>B- Le système Vancouver (numérique).</a:t>
            </a:r>
            <a:endParaRPr lang="fr-FR" dirty="0" smtClean="0">
              <a:solidFill>
                <a:schemeClr val="accent1"/>
              </a:solidFill>
            </a:endParaRPr>
          </a:p>
          <a:p>
            <a:endParaRPr lang="fr-FR" sz="2400" b="1" dirty="0" smtClean="0"/>
          </a:p>
          <a:p>
            <a:r>
              <a:rPr lang="fr-FR" sz="2400" b="1" dirty="0" smtClean="0"/>
              <a:t>B -The Vancouver system (</a:t>
            </a:r>
            <a:r>
              <a:rPr lang="fr-FR" sz="2400" b="1" dirty="0" err="1" smtClean="0"/>
              <a:t>Numerical</a:t>
            </a:r>
            <a:r>
              <a:rPr lang="fr-FR" sz="2400" b="1" dirty="0" smtClean="0"/>
              <a:t>) </a:t>
            </a:r>
            <a:r>
              <a:rPr lang="fr-FR" sz="2400" b="1" dirty="0" err="1" smtClean="0"/>
              <a:t>chronological</a:t>
            </a:r>
            <a:r>
              <a:rPr lang="fr-FR" sz="2400" b="1" dirty="0" smtClean="0"/>
              <a:t> </a:t>
            </a:r>
            <a:r>
              <a:rPr lang="fr-FR" b="1" dirty="0" smtClean="0"/>
              <a:t>.</a:t>
            </a:r>
            <a:r>
              <a:rPr lang="fr-FR" dirty="0" smtClean="0"/>
              <a:t> </a:t>
            </a:r>
            <a:endParaRPr lang="fr-FR" dirty="0"/>
          </a:p>
        </p:txBody>
      </p:sp>
      <p:sp>
        <p:nvSpPr>
          <p:cNvPr id="3" name="Rectangle 2"/>
          <p:cNvSpPr/>
          <p:nvPr/>
        </p:nvSpPr>
        <p:spPr>
          <a:xfrm>
            <a:off x="1371600" y="2209800"/>
            <a:ext cx="6172200" cy="830997"/>
          </a:xfrm>
          <a:prstGeom prst="rect">
            <a:avLst/>
          </a:prstGeom>
        </p:spPr>
        <p:txBody>
          <a:bodyPr wrap="square">
            <a:spAutoFit/>
          </a:bodyPr>
          <a:lstStyle/>
          <a:p>
            <a:r>
              <a:rPr lang="en-US" sz="2400" dirty="0" smtClean="0"/>
              <a:t>References are numbered according to the order in which they appear in the article.</a:t>
            </a:r>
            <a:endParaRPr lang="fr-FR" sz="2400" dirty="0"/>
          </a:p>
        </p:txBody>
      </p:sp>
      <p:sp>
        <p:nvSpPr>
          <p:cNvPr id="63489" name="Rectangle 1"/>
          <p:cNvSpPr>
            <a:spLocks noChangeArrowheads="1"/>
          </p:cNvSpPr>
          <p:nvPr/>
        </p:nvSpPr>
        <p:spPr bwMode="auto">
          <a:xfrm>
            <a:off x="304800" y="3048000"/>
            <a:ext cx="8839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elles sont présentées par ordre croissant et séparées par une virgule [</a:t>
            </a:r>
            <a:r>
              <a:rPr kumimoji="0" lang="fr-FR"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1, 3, 7].</a:t>
            </a:r>
            <a:r>
              <a:rPr kumimoji="0" lang="fr-F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Si plusieurs références consécutives sont citées dans le même crochet, la première et la dernière sont seules présentées, séparées par un tiret </a:t>
            </a:r>
            <a:r>
              <a:rPr kumimoji="0" lang="fr-FR"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[3-9].</a:t>
            </a:r>
            <a:endParaRPr kumimoji="0" lang="fr-FR"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4"/>
          <p:cNvSpPr/>
          <p:nvPr/>
        </p:nvSpPr>
        <p:spPr>
          <a:xfrm>
            <a:off x="533400" y="4114800"/>
            <a:ext cx="8763000" cy="3416320"/>
          </a:xfrm>
          <a:prstGeom prst="rect">
            <a:avLst/>
          </a:prstGeom>
        </p:spPr>
        <p:txBody>
          <a:bodyPr wrap="square">
            <a:spAutoFit/>
          </a:bodyPr>
          <a:lstStyle/>
          <a:p>
            <a:r>
              <a:rPr lang="en-US" dirty="0"/>
              <a:t>These components serve to</a:t>
            </a:r>
            <a:br>
              <a:rPr lang="en-US" dirty="0"/>
            </a:br>
            <a:r>
              <a:rPr lang="en-US" dirty="0"/>
              <a:t>improve the </a:t>
            </a:r>
            <a:r>
              <a:rPr lang="en-US" dirty="0" err="1"/>
              <a:t>rheology</a:t>
            </a:r>
            <a:r>
              <a:rPr lang="en-US" dirty="0"/>
              <a:t>, mechanical properties, and durability of the concrete </a:t>
            </a:r>
            <a:r>
              <a:rPr lang="en-US" dirty="0">
                <a:solidFill>
                  <a:srgbClr val="FF0000"/>
                </a:solidFill>
              </a:rPr>
              <a:t>[1, 2]</a:t>
            </a:r>
            <a:r>
              <a:rPr lang="en-US" dirty="0" smtClean="0">
                <a:solidFill>
                  <a:srgbClr val="FF0000"/>
                </a:solidFill>
              </a:rPr>
              <a:t> </a:t>
            </a:r>
            <a:r>
              <a:rPr lang="en-US" dirty="0" smtClean="0"/>
              <a:t>. Later</a:t>
            </a:r>
            <a:r>
              <a:rPr lang="en-US" dirty="0"/>
              <a:t>, the purpose became to</a:t>
            </a:r>
            <a:r>
              <a:rPr lang="en-US" dirty="0" smtClean="0"/>
              <a:t> </a:t>
            </a:r>
            <a:r>
              <a:rPr lang="en-US" dirty="0"/>
              <a:t>respect the environment protection by both the reduction of CO2 emissions from the </a:t>
            </a:r>
            <a:r>
              <a:rPr lang="en-US" dirty="0" smtClean="0"/>
              <a:t>cement manufacturing </a:t>
            </a:r>
            <a:r>
              <a:rPr lang="en-US" dirty="0"/>
              <a:t>industry and to avoid the depletion of natural resources [</a:t>
            </a:r>
            <a:r>
              <a:rPr lang="en-US" dirty="0">
                <a:solidFill>
                  <a:srgbClr val="FF0000"/>
                </a:solidFill>
              </a:rPr>
              <a:t>3, 4].</a:t>
            </a:r>
            <a:r>
              <a:rPr lang="en-US" dirty="0" smtClean="0">
                <a:solidFill>
                  <a:srgbClr val="FF0000"/>
                </a:solidFill>
              </a:rPr>
              <a:t> </a:t>
            </a:r>
          </a:p>
          <a:p>
            <a:r>
              <a:rPr lang="en-US" dirty="0"/>
              <a:t>Beside the recent use of other types of fillers such as natural stone waste (carbonaceous </a:t>
            </a:r>
            <a:r>
              <a:rPr lang="en-US" dirty="0" err="1" smtClean="0"/>
              <a:t>orsiliceous</a:t>
            </a:r>
            <a:r>
              <a:rPr lang="en-US" dirty="0" smtClean="0"/>
              <a:t> </a:t>
            </a:r>
            <a:r>
              <a:rPr lang="en-US" dirty="0"/>
              <a:t>rock wastes), volcanic type powders (Basalt powder) and </a:t>
            </a:r>
            <a:r>
              <a:rPr lang="en-US" dirty="0" err="1"/>
              <a:t>pozzolan</a:t>
            </a:r>
            <a:r>
              <a:rPr lang="en-US" dirty="0">
                <a:solidFill>
                  <a:srgbClr val="FF0000"/>
                </a:solidFill>
              </a:rPr>
              <a:t>[5, 6, 7</a:t>
            </a:r>
            <a:r>
              <a:rPr lang="en-US" dirty="0" smtClean="0">
                <a:solidFill>
                  <a:srgbClr val="FF0000"/>
                </a:solidFill>
              </a:rPr>
              <a:t> ].</a:t>
            </a: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839200" cy="1631216"/>
          </a:xfrm>
          <a:prstGeom prst="rect">
            <a:avLst/>
          </a:prstGeom>
        </p:spPr>
        <p:txBody>
          <a:bodyPr wrap="square">
            <a:spAutoFit/>
          </a:bodyPr>
          <a:lstStyle/>
          <a:p>
            <a:r>
              <a:rPr lang="en-US" sz="2800" b="1" dirty="0" err="1" smtClean="0"/>
              <a:t>Liste</a:t>
            </a:r>
            <a:r>
              <a:rPr lang="en-US" sz="2800" b="1" dirty="0" smtClean="0"/>
              <a:t> of References (Bibliography) </a:t>
            </a:r>
            <a:r>
              <a:rPr lang="en-US" sz="1600" b="1" dirty="0" smtClean="0"/>
              <a:t>(at the end of manuscript)</a:t>
            </a:r>
            <a:r>
              <a:rPr lang="en-US" dirty="0" smtClean="0"/>
              <a:t> </a:t>
            </a:r>
          </a:p>
          <a:p>
            <a:endParaRPr lang="en-US" dirty="0" smtClean="0"/>
          </a:p>
          <a:p>
            <a:endParaRPr lang="en-US" dirty="0"/>
          </a:p>
          <a:p>
            <a:r>
              <a:rPr lang="en-US" dirty="0" smtClean="0"/>
              <a:t/>
            </a:r>
            <a:br>
              <a:rPr lang="en-US" dirty="0" smtClean="0"/>
            </a:br>
            <a:endParaRPr lang="fr-FR" dirty="0"/>
          </a:p>
        </p:txBody>
      </p:sp>
      <p:sp>
        <p:nvSpPr>
          <p:cNvPr id="3" name="Rectangle 2"/>
          <p:cNvSpPr/>
          <p:nvPr/>
        </p:nvSpPr>
        <p:spPr>
          <a:xfrm>
            <a:off x="0" y="838200"/>
            <a:ext cx="9144000" cy="6740307"/>
          </a:xfrm>
          <a:prstGeom prst="rect">
            <a:avLst/>
          </a:prstGeom>
        </p:spPr>
        <p:txBody>
          <a:bodyPr wrap="square">
            <a:spAutoFit/>
          </a:bodyPr>
          <a:lstStyle/>
          <a:p>
            <a:r>
              <a:rPr lang="fr-FR" b="1" dirty="0" smtClean="0"/>
              <a:t>[1</a:t>
            </a:r>
            <a:r>
              <a:rPr lang="fr-FR" b="1" dirty="0"/>
              <a:t>] </a:t>
            </a:r>
            <a:r>
              <a:rPr lang="fr-FR" dirty="0"/>
              <a:t>P.C.</a:t>
            </a:r>
            <a:r>
              <a:rPr lang="fr-FR" dirty="0" err="1"/>
              <a:t>Aitcin</a:t>
            </a:r>
            <a:r>
              <a:rPr lang="fr-FR" dirty="0"/>
              <a:t>, Béton à haute performance, </a:t>
            </a:r>
            <a:r>
              <a:rPr lang="fr-FR" dirty="0" err="1"/>
              <a:t>Eyrolles</a:t>
            </a:r>
            <a:r>
              <a:rPr lang="fr-FR" dirty="0"/>
              <a:t>, </a:t>
            </a:r>
            <a:r>
              <a:rPr lang="fr-FR" dirty="0" err="1"/>
              <a:t>January</a:t>
            </a:r>
            <a:r>
              <a:rPr lang="fr-FR" dirty="0"/>
              <a:t>, (2001).</a:t>
            </a:r>
            <a:br>
              <a:rPr lang="fr-FR" dirty="0"/>
            </a:br>
            <a:r>
              <a:rPr lang="fr-FR" dirty="0"/>
              <a:t>[</a:t>
            </a:r>
            <a:r>
              <a:rPr lang="fr-FR" b="1" dirty="0"/>
              <a:t>2] </a:t>
            </a:r>
            <a:r>
              <a:rPr lang="fr-FR" dirty="0"/>
              <a:t>L. </a:t>
            </a:r>
            <a:r>
              <a:rPr lang="fr-FR" dirty="0" err="1"/>
              <a:t>Belagraa</a:t>
            </a:r>
            <a:r>
              <a:rPr lang="fr-FR" dirty="0"/>
              <a:t>, </a:t>
            </a:r>
            <a:r>
              <a:rPr lang="fr-FR" dirty="0" err="1"/>
              <a:t>A.Bouzid</a:t>
            </a:r>
            <a:r>
              <a:rPr lang="fr-FR" dirty="0"/>
              <a:t>, Performance </a:t>
            </a:r>
            <a:r>
              <a:rPr lang="fr-FR" dirty="0" err="1"/>
              <a:t>study</a:t>
            </a:r>
            <a:r>
              <a:rPr lang="fr-FR" dirty="0"/>
              <a:t> of </a:t>
            </a:r>
            <a:r>
              <a:rPr lang="fr-FR" dirty="0" err="1"/>
              <a:t>lowenvironmental</a:t>
            </a:r>
            <a:r>
              <a:rPr lang="fr-FR" dirty="0"/>
              <a:t> impact </a:t>
            </a:r>
            <a:r>
              <a:rPr lang="fr-FR" dirty="0" err="1"/>
              <a:t>mortarsbased</a:t>
            </a:r>
            <a:r>
              <a:rPr lang="fr-FR" dirty="0"/>
              <a:t> </a:t>
            </a:r>
            <a:r>
              <a:rPr lang="fr-FR" dirty="0" smtClean="0"/>
              <a:t>on </a:t>
            </a:r>
            <a:r>
              <a:rPr lang="fr-FR" dirty="0" err="1" smtClean="0"/>
              <a:t>mineral</a:t>
            </a:r>
            <a:r>
              <a:rPr lang="fr-FR" dirty="0" smtClean="0"/>
              <a:t> </a:t>
            </a:r>
            <a:r>
              <a:rPr lang="fr-FR" dirty="0"/>
              <a:t>additions and </a:t>
            </a:r>
            <a:r>
              <a:rPr lang="fr-FR" dirty="0" err="1"/>
              <a:t>cement</a:t>
            </a:r>
            <a:r>
              <a:rPr lang="fr-FR" dirty="0"/>
              <a:t> </a:t>
            </a:r>
            <a:r>
              <a:rPr lang="fr-FR" dirty="0" err="1"/>
              <a:t>resistant</a:t>
            </a:r>
            <a:r>
              <a:rPr lang="fr-FR" dirty="0"/>
              <a:t> to sulfate (CRS), </a:t>
            </a:r>
            <a:r>
              <a:rPr lang="fr-FR" dirty="0" err="1"/>
              <a:t>Mining</a:t>
            </a:r>
            <a:r>
              <a:rPr lang="fr-FR" dirty="0"/>
              <a:t> Science, vol. 23, (2016),</a:t>
            </a:r>
            <a:br>
              <a:rPr lang="fr-FR" dirty="0"/>
            </a:br>
            <a:r>
              <a:rPr lang="fr-FR" b="1" dirty="0"/>
              <a:t>[3] </a:t>
            </a:r>
            <a:r>
              <a:rPr lang="fr-FR" dirty="0" err="1"/>
              <a:t>G.Habert</a:t>
            </a:r>
            <a:r>
              <a:rPr lang="fr-FR" dirty="0"/>
              <a:t>, </a:t>
            </a:r>
            <a:r>
              <a:rPr lang="fr-FR" dirty="0" err="1"/>
              <a:t>N.Roussel</a:t>
            </a:r>
            <a:r>
              <a:rPr lang="fr-FR" dirty="0"/>
              <a:t>, </a:t>
            </a:r>
            <a:r>
              <a:rPr lang="fr-FR" dirty="0" err="1"/>
              <a:t>Study</a:t>
            </a:r>
            <a:r>
              <a:rPr lang="fr-FR" dirty="0"/>
              <a:t> of </a:t>
            </a:r>
            <a:r>
              <a:rPr lang="fr-FR" dirty="0" err="1"/>
              <a:t>two</a:t>
            </a:r>
            <a:r>
              <a:rPr lang="fr-FR" dirty="0"/>
              <a:t> </a:t>
            </a:r>
            <a:r>
              <a:rPr lang="fr-FR" dirty="0" err="1"/>
              <a:t>concrete</a:t>
            </a:r>
            <a:r>
              <a:rPr lang="fr-FR" dirty="0"/>
              <a:t> mix-design </a:t>
            </a:r>
            <a:r>
              <a:rPr lang="fr-FR" dirty="0" err="1"/>
              <a:t>strategies</a:t>
            </a:r>
            <a:r>
              <a:rPr lang="fr-FR" dirty="0"/>
              <a:t> to </a:t>
            </a:r>
            <a:r>
              <a:rPr lang="fr-FR" dirty="0" err="1"/>
              <a:t>reach</a:t>
            </a:r>
            <a:r>
              <a:rPr lang="fr-FR" dirty="0"/>
              <a:t> </a:t>
            </a:r>
            <a:r>
              <a:rPr lang="fr-FR" dirty="0" err="1"/>
              <a:t>carbon</a:t>
            </a:r>
            <a:r>
              <a:rPr lang="fr-FR" dirty="0"/>
              <a:t> </a:t>
            </a:r>
            <a:r>
              <a:rPr lang="fr-FR" dirty="0" smtClean="0"/>
              <a:t>mitigation objectives</a:t>
            </a:r>
            <a:r>
              <a:rPr lang="fr-FR" dirty="0"/>
              <a:t>. </a:t>
            </a:r>
            <a:r>
              <a:rPr lang="fr-FR" dirty="0" err="1"/>
              <a:t>Cement</a:t>
            </a:r>
            <a:r>
              <a:rPr lang="fr-FR" dirty="0"/>
              <a:t> and </a:t>
            </a:r>
            <a:r>
              <a:rPr lang="fr-FR" dirty="0" err="1"/>
              <a:t>Concrete</a:t>
            </a:r>
            <a:r>
              <a:rPr lang="fr-FR" dirty="0"/>
              <a:t> Composites, 31(6), pp. 397–402 (2009).</a:t>
            </a:r>
            <a:br>
              <a:rPr lang="fr-FR" dirty="0"/>
            </a:br>
            <a:r>
              <a:rPr lang="fr-FR" dirty="0"/>
              <a:t>https://doi.org/10.1016/j.cemconcomp.2009.04.001</a:t>
            </a:r>
            <a:br>
              <a:rPr lang="fr-FR" dirty="0"/>
            </a:br>
            <a:r>
              <a:rPr lang="fr-FR" b="1" dirty="0"/>
              <a:t>[4] </a:t>
            </a:r>
            <a:r>
              <a:rPr lang="fr-FR" dirty="0" err="1"/>
              <a:t>S.Anandaraj</a:t>
            </a:r>
            <a:r>
              <a:rPr lang="fr-FR" dirty="0"/>
              <a:t>, K. </a:t>
            </a:r>
            <a:r>
              <a:rPr lang="fr-FR" dirty="0" err="1"/>
              <a:t>Shanmugam</a:t>
            </a:r>
            <a:r>
              <a:rPr lang="fr-FR" dirty="0"/>
              <a:t>, K.S. </a:t>
            </a:r>
            <a:r>
              <a:rPr lang="fr-FR" dirty="0" err="1"/>
              <a:t>ElangoandH</a:t>
            </a:r>
            <a:r>
              <a:rPr lang="fr-FR" dirty="0"/>
              <a:t>. </a:t>
            </a:r>
            <a:r>
              <a:rPr lang="fr-FR" dirty="0" err="1"/>
              <a:t>Manickam</a:t>
            </a:r>
            <a:r>
              <a:rPr lang="fr-FR" dirty="0"/>
              <a:t>, An </a:t>
            </a:r>
            <a:r>
              <a:rPr lang="fr-FR" dirty="0" err="1"/>
              <a:t>experimental</a:t>
            </a:r>
            <a:r>
              <a:rPr lang="fr-FR" dirty="0"/>
              <a:t> </a:t>
            </a:r>
            <a:r>
              <a:rPr lang="fr-FR" dirty="0" err="1"/>
              <a:t>study</a:t>
            </a:r>
            <a:r>
              <a:rPr lang="fr-FR" dirty="0"/>
              <a:t> on </a:t>
            </a:r>
            <a:r>
              <a:rPr lang="fr-FR" dirty="0" smtClean="0"/>
              <a:t>Fly </a:t>
            </a:r>
            <a:r>
              <a:rPr lang="fr-FR" dirty="0" err="1" smtClean="0"/>
              <a:t>Ash</a:t>
            </a:r>
            <a:r>
              <a:rPr lang="fr-FR" dirty="0" smtClean="0"/>
              <a:t> </a:t>
            </a:r>
            <a:r>
              <a:rPr lang="fr-FR" dirty="0"/>
              <a:t>(FA) </a:t>
            </a:r>
            <a:r>
              <a:rPr lang="fr-FR" dirty="0" err="1"/>
              <a:t>andmarblepowder</a:t>
            </a:r>
            <a:r>
              <a:rPr lang="fr-FR" dirty="0"/>
              <a:t> in </a:t>
            </a:r>
            <a:r>
              <a:rPr lang="fr-FR" dirty="0" err="1"/>
              <a:t>thepropertiesofSelf</a:t>
            </a:r>
            <a:r>
              <a:rPr lang="fr-FR" dirty="0"/>
              <a:t>-</a:t>
            </a:r>
            <a:r>
              <a:rPr lang="fr-FR" dirty="0" err="1"/>
              <a:t>Compacting</a:t>
            </a:r>
            <a:r>
              <a:rPr lang="fr-FR" dirty="0"/>
              <a:t> </a:t>
            </a:r>
            <a:r>
              <a:rPr lang="fr-FR" dirty="0" err="1"/>
              <a:t>Concrete</a:t>
            </a:r>
            <a:r>
              <a:rPr lang="fr-FR" dirty="0"/>
              <a:t> (SCC).</a:t>
            </a:r>
            <a:r>
              <a:rPr lang="fr-FR" dirty="0" err="1" smtClean="0"/>
              <a:t>Materials</a:t>
            </a:r>
            <a:r>
              <a:rPr lang="fr-FR" dirty="0" smtClean="0"/>
              <a:t> </a:t>
            </a:r>
            <a:r>
              <a:rPr lang="fr-FR" dirty="0" err="1" smtClean="0"/>
              <a:t>Today</a:t>
            </a:r>
            <a:r>
              <a:rPr lang="fr-FR" dirty="0"/>
              <a:t>: </a:t>
            </a:r>
            <a:r>
              <a:rPr lang="fr-FR" dirty="0" err="1"/>
              <a:t>Proceedings</a:t>
            </a:r>
            <a:r>
              <a:rPr lang="fr-FR" dirty="0"/>
              <a:t>,52(4),1771-1774 , (2021</a:t>
            </a:r>
            <a:r>
              <a:rPr lang="fr-FR" dirty="0" smtClean="0"/>
              <a:t>). https</a:t>
            </a:r>
            <a:r>
              <a:rPr lang="fr-FR" dirty="0"/>
              <a:t>://doi.org/10.1016/j.matpr.2021.11.441.</a:t>
            </a:r>
            <a:br>
              <a:rPr lang="fr-FR" dirty="0"/>
            </a:br>
            <a:r>
              <a:rPr lang="fr-FR" b="1" dirty="0"/>
              <a:t>[5</a:t>
            </a:r>
            <a:r>
              <a:rPr lang="fr-FR" b="1" dirty="0" smtClean="0"/>
              <a:t>] </a:t>
            </a:r>
            <a:r>
              <a:rPr lang="fr-FR" dirty="0" smtClean="0"/>
              <a:t>M.</a:t>
            </a:r>
            <a:r>
              <a:rPr lang="fr-FR" dirty="0" err="1" smtClean="0"/>
              <a:t>A.Rashwan</a:t>
            </a:r>
            <a:r>
              <a:rPr lang="fr-FR" dirty="0"/>
              <a:t>, T.M. Al </a:t>
            </a:r>
            <a:r>
              <a:rPr lang="fr-FR" dirty="0" err="1"/>
              <a:t>Basiony</a:t>
            </a:r>
            <a:r>
              <a:rPr lang="fr-FR" dirty="0"/>
              <a:t>, A.O </a:t>
            </a:r>
            <a:r>
              <a:rPr lang="fr-FR" dirty="0" err="1"/>
              <a:t>Mashaly</a:t>
            </a:r>
            <a:r>
              <a:rPr lang="fr-FR" dirty="0"/>
              <a:t>&amp; M.M Khalil, Self-</a:t>
            </a:r>
            <a:r>
              <a:rPr lang="fr-FR" dirty="0" err="1"/>
              <a:t>compacting</a:t>
            </a:r>
            <a:r>
              <a:rPr lang="fr-FR" dirty="0"/>
              <a:t> </a:t>
            </a:r>
            <a:r>
              <a:rPr lang="fr-FR" dirty="0" err="1"/>
              <a:t>concrete</a:t>
            </a:r>
            <a:r>
              <a:rPr lang="fr-FR" dirty="0"/>
              <a:t/>
            </a:r>
            <a:br>
              <a:rPr lang="fr-FR" dirty="0"/>
            </a:br>
            <a:r>
              <a:rPr lang="fr-FR" dirty="0" err="1"/>
              <a:t>between</a:t>
            </a:r>
            <a:r>
              <a:rPr lang="fr-FR" dirty="0"/>
              <a:t> </a:t>
            </a:r>
            <a:r>
              <a:rPr lang="fr-FR" dirty="0" err="1"/>
              <a:t>workability</a:t>
            </a:r>
            <a:r>
              <a:rPr lang="fr-FR" dirty="0"/>
              <a:t> performance and engineering </a:t>
            </a:r>
            <a:r>
              <a:rPr lang="fr-FR" dirty="0" err="1"/>
              <a:t>properties</a:t>
            </a:r>
            <a:r>
              <a:rPr lang="fr-FR" dirty="0"/>
              <a:t> </a:t>
            </a:r>
            <a:r>
              <a:rPr lang="fr-FR" dirty="0" err="1"/>
              <a:t>using</a:t>
            </a:r>
            <a:r>
              <a:rPr lang="fr-FR" dirty="0"/>
              <a:t> </a:t>
            </a:r>
            <a:r>
              <a:rPr lang="fr-FR" dirty="0" err="1"/>
              <a:t>natural</a:t>
            </a:r>
            <a:r>
              <a:rPr lang="fr-FR" dirty="0"/>
              <a:t> stone </a:t>
            </a:r>
            <a:r>
              <a:rPr lang="fr-FR" dirty="0" err="1"/>
              <a:t>wastes</a:t>
            </a:r>
            <a:r>
              <a:rPr lang="fr-FR" dirty="0"/>
              <a:t>,</a:t>
            </a:r>
            <a:br>
              <a:rPr lang="fr-FR" dirty="0"/>
            </a:br>
            <a:r>
              <a:rPr lang="fr-FR" dirty="0"/>
              <a:t>Construction and Building </a:t>
            </a:r>
            <a:r>
              <a:rPr lang="fr-FR" dirty="0" err="1"/>
              <a:t>Materials</a:t>
            </a:r>
            <a:r>
              <a:rPr lang="fr-FR" dirty="0"/>
              <a:t>, 319(7), pp. 126-132, (2022</a:t>
            </a:r>
            <a:r>
              <a:rPr lang="fr-FR" dirty="0" smtClean="0"/>
              <a:t>). https</a:t>
            </a:r>
            <a:r>
              <a:rPr lang="fr-FR" dirty="0"/>
              <a:t>://doi.org/10.1016/j.conbuildmat.2021.126132</a:t>
            </a:r>
            <a:br>
              <a:rPr lang="fr-FR" dirty="0"/>
            </a:br>
            <a:r>
              <a:rPr lang="fr-FR" b="1" dirty="0"/>
              <a:t>[6] </a:t>
            </a:r>
            <a:r>
              <a:rPr lang="fr-FR" dirty="0" err="1"/>
              <a:t>D.Youness</a:t>
            </a:r>
            <a:r>
              <a:rPr lang="fr-FR" dirty="0"/>
              <a:t>, </a:t>
            </a:r>
            <a:r>
              <a:rPr lang="fr-FR" dirty="0" err="1"/>
              <a:t>A.Mechaymech</a:t>
            </a:r>
            <a:r>
              <a:rPr lang="fr-FR" dirty="0"/>
              <a:t>&amp; R. Al </a:t>
            </a:r>
            <a:r>
              <a:rPr lang="fr-FR" dirty="0" err="1"/>
              <a:t>Wardany</a:t>
            </a:r>
            <a:r>
              <a:rPr lang="fr-FR" dirty="0"/>
              <a:t>, Flow </a:t>
            </a:r>
            <a:r>
              <a:rPr lang="fr-FR" dirty="0" err="1"/>
              <a:t>assessment</a:t>
            </a:r>
            <a:r>
              <a:rPr lang="fr-FR" dirty="0"/>
              <a:t> and </a:t>
            </a:r>
            <a:r>
              <a:rPr lang="fr-FR" dirty="0" err="1"/>
              <a:t>development</a:t>
            </a:r>
            <a:r>
              <a:rPr lang="fr-FR" dirty="0"/>
              <a:t> </a:t>
            </a:r>
            <a:r>
              <a:rPr lang="fr-FR" dirty="0" err="1" smtClean="0"/>
              <a:t>towards</a:t>
            </a:r>
            <a:r>
              <a:rPr lang="fr-FR" dirty="0" smtClean="0"/>
              <a:t> </a:t>
            </a:r>
            <a:r>
              <a:rPr lang="fr-FR" dirty="0" err="1" smtClean="0"/>
              <a:t>sustainable</a:t>
            </a:r>
            <a:r>
              <a:rPr lang="fr-FR" dirty="0" smtClean="0"/>
              <a:t> </a:t>
            </a:r>
            <a:r>
              <a:rPr lang="fr-FR" dirty="0"/>
              <a:t>self-</a:t>
            </a:r>
            <a:r>
              <a:rPr lang="fr-FR" dirty="0" err="1"/>
              <a:t>consolidating</a:t>
            </a:r>
            <a:r>
              <a:rPr lang="fr-FR" dirty="0"/>
              <a:t> </a:t>
            </a:r>
            <a:r>
              <a:rPr lang="fr-FR" dirty="0" err="1"/>
              <a:t>concrete</a:t>
            </a:r>
            <a:r>
              <a:rPr lang="fr-FR" dirty="0"/>
              <a:t> </a:t>
            </a:r>
            <a:r>
              <a:rPr lang="fr-FR" dirty="0" err="1"/>
              <a:t>using</a:t>
            </a:r>
            <a:r>
              <a:rPr lang="fr-FR" dirty="0"/>
              <a:t> </a:t>
            </a:r>
            <a:r>
              <a:rPr lang="fr-FR" dirty="0" err="1"/>
              <a:t>blended</a:t>
            </a:r>
            <a:r>
              <a:rPr lang="fr-FR" dirty="0"/>
              <a:t> </a:t>
            </a:r>
            <a:r>
              <a:rPr lang="fr-FR" dirty="0" err="1"/>
              <a:t>basalt</a:t>
            </a:r>
            <a:r>
              <a:rPr lang="fr-FR" dirty="0"/>
              <a:t> and </a:t>
            </a:r>
            <a:r>
              <a:rPr lang="fr-FR" dirty="0" err="1"/>
              <a:t>limestone</a:t>
            </a:r>
            <a:r>
              <a:rPr lang="fr-FR" dirty="0"/>
              <a:t>-</a:t>
            </a:r>
            <a:r>
              <a:rPr lang="fr-FR" dirty="0" err="1"/>
              <a:t>cement</a:t>
            </a:r>
            <a:r>
              <a:rPr lang="fr-FR" dirty="0"/>
              <a:t> </a:t>
            </a:r>
            <a:r>
              <a:rPr lang="fr-FR" dirty="0" err="1" smtClean="0"/>
              <a:t>systems</a:t>
            </a:r>
            <a:r>
              <a:rPr lang="fr-FR" dirty="0" smtClean="0"/>
              <a:t>. Journal </a:t>
            </a:r>
            <a:r>
              <a:rPr lang="fr-FR" dirty="0"/>
              <a:t>of </a:t>
            </a:r>
            <a:r>
              <a:rPr lang="fr-FR" dirty="0" err="1"/>
              <a:t>Cleaner</a:t>
            </a:r>
            <a:r>
              <a:rPr lang="fr-FR" dirty="0"/>
              <a:t> Production,,238;124582, (2020).</a:t>
            </a:r>
            <a:br>
              <a:rPr lang="fr-FR" dirty="0"/>
            </a:br>
            <a:r>
              <a:rPr lang="fr-FR" dirty="0"/>
              <a:t>https://doi.org/10.1016/j.jclepro.2020.124582</a:t>
            </a:r>
            <a:br>
              <a:rPr lang="fr-FR" dirty="0"/>
            </a:br>
            <a:r>
              <a:rPr lang="fr-FR" dirty="0"/>
              <a:t>[</a:t>
            </a:r>
            <a:r>
              <a:rPr lang="fr-FR" b="1" dirty="0"/>
              <a:t>7] </a:t>
            </a:r>
            <a:r>
              <a:rPr lang="fr-FR" dirty="0" err="1"/>
              <a:t>M.Sahraoui</a:t>
            </a:r>
            <a:r>
              <a:rPr lang="fr-FR" dirty="0"/>
              <a:t>&amp; </a:t>
            </a:r>
            <a:r>
              <a:rPr lang="fr-FR" dirty="0" err="1"/>
              <a:t>T.Bouziani</a:t>
            </a:r>
            <a:r>
              <a:rPr lang="fr-FR" dirty="0"/>
              <a:t>, ANN </a:t>
            </a:r>
            <a:r>
              <a:rPr lang="fr-FR" dirty="0" err="1"/>
              <a:t>modelling</a:t>
            </a:r>
            <a:r>
              <a:rPr lang="fr-FR" dirty="0"/>
              <a:t> </a:t>
            </a:r>
            <a:r>
              <a:rPr lang="fr-FR" dirty="0" err="1"/>
              <a:t>approach</a:t>
            </a:r>
            <a:r>
              <a:rPr lang="fr-FR" dirty="0"/>
              <a:t> for </a:t>
            </a:r>
            <a:r>
              <a:rPr lang="fr-FR" dirty="0" err="1"/>
              <a:t>predicting</a:t>
            </a:r>
            <a:r>
              <a:rPr lang="fr-FR" dirty="0"/>
              <a:t> SCC </a:t>
            </a:r>
            <a:r>
              <a:rPr lang="fr-FR" dirty="0" err="1" smtClean="0"/>
              <a:t>properties</a:t>
            </a:r>
            <a:r>
              <a:rPr lang="fr-FR" dirty="0" smtClean="0"/>
              <a:t>-</a:t>
            </a:r>
            <a:r>
              <a:rPr lang="fr-FR" dirty="0" err="1" smtClean="0"/>
              <a:t>Research</a:t>
            </a:r>
            <a:r>
              <a:rPr lang="fr-FR" dirty="0" smtClean="0"/>
              <a:t> </a:t>
            </a:r>
            <a:r>
              <a:rPr lang="fr-FR" dirty="0" err="1" smtClean="0"/>
              <a:t>considering</a:t>
            </a:r>
            <a:r>
              <a:rPr lang="fr-FR" dirty="0" smtClean="0"/>
              <a:t> </a:t>
            </a:r>
            <a:r>
              <a:rPr lang="fr-FR" dirty="0" err="1"/>
              <a:t>Algerian</a:t>
            </a:r>
            <a:r>
              <a:rPr lang="fr-FR" dirty="0"/>
              <a:t> </a:t>
            </a:r>
            <a:r>
              <a:rPr lang="fr-FR" dirty="0" err="1"/>
              <a:t>experience</a:t>
            </a:r>
            <a:r>
              <a:rPr lang="fr-FR" dirty="0"/>
              <a:t>. Part III, </a:t>
            </a:r>
            <a:r>
              <a:rPr lang="fr-FR" dirty="0" err="1"/>
              <a:t>Effect</a:t>
            </a:r>
            <a:r>
              <a:rPr lang="fr-FR" dirty="0"/>
              <a:t> of </a:t>
            </a:r>
            <a:r>
              <a:rPr lang="fr-FR" dirty="0" err="1"/>
              <a:t>mineral</a:t>
            </a:r>
            <a:r>
              <a:rPr lang="fr-FR" dirty="0"/>
              <a:t> </a:t>
            </a:r>
            <a:r>
              <a:rPr lang="fr-FR" dirty="0" err="1"/>
              <a:t>admixtures</a:t>
            </a:r>
            <a:r>
              <a:rPr lang="fr-FR" dirty="0"/>
              <a:t>. Journal of </a:t>
            </a:r>
            <a:r>
              <a:rPr lang="fr-FR" dirty="0" smtClean="0"/>
              <a:t>Building </a:t>
            </a:r>
            <a:r>
              <a:rPr lang="fr-FR" dirty="0" err="1" smtClean="0"/>
              <a:t>Materials</a:t>
            </a:r>
            <a:r>
              <a:rPr lang="fr-FR" dirty="0" smtClean="0"/>
              <a:t> </a:t>
            </a:r>
            <a:r>
              <a:rPr lang="fr-FR" dirty="0"/>
              <a:t>and Structures, 8(2), pp. 128-138, (2021).</a:t>
            </a:r>
            <a:br>
              <a:rPr lang="fr-FR" dirty="0"/>
            </a:br>
            <a:r>
              <a:rPr lang="fr-FR" dirty="0"/>
              <a:t>https://doi.org/10.34118/jbms.v8i2.1080</a:t>
            </a:r>
            <a:r>
              <a:rPr lang="fr-FR" dirty="0" smtClean="0"/>
              <a:t> </a:t>
            </a:r>
            <a:br>
              <a:rPr lang="fr-FR" dirty="0" smtClean="0"/>
            </a:b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7391400" y="281085"/>
            <a:ext cx="1600200" cy="1928715"/>
          </a:xfrm>
          <a:prstGeom prst="rect">
            <a:avLst/>
          </a:prstGeom>
          <a:noFill/>
          <a:ln w="9525">
            <a:noFill/>
            <a:miter lim="800000"/>
            <a:headEnd/>
            <a:tailEnd/>
          </a:ln>
          <a:effectLst/>
        </p:spPr>
      </p:pic>
      <p:sp>
        <p:nvSpPr>
          <p:cNvPr id="3" name="Rectangle 2"/>
          <p:cNvSpPr/>
          <p:nvPr/>
        </p:nvSpPr>
        <p:spPr>
          <a:xfrm>
            <a:off x="1066800" y="609601"/>
            <a:ext cx="5562600" cy="830997"/>
          </a:xfrm>
          <a:prstGeom prst="rect">
            <a:avLst/>
          </a:prstGeom>
        </p:spPr>
        <p:txBody>
          <a:bodyPr wrap="square">
            <a:spAutoFit/>
          </a:bodyPr>
          <a:lstStyle/>
          <a:p>
            <a:r>
              <a:rPr lang="en-US" sz="2400" b="1" dirty="0" smtClean="0"/>
              <a:t>3.</a:t>
            </a:r>
            <a:r>
              <a:rPr lang="en-US" sz="2400" dirty="0" smtClean="0"/>
              <a:t> </a:t>
            </a:r>
            <a:r>
              <a:rPr lang="en-US" sz="2400" b="1" dirty="0" smtClean="0"/>
              <a:t>ALPHANUMERIC OR ALPHABETIC-NUMERIC SYSTEM :</a:t>
            </a:r>
            <a:endParaRPr lang="en-US" sz="2400" dirty="0"/>
          </a:p>
        </p:txBody>
      </p:sp>
      <p:sp>
        <p:nvSpPr>
          <p:cNvPr id="68609" name="Rectangle 1"/>
          <p:cNvSpPr>
            <a:spLocks noChangeArrowheads="1"/>
          </p:cNvSpPr>
          <p:nvPr/>
        </p:nvSpPr>
        <p:spPr bwMode="auto">
          <a:xfrm>
            <a:off x="228600" y="2133600"/>
            <a:ext cx="85344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Exemple : </a:t>
            </a:r>
            <a:endPar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propriétés mécaniques  et  optiques  des  verres  sont  fortement  influencées  par  la qualité de  leur surface [</a:t>
            </a:r>
            <a:r>
              <a:rPr kumimoji="0" 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Adjo</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07, </a:t>
            </a:r>
            <a:r>
              <a:rPr kumimoji="0" lang="fr-F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Dabb</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82]. </a:t>
            </a:r>
          </a:p>
          <a:p>
            <a:pPr marL="0" marR="0" lvl="0" indent="0" algn="l" defTabSz="914400" rtl="0" eaLnBrk="0" fontAlgn="base" latinLnBrk="0" hangingPunct="0">
              <a:lnSpc>
                <a:spcPct val="100000"/>
              </a:lnSpc>
              <a:spcBef>
                <a:spcPct val="0"/>
              </a:spcBef>
              <a:spcAft>
                <a:spcPct val="0"/>
              </a:spcAft>
              <a:buClrTx/>
              <a:buSzTx/>
              <a:buFontTx/>
              <a:buNone/>
              <a:tabLst/>
            </a:pPr>
            <a:r>
              <a:rPr lang="fr-FR" dirty="0"/>
              <a:t>. Les défauts  laissés par  les  impacts des particules de sable sur la surface mènent à l’affaiblissement de la résistance mécanique et l’abaissement de la  transmission  optique  [</a:t>
            </a:r>
            <a:r>
              <a:rPr lang="fr-FR" dirty="0" err="1"/>
              <a:t>Adjo</a:t>
            </a:r>
            <a:r>
              <a:rPr lang="fr-FR" dirty="0"/>
              <a:t>  07, </a:t>
            </a:r>
            <a:r>
              <a:rPr lang="fr-FR" dirty="0" err="1"/>
              <a:t>Boua</a:t>
            </a:r>
            <a:r>
              <a:rPr lang="fr-FR" dirty="0"/>
              <a:t>  00, Bous  03, </a:t>
            </a:r>
            <a:r>
              <a:rPr lang="fr-FR" dirty="0" err="1"/>
              <a:t>Pron</a:t>
            </a:r>
            <a:r>
              <a:rPr lang="fr-FR" dirty="0"/>
              <a:t>  06]</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564</TotalTime>
  <Words>1812</Words>
  <Application>Microsoft Office PowerPoint</Application>
  <PresentationFormat>Affichage à l'écran (4:3)</PresentationFormat>
  <Paragraphs>126</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End   Chapter 03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INITIATION A LA RECHERCHE</dc:title>
  <dc:creator>larbi  belagraa</dc:creator>
  <cp:lastModifiedBy>pc</cp:lastModifiedBy>
  <cp:revision>16</cp:revision>
  <dcterms:created xsi:type="dcterms:W3CDTF">2024-10-18T16:04:17Z</dcterms:created>
  <dcterms:modified xsi:type="dcterms:W3CDTF">2024-11-18T10:31:49Z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2020-12-07T00:00:00Z</vt:filetime>
  </property>
  <property fmtid="{D5CDD505-2E9C-101B-9397-08002B2CF9AE}" pid="3" name="Creator">
    <vt:lpwstr>Microsoft® PowerPoint® 2016</vt:lpwstr>
  </property>
  <property fmtid="{D5CDD505-2E9C-101B-9397-08002B2CF9AE}" pid="4" name="LastSaved">
    <vt:filetime>2024-10-18T00:00:00Z</vt:filetime>
  </property>
  <property fmtid="{D5CDD505-2E9C-101B-9397-08002B2CF9AE}" pid="5" name="Producer">
    <vt:lpwstr>Microsoft® PowerPoint® 2016</vt:lpwstr>
  </property>
</Properties>
</file>