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9" r:id="rId2"/>
    <p:sldId id="290" r:id="rId3"/>
    <p:sldId id="291" r:id="rId4"/>
    <p:sldId id="292" r:id="rId5"/>
    <p:sldId id="293" r:id="rId6"/>
    <p:sldId id="259" r:id="rId7"/>
    <p:sldId id="294" r:id="rId8"/>
    <p:sldId id="295" r:id="rId9"/>
    <p:sldId id="262" r:id="rId10"/>
    <p:sldId id="263" r:id="rId11"/>
    <p:sldId id="264" r:id="rId12"/>
    <p:sldId id="265" r:id="rId13"/>
    <p:sldId id="266" r:id="rId14"/>
    <p:sldId id="267" r:id="rId15"/>
    <p:sldId id="268" r:id="rId16"/>
    <p:sldId id="296" r:id="rId17"/>
    <p:sldId id="298" r:id="rId18"/>
    <p:sldId id="299" r:id="rId19"/>
    <p:sldId id="272" r:id="rId20"/>
    <p:sldId id="300" r:id="rId21"/>
    <p:sldId id="301" r:id="rId22"/>
    <p:sldId id="274" r:id="rId23"/>
    <p:sldId id="275" r:id="rId24"/>
    <p:sldId id="276" r:id="rId25"/>
    <p:sldId id="302" r:id="rId26"/>
    <p:sldId id="277" r:id="rId27"/>
    <p:sldId id="303" r:id="rId28"/>
    <p:sldId id="278" r:id="rId29"/>
    <p:sldId id="279" r:id="rId30"/>
    <p:sldId id="304" r:id="rId31"/>
    <p:sldId id="281" r:id="rId32"/>
    <p:sldId id="305" r:id="rId33"/>
    <p:sldId id="282" r:id="rId34"/>
    <p:sldId id="283" r:id="rId35"/>
    <p:sldId id="284" r:id="rId36"/>
    <p:sldId id="285" r:id="rId37"/>
    <p:sldId id="286" r:id="rId38"/>
    <p:sldId id="306" r:id="rId39"/>
    <p:sldId id="287" r:id="rId40"/>
    <p:sldId id="307" r:id="rId41"/>
    <p:sldId id="288" r:id="rId42"/>
  </p:sldIdLst>
  <p:sldSz cx="9144000" cy="6858000" type="screen4x3"/>
  <p:notesSz cx="9144000" cy="68580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3200" b="1" i="0">
                <a:solidFill>
                  <a:srgbClr val="C00000"/>
                </a:solidFill>
                <a:latin typeface="Times New Roman"/>
                <a:cs typeface="Times New Roman"/>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10/21/2024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C0000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10/21/2024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C00000"/>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10/21/2024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C0000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10/21/2024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10/21/2024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86334" y="548386"/>
            <a:ext cx="8771331" cy="513715"/>
          </a:xfrm>
          <a:prstGeom prst="rect">
            <a:avLst/>
          </a:prstGeom>
        </p:spPr>
        <p:txBody>
          <a:bodyPr wrap="square" lIns="0" tIns="0" rIns="0" bIns="0">
            <a:spAutoFit/>
          </a:bodyPr>
          <a:lstStyle>
            <a:lvl1pPr>
              <a:defRPr sz="3200" b="1" i="0">
                <a:solidFill>
                  <a:srgbClr val="C00000"/>
                </a:solidFill>
                <a:latin typeface="Times New Roman"/>
                <a:cs typeface="Times New Roman"/>
              </a:defRPr>
            </a:lvl1pPr>
          </a:lstStyle>
          <a:p>
            <a:endParaRPr/>
          </a:p>
        </p:txBody>
      </p:sp>
      <p:sp>
        <p:nvSpPr>
          <p:cNvPr id="3" name="Holder 3"/>
          <p:cNvSpPr>
            <a:spLocks noGrp="1"/>
          </p:cNvSpPr>
          <p:nvPr>
            <p:ph type="body" idx="1"/>
          </p:nvPr>
        </p:nvSpPr>
        <p:spPr>
          <a:xfrm>
            <a:off x="402437" y="1547875"/>
            <a:ext cx="7317105" cy="4601845"/>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10/21/2024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hyperlink" Target="http://www.termisti.refer.org/termisti.htm" TargetMode="External"/><Relationship Id="rId3" Type="http://schemas.openxmlformats.org/officeDocument/2006/relationships/hyperlink" Target="http://www.ac-bordeaux.fr/Pedagogie/Physique/Physico/glossair.htm" TargetMode="External"/><Relationship Id="rId7" Type="http://schemas.openxmlformats.org/officeDocument/2006/relationships/hyperlink" Target="http://www.caslt.org/research/lexique_mn.htm"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hyperlink" Target="http://globegate.utm.edu/french/globegate_mirror/dicosci.html" TargetMode="External"/><Relationship Id="rId5" Type="http://schemas.openxmlformats.org/officeDocument/2006/relationships/hyperlink" Target="http://www.usherbrooke.ca/biblio/trouver/dictio/dicinternet.htm" TargetMode="External"/><Relationship Id="rId4" Type="http://schemas.openxmlformats.org/officeDocument/2006/relationships/hyperlink" Target="http://pourpre.com/chroma/" TargetMode="External"/><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fr.wikipedia.org/wiki/Site_Web" TargetMode="External"/><Relationship Id="rId2" Type="http://schemas.openxmlformats.org/officeDocument/2006/relationships/hyperlink" Target="http://fr.wikipedia.org/wiki/Wiki" TargetMode="External"/><Relationship Id="rId1" Type="http://schemas.openxmlformats.org/officeDocument/2006/relationships/slideLayout" Target="../slideLayouts/slideLayout5.xml"/><Relationship Id="rId5" Type="http://schemas.openxmlformats.org/officeDocument/2006/relationships/hyperlink" Target="http://fr.wikipedia.org/wiki/Travail_collaboratif" TargetMode="External"/><Relationship Id="rId4" Type="http://schemas.openxmlformats.org/officeDocument/2006/relationships/hyperlink" Target="http://fr.wikipedia.org/wiki/Page_web"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bartleby.com/65/"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sudoc.abes.fr/"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authoratory.co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image" Target="../media/image15.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ifrance.com/cyberchem/sommaire.html" TargetMode="External"/><Relationship Id="rId7" Type="http://schemas.openxmlformats.org/officeDocument/2006/relationships/hyperlink" Target="http://www.netmaths.net/Lexique/" TargetMode="External"/><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hyperlink" Target="http://perso.club-internet.fr/suquet/dico/dico.htm" TargetMode="External"/><Relationship Id="rId5" Type="http://schemas.openxmlformats.org/officeDocument/2006/relationships/hyperlink" Target="http://membres.lycos.fr/jjww/Glossaire.htm" TargetMode="External"/><Relationship Id="rId4" Type="http://schemas.openxmlformats.org/officeDocument/2006/relationships/hyperlink" Target="http://chimie.scola.ac-paris.fr/sitedechimie/dico/dico.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8534400" cy="6001643"/>
          </a:xfrm>
          <a:prstGeom prst="rect">
            <a:avLst/>
          </a:prstGeom>
        </p:spPr>
        <p:txBody>
          <a:bodyPr wrap="square">
            <a:spAutoFit/>
          </a:bodyPr>
          <a:lstStyle/>
          <a:p>
            <a:pPr algn="ctr"/>
            <a:r>
              <a:rPr lang="fr-FR" sz="2400" b="1" dirty="0" smtClean="0">
                <a:solidFill>
                  <a:schemeClr val="tx1"/>
                </a:solidFill>
              </a:rPr>
              <a:t>BIBLIOGRAPHICAL SOURCES AND EVALUATIONOF SCIENTIFIC DOCUMENTS</a:t>
            </a:r>
          </a:p>
          <a:p>
            <a:endParaRPr lang="fr-FR" sz="2400" dirty="0"/>
          </a:p>
          <a:p>
            <a:r>
              <a:rPr lang="fr-FR" sz="2400" dirty="0" smtClean="0">
                <a:solidFill>
                  <a:srgbClr val="FF0000"/>
                </a:solidFill>
              </a:rPr>
              <a:t>Introduction</a:t>
            </a:r>
          </a:p>
          <a:p>
            <a:endParaRPr lang="fr-FR" sz="2400" dirty="0"/>
          </a:p>
          <a:p>
            <a:pPr>
              <a:buFont typeface="Arial" pitchFamily="34" charset="0"/>
              <a:buChar char="•"/>
            </a:pPr>
            <a:r>
              <a:rPr lang="fr-FR" sz="2400" dirty="0" smtClean="0">
                <a:solidFill>
                  <a:srgbClr val="FF0000"/>
                </a:solidFill>
              </a:rPr>
              <a:t>Q1: </a:t>
            </a:r>
            <a:r>
              <a:rPr lang="fr-FR" sz="2400" dirty="0" err="1" smtClean="0"/>
              <a:t>Why</a:t>
            </a:r>
            <a:r>
              <a:rPr lang="fr-FR" sz="2400" dirty="0" smtClean="0"/>
              <a:t> </a:t>
            </a:r>
            <a:r>
              <a:rPr lang="fr-FR" sz="2400" dirty="0" err="1" smtClean="0"/>
              <a:t>conduct</a:t>
            </a:r>
            <a:r>
              <a:rPr lang="fr-FR" sz="2400" dirty="0" smtClean="0"/>
              <a:t> a </a:t>
            </a:r>
            <a:r>
              <a:rPr lang="fr-FR" sz="2400" dirty="0" err="1" smtClean="0"/>
              <a:t>bibliographic</a:t>
            </a:r>
            <a:r>
              <a:rPr lang="fr-FR" sz="2400" dirty="0" smtClean="0"/>
              <a:t> </a:t>
            </a:r>
            <a:r>
              <a:rPr lang="fr-FR" sz="2400" dirty="0" err="1" smtClean="0"/>
              <a:t>search</a:t>
            </a:r>
            <a:r>
              <a:rPr lang="fr-FR" sz="2400" dirty="0" smtClean="0"/>
              <a:t>?</a:t>
            </a:r>
          </a:p>
          <a:p>
            <a:endParaRPr lang="fr-FR" sz="2400" dirty="0" smtClean="0"/>
          </a:p>
          <a:p>
            <a:endParaRPr lang="fr-FR" sz="2400" dirty="0"/>
          </a:p>
          <a:p>
            <a:r>
              <a:rPr lang="fr-FR" sz="2400" dirty="0" smtClean="0">
                <a:solidFill>
                  <a:srgbClr val="FF0000"/>
                </a:solidFill>
              </a:rPr>
              <a:t>Q2: </a:t>
            </a:r>
            <a:r>
              <a:rPr lang="fr-FR" sz="2400" dirty="0" smtClean="0"/>
              <a:t>How do I </a:t>
            </a:r>
            <a:r>
              <a:rPr lang="fr-FR" sz="2400" dirty="0" err="1" smtClean="0"/>
              <a:t>start</a:t>
            </a:r>
            <a:r>
              <a:rPr lang="fr-FR" sz="2400" dirty="0" smtClean="0"/>
              <a:t> a </a:t>
            </a:r>
            <a:r>
              <a:rPr lang="fr-FR" sz="2400" dirty="0" err="1" smtClean="0"/>
              <a:t>bibliographic</a:t>
            </a:r>
            <a:r>
              <a:rPr lang="fr-FR" sz="2400" dirty="0" smtClean="0"/>
              <a:t> </a:t>
            </a:r>
            <a:r>
              <a:rPr lang="fr-FR" sz="2400" dirty="0" err="1" smtClean="0"/>
              <a:t>search</a:t>
            </a:r>
            <a:r>
              <a:rPr lang="fr-FR" sz="2400" dirty="0" smtClean="0"/>
              <a:t> sources?</a:t>
            </a:r>
            <a:endParaRPr lang="fr-FR" sz="2400" dirty="0"/>
          </a:p>
          <a:p>
            <a:endParaRPr lang="fr-FR" sz="2400" dirty="0" smtClean="0"/>
          </a:p>
          <a:p>
            <a:pPr marL="457200" indent="-457200">
              <a:buFont typeface="Wingdings" pitchFamily="2" charset="2"/>
              <a:buChar char="ü"/>
            </a:pPr>
            <a:r>
              <a:rPr lang="fr-FR" sz="2400" dirty="0" err="1" smtClean="0"/>
              <a:t>Tracing</a:t>
            </a:r>
            <a:r>
              <a:rPr lang="fr-FR" sz="2400" dirty="0" smtClean="0"/>
              <a:t> </a:t>
            </a:r>
            <a:r>
              <a:rPr lang="fr-FR" sz="2400" dirty="0" err="1" smtClean="0"/>
              <a:t>bibliographic</a:t>
            </a:r>
            <a:r>
              <a:rPr lang="fr-FR" sz="2400" dirty="0" smtClean="0"/>
              <a:t> source</a:t>
            </a:r>
          </a:p>
          <a:p>
            <a:pPr marL="457200" indent="-457200">
              <a:buFont typeface="Wingdings" pitchFamily="2" charset="2"/>
              <a:buChar char="ü"/>
            </a:pPr>
            <a:endParaRPr lang="fr-FR" sz="2400" dirty="0" smtClean="0"/>
          </a:p>
          <a:p>
            <a:pPr marL="457200" indent="-457200">
              <a:buFont typeface="Wingdings" pitchFamily="2" charset="2"/>
              <a:buChar char="ü"/>
            </a:pPr>
            <a:r>
              <a:rPr lang="fr-FR" sz="2400" dirty="0" err="1" smtClean="0"/>
              <a:t>Systematic</a:t>
            </a:r>
            <a:r>
              <a:rPr lang="fr-FR" sz="2400" dirty="0" smtClean="0"/>
              <a:t> file </a:t>
            </a:r>
            <a:r>
              <a:rPr lang="fr-FR" sz="2400" dirty="0" err="1" smtClean="0"/>
              <a:t>search</a:t>
            </a:r>
            <a:endParaRPr lang="fr-FR" sz="2400" dirty="0" smtClean="0"/>
          </a:p>
          <a:p>
            <a:pPr marL="457200" indent="-457200">
              <a:buFont typeface="Wingdings" pitchFamily="2" charset="2"/>
              <a:buChar char="q"/>
            </a:pPr>
            <a:endParaRPr lang="fr-FR" sz="2400" dirty="0" smtClean="0"/>
          </a:p>
          <a:p>
            <a:pPr marL="457200" indent="-457200">
              <a:buFont typeface="Wingdings" pitchFamily="2" charset="2"/>
              <a:buChar char="q"/>
            </a:pPr>
            <a:r>
              <a:rPr lang="fr-FR" sz="2400" dirty="0" smtClean="0">
                <a:solidFill>
                  <a:srgbClr val="FF0000"/>
                </a:solidFill>
              </a:rPr>
              <a:t>Q3: </a:t>
            </a:r>
            <a:r>
              <a:rPr lang="fr-FR" sz="2400" dirty="0" err="1" smtClean="0"/>
              <a:t>Why</a:t>
            </a:r>
            <a:r>
              <a:rPr lang="fr-FR" sz="2400" dirty="0" smtClean="0"/>
              <a:t> not Google?</a:t>
            </a:r>
          </a:p>
          <a:p>
            <a:pPr marL="457200" indent="-457200"/>
            <a:endParaRPr lang="fr-FR" sz="2400" dirty="0" smtClean="0"/>
          </a:p>
        </p:txBody>
      </p:sp>
      <p:pic>
        <p:nvPicPr>
          <p:cNvPr id="3" name="Picture 2" descr="F:\additions minérales (photos)\564814_357056651019139_221461054578700_947495_167448024_n.jpg"/>
          <p:cNvPicPr>
            <a:picLocks noChangeAspect="1" noChangeArrowheads="1"/>
          </p:cNvPicPr>
          <p:nvPr/>
        </p:nvPicPr>
        <p:blipFill>
          <a:blip r:embed="rId2" cstate="print"/>
          <a:srcRect/>
          <a:stretch>
            <a:fillRect/>
          </a:stretch>
        </p:blipFill>
        <p:spPr bwMode="auto">
          <a:xfrm>
            <a:off x="5943600" y="838200"/>
            <a:ext cx="3200400" cy="2209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45159" y="538861"/>
            <a:ext cx="344424" cy="256032"/>
          </a:xfrm>
          <a:prstGeom prst="rect">
            <a:avLst/>
          </a:prstGeom>
        </p:spPr>
      </p:pic>
      <p:sp>
        <p:nvSpPr>
          <p:cNvPr id="3" name="object 3"/>
          <p:cNvSpPr txBox="1">
            <a:spLocks noGrp="1"/>
          </p:cNvSpPr>
          <p:nvPr>
            <p:ph type="title"/>
          </p:nvPr>
        </p:nvSpPr>
        <p:spPr>
          <a:xfrm>
            <a:off x="1331213" y="503301"/>
            <a:ext cx="1041400" cy="566822"/>
          </a:xfrm>
          <a:prstGeom prst="rect">
            <a:avLst/>
          </a:prstGeom>
        </p:spPr>
        <p:txBody>
          <a:bodyPr vert="horz" wrap="square" lIns="0" tIns="12700" rIns="0" bIns="0" rtlCol="0">
            <a:spAutoFit/>
          </a:bodyPr>
          <a:lstStyle/>
          <a:p>
            <a:pPr marL="12700">
              <a:lnSpc>
                <a:spcPct val="100000"/>
              </a:lnSpc>
              <a:spcBef>
                <a:spcPts val="100"/>
              </a:spcBef>
            </a:pPr>
            <a:r>
              <a:rPr sz="1800" spc="-10" smtClean="0">
                <a:solidFill>
                  <a:srgbClr val="000000"/>
                </a:solidFill>
                <a:latin typeface="Arial"/>
                <a:cs typeface="Arial"/>
              </a:rPr>
              <a:t>Physique</a:t>
            </a:r>
            <a:r>
              <a:rPr lang="fr-FR" sz="1800" spc="-10" dirty="0" smtClean="0">
                <a:solidFill>
                  <a:srgbClr val="000000"/>
                </a:solidFill>
                <a:latin typeface="Arial"/>
                <a:cs typeface="Arial"/>
              </a:rPr>
              <a:t>- </a:t>
            </a:r>
            <a:r>
              <a:rPr lang="fr-FR" sz="1800" spc="-10" dirty="0" err="1" smtClean="0">
                <a:solidFill>
                  <a:srgbClr val="000000"/>
                </a:solidFill>
                <a:latin typeface="Arial"/>
                <a:cs typeface="Arial"/>
              </a:rPr>
              <a:t>Physics</a:t>
            </a:r>
            <a:endParaRPr sz="1800">
              <a:latin typeface="Arial"/>
              <a:cs typeface="Arial"/>
            </a:endParaRPr>
          </a:p>
        </p:txBody>
      </p:sp>
      <p:sp>
        <p:nvSpPr>
          <p:cNvPr id="4" name="object 4"/>
          <p:cNvSpPr txBox="1"/>
          <p:nvPr/>
        </p:nvSpPr>
        <p:spPr>
          <a:xfrm>
            <a:off x="905967" y="1052321"/>
            <a:ext cx="6912609" cy="5565626"/>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0000"/>
                </a:solidFill>
                <a:latin typeface="Arial MT"/>
                <a:cs typeface="Arial MT"/>
              </a:rPr>
              <a:t>Glossaire</a:t>
            </a:r>
            <a:r>
              <a:rPr sz="1800" spc="-30" dirty="0">
                <a:solidFill>
                  <a:srgbClr val="FF0000"/>
                </a:solidFill>
                <a:latin typeface="Arial MT"/>
                <a:cs typeface="Arial MT"/>
              </a:rPr>
              <a:t> </a:t>
            </a:r>
            <a:r>
              <a:rPr sz="1800" dirty="0">
                <a:solidFill>
                  <a:srgbClr val="FF0000"/>
                </a:solidFill>
                <a:latin typeface="Arial MT"/>
                <a:cs typeface="Arial MT"/>
              </a:rPr>
              <a:t>de</a:t>
            </a:r>
            <a:r>
              <a:rPr sz="1800" spc="-45" dirty="0">
                <a:solidFill>
                  <a:srgbClr val="FF0000"/>
                </a:solidFill>
                <a:latin typeface="Arial MT"/>
                <a:cs typeface="Arial MT"/>
              </a:rPr>
              <a:t> </a:t>
            </a:r>
            <a:r>
              <a:rPr sz="1800">
                <a:solidFill>
                  <a:srgbClr val="FF0000"/>
                </a:solidFill>
                <a:latin typeface="Arial MT"/>
                <a:cs typeface="Arial MT"/>
              </a:rPr>
              <a:t>Physique</a:t>
            </a:r>
            <a:r>
              <a:rPr sz="1800" spc="10">
                <a:solidFill>
                  <a:srgbClr val="FF0000"/>
                </a:solidFill>
                <a:latin typeface="Arial MT"/>
                <a:cs typeface="Arial MT"/>
              </a:rPr>
              <a:t> </a:t>
            </a:r>
            <a:r>
              <a:rPr sz="1800" spc="-50" smtClean="0">
                <a:latin typeface="Arial MT"/>
                <a:cs typeface="Arial MT"/>
              </a:rPr>
              <a:t>:</a:t>
            </a:r>
            <a:endParaRPr lang="fr-FR" sz="1800" spc="-50" dirty="0" smtClean="0">
              <a:latin typeface="Arial MT"/>
              <a:cs typeface="Arial MT"/>
            </a:endParaRPr>
          </a:p>
          <a:p>
            <a:pPr marL="12700">
              <a:lnSpc>
                <a:spcPct val="100000"/>
              </a:lnSpc>
              <a:spcBef>
                <a:spcPts val="100"/>
              </a:spcBef>
            </a:pPr>
            <a:r>
              <a:rPr lang="fr-FR" sz="1800" b="1" dirty="0" err="1" smtClean="0">
                <a:latin typeface="Arial MT"/>
                <a:cs typeface="Arial MT"/>
              </a:rPr>
              <a:t>Physics</a:t>
            </a:r>
            <a:r>
              <a:rPr lang="fr-FR" sz="1800" b="1" dirty="0" smtClean="0">
                <a:latin typeface="Arial MT"/>
                <a:cs typeface="Arial MT"/>
              </a:rPr>
              <a:t> </a:t>
            </a:r>
            <a:r>
              <a:rPr lang="fr-FR" sz="1800" b="1" dirty="0" err="1" smtClean="0">
                <a:latin typeface="Arial MT"/>
                <a:cs typeface="Arial MT"/>
              </a:rPr>
              <a:t>Glossary</a:t>
            </a:r>
            <a:endParaRPr sz="1800" b="1">
              <a:latin typeface="Arial MT"/>
              <a:cs typeface="Arial MT"/>
            </a:endParaRPr>
          </a:p>
          <a:p>
            <a:pPr marL="12700" marR="5080">
              <a:lnSpc>
                <a:spcPct val="100000"/>
              </a:lnSpc>
            </a:pPr>
            <a:r>
              <a:rPr sz="1800" u="sng" spc="-25" dirty="0">
                <a:solidFill>
                  <a:srgbClr val="0000FF"/>
                </a:solidFill>
                <a:uFill>
                  <a:solidFill>
                    <a:srgbClr val="0000FF"/>
                  </a:solidFill>
                </a:uFill>
                <a:latin typeface="Arial MT"/>
                <a:cs typeface="Arial MT"/>
                <a:hlinkClick r:id="rId3"/>
              </a:rPr>
              <a:t>http://www.ac-</a:t>
            </a:r>
            <a:r>
              <a:rPr sz="1800" u="sng" spc="-10" dirty="0">
                <a:solidFill>
                  <a:srgbClr val="0000FF"/>
                </a:solidFill>
                <a:uFill>
                  <a:solidFill>
                    <a:srgbClr val="0000FF"/>
                  </a:solidFill>
                </a:uFill>
                <a:latin typeface="Arial MT"/>
                <a:cs typeface="Arial MT"/>
                <a:hlinkClick r:id="rId3"/>
              </a:rPr>
              <a:t>bordeaux.fr/Pedagogie/Physique/Physico/glossair.htm</a:t>
            </a:r>
            <a:r>
              <a:rPr sz="1800" spc="-10" dirty="0">
                <a:solidFill>
                  <a:srgbClr val="0000FF"/>
                </a:solidFill>
                <a:latin typeface="Arial MT"/>
                <a:cs typeface="Arial MT"/>
              </a:rPr>
              <a:t> </a:t>
            </a:r>
            <a:r>
              <a:rPr sz="1800" dirty="0">
                <a:latin typeface="Arial MT"/>
                <a:cs typeface="Arial MT"/>
              </a:rPr>
              <a:t>Dictionnaire</a:t>
            </a:r>
            <a:r>
              <a:rPr sz="1800" spc="-35" dirty="0">
                <a:latin typeface="Arial MT"/>
                <a:cs typeface="Arial MT"/>
              </a:rPr>
              <a:t> </a:t>
            </a:r>
            <a:r>
              <a:rPr sz="1800" dirty="0">
                <a:latin typeface="Arial MT"/>
                <a:cs typeface="Arial MT"/>
              </a:rPr>
              <a:t>des</a:t>
            </a:r>
            <a:r>
              <a:rPr sz="1800" spc="-35" dirty="0">
                <a:latin typeface="Arial MT"/>
                <a:cs typeface="Arial MT"/>
              </a:rPr>
              <a:t> </a:t>
            </a:r>
            <a:r>
              <a:rPr sz="1800" dirty="0">
                <a:latin typeface="Arial MT"/>
                <a:cs typeface="Arial MT"/>
              </a:rPr>
              <a:t>couleurs</a:t>
            </a:r>
            <a:r>
              <a:rPr sz="1800" spc="-40" dirty="0">
                <a:latin typeface="Arial MT"/>
                <a:cs typeface="Arial MT"/>
              </a:rPr>
              <a:t> </a:t>
            </a:r>
            <a:r>
              <a:rPr sz="1800" spc="-50" dirty="0">
                <a:latin typeface="Arial MT"/>
                <a:cs typeface="Arial MT"/>
              </a:rPr>
              <a:t>:</a:t>
            </a:r>
            <a:endParaRPr sz="1800">
              <a:latin typeface="Arial MT"/>
              <a:cs typeface="Arial MT"/>
            </a:endParaRPr>
          </a:p>
          <a:p>
            <a:pPr marL="12700">
              <a:lnSpc>
                <a:spcPct val="100000"/>
              </a:lnSpc>
            </a:pPr>
            <a:r>
              <a:rPr sz="1800" u="sng" spc="-10" dirty="0">
                <a:solidFill>
                  <a:srgbClr val="0000FF"/>
                </a:solidFill>
                <a:uFill>
                  <a:solidFill>
                    <a:srgbClr val="0000FF"/>
                  </a:solidFill>
                </a:uFill>
                <a:latin typeface="Arial MT"/>
                <a:cs typeface="Arial MT"/>
                <a:hlinkClick r:id="rId4"/>
              </a:rPr>
              <a:t>http://pourpre.com/chroma/</a:t>
            </a:r>
            <a:endParaRPr sz="1800">
              <a:latin typeface="Arial MT"/>
              <a:cs typeface="Arial MT"/>
            </a:endParaRPr>
          </a:p>
          <a:p>
            <a:pPr marL="12700" marR="3399790" indent="63500">
              <a:lnSpc>
                <a:spcPct val="200000"/>
              </a:lnSpc>
            </a:pPr>
            <a:r>
              <a:rPr sz="1800" b="1" dirty="0">
                <a:solidFill>
                  <a:srgbClr val="FF0000"/>
                </a:solidFill>
                <a:latin typeface="Arial"/>
                <a:cs typeface="Arial"/>
              </a:rPr>
              <a:t>*</a:t>
            </a:r>
            <a:r>
              <a:rPr sz="1800" b="1" spc="-40" dirty="0">
                <a:solidFill>
                  <a:srgbClr val="FF0000"/>
                </a:solidFill>
                <a:latin typeface="Arial"/>
                <a:cs typeface="Arial"/>
              </a:rPr>
              <a:t> </a:t>
            </a:r>
            <a:r>
              <a:rPr sz="1800" dirty="0">
                <a:solidFill>
                  <a:srgbClr val="FF0000"/>
                </a:solidFill>
                <a:latin typeface="Arial MT"/>
                <a:cs typeface="Arial MT"/>
              </a:rPr>
              <a:t>Dictionnaires</a:t>
            </a:r>
            <a:r>
              <a:rPr sz="1800" spc="-10" dirty="0">
                <a:solidFill>
                  <a:srgbClr val="FF0000"/>
                </a:solidFill>
                <a:latin typeface="Arial MT"/>
                <a:cs typeface="Arial MT"/>
              </a:rPr>
              <a:t> </a:t>
            </a:r>
            <a:r>
              <a:rPr sz="1800" dirty="0">
                <a:solidFill>
                  <a:srgbClr val="FF0000"/>
                </a:solidFill>
                <a:latin typeface="Arial MT"/>
                <a:cs typeface="Arial MT"/>
              </a:rPr>
              <a:t>de</a:t>
            </a:r>
            <a:r>
              <a:rPr sz="1800" spc="-45" dirty="0">
                <a:solidFill>
                  <a:srgbClr val="FF0000"/>
                </a:solidFill>
                <a:latin typeface="Arial MT"/>
                <a:cs typeface="Arial MT"/>
              </a:rPr>
              <a:t> </a:t>
            </a:r>
            <a:r>
              <a:rPr sz="1800" spc="-10">
                <a:solidFill>
                  <a:srgbClr val="FF0000"/>
                </a:solidFill>
                <a:latin typeface="Arial MT"/>
                <a:cs typeface="Arial MT"/>
              </a:rPr>
              <a:t>spécialité </a:t>
            </a:r>
            <a:r>
              <a:rPr lang="fr-FR" sz="1800" b="1" spc="-10" dirty="0" err="1" smtClean="0">
                <a:solidFill>
                  <a:schemeClr val="tx1"/>
                </a:solidFill>
                <a:latin typeface="Arial MT"/>
                <a:cs typeface="Arial MT"/>
              </a:rPr>
              <a:t>Specialty</a:t>
            </a:r>
            <a:r>
              <a:rPr lang="fr-FR" sz="1800" b="1" spc="-10" dirty="0" smtClean="0">
                <a:solidFill>
                  <a:schemeClr val="tx1"/>
                </a:solidFill>
                <a:latin typeface="Arial MT"/>
                <a:cs typeface="Arial MT"/>
              </a:rPr>
              <a:t> </a:t>
            </a:r>
            <a:r>
              <a:rPr lang="fr-FR" sz="1800" b="1" spc="-10" dirty="0" err="1" smtClean="0">
                <a:solidFill>
                  <a:schemeClr val="tx1"/>
                </a:solidFill>
                <a:latin typeface="Arial MT"/>
                <a:cs typeface="Arial MT"/>
              </a:rPr>
              <a:t>dictionaries</a:t>
            </a:r>
            <a:endParaRPr lang="fr-FR" sz="1800" b="1" spc="-10" dirty="0" smtClean="0">
              <a:solidFill>
                <a:schemeClr val="tx1"/>
              </a:solidFill>
              <a:latin typeface="Arial MT"/>
              <a:cs typeface="Arial MT"/>
            </a:endParaRPr>
          </a:p>
          <a:p>
            <a:pPr marL="12700" marR="3399790" indent="63500">
              <a:lnSpc>
                <a:spcPct val="200000"/>
              </a:lnSpc>
            </a:pPr>
            <a:r>
              <a:rPr sz="1800" smtClean="0">
                <a:latin typeface="Arial MT"/>
                <a:cs typeface="Arial MT"/>
              </a:rPr>
              <a:t>Dictionnaires</a:t>
            </a:r>
            <a:r>
              <a:rPr sz="1800" spc="-45" smtClean="0">
                <a:latin typeface="Arial MT"/>
                <a:cs typeface="Arial MT"/>
              </a:rPr>
              <a:t> </a:t>
            </a:r>
            <a:r>
              <a:rPr sz="1800" smtClean="0">
                <a:latin typeface="Arial MT"/>
                <a:cs typeface="Arial MT"/>
              </a:rPr>
              <a:t>spécialisés</a:t>
            </a:r>
            <a:r>
              <a:rPr sz="1800" spc="-50" smtClean="0">
                <a:latin typeface="Arial MT"/>
                <a:cs typeface="Arial MT"/>
              </a:rPr>
              <a:t> </a:t>
            </a:r>
            <a:r>
              <a:rPr sz="1800" smtClean="0">
                <a:latin typeface="Arial MT"/>
                <a:cs typeface="Arial MT"/>
              </a:rPr>
              <a:t>français</a:t>
            </a:r>
            <a:r>
              <a:rPr sz="1800" spc="-55" smtClean="0">
                <a:latin typeface="Arial MT"/>
                <a:cs typeface="Arial MT"/>
              </a:rPr>
              <a:t> </a:t>
            </a:r>
            <a:endParaRPr lang="fr-FR" sz="1800" spc="-55" dirty="0" smtClean="0">
              <a:latin typeface="Arial MT"/>
              <a:cs typeface="Arial MT"/>
            </a:endParaRPr>
          </a:p>
          <a:p>
            <a:pPr marL="12700" marR="3399790" indent="63500">
              <a:lnSpc>
                <a:spcPct val="200000"/>
              </a:lnSpc>
            </a:pPr>
            <a:r>
              <a:rPr lang="fr-FR" sz="1800" b="1" spc="-50" dirty="0" smtClean="0">
                <a:solidFill>
                  <a:schemeClr val="tx1"/>
                </a:solidFill>
                <a:latin typeface="Arial MT"/>
                <a:cs typeface="Arial MT"/>
              </a:rPr>
              <a:t>French </a:t>
            </a:r>
            <a:r>
              <a:rPr lang="fr-FR" sz="1800" b="1" spc="-50" dirty="0" err="1" smtClean="0">
                <a:solidFill>
                  <a:schemeClr val="tx1"/>
                </a:solidFill>
                <a:latin typeface="Arial MT"/>
                <a:cs typeface="Arial MT"/>
              </a:rPr>
              <a:t>specialist</a:t>
            </a:r>
            <a:r>
              <a:rPr lang="fr-FR" sz="1800" b="1" spc="-50" dirty="0" smtClean="0">
                <a:solidFill>
                  <a:schemeClr val="tx1"/>
                </a:solidFill>
                <a:latin typeface="Arial MT"/>
                <a:cs typeface="Arial MT"/>
              </a:rPr>
              <a:t> </a:t>
            </a:r>
            <a:r>
              <a:rPr lang="fr-FR" sz="1800" b="1" spc="-50" dirty="0" err="1" smtClean="0">
                <a:solidFill>
                  <a:schemeClr val="tx1"/>
                </a:solidFill>
                <a:latin typeface="Arial MT"/>
                <a:cs typeface="Arial MT"/>
              </a:rPr>
              <a:t>dictionaries</a:t>
            </a:r>
            <a:r>
              <a:rPr lang="fr-FR" sz="1800" b="1" spc="-50" dirty="0" smtClean="0">
                <a:solidFill>
                  <a:schemeClr val="tx1"/>
                </a:solidFill>
                <a:latin typeface="Arial MT"/>
                <a:cs typeface="Arial MT"/>
              </a:rPr>
              <a:t> </a:t>
            </a:r>
            <a:r>
              <a:rPr sz="1800" b="1" spc="-50" smtClean="0">
                <a:solidFill>
                  <a:schemeClr val="tx1"/>
                </a:solidFill>
                <a:latin typeface="Arial MT"/>
                <a:cs typeface="Arial MT"/>
              </a:rPr>
              <a:t>:</a:t>
            </a:r>
            <a:endParaRPr sz="1800" b="1" smtClean="0">
              <a:solidFill>
                <a:schemeClr val="tx1"/>
              </a:solidFill>
              <a:latin typeface="Arial MT"/>
              <a:cs typeface="Arial MT"/>
            </a:endParaRPr>
          </a:p>
          <a:p>
            <a:pPr marL="12700" marR="676910">
              <a:lnSpc>
                <a:spcPct val="100000"/>
              </a:lnSpc>
            </a:pPr>
            <a:r>
              <a:rPr sz="1800" u="sng" spc="-10" smtClean="0">
                <a:solidFill>
                  <a:srgbClr val="0000FF"/>
                </a:solidFill>
                <a:uFill>
                  <a:solidFill>
                    <a:srgbClr val="0000FF"/>
                  </a:solidFill>
                </a:uFill>
                <a:latin typeface="Arial MT"/>
                <a:cs typeface="Arial MT"/>
                <a:hlinkClick r:id="rId5"/>
              </a:rPr>
              <a:t>http</a:t>
            </a:r>
            <a:r>
              <a:rPr sz="1800" u="sng" spc="-10" dirty="0">
                <a:solidFill>
                  <a:srgbClr val="0000FF"/>
                </a:solidFill>
                <a:uFill>
                  <a:solidFill>
                    <a:srgbClr val="0000FF"/>
                  </a:solidFill>
                </a:uFill>
                <a:latin typeface="Arial MT"/>
                <a:cs typeface="Arial MT"/>
                <a:hlinkClick r:id="rId5"/>
              </a:rPr>
              <a:t>://www.usherbrooke.ca/biblio/trouver/dictio/dicinternet.htm</a:t>
            </a:r>
            <a:r>
              <a:rPr sz="1800" spc="-10" dirty="0">
                <a:solidFill>
                  <a:srgbClr val="0000FF"/>
                </a:solidFill>
                <a:latin typeface="Arial MT"/>
                <a:cs typeface="Arial MT"/>
              </a:rPr>
              <a:t> </a:t>
            </a:r>
            <a:r>
              <a:rPr sz="1800" dirty="0">
                <a:latin typeface="Arial MT"/>
                <a:cs typeface="Arial MT"/>
              </a:rPr>
              <a:t>Dictionnaires</a:t>
            </a:r>
            <a:r>
              <a:rPr sz="1800" spc="-50" dirty="0">
                <a:latin typeface="Arial MT"/>
                <a:cs typeface="Arial MT"/>
              </a:rPr>
              <a:t> </a:t>
            </a:r>
            <a:r>
              <a:rPr sz="1800" dirty="0">
                <a:latin typeface="Arial MT"/>
                <a:cs typeface="Arial MT"/>
              </a:rPr>
              <a:t>scientifiques</a:t>
            </a:r>
            <a:r>
              <a:rPr sz="1800" spc="-50" dirty="0">
                <a:latin typeface="Arial MT"/>
                <a:cs typeface="Arial MT"/>
              </a:rPr>
              <a:t> </a:t>
            </a:r>
            <a:r>
              <a:rPr sz="1800" dirty="0">
                <a:latin typeface="Arial MT"/>
                <a:cs typeface="Arial MT"/>
              </a:rPr>
              <a:t>et</a:t>
            </a:r>
            <a:r>
              <a:rPr sz="1800" spc="-70" dirty="0">
                <a:latin typeface="Arial MT"/>
                <a:cs typeface="Arial MT"/>
              </a:rPr>
              <a:t> </a:t>
            </a:r>
            <a:r>
              <a:rPr sz="1800" dirty="0">
                <a:latin typeface="Arial MT"/>
                <a:cs typeface="Arial MT"/>
              </a:rPr>
              <a:t>techniques</a:t>
            </a:r>
            <a:r>
              <a:rPr sz="1800" spc="-55" dirty="0">
                <a:latin typeface="Arial MT"/>
                <a:cs typeface="Arial MT"/>
              </a:rPr>
              <a:t> </a:t>
            </a:r>
            <a:r>
              <a:rPr sz="1800" spc="-50" dirty="0">
                <a:latin typeface="Arial MT"/>
                <a:cs typeface="Arial MT"/>
              </a:rPr>
              <a:t>: </a:t>
            </a:r>
            <a:r>
              <a:rPr sz="1800" u="sng" spc="-10" dirty="0">
                <a:solidFill>
                  <a:srgbClr val="0000FF"/>
                </a:solidFill>
                <a:uFill>
                  <a:solidFill>
                    <a:srgbClr val="0000FF"/>
                  </a:solidFill>
                </a:uFill>
                <a:latin typeface="Arial MT"/>
                <a:cs typeface="Arial MT"/>
                <a:hlinkClick r:id="rId6"/>
              </a:rPr>
              <a:t>http://globegate.utm.edu/french/globegate_mirror/dicosci.html</a:t>
            </a:r>
            <a:r>
              <a:rPr sz="1800" spc="-10" dirty="0">
                <a:solidFill>
                  <a:srgbClr val="0000FF"/>
                </a:solidFill>
                <a:latin typeface="Arial MT"/>
                <a:cs typeface="Arial MT"/>
              </a:rPr>
              <a:t> </a:t>
            </a:r>
            <a:r>
              <a:rPr sz="1800" dirty="0">
                <a:latin typeface="Arial MT"/>
                <a:cs typeface="Arial MT"/>
              </a:rPr>
              <a:t>Lexiques,</a:t>
            </a:r>
            <a:r>
              <a:rPr sz="1800" spc="-30" dirty="0">
                <a:latin typeface="Arial MT"/>
                <a:cs typeface="Arial MT"/>
              </a:rPr>
              <a:t> </a:t>
            </a:r>
            <a:r>
              <a:rPr sz="1800" dirty="0">
                <a:latin typeface="Arial MT"/>
                <a:cs typeface="Arial MT"/>
              </a:rPr>
              <a:t>glossaires</a:t>
            </a:r>
            <a:r>
              <a:rPr sz="1800" spc="-30" dirty="0">
                <a:latin typeface="Arial MT"/>
                <a:cs typeface="Arial MT"/>
              </a:rPr>
              <a:t> </a:t>
            </a:r>
            <a:r>
              <a:rPr sz="1800" dirty="0">
                <a:latin typeface="Arial MT"/>
                <a:cs typeface="Arial MT"/>
              </a:rPr>
              <a:t>et</a:t>
            </a:r>
            <a:r>
              <a:rPr sz="1800" spc="-50" dirty="0">
                <a:latin typeface="Arial MT"/>
                <a:cs typeface="Arial MT"/>
              </a:rPr>
              <a:t> </a:t>
            </a:r>
            <a:r>
              <a:rPr sz="1800" dirty="0">
                <a:latin typeface="Arial MT"/>
                <a:cs typeface="Arial MT"/>
              </a:rPr>
              <a:t>dictionnaires</a:t>
            </a:r>
            <a:r>
              <a:rPr sz="1800" spc="-30" dirty="0">
                <a:latin typeface="Arial MT"/>
                <a:cs typeface="Arial MT"/>
              </a:rPr>
              <a:t> </a:t>
            </a:r>
            <a:r>
              <a:rPr sz="1800" dirty="0">
                <a:latin typeface="Arial MT"/>
                <a:cs typeface="Arial MT"/>
              </a:rPr>
              <a:t>spécialisés</a:t>
            </a:r>
            <a:r>
              <a:rPr sz="1800" spc="-30" dirty="0">
                <a:latin typeface="Arial MT"/>
                <a:cs typeface="Arial MT"/>
              </a:rPr>
              <a:t> </a:t>
            </a:r>
            <a:r>
              <a:rPr sz="1800" spc="-50" dirty="0">
                <a:latin typeface="Arial MT"/>
                <a:cs typeface="Arial MT"/>
              </a:rPr>
              <a:t>: </a:t>
            </a:r>
            <a:r>
              <a:rPr sz="1800" u="sng" spc="-10" dirty="0">
                <a:solidFill>
                  <a:srgbClr val="0000FF"/>
                </a:solidFill>
                <a:uFill>
                  <a:solidFill>
                    <a:srgbClr val="0000FF"/>
                  </a:solidFill>
                </a:uFill>
                <a:latin typeface="Arial MT"/>
                <a:cs typeface="Arial MT"/>
                <a:hlinkClick r:id="rId7"/>
              </a:rPr>
              <a:t>http://www.caslt.org/research/lexique_mn.htm</a:t>
            </a:r>
            <a:endParaRPr sz="1800">
              <a:latin typeface="Arial MT"/>
              <a:cs typeface="Arial MT"/>
            </a:endParaRPr>
          </a:p>
          <a:p>
            <a:pPr marL="12700" marR="266700">
              <a:lnSpc>
                <a:spcPct val="100000"/>
              </a:lnSpc>
              <a:spcBef>
                <a:spcPts val="5"/>
              </a:spcBef>
            </a:pPr>
            <a:r>
              <a:rPr sz="1800" dirty="0">
                <a:latin typeface="Arial MT"/>
                <a:cs typeface="Arial MT"/>
              </a:rPr>
              <a:t>Microglossaires</a:t>
            </a:r>
            <a:r>
              <a:rPr sz="1800" spc="-15" dirty="0">
                <a:latin typeface="Arial MT"/>
                <a:cs typeface="Arial MT"/>
              </a:rPr>
              <a:t> </a:t>
            </a:r>
            <a:r>
              <a:rPr sz="1800" dirty="0">
                <a:latin typeface="Arial MT"/>
                <a:cs typeface="Arial MT"/>
              </a:rPr>
              <a:t>de</a:t>
            </a:r>
            <a:r>
              <a:rPr sz="1800" spc="-55" dirty="0">
                <a:latin typeface="Arial MT"/>
                <a:cs typeface="Arial MT"/>
              </a:rPr>
              <a:t> </a:t>
            </a:r>
            <a:r>
              <a:rPr sz="1800" dirty="0">
                <a:latin typeface="Arial MT"/>
                <a:cs typeface="Arial MT"/>
              </a:rPr>
              <a:t>TERMISTI</a:t>
            </a:r>
            <a:r>
              <a:rPr sz="1800" spc="-55" dirty="0">
                <a:latin typeface="Arial MT"/>
                <a:cs typeface="Arial MT"/>
              </a:rPr>
              <a:t> </a:t>
            </a:r>
            <a:r>
              <a:rPr sz="1800" dirty="0">
                <a:latin typeface="Arial MT"/>
                <a:cs typeface="Arial MT"/>
              </a:rPr>
              <a:t>sur</a:t>
            </a:r>
            <a:r>
              <a:rPr sz="1800" spc="-25" dirty="0">
                <a:latin typeface="Arial MT"/>
                <a:cs typeface="Arial MT"/>
              </a:rPr>
              <a:t> </a:t>
            </a:r>
            <a:r>
              <a:rPr sz="1800" dirty="0">
                <a:latin typeface="Arial MT"/>
                <a:cs typeface="Arial MT"/>
              </a:rPr>
              <a:t>les</a:t>
            </a:r>
            <a:r>
              <a:rPr sz="1800" spc="-25" dirty="0">
                <a:latin typeface="Arial MT"/>
                <a:cs typeface="Arial MT"/>
              </a:rPr>
              <a:t> </a:t>
            </a:r>
            <a:r>
              <a:rPr sz="1800" dirty="0">
                <a:latin typeface="Arial MT"/>
                <a:cs typeface="Arial MT"/>
              </a:rPr>
              <a:t>sciences</a:t>
            </a:r>
            <a:r>
              <a:rPr sz="1800" spc="-25" dirty="0">
                <a:latin typeface="Arial MT"/>
                <a:cs typeface="Arial MT"/>
              </a:rPr>
              <a:t> </a:t>
            </a:r>
            <a:r>
              <a:rPr sz="1800" dirty="0">
                <a:latin typeface="Arial MT"/>
                <a:cs typeface="Arial MT"/>
              </a:rPr>
              <a:t>et</a:t>
            </a:r>
            <a:r>
              <a:rPr sz="1800" spc="-25" dirty="0">
                <a:latin typeface="Arial MT"/>
                <a:cs typeface="Arial MT"/>
              </a:rPr>
              <a:t> </a:t>
            </a:r>
            <a:r>
              <a:rPr sz="1800" dirty="0">
                <a:latin typeface="Arial MT"/>
                <a:cs typeface="Arial MT"/>
              </a:rPr>
              <a:t>les</a:t>
            </a:r>
            <a:r>
              <a:rPr sz="1800" spc="-25" dirty="0">
                <a:latin typeface="Arial MT"/>
                <a:cs typeface="Arial MT"/>
              </a:rPr>
              <a:t> </a:t>
            </a:r>
            <a:r>
              <a:rPr sz="1800" dirty="0">
                <a:latin typeface="Arial MT"/>
                <a:cs typeface="Arial MT"/>
              </a:rPr>
              <a:t>techniques</a:t>
            </a:r>
            <a:r>
              <a:rPr sz="1800" spc="-5" dirty="0">
                <a:latin typeface="Arial MT"/>
                <a:cs typeface="Arial MT"/>
              </a:rPr>
              <a:t> </a:t>
            </a:r>
            <a:r>
              <a:rPr sz="1800" spc="-50" dirty="0">
                <a:latin typeface="Arial MT"/>
                <a:cs typeface="Arial MT"/>
              </a:rPr>
              <a:t>: </a:t>
            </a:r>
            <a:r>
              <a:rPr sz="1800" u="sng" spc="-10" dirty="0">
                <a:solidFill>
                  <a:srgbClr val="0000FF"/>
                </a:solidFill>
                <a:uFill>
                  <a:solidFill>
                    <a:srgbClr val="0000FF"/>
                  </a:solidFill>
                </a:uFill>
                <a:latin typeface="Arial MT"/>
                <a:cs typeface="Arial MT"/>
                <a:hlinkClick r:id="rId8"/>
              </a:rPr>
              <a:t>http://www.termisti.refer.org/termisti.htm</a:t>
            </a:r>
            <a:endParaRPr sz="1800">
              <a:latin typeface="Arial MT"/>
              <a:cs typeface="Arial MT"/>
            </a:endParaRPr>
          </a:p>
        </p:txBody>
      </p:sp>
      <p:pic>
        <p:nvPicPr>
          <p:cNvPr id="12291" name="Picture 3"/>
          <p:cNvPicPr>
            <a:picLocks noChangeAspect="1" noChangeArrowheads="1"/>
          </p:cNvPicPr>
          <p:nvPr/>
        </p:nvPicPr>
        <p:blipFill>
          <a:blip r:embed="rId9"/>
          <a:srcRect/>
          <a:stretch>
            <a:fillRect/>
          </a:stretch>
        </p:blipFill>
        <p:spPr bwMode="auto">
          <a:xfrm>
            <a:off x="6705600" y="2819400"/>
            <a:ext cx="1943100" cy="18288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482344" y="792226"/>
            <a:ext cx="6359525" cy="5552802"/>
          </a:xfrm>
          <a:prstGeom prst="rect">
            <a:avLst/>
          </a:prstGeom>
        </p:spPr>
        <p:txBody>
          <a:bodyPr vert="horz" wrap="square" lIns="0" tIns="12700" rIns="0" bIns="0" rtlCol="0">
            <a:spAutoFit/>
          </a:bodyPr>
          <a:lstStyle/>
          <a:p>
            <a:pPr marL="12700">
              <a:lnSpc>
                <a:spcPct val="100000"/>
              </a:lnSpc>
              <a:spcBef>
                <a:spcPts val="100"/>
              </a:spcBef>
            </a:pPr>
            <a:r>
              <a:rPr sz="1800" b="1">
                <a:solidFill>
                  <a:srgbClr val="FF0000"/>
                </a:solidFill>
                <a:latin typeface="Arial"/>
                <a:cs typeface="Arial"/>
              </a:rPr>
              <a:t>Les</a:t>
            </a:r>
            <a:r>
              <a:rPr sz="1800" b="1" spc="-10">
                <a:solidFill>
                  <a:srgbClr val="FF0000"/>
                </a:solidFill>
                <a:latin typeface="Arial"/>
                <a:cs typeface="Arial"/>
              </a:rPr>
              <a:t> </a:t>
            </a:r>
            <a:r>
              <a:rPr sz="1800" b="1" spc="-10" smtClean="0">
                <a:solidFill>
                  <a:srgbClr val="FF0000"/>
                </a:solidFill>
                <a:latin typeface="Arial"/>
                <a:cs typeface="Arial"/>
              </a:rPr>
              <a:t>encyclopédies:</a:t>
            </a:r>
            <a:endParaRPr lang="fr-FR" sz="1800" b="1" spc="-10" dirty="0" smtClean="0">
              <a:solidFill>
                <a:srgbClr val="FF0000"/>
              </a:solidFill>
              <a:latin typeface="Arial"/>
              <a:cs typeface="Arial"/>
            </a:endParaRPr>
          </a:p>
          <a:p>
            <a:pPr marL="12700" marR="53340">
              <a:lnSpc>
                <a:spcPct val="100000"/>
              </a:lnSpc>
            </a:pPr>
            <a:r>
              <a:rPr sz="1800" b="1" smtClean="0">
                <a:solidFill>
                  <a:schemeClr val="tx2">
                    <a:lumMod val="60000"/>
                    <a:lumOff val="40000"/>
                  </a:schemeClr>
                </a:solidFill>
                <a:latin typeface="Arial"/>
                <a:cs typeface="Arial"/>
              </a:rPr>
              <a:t>Les</a:t>
            </a:r>
            <a:r>
              <a:rPr sz="1800" b="1" spc="-40" smtClean="0">
                <a:solidFill>
                  <a:schemeClr val="tx2">
                    <a:lumMod val="60000"/>
                    <a:lumOff val="40000"/>
                  </a:schemeClr>
                </a:solidFill>
                <a:latin typeface="Arial"/>
                <a:cs typeface="Arial"/>
              </a:rPr>
              <a:t> </a:t>
            </a:r>
            <a:r>
              <a:rPr sz="1800" b="1" dirty="0">
                <a:solidFill>
                  <a:schemeClr val="tx2">
                    <a:lumMod val="60000"/>
                    <a:lumOff val="40000"/>
                  </a:schemeClr>
                </a:solidFill>
                <a:latin typeface="Arial"/>
                <a:cs typeface="Arial"/>
              </a:rPr>
              <a:t>encyclopédies</a:t>
            </a:r>
            <a:r>
              <a:rPr sz="1800" b="1" spc="-10" dirty="0">
                <a:solidFill>
                  <a:schemeClr val="tx2">
                    <a:lumMod val="60000"/>
                    <a:lumOff val="40000"/>
                  </a:schemeClr>
                </a:solidFill>
                <a:latin typeface="Arial"/>
                <a:cs typeface="Arial"/>
              </a:rPr>
              <a:t> </a:t>
            </a:r>
            <a:r>
              <a:rPr sz="1800" dirty="0">
                <a:solidFill>
                  <a:schemeClr val="tx2">
                    <a:lumMod val="60000"/>
                    <a:lumOff val="40000"/>
                  </a:schemeClr>
                </a:solidFill>
                <a:latin typeface="Arial MT"/>
                <a:cs typeface="Arial MT"/>
              </a:rPr>
              <a:t>sont</a:t>
            </a:r>
            <a:r>
              <a:rPr sz="1800" spc="-1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des</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ouvrages</a:t>
            </a:r>
            <a:r>
              <a:rPr sz="1800" spc="-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de</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référence</a:t>
            </a:r>
            <a:r>
              <a:rPr sz="1800" spc="-15" dirty="0">
                <a:solidFill>
                  <a:schemeClr val="tx2">
                    <a:lumMod val="60000"/>
                    <a:lumOff val="40000"/>
                  </a:schemeClr>
                </a:solidFill>
                <a:latin typeface="Arial MT"/>
                <a:cs typeface="Arial MT"/>
              </a:rPr>
              <a:t> </a:t>
            </a:r>
            <a:r>
              <a:rPr sz="1800" spc="-25" dirty="0">
                <a:solidFill>
                  <a:schemeClr val="tx2">
                    <a:lumMod val="60000"/>
                    <a:lumOff val="40000"/>
                  </a:schemeClr>
                </a:solidFill>
                <a:latin typeface="Arial MT"/>
                <a:cs typeface="Arial MT"/>
              </a:rPr>
              <a:t>qui </a:t>
            </a:r>
            <a:r>
              <a:rPr sz="1800" dirty="0">
                <a:solidFill>
                  <a:schemeClr val="tx2">
                    <a:lumMod val="60000"/>
                    <a:lumOff val="40000"/>
                  </a:schemeClr>
                </a:solidFill>
                <a:latin typeface="Arial MT"/>
                <a:cs typeface="Arial MT"/>
              </a:rPr>
              <a:t>donnent</a:t>
            </a:r>
            <a:r>
              <a:rPr sz="1800" spc="-3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une</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information</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globale</a:t>
            </a:r>
            <a:r>
              <a:rPr sz="1800" spc="-1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sur</a:t>
            </a:r>
            <a:r>
              <a:rPr sz="1800" spc="-3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des</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sujets</a:t>
            </a:r>
            <a:r>
              <a:rPr sz="1800" spc="-3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généraux</a:t>
            </a:r>
            <a:r>
              <a:rPr sz="1800" spc="-5" dirty="0">
                <a:solidFill>
                  <a:schemeClr val="tx2">
                    <a:lumMod val="60000"/>
                    <a:lumOff val="40000"/>
                  </a:schemeClr>
                </a:solidFill>
                <a:latin typeface="Arial MT"/>
                <a:cs typeface="Arial MT"/>
              </a:rPr>
              <a:t> </a:t>
            </a:r>
            <a:r>
              <a:rPr sz="1800" spc="-25" dirty="0">
                <a:solidFill>
                  <a:schemeClr val="tx2">
                    <a:lumMod val="60000"/>
                    <a:lumOff val="40000"/>
                  </a:schemeClr>
                </a:solidFill>
                <a:latin typeface="Arial MT"/>
                <a:cs typeface="Arial MT"/>
              </a:rPr>
              <a:t>ou </a:t>
            </a:r>
            <a:r>
              <a:rPr sz="1800" dirty="0">
                <a:solidFill>
                  <a:schemeClr val="tx2">
                    <a:lumMod val="60000"/>
                    <a:lumOff val="40000"/>
                  </a:schemeClr>
                </a:solidFill>
                <a:latin typeface="Arial MT"/>
                <a:cs typeface="Arial MT"/>
              </a:rPr>
              <a:t>spécialisés.</a:t>
            </a:r>
            <a:r>
              <a:rPr sz="1800" spc="-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Les</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articles</a:t>
            </a:r>
            <a:r>
              <a:rPr sz="1800" spc="-1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font</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le</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point</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sur</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des</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grands</a:t>
            </a:r>
            <a:r>
              <a:rPr sz="1800" spc="-1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thèmes</a:t>
            </a:r>
            <a:r>
              <a:rPr sz="1800" spc="-25" dirty="0">
                <a:solidFill>
                  <a:schemeClr val="tx2">
                    <a:lumMod val="60000"/>
                    <a:lumOff val="40000"/>
                  </a:schemeClr>
                </a:solidFill>
                <a:latin typeface="Arial MT"/>
                <a:cs typeface="Arial MT"/>
              </a:rPr>
              <a:t> et </a:t>
            </a:r>
            <a:r>
              <a:rPr sz="1800" dirty="0">
                <a:solidFill>
                  <a:schemeClr val="tx2">
                    <a:lumMod val="60000"/>
                    <a:lumOff val="40000"/>
                  </a:schemeClr>
                </a:solidFill>
                <a:latin typeface="Arial MT"/>
                <a:cs typeface="Arial MT"/>
              </a:rPr>
              <a:t>sont</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en</a:t>
            </a:r>
            <a:r>
              <a:rPr sz="1800" spc="-3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général</a:t>
            </a:r>
            <a:r>
              <a:rPr sz="1800" spc="-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écrits</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par</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des</a:t>
            </a:r>
            <a:r>
              <a:rPr sz="1800" spc="-1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spécialistes</a:t>
            </a:r>
            <a:r>
              <a:rPr sz="1800" spc="-1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dans</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le</a:t>
            </a:r>
            <a:r>
              <a:rPr sz="1800" spc="-30" dirty="0">
                <a:solidFill>
                  <a:schemeClr val="tx2">
                    <a:lumMod val="60000"/>
                    <a:lumOff val="40000"/>
                  </a:schemeClr>
                </a:solidFill>
                <a:latin typeface="Arial MT"/>
                <a:cs typeface="Arial MT"/>
              </a:rPr>
              <a:t> </a:t>
            </a:r>
            <a:r>
              <a:rPr sz="1800" spc="-10" dirty="0">
                <a:solidFill>
                  <a:schemeClr val="tx2">
                    <a:lumMod val="60000"/>
                    <a:lumOff val="40000"/>
                  </a:schemeClr>
                </a:solidFill>
                <a:latin typeface="Arial MT"/>
                <a:cs typeface="Arial MT"/>
              </a:rPr>
              <a:t>domaine.</a:t>
            </a:r>
            <a:endParaRPr sz="1800">
              <a:solidFill>
                <a:schemeClr val="tx2">
                  <a:lumMod val="60000"/>
                  <a:lumOff val="40000"/>
                </a:schemeClr>
              </a:solidFill>
              <a:latin typeface="Arial MT"/>
              <a:cs typeface="Arial MT"/>
            </a:endParaRPr>
          </a:p>
          <a:p>
            <a:pPr marL="12700" marR="5080">
              <a:lnSpc>
                <a:spcPct val="100000"/>
              </a:lnSpc>
              <a:spcBef>
                <a:spcPts val="5"/>
              </a:spcBef>
            </a:pPr>
            <a:r>
              <a:rPr sz="1800" dirty="0">
                <a:solidFill>
                  <a:schemeClr val="tx2">
                    <a:lumMod val="60000"/>
                    <a:lumOff val="40000"/>
                  </a:schemeClr>
                </a:solidFill>
                <a:latin typeface="Arial MT"/>
                <a:cs typeface="Arial MT"/>
              </a:rPr>
              <a:t>Elles</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présentent</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une</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suite</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alphabétique</a:t>
            </a:r>
            <a:r>
              <a:rPr sz="1800" spc="-1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de</a:t>
            </a:r>
            <a:r>
              <a:rPr sz="1800" spc="-3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termes</a:t>
            </a:r>
            <a:r>
              <a:rPr sz="1800" spc="-3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qui</a:t>
            </a:r>
            <a:r>
              <a:rPr sz="1800" spc="-20" dirty="0">
                <a:solidFill>
                  <a:schemeClr val="tx2">
                    <a:lumMod val="60000"/>
                    <a:lumOff val="40000"/>
                  </a:schemeClr>
                </a:solidFill>
                <a:latin typeface="Arial MT"/>
                <a:cs typeface="Arial MT"/>
              </a:rPr>
              <a:t> </a:t>
            </a:r>
            <a:r>
              <a:rPr sz="1800" spc="-10" dirty="0">
                <a:solidFill>
                  <a:schemeClr val="tx2">
                    <a:lumMod val="60000"/>
                    <a:lumOff val="40000"/>
                  </a:schemeClr>
                </a:solidFill>
                <a:latin typeface="Arial MT"/>
                <a:cs typeface="Arial MT"/>
              </a:rPr>
              <a:t>donnent </a:t>
            </a:r>
            <a:r>
              <a:rPr sz="1800" dirty="0">
                <a:solidFill>
                  <a:schemeClr val="tx2">
                    <a:lumMod val="60000"/>
                    <a:lumOff val="40000"/>
                  </a:schemeClr>
                </a:solidFill>
                <a:latin typeface="Arial MT"/>
                <a:cs typeface="Arial MT"/>
              </a:rPr>
              <a:t>lieu</a:t>
            </a:r>
            <a:r>
              <a:rPr sz="1800" spc="-1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à</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un</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article</a:t>
            </a:r>
            <a:r>
              <a:rPr sz="1800" spc="-1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ou</a:t>
            </a:r>
            <a:r>
              <a:rPr sz="1800" spc="-3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une</a:t>
            </a:r>
            <a:r>
              <a:rPr sz="1800" spc="-1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notice.</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Les</a:t>
            </a:r>
            <a:r>
              <a:rPr sz="1800" spc="-1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termes</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introduisant</a:t>
            </a:r>
            <a:r>
              <a:rPr sz="1800" spc="-5" dirty="0">
                <a:solidFill>
                  <a:schemeClr val="tx2">
                    <a:lumMod val="60000"/>
                    <a:lumOff val="40000"/>
                  </a:schemeClr>
                </a:solidFill>
                <a:latin typeface="Arial MT"/>
                <a:cs typeface="Arial MT"/>
              </a:rPr>
              <a:t> </a:t>
            </a:r>
            <a:r>
              <a:rPr sz="1800" spc="-25" dirty="0">
                <a:solidFill>
                  <a:schemeClr val="tx2">
                    <a:lumMod val="60000"/>
                    <a:lumOff val="40000"/>
                  </a:schemeClr>
                </a:solidFill>
                <a:latin typeface="Arial MT"/>
                <a:cs typeface="Arial MT"/>
              </a:rPr>
              <a:t>les </a:t>
            </a:r>
            <a:r>
              <a:rPr sz="1800" dirty="0">
                <a:solidFill>
                  <a:schemeClr val="tx2">
                    <a:lumMod val="60000"/>
                    <a:lumOff val="40000"/>
                  </a:schemeClr>
                </a:solidFill>
                <a:latin typeface="Arial MT"/>
                <a:cs typeface="Arial MT"/>
              </a:rPr>
              <a:t>articles</a:t>
            </a:r>
            <a:r>
              <a:rPr sz="1800" spc="-4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sont</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appelés</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entrées,</a:t>
            </a:r>
            <a:r>
              <a:rPr sz="1800" spc="-1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rubriques</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ou</a:t>
            </a:r>
            <a:r>
              <a:rPr sz="1800" spc="-3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intitulés.</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Il</a:t>
            </a:r>
            <a:r>
              <a:rPr sz="1800" spc="-30" dirty="0">
                <a:solidFill>
                  <a:schemeClr val="tx2">
                    <a:lumMod val="60000"/>
                    <a:lumOff val="40000"/>
                  </a:schemeClr>
                </a:solidFill>
                <a:latin typeface="Arial MT"/>
                <a:cs typeface="Arial MT"/>
              </a:rPr>
              <a:t> </a:t>
            </a:r>
            <a:r>
              <a:rPr sz="1800" spc="-25" dirty="0">
                <a:solidFill>
                  <a:schemeClr val="tx2">
                    <a:lumMod val="60000"/>
                    <a:lumOff val="40000"/>
                  </a:schemeClr>
                </a:solidFill>
                <a:latin typeface="Arial MT"/>
                <a:cs typeface="Arial MT"/>
              </a:rPr>
              <a:t>est </a:t>
            </a:r>
            <a:r>
              <a:rPr sz="1800" dirty="0">
                <a:solidFill>
                  <a:schemeClr val="tx2">
                    <a:lumMod val="60000"/>
                    <a:lumOff val="40000"/>
                  </a:schemeClr>
                </a:solidFill>
                <a:latin typeface="Arial MT"/>
                <a:cs typeface="Arial MT"/>
              </a:rPr>
              <a:t>souvent</a:t>
            </a:r>
            <a:r>
              <a:rPr sz="1800" spc="-1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nécessaire</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de</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passer</a:t>
            </a:r>
            <a:r>
              <a:rPr sz="1800" spc="-2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par</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l</a:t>
            </a:r>
            <a:r>
              <a:rPr sz="1800" b="1" dirty="0">
                <a:solidFill>
                  <a:schemeClr val="tx2">
                    <a:lumMod val="60000"/>
                    <a:lumOff val="40000"/>
                  </a:schemeClr>
                </a:solidFill>
                <a:latin typeface="Arial"/>
                <a:cs typeface="Arial"/>
              </a:rPr>
              <a:t>'index</a:t>
            </a:r>
            <a:r>
              <a:rPr sz="1800" dirty="0">
                <a:solidFill>
                  <a:schemeClr val="tx2">
                    <a:lumMod val="60000"/>
                    <a:lumOff val="40000"/>
                  </a:schemeClr>
                </a:solidFill>
                <a:latin typeface="Arial MT"/>
                <a:cs typeface="Arial MT"/>
              </a:rPr>
              <a:t>,</a:t>
            </a:r>
            <a:r>
              <a:rPr sz="1800" spc="-45"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qui</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indique</a:t>
            </a:r>
            <a:r>
              <a:rPr sz="1800" spc="-10" dirty="0">
                <a:solidFill>
                  <a:schemeClr val="tx2">
                    <a:lumMod val="60000"/>
                    <a:lumOff val="40000"/>
                  </a:schemeClr>
                </a:solidFill>
                <a:latin typeface="Arial MT"/>
                <a:cs typeface="Arial MT"/>
              </a:rPr>
              <a:t> </a:t>
            </a:r>
            <a:r>
              <a:rPr sz="1800" spc="-20" dirty="0">
                <a:solidFill>
                  <a:schemeClr val="tx2">
                    <a:lumMod val="60000"/>
                    <a:lumOff val="40000"/>
                  </a:schemeClr>
                </a:solidFill>
                <a:latin typeface="Arial MT"/>
                <a:cs typeface="Arial MT"/>
              </a:rPr>
              <a:t>pour </a:t>
            </a:r>
            <a:r>
              <a:rPr sz="1800" dirty="0">
                <a:solidFill>
                  <a:schemeClr val="tx2">
                    <a:lumMod val="60000"/>
                    <a:lumOff val="40000"/>
                  </a:schemeClr>
                </a:solidFill>
                <a:latin typeface="Arial MT"/>
                <a:cs typeface="Arial MT"/>
              </a:rPr>
              <a:t>chaque</a:t>
            </a:r>
            <a:r>
              <a:rPr sz="1800" spc="-5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mot</a:t>
            </a:r>
            <a:r>
              <a:rPr sz="1800" spc="-4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les</a:t>
            </a:r>
            <a:r>
              <a:rPr sz="1800" spc="-4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rubriques</a:t>
            </a:r>
            <a:r>
              <a:rPr sz="1800" spc="-2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auxquelles</a:t>
            </a:r>
            <a:r>
              <a:rPr sz="1800" spc="-10" dirty="0">
                <a:solidFill>
                  <a:schemeClr val="tx2">
                    <a:lumMod val="60000"/>
                    <a:lumOff val="40000"/>
                  </a:schemeClr>
                </a:solidFill>
                <a:latin typeface="Arial MT"/>
                <a:cs typeface="Arial MT"/>
              </a:rPr>
              <a:t> </a:t>
            </a:r>
            <a:r>
              <a:rPr sz="1800" dirty="0">
                <a:solidFill>
                  <a:schemeClr val="tx2">
                    <a:lumMod val="60000"/>
                    <a:lumOff val="40000"/>
                  </a:schemeClr>
                </a:solidFill>
                <a:latin typeface="Arial MT"/>
                <a:cs typeface="Arial MT"/>
              </a:rPr>
              <a:t>se</a:t>
            </a:r>
            <a:r>
              <a:rPr sz="1800" spc="-45" dirty="0">
                <a:solidFill>
                  <a:schemeClr val="tx2">
                    <a:lumMod val="60000"/>
                    <a:lumOff val="40000"/>
                  </a:schemeClr>
                </a:solidFill>
                <a:latin typeface="Arial MT"/>
                <a:cs typeface="Arial MT"/>
              </a:rPr>
              <a:t> </a:t>
            </a:r>
            <a:r>
              <a:rPr sz="1800" spc="-10">
                <a:solidFill>
                  <a:schemeClr val="tx2">
                    <a:lumMod val="60000"/>
                    <a:lumOff val="40000"/>
                  </a:schemeClr>
                </a:solidFill>
                <a:latin typeface="Arial MT"/>
                <a:cs typeface="Arial MT"/>
              </a:rPr>
              <a:t>reporter</a:t>
            </a:r>
            <a:r>
              <a:rPr sz="1800" spc="-10" smtClean="0">
                <a:solidFill>
                  <a:schemeClr val="tx2">
                    <a:lumMod val="60000"/>
                    <a:lumOff val="40000"/>
                  </a:schemeClr>
                </a:solidFill>
                <a:latin typeface="Arial MT"/>
                <a:cs typeface="Arial MT"/>
              </a:rPr>
              <a:t>.</a:t>
            </a:r>
            <a:endParaRPr lang="fr-FR" sz="1800" spc="-10" dirty="0" smtClean="0">
              <a:solidFill>
                <a:schemeClr val="tx2">
                  <a:lumMod val="60000"/>
                  <a:lumOff val="40000"/>
                </a:schemeClr>
              </a:solidFill>
              <a:latin typeface="Arial MT"/>
              <a:cs typeface="Arial MT"/>
            </a:endParaRPr>
          </a:p>
          <a:p>
            <a:pPr marL="12700" marR="5080">
              <a:spcBef>
                <a:spcPts val="5"/>
              </a:spcBef>
              <a:buFont typeface="Wingdings" pitchFamily="2" charset="2"/>
              <a:buChar char="q"/>
            </a:pPr>
            <a:r>
              <a:rPr lang="fr-FR" b="1" spc="-10" dirty="0" err="1">
                <a:solidFill>
                  <a:schemeClr val="tx1"/>
                </a:solidFill>
                <a:latin typeface="Arial"/>
                <a:cs typeface="Arial"/>
              </a:rPr>
              <a:t>E</a:t>
            </a:r>
            <a:r>
              <a:rPr lang="fr-FR" sz="1800" b="1" spc="-10" dirty="0" err="1" smtClean="0">
                <a:solidFill>
                  <a:schemeClr val="tx1"/>
                </a:solidFill>
                <a:latin typeface="Arial"/>
                <a:cs typeface="Arial"/>
              </a:rPr>
              <a:t>ncyclopedias</a:t>
            </a:r>
            <a:r>
              <a:rPr lang="fr-FR" sz="1800" b="1" spc="-10" dirty="0" smtClean="0">
                <a:solidFill>
                  <a:schemeClr val="tx1"/>
                </a:solidFill>
                <a:latin typeface="Arial"/>
                <a:cs typeface="Arial"/>
              </a:rPr>
              <a:t>:</a:t>
            </a:r>
            <a:endParaRPr lang="fr-FR" sz="1800" dirty="0" smtClean="0">
              <a:solidFill>
                <a:schemeClr val="tx1"/>
              </a:solidFill>
              <a:latin typeface="Arial"/>
              <a:cs typeface="Arial"/>
            </a:endParaRPr>
          </a:p>
          <a:p>
            <a:pPr marL="12700" marR="5080">
              <a:lnSpc>
                <a:spcPct val="100000"/>
              </a:lnSpc>
              <a:spcBef>
                <a:spcPts val="5"/>
              </a:spcBef>
            </a:pPr>
            <a:endParaRPr lang="fr-FR" sz="1800" spc="-10" dirty="0" smtClean="0">
              <a:solidFill>
                <a:schemeClr val="tx2">
                  <a:lumMod val="60000"/>
                  <a:lumOff val="40000"/>
                </a:schemeClr>
              </a:solidFill>
              <a:latin typeface="Arial MT"/>
              <a:cs typeface="Arial MT"/>
            </a:endParaRPr>
          </a:p>
          <a:p>
            <a:pPr marL="12700" marR="5080">
              <a:lnSpc>
                <a:spcPct val="100000"/>
              </a:lnSpc>
              <a:spcBef>
                <a:spcPts val="5"/>
              </a:spcBef>
            </a:pPr>
            <a:r>
              <a:rPr lang="en-US" sz="1800" dirty="0" smtClean="0">
                <a:latin typeface="Arial MT"/>
                <a:cs typeface="Arial MT"/>
              </a:rPr>
              <a:t>are reference works providing comprehensive information on general or specialized subjects. Articles focus on major themes and are generally written by specialists in the </a:t>
            </a:r>
            <a:r>
              <a:rPr lang="en-US" sz="1800" dirty="0" err="1" smtClean="0">
                <a:latin typeface="Arial MT"/>
                <a:cs typeface="Arial MT"/>
              </a:rPr>
              <a:t>field.They</a:t>
            </a:r>
            <a:r>
              <a:rPr lang="en-US" sz="1800" dirty="0" smtClean="0">
                <a:latin typeface="Arial MT"/>
                <a:cs typeface="Arial MT"/>
              </a:rPr>
              <a:t> present an alphabetical sequence of terms that give rise to an article or notice. The terms introducing the articles are called entries, headings or titles. It is often necessary to go through the index, which indicates for each word the headings to be referred to.</a:t>
            </a:r>
            <a:endParaRPr sz="1800">
              <a:latin typeface="Arial MT"/>
              <a:cs typeface="Arial MT"/>
            </a:endParaRPr>
          </a:p>
        </p:txBody>
      </p:sp>
      <p:sp>
        <p:nvSpPr>
          <p:cNvPr id="13316" name="AutoShape 4" descr="Le grand atlas géographique et encyclopédie du monde : Edition 2007"/>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3317" name="Picture 5"/>
          <p:cNvPicPr>
            <a:picLocks noChangeAspect="1" noChangeArrowheads="1"/>
          </p:cNvPicPr>
          <p:nvPr/>
        </p:nvPicPr>
        <p:blipFill>
          <a:blip r:embed="rId2"/>
          <a:srcRect/>
          <a:stretch>
            <a:fillRect/>
          </a:stretch>
        </p:blipFill>
        <p:spPr bwMode="auto">
          <a:xfrm>
            <a:off x="7391400" y="228600"/>
            <a:ext cx="1943100" cy="18288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63016" y="863853"/>
            <a:ext cx="7498080" cy="3929281"/>
          </a:xfrm>
          <a:prstGeom prst="rect">
            <a:avLst/>
          </a:prstGeom>
        </p:spPr>
        <p:txBody>
          <a:bodyPr vert="horz" wrap="square" lIns="0" tIns="12700" rIns="0" bIns="0" rtlCol="0">
            <a:spAutoFit/>
          </a:bodyPr>
          <a:lstStyle/>
          <a:p>
            <a:pPr marL="12700">
              <a:lnSpc>
                <a:spcPct val="100000"/>
              </a:lnSpc>
              <a:spcBef>
                <a:spcPts val="100"/>
              </a:spcBef>
              <a:buFont typeface="Wingdings" pitchFamily="2" charset="2"/>
              <a:buChar char="q"/>
            </a:pPr>
            <a:r>
              <a:rPr lang="fr-FR" sz="1800" b="1" dirty="0" smtClean="0">
                <a:latin typeface="Arial"/>
                <a:cs typeface="Arial"/>
              </a:rPr>
              <a:t> </a:t>
            </a:r>
            <a:r>
              <a:rPr sz="1800" b="1" smtClean="0">
                <a:latin typeface="Arial"/>
                <a:cs typeface="Arial"/>
              </a:rPr>
              <a:t>Corpus</a:t>
            </a:r>
            <a:r>
              <a:rPr sz="1800" b="1" spc="-45" smtClean="0">
                <a:latin typeface="Arial"/>
                <a:cs typeface="Arial"/>
              </a:rPr>
              <a:t> </a:t>
            </a:r>
            <a:r>
              <a:rPr sz="1800" b="1" dirty="0">
                <a:latin typeface="Arial"/>
                <a:cs typeface="Arial"/>
              </a:rPr>
              <a:t>(23</a:t>
            </a:r>
            <a:r>
              <a:rPr sz="1800" b="1" spc="-25" dirty="0">
                <a:latin typeface="Arial"/>
                <a:cs typeface="Arial"/>
              </a:rPr>
              <a:t> </a:t>
            </a:r>
            <a:r>
              <a:rPr sz="1800" b="1" dirty="0">
                <a:latin typeface="Arial"/>
                <a:cs typeface="Arial"/>
              </a:rPr>
              <a:t>volumes)</a:t>
            </a:r>
            <a:r>
              <a:rPr sz="1800" b="1" spc="5" dirty="0">
                <a:latin typeface="Arial"/>
                <a:cs typeface="Arial"/>
              </a:rPr>
              <a:t> </a:t>
            </a:r>
            <a:r>
              <a:rPr sz="1800" b="1" spc="-50" dirty="0">
                <a:latin typeface="Arial"/>
                <a:cs typeface="Arial"/>
              </a:rPr>
              <a:t>:</a:t>
            </a:r>
            <a:endParaRPr sz="1800">
              <a:latin typeface="Arial"/>
              <a:cs typeface="Arial"/>
            </a:endParaRPr>
          </a:p>
          <a:p>
            <a:pPr>
              <a:lnSpc>
                <a:spcPct val="100000"/>
              </a:lnSpc>
              <a:spcBef>
                <a:spcPts val="90"/>
              </a:spcBef>
              <a:buFont typeface="Wingdings" pitchFamily="2" charset="2"/>
              <a:buChar char="q"/>
            </a:pPr>
            <a:endParaRPr sz="1800">
              <a:latin typeface="Arial"/>
              <a:cs typeface="Arial"/>
            </a:endParaRPr>
          </a:p>
          <a:p>
            <a:pPr>
              <a:lnSpc>
                <a:spcPct val="100000"/>
              </a:lnSpc>
              <a:spcBef>
                <a:spcPts val="95"/>
              </a:spcBef>
              <a:buFont typeface="Wingdings" pitchFamily="2" charset="2"/>
              <a:buChar char="q"/>
            </a:pPr>
            <a:endParaRPr sz="1800">
              <a:latin typeface="Arial"/>
              <a:cs typeface="Arial"/>
            </a:endParaRPr>
          </a:p>
          <a:p>
            <a:pPr marL="12700" marR="939800">
              <a:lnSpc>
                <a:spcPct val="100000"/>
              </a:lnSpc>
              <a:buFont typeface="Wingdings" pitchFamily="2" charset="2"/>
              <a:buChar char="q"/>
            </a:pPr>
            <a:r>
              <a:rPr lang="fr-FR" sz="1800" b="1" dirty="0" smtClean="0">
                <a:latin typeface="Arial"/>
                <a:cs typeface="Arial"/>
              </a:rPr>
              <a:t> </a:t>
            </a:r>
            <a:r>
              <a:rPr sz="1800" b="1" smtClean="0">
                <a:latin typeface="Arial"/>
                <a:cs typeface="Arial"/>
              </a:rPr>
              <a:t>Universalia</a:t>
            </a:r>
            <a:r>
              <a:rPr sz="1800" b="1" spc="20" smtClean="0">
                <a:latin typeface="Arial"/>
                <a:cs typeface="Arial"/>
              </a:rPr>
              <a:t> </a:t>
            </a:r>
            <a:r>
              <a:rPr sz="1800" dirty="0">
                <a:latin typeface="Arial MT"/>
                <a:cs typeface="Arial MT"/>
              </a:rPr>
              <a:t>:</a:t>
            </a:r>
            <a:r>
              <a:rPr sz="1800" spc="-15" dirty="0">
                <a:latin typeface="Arial MT"/>
                <a:cs typeface="Arial MT"/>
              </a:rPr>
              <a:t> </a:t>
            </a:r>
            <a:r>
              <a:rPr sz="1800" dirty="0">
                <a:latin typeface="Arial MT"/>
                <a:cs typeface="Arial MT"/>
              </a:rPr>
              <a:t>volume</a:t>
            </a:r>
            <a:r>
              <a:rPr sz="1800" spc="-15" dirty="0">
                <a:latin typeface="Arial MT"/>
                <a:cs typeface="Arial MT"/>
              </a:rPr>
              <a:t> </a:t>
            </a:r>
            <a:r>
              <a:rPr sz="1800" dirty="0">
                <a:latin typeface="Arial MT"/>
                <a:cs typeface="Arial MT"/>
              </a:rPr>
              <a:t>annuel</a:t>
            </a:r>
            <a:r>
              <a:rPr sz="1800" spc="-5" dirty="0">
                <a:latin typeface="Arial MT"/>
                <a:cs typeface="Arial MT"/>
              </a:rPr>
              <a:t> </a:t>
            </a:r>
            <a:r>
              <a:rPr sz="1800" dirty="0">
                <a:latin typeface="Arial MT"/>
                <a:cs typeface="Arial MT"/>
              </a:rPr>
              <a:t>qui</a:t>
            </a:r>
            <a:r>
              <a:rPr sz="1800" spc="-20" dirty="0">
                <a:latin typeface="Arial MT"/>
                <a:cs typeface="Arial MT"/>
              </a:rPr>
              <a:t> </a:t>
            </a:r>
            <a:r>
              <a:rPr sz="1800" dirty="0">
                <a:latin typeface="Arial MT"/>
                <a:cs typeface="Arial MT"/>
              </a:rPr>
              <a:t>fait</a:t>
            </a:r>
            <a:r>
              <a:rPr sz="1800" spc="-20" dirty="0">
                <a:latin typeface="Arial MT"/>
                <a:cs typeface="Arial MT"/>
              </a:rPr>
              <a:t> </a:t>
            </a:r>
            <a:r>
              <a:rPr sz="1800" dirty="0">
                <a:latin typeface="Arial MT"/>
                <a:cs typeface="Arial MT"/>
              </a:rPr>
              <a:t>le</a:t>
            </a:r>
            <a:r>
              <a:rPr sz="1800" spc="-30" dirty="0">
                <a:latin typeface="Arial MT"/>
                <a:cs typeface="Arial MT"/>
              </a:rPr>
              <a:t> </a:t>
            </a:r>
            <a:r>
              <a:rPr sz="1800" dirty="0">
                <a:latin typeface="Arial MT"/>
                <a:cs typeface="Arial MT"/>
              </a:rPr>
              <a:t>point</a:t>
            </a:r>
            <a:r>
              <a:rPr sz="1800" spc="-5" dirty="0">
                <a:latin typeface="Arial MT"/>
                <a:cs typeface="Arial MT"/>
              </a:rPr>
              <a:t> </a:t>
            </a:r>
            <a:r>
              <a:rPr sz="1800" dirty="0">
                <a:latin typeface="Arial MT"/>
                <a:cs typeface="Arial MT"/>
              </a:rPr>
              <a:t>sur</a:t>
            </a:r>
            <a:r>
              <a:rPr sz="1800" spc="-15" dirty="0">
                <a:latin typeface="Arial MT"/>
                <a:cs typeface="Arial MT"/>
              </a:rPr>
              <a:t> </a:t>
            </a:r>
            <a:r>
              <a:rPr sz="1800" dirty="0">
                <a:latin typeface="Arial MT"/>
                <a:cs typeface="Arial MT"/>
              </a:rPr>
              <a:t>les</a:t>
            </a:r>
            <a:r>
              <a:rPr sz="1800" spc="-20" dirty="0">
                <a:latin typeface="Arial MT"/>
                <a:cs typeface="Arial MT"/>
              </a:rPr>
              <a:t> </a:t>
            </a:r>
            <a:r>
              <a:rPr sz="1800" spc="-10" dirty="0">
                <a:latin typeface="Arial MT"/>
                <a:cs typeface="Arial MT"/>
              </a:rPr>
              <a:t>évènements, </a:t>
            </a:r>
            <a:r>
              <a:rPr sz="1800" dirty="0">
                <a:latin typeface="Arial MT"/>
                <a:cs typeface="Arial MT"/>
              </a:rPr>
              <a:t>découvertes</a:t>
            </a:r>
            <a:r>
              <a:rPr sz="1800" spc="-30" dirty="0">
                <a:latin typeface="Arial MT"/>
                <a:cs typeface="Arial MT"/>
              </a:rPr>
              <a:t> </a:t>
            </a:r>
            <a:r>
              <a:rPr sz="1800" dirty="0">
                <a:latin typeface="Arial MT"/>
                <a:cs typeface="Arial MT"/>
              </a:rPr>
              <a:t>de</a:t>
            </a:r>
            <a:r>
              <a:rPr sz="1800" spc="-25" dirty="0">
                <a:latin typeface="Arial MT"/>
                <a:cs typeface="Arial MT"/>
              </a:rPr>
              <a:t> </a:t>
            </a:r>
            <a:r>
              <a:rPr sz="1800" spc="-10" dirty="0">
                <a:latin typeface="Arial MT"/>
                <a:cs typeface="Arial MT"/>
              </a:rPr>
              <a:t>l'année.</a:t>
            </a:r>
            <a:endParaRPr sz="1800">
              <a:latin typeface="Arial MT"/>
              <a:cs typeface="Arial MT"/>
            </a:endParaRPr>
          </a:p>
          <a:p>
            <a:pPr>
              <a:lnSpc>
                <a:spcPct val="100000"/>
              </a:lnSpc>
              <a:spcBef>
                <a:spcPts val="90"/>
              </a:spcBef>
              <a:buFont typeface="Wingdings" pitchFamily="2" charset="2"/>
              <a:buChar char="q"/>
            </a:pPr>
            <a:endParaRPr sz="1800">
              <a:latin typeface="Arial MT"/>
              <a:cs typeface="Arial MT"/>
            </a:endParaRPr>
          </a:p>
          <a:p>
            <a:pPr marL="12700">
              <a:lnSpc>
                <a:spcPct val="100000"/>
              </a:lnSpc>
              <a:buFont typeface="Wingdings" pitchFamily="2" charset="2"/>
              <a:buChar char="q"/>
            </a:pPr>
            <a:r>
              <a:rPr lang="fr-FR" b="1" dirty="0" smtClean="0">
                <a:latin typeface="Arial"/>
                <a:cs typeface="Arial"/>
              </a:rPr>
              <a:t> A</a:t>
            </a:r>
            <a:r>
              <a:rPr sz="1800" b="1" smtClean="0">
                <a:latin typeface="Arial"/>
                <a:cs typeface="Arial"/>
              </a:rPr>
              <a:t>tlas</a:t>
            </a:r>
            <a:r>
              <a:rPr sz="1800" b="1" spc="-35" smtClean="0">
                <a:latin typeface="Arial"/>
                <a:cs typeface="Arial"/>
              </a:rPr>
              <a:t> </a:t>
            </a:r>
            <a:r>
              <a:rPr sz="1800" b="1" dirty="0">
                <a:latin typeface="Arial"/>
                <a:cs typeface="Arial"/>
              </a:rPr>
              <a:t>:</a:t>
            </a:r>
            <a:r>
              <a:rPr sz="1800" b="1" spc="-25" dirty="0">
                <a:latin typeface="Arial"/>
                <a:cs typeface="Arial"/>
              </a:rPr>
              <a:t> </a:t>
            </a:r>
            <a:r>
              <a:rPr sz="1800" dirty="0">
                <a:latin typeface="Arial MT"/>
                <a:cs typeface="Arial MT"/>
              </a:rPr>
              <a:t>pour</a:t>
            </a:r>
            <a:r>
              <a:rPr sz="1800" spc="-20" dirty="0">
                <a:latin typeface="Arial MT"/>
                <a:cs typeface="Arial MT"/>
              </a:rPr>
              <a:t> </a:t>
            </a:r>
            <a:r>
              <a:rPr sz="1800" dirty="0">
                <a:latin typeface="Arial MT"/>
                <a:cs typeface="Arial MT"/>
              </a:rPr>
              <a:t>huit</a:t>
            </a:r>
            <a:r>
              <a:rPr sz="1800" spc="-25" dirty="0">
                <a:latin typeface="Arial MT"/>
                <a:cs typeface="Arial MT"/>
              </a:rPr>
              <a:t> </a:t>
            </a:r>
            <a:r>
              <a:rPr sz="1800" dirty="0">
                <a:latin typeface="Arial MT"/>
                <a:cs typeface="Arial MT"/>
              </a:rPr>
              <a:t>domaines (géographie, histoire,</a:t>
            </a:r>
            <a:r>
              <a:rPr sz="1800" spc="-15" dirty="0">
                <a:latin typeface="Arial MT"/>
                <a:cs typeface="Arial MT"/>
              </a:rPr>
              <a:t> </a:t>
            </a:r>
            <a:r>
              <a:rPr sz="1800" spc="-10" dirty="0">
                <a:latin typeface="Arial MT"/>
                <a:cs typeface="Arial MT"/>
              </a:rPr>
              <a:t>architecture,</a:t>
            </a:r>
            <a:endParaRPr sz="1800">
              <a:latin typeface="Arial MT"/>
              <a:cs typeface="Arial MT"/>
            </a:endParaRPr>
          </a:p>
          <a:p>
            <a:pPr marL="12700">
              <a:lnSpc>
                <a:spcPct val="100000"/>
              </a:lnSpc>
            </a:pPr>
            <a:r>
              <a:rPr sz="1800" dirty="0">
                <a:latin typeface="Arial MT"/>
                <a:cs typeface="Arial MT"/>
              </a:rPr>
              <a:t>archéologie,</a:t>
            </a:r>
            <a:r>
              <a:rPr sz="1800" spc="-75" dirty="0">
                <a:latin typeface="Arial MT"/>
                <a:cs typeface="Arial MT"/>
              </a:rPr>
              <a:t> </a:t>
            </a:r>
            <a:r>
              <a:rPr sz="1800" dirty="0">
                <a:latin typeface="Arial MT"/>
                <a:cs typeface="Arial MT"/>
              </a:rPr>
              <a:t>mer,</a:t>
            </a:r>
            <a:r>
              <a:rPr sz="1800" spc="-85" dirty="0">
                <a:latin typeface="Arial MT"/>
                <a:cs typeface="Arial MT"/>
              </a:rPr>
              <a:t> </a:t>
            </a:r>
            <a:r>
              <a:rPr sz="1800" dirty="0">
                <a:latin typeface="Arial MT"/>
                <a:cs typeface="Arial MT"/>
              </a:rPr>
              <a:t>astronomie,</a:t>
            </a:r>
            <a:r>
              <a:rPr sz="1800" spc="-75" dirty="0">
                <a:latin typeface="Arial MT"/>
                <a:cs typeface="Arial MT"/>
              </a:rPr>
              <a:t> </a:t>
            </a:r>
            <a:r>
              <a:rPr sz="1800" dirty="0">
                <a:latin typeface="Arial MT"/>
                <a:cs typeface="Arial MT"/>
              </a:rPr>
              <a:t>espace,</a:t>
            </a:r>
            <a:r>
              <a:rPr sz="1800" spc="-80" dirty="0">
                <a:latin typeface="Arial MT"/>
                <a:cs typeface="Arial MT"/>
              </a:rPr>
              <a:t> </a:t>
            </a:r>
            <a:r>
              <a:rPr sz="1800" spc="-10" dirty="0">
                <a:latin typeface="Arial MT"/>
                <a:cs typeface="Arial MT"/>
              </a:rPr>
              <a:t>religions)</a:t>
            </a:r>
            <a:endParaRPr sz="1800">
              <a:latin typeface="Arial MT"/>
              <a:cs typeface="Arial MT"/>
            </a:endParaRPr>
          </a:p>
          <a:p>
            <a:pPr marL="12700" marR="550545">
              <a:lnSpc>
                <a:spcPct val="100000"/>
              </a:lnSpc>
            </a:pPr>
            <a:r>
              <a:rPr sz="1800" spc="-10" smtClean="0">
                <a:latin typeface="Arial MT"/>
                <a:cs typeface="Arial MT"/>
              </a:rPr>
              <a:t>sociales,etc.)</a:t>
            </a:r>
            <a:endParaRPr lang="fr-FR" sz="1800" spc="-10" dirty="0" smtClean="0">
              <a:latin typeface="Arial MT"/>
              <a:cs typeface="Arial MT"/>
            </a:endParaRPr>
          </a:p>
          <a:p>
            <a:pPr marL="12700" marR="550545">
              <a:lnSpc>
                <a:spcPct val="100000"/>
              </a:lnSpc>
              <a:buFont typeface="Wingdings" pitchFamily="2" charset="2"/>
              <a:buChar char="q"/>
            </a:pPr>
            <a:endParaRPr lang="fr-FR" sz="1800" spc="-10" dirty="0" smtClean="0">
              <a:latin typeface="Arial MT"/>
              <a:cs typeface="Arial MT"/>
            </a:endParaRPr>
          </a:p>
          <a:p>
            <a:pPr marL="12700" marR="550545">
              <a:lnSpc>
                <a:spcPct val="100000"/>
              </a:lnSpc>
              <a:buFont typeface="Wingdings" pitchFamily="2" charset="2"/>
              <a:buChar char="q"/>
            </a:pPr>
            <a:r>
              <a:rPr lang="fr-FR" sz="1800" b="1" dirty="0" smtClean="0">
                <a:solidFill>
                  <a:schemeClr val="tx1"/>
                </a:solidFill>
                <a:latin typeface="Arial MT"/>
                <a:cs typeface="Arial MT"/>
              </a:rPr>
              <a:t> World figures</a:t>
            </a:r>
          </a:p>
          <a:p>
            <a:pPr marL="12700" marR="550545">
              <a:lnSpc>
                <a:spcPct val="100000"/>
              </a:lnSpc>
              <a:buFont typeface="Wingdings" pitchFamily="2" charset="2"/>
              <a:buChar char="q"/>
            </a:pPr>
            <a:endParaRPr lang="fr-FR" b="1" dirty="0">
              <a:solidFill>
                <a:schemeClr val="tx1"/>
              </a:solidFill>
              <a:latin typeface="Arial MT"/>
              <a:cs typeface="Arial MT"/>
            </a:endParaRPr>
          </a:p>
          <a:p>
            <a:pPr marL="12700" marR="550545">
              <a:buFont typeface="Wingdings" pitchFamily="2" charset="2"/>
              <a:buChar char="q"/>
            </a:pPr>
            <a:r>
              <a:rPr lang="fr-FR" sz="1800" b="1" dirty="0" smtClean="0">
                <a:latin typeface="Arial"/>
                <a:cs typeface="Arial"/>
              </a:rPr>
              <a:t> Encyclopédie</a:t>
            </a:r>
            <a:r>
              <a:rPr lang="fr-FR" sz="1800" b="1" spc="-15" dirty="0" smtClean="0">
                <a:latin typeface="Arial"/>
                <a:cs typeface="Arial"/>
              </a:rPr>
              <a:t> </a:t>
            </a:r>
            <a:r>
              <a:rPr lang="fr-FR" sz="1800" b="1" spc="-10" dirty="0" err="1" smtClean="0">
                <a:latin typeface="Arial"/>
                <a:cs typeface="Arial"/>
              </a:rPr>
              <a:t>Wikipédia</a:t>
            </a:r>
            <a:endParaRPr lang="fr-FR" sz="1800" dirty="0" smtClean="0">
              <a:latin typeface="Arial"/>
              <a:cs typeface="Arial"/>
            </a:endParaRPr>
          </a:p>
          <a:p>
            <a:pPr marL="12700" marR="550545">
              <a:lnSpc>
                <a:spcPct val="100000"/>
              </a:lnSpc>
            </a:pPr>
            <a:endParaRPr sz="1800" b="1">
              <a:solidFill>
                <a:schemeClr val="tx1"/>
              </a:solidFill>
              <a:latin typeface="Arial MT"/>
              <a:cs typeface="Arial MT"/>
            </a:endParaRPr>
          </a:p>
        </p:txBody>
      </p:sp>
      <p:pic>
        <p:nvPicPr>
          <p:cNvPr id="3" name="Picture 5"/>
          <p:cNvPicPr>
            <a:picLocks noChangeAspect="1" noChangeArrowheads="1"/>
          </p:cNvPicPr>
          <p:nvPr/>
        </p:nvPicPr>
        <p:blipFill>
          <a:blip r:embed="rId2"/>
          <a:srcRect/>
          <a:stretch>
            <a:fillRect/>
          </a:stretch>
        </p:blipFill>
        <p:spPr bwMode="auto">
          <a:xfrm>
            <a:off x="6629400" y="3352800"/>
            <a:ext cx="1943100" cy="18288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495288" y="3669538"/>
            <a:ext cx="1158240" cy="17145"/>
          </a:xfrm>
          <a:custGeom>
            <a:avLst/>
            <a:gdLst/>
            <a:ahLst/>
            <a:cxnLst/>
            <a:rect l="l" t="t" r="r" b="b"/>
            <a:pathLst>
              <a:path w="1158240" h="17145">
                <a:moveTo>
                  <a:pt x="1158239" y="0"/>
                </a:moveTo>
                <a:lnTo>
                  <a:pt x="0" y="0"/>
                </a:lnTo>
                <a:lnTo>
                  <a:pt x="0" y="16763"/>
                </a:lnTo>
                <a:lnTo>
                  <a:pt x="1158239" y="16763"/>
                </a:lnTo>
                <a:lnTo>
                  <a:pt x="1158239" y="0"/>
                </a:lnTo>
                <a:close/>
              </a:path>
            </a:pathLst>
          </a:custGeom>
          <a:solidFill>
            <a:srgbClr val="0000FF"/>
          </a:solidFill>
        </p:spPr>
        <p:txBody>
          <a:bodyPr wrap="square" lIns="0" tIns="0" rIns="0" bIns="0" rtlCol="0"/>
          <a:lstStyle/>
          <a:p>
            <a:endParaRPr/>
          </a:p>
        </p:txBody>
      </p:sp>
      <p:sp>
        <p:nvSpPr>
          <p:cNvPr id="3" name="object 3"/>
          <p:cNvSpPr txBox="1"/>
          <p:nvPr/>
        </p:nvSpPr>
        <p:spPr>
          <a:xfrm>
            <a:off x="712216" y="935228"/>
            <a:ext cx="7546340" cy="3349635"/>
          </a:xfrm>
          <a:prstGeom prst="rect">
            <a:avLst/>
          </a:prstGeom>
        </p:spPr>
        <p:txBody>
          <a:bodyPr vert="horz" wrap="square" lIns="0" tIns="12700" rIns="0" bIns="0" rtlCol="0">
            <a:spAutoFit/>
          </a:bodyPr>
          <a:lstStyle/>
          <a:p>
            <a:pPr marL="63500">
              <a:lnSpc>
                <a:spcPct val="100000"/>
              </a:lnSpc>
              <a:spcBef>
                <a:spcPts val="100"/>
              </a:spcBef>
            </a:pPr>
            <a:r>
              <a:rPr sz="1800" b="1" dirty="0">
                <a:latin typeface="Arial"/>
                <a:cs typeface="Arial"/>
              </a:rPr>
              <a:t>Encyclopédie</a:t>
            </a:r>
            <a:r>
              <a:rPr sz="1800" b="1" spc="-15" dirty="0">
                <a:latin typeface="Arial"/>
                <a:cs typeface="Arial"/>
              </a:rPr>
              <a:t> </a:t>
            </a:r>
            <a:r>
              <a:rPr sz="1800" b="1" spc="-10" dirty="0">
                <a:latin typeface="Arial"/>
                <a:cs typeface="Arial"/>
              </a:rPr>
              <a:t>Wikipédia</a:t>
            </a:r>
            <a:endParaRPr sz="1800">
              <a:latin typeface="Arial"/>
              <a:cs typeface="Arial"/>
            </a:endParaRPr>
          </a:p>
          <a:p>
            <a:pPr>
              <a:lnSpc>
                <a:spcPct val="100000"/>
              </a:lnSpc>
              <a:spcBef>
                <a:spcPts val="90"/>
              </a:spcBef>
            </a:pPr>
            <a:endParaRPr sz="1800">
              <a:latin typeface="Arial"/>
              <a:cs typeface="Arial"/>
            </a:endParaRPr>
          </a:p>
          <a:p>
            <a:pPr marL="63500" marR="55880">
              <a:lnSpc>
                <a:spcPct val="100000"/>
              </a:lnSpc>
            </a:pPr>
            <a:r>
              <a:rPr sz="1800" b="1" dirty="0">
                <a:latin typeface="Arial"/>
                <a:cs typeface="Arial"/>
              </a:rPr>
              <a:t>Wikipédia</a:t>
            </a:r>
            <a:r>
              <a:rPr sz="1800" b="1" spc="-50" dirty="0">
                <a:latin typeface="Arial"/>
                <a:cs typeface="Arial"/>
              </a:rPr>
              <a:t> </a:t>
            </a:r>
            <a:r>
              <a:rPr sz="1800" dirty="0">
                <a:latin typeface="Arial MT"/>
                <a:cs typeface="Arial MT"/>
              </a:rPr>
              <a:t>est</a:t>
            </a:r>
            <a:r>
              <a:rPr sz="1800" spc="-35" dirty="0">
                <a:latin typeface="Arial MT"/>
                <a:cs typeface="Arial MT"/>
              </a:rPr>
              <a:t> </a:t>
            </a:r>
            <a:r>
              <a:rPr sz="1800" dirty="0">
                <a:latin typeface="Arial MT"/>
                <a:cs typeface="Arial MT"/>
              </a:rPr>
              <a:t>une</a:t>
            </a:r>
            <a:r>
              <a:rPr sz="1800" spc="-25" dirty="0">
                <a:latin typeface="Arial MT"/>
                <a:cs typeface="Arial MT"/>
              </a:rPr>
              <a:t> </a:t>
            </a:r>
            <a:r>
              <a:rPr sz="1800" dirty="0">
                <a:latin typeface="Arial MT"/>
                <a:cs typeface="Arial MT"/>
              </a:rPr>
              <a:t>encyclopédie</a:t>
            </a:r>
            <a:r>
              <a:rPr sz="1800" spc="10" dirty="0">
                <a:latin typeface="Arial MT"/>
                <a:cs typeface="Arial MT"/>
              </a:rPr>
              <a:t> </a:t>
            </a:r>
            <a:r>
              <a:rPr sz="1800" dirty="0">
                <a:latin typeface="Arial MT"/>
                <a:cs typeface="Arial MT"/>
              </a:rPr>
              <a:t>collective</a:t>
            </a:r>
            <a:r>
              <a:rPr sz="1800" spc="-10" dirty="0">
                <a:latin typeface="Arial MT"/>
                <a:cs typeface="Arial MT"/>
              </a:rPr>
              <a:t> </a:t>
            </a:r>
            <a:r>
              <a:rPr sz="1800" dirty="0">
                <a:latin typeface="Arial MT"/>
                <a:cs typeface="Arial MT"/>
              </a:rPr>
              <a:t>établie</a:t>
            </a:r>
            <a:r>
              <a:rPr sz="1800" spc="-30" dirty="0">
                <a:latin typeface="Arial MT"/>
                <a:cs typeface="Arial MT"/>
              </a:rPr>
              <a:t> </a:t>
            </a:r>
            <a:r>
              <a:rPr sz="1800" dirty="0">
                <a:latin typeface="Arial MT"/>
                <a:cs typeface="Arial MT"/>
              </a:rPr>
              <a:t>sur</a:t>
            </a:r>
            <a:r>
              <a:rPr sz="1800" spc="-30" dirty="0">
                <a:latin typeface="Arial MT"/>
                <a:cs typeface="Arial MT"/>
              </a:rPr>
              <a:t> </a:t>
            </a:r>
            <a:r>
              <a:rPr sz="1800" spc="-10" dirty="0">
                <a:latin typeface="Arial MT"/>
                <a:cs typeface="Arial MT"/>
              </a:rPr>
              <a:t>Internet, </a:t>
            </a:r>
            <a:r>
              <a:rPr sz="1800" dirty="0">
                <a:latin typeface="Arial MT"/>
                <a:cs typeface="Arial MT"/>
              </a:rPr>
              <a:t>universelle,</a:t>
            </a:r>
            <a:r>
              <a:rPr sz="1800" spc="-5" dirty="0">
                <a:latin typeface="Arial MT"/>
                <a:cs typeface="Arial MT"/>
              </a:rPr>
              <a:t> </a:t>
            </a:r>
            <a:r>
              <a:rPr sz="1800" dirty="0">
                <a:latin typeface="Arial MT"/>
                <a:cs typeface="Arial MT"/>
              </a:rPr>
              <a:t>multilingue</a:t>
            </a:r>
            <a:r>
              <a:rPr sz="1800" spc="-15" dirty="0">
                <a:latin typeface="Arial MT"/>
                <a:cs typeface="Arial MT"/>
              </a:rPr>
              <a:t> </a:t>
            </a:r>
            <a:r>
              <a:rPr sz="1800" dirty="0">
                <a:latin typeface="Arial MT"/>
                <a:cs typeface="Arial MT"/>
              </a:rPr>
              <a:t>et</a:t>
            </a:r>
            <a:r>
              <a:rPr sz="1800" spc="-30" dirty="0">
                <a:latin typeface="Arial MT"/>
                <a:cs typeface="Arial MT"/>
              </a:rPr>
              <a:t> </a:t>
            </a:r>
            <a:r>
              <a:rPr sz="1800" dirty="0">
                <a:latin typeface="Arial MT"/>
                <a:cs typeface="Arial MT"/>
              </a:rPr>
              <a:t>fonctionnant</a:t>
            </a:r>
            <a:r>
              <a:rPr sz="1800" spc="-20" dirty="0">
                <a:latin typeface="Arial MT"/>
                <a:cs typeface="Arial MT"/>
              </a:rPr>
              <a:t> </a:t>
            </a:r>
            <a:r>
              <a:rPr sz="1800" dirty="0">
                <a:latin typeface="Arial MT"/>
                <a:cs typeface="Arial MT"/>
              </a:rPr>
              <a:t>sur</a:t>
            </a:r>
            <a:r>
              <a:rPr sz="1800" spc="-25" dirty="0">
                <a:latin typeface="Arial MT"/>
                <a:cs typeface="Arial MT"/>
              </a:rPr>
              <a:t> </a:t>
            </a:r>
            <a:r>
              <a:rPr sz="1800" dirty="0">
                <a:latin typeface="Arial MT"/>
                <a:cs typeface="Arial MT"/>
              </a:rPr>
              <a:t>le</a:t>
            </a:r>
            <a:r>
              <a:rPr sz="1800" spc="-25" dirty="0">
                <a:latin typeface="Arial MT"/>
                <a:cs typeface="Arial MT"/>
              </a:rPr>
              <a:t> </a:t>
            </a:r>
            <a:r>
              <a:rPr sz="1800" dirty="0">
                <a:latin typeface="Arial MT"/>
                <a:cs typeface="Arial MT"/>
              </a:rPr>
              <a:t>principe</a:t>
            </a:r>
            <a:r>
              <a:rPr sz="1800" spc="-25" dirty="0">
                <a:latin typeface="Arial MT"/>
                <a:cs typeface="Arial MT"/>
              </a:rPr>
              <a:t> </a:t>
            </a:r>
            <a:r>
              <a:rPr sz="1800" dirty="0">
                <a:latin typeface="Arial MT"/>
                <a:cs typeface="Arial MT"/>
              </a:rPr>
              <a:t>du </a:t>
            </a:r>
            <a:r>
              <a:rPr sz="1800" u="sng" dirty="0">
                <a:solidFill>
                  <a:srgbClr val="0000FF"/>
                </a:solidFill>
                <a:uFill>
                  <a:solidFill>
                    <a:srgbClr val="0000FF"/>
                  </a:solidFill>
                </a:uFill>
                <a:latin typeface="Arial MT"/>
                <a:cs typeface="Arial MT"/>
                <a:hlinkClick r:id="rId2"/>
              </a:rPr>
              <a:t>wiki</a:t>
            </a:r>
            <a:r>
              <a:rPr sz="1800" dirty="0">
                <a:solidFill>
                  <a:srgbClr val="0000FF"/>
                </a:solidFill>
                <a:latin typeface="Arial MT"/>
                <a:cs typeface="Arial MT"/>
              </a:rPr>
              <a:t> </a:t>
            </a:r>
            <a:r>
              <a:rPr sz="1800" dirty="0">
                <a:latin typeface="Arial MT"/>
                <a:cs typeface="Arial MT"/>
              </a:rPr>
              <a:t>(Un</a:t>
            </a:r>
            <a:r>
              <a:rPr sz="1800" spc="-35" dirty="0">
                <a:latin typeface="Arial MT"/>
                <a:cs typeface="Arial MT"/>
              </a:rPr>
              <a:t> </a:t>
            </a:r>
            <a:r>
              <a:rPr sz="1800" b="1" dirty="0">
                <a:latin typeface="Arial"/>
                <a:cs typeface="Arial"/>
              </a:rPr>
              <a:t>wiki</a:t>
            </a:r>
            <a:r>
              <a:rPr sz="1800" b="1" spc="-55" dirty="0">
                <a:latin typeface="Arial"/>
                <a:cs typeface="Arial"/>
              </a:rPr>
              <a:t> </a:t>
            </a:r>
            <a:r>
              <a:rPr sz="1800" spc="-25" dirty="0">
                <a:latin typeface="Arial MT"/>
                <a:cs typeface="Arial MT"/>
              </a:rPr>
              <a:t>est </a:t>
            </a:r>
            <a:r>
              <a:rPr sz="1800" dirty="0">
                <a:latin typeface="Arial MT"/>
                <a:cs typeface="Arial MT"/>
              </a:rPr>
              <a:t>un</a:t>
            </a:r>
            <a:r>
              <a:rPr sz="1800" spc="-35" dirty="0">
                <a:latin typeface="Arial MT"/>
                <a:cs typeface="Arial MT"/>
              </a:rPr>
              <a:t> </a:t>
            </a:r>
            <a:r>
              <a:rPr sz="1800" u="sng" dirty="0">
                <a:solidFill>
                  <a:srgbClr val="0000FF"/>
                </a:solidFill>
                <a:uFill>
                  <a:solidFill>
                    <a:srgbClr val="0000FF"/>
                  </a:solidFill>
                </a:uFill>
                <a:latin typeface="Arial MT"/>
                <a:cs typeface="Arial MT"/>
                <a:hlinkClick r:id="rId3"/>
              </a:rPr>
              <a:t>site</a:t>
            </a:r>
            <a:r>
              <a:rPr sz="1800" u="sng" spc="-25" dirty="0">
                <a:solidFill>
                  <a:srgbClr val="0000FF"/>
                </a:solidFill>
                <a:uFill>
                  <a:solidFill>
                    <a:srgbClr val="0000FF"/>
                  </a:solidFill>
                </a:uFill>
                <a:latin typeface="Arial MT"/>
                <a:cs typeface="Arial MT"/>
                <a:hlinkClick r:id="rId3"/>
              </a:rPr>
              <a:t> </a:t>
            </a:r>
            <a:r>
              <a:rPr sz="1800" u="sng" dirty="0">
                <a:solidFill>
                  <a:srgbClr val="0000FF"/>
                </a:solidFill>
                <a:uFill>
                  <a:solidFill>
                    <a:srgbClr val="0000FF"/>
                  </a:solidFill>
                </a:uFill>
                <a:latin typeface="Arial MT"/>
                <a:cs typeface="Arial MT"/>
                <a:hlinkClick r:id="rId3"/>
              </a:rPr>
              <a:t>Web</a:t>
            </a:r>
            <a:r>
              <a:rPr sz="1800" spc="-25" dirty="0">
                <a:solidFill>
                  <a:srgbClr val="0000FF"/>
                </a:solidFill>
                <a:latin typeface="Arial MT"/>
                <a:cs typeface="Arial MT"/>
              </a:rPr>
              <a:t> </a:t>
            </a:r>
            <a:r>
              <a:rPr sz="1800" dirty="0">
                <a:latin typeface="Arial MT"/>
                <a:cs typeface="Arial MT"/>
              </a:rPr>
              <a:t>dont</a:t>
            </a:r>
            <a:r>
              <a:rPr sz="1800" spc="-25" dirty="0">
                <a:latin typeface="Arial MT"/>
                <a:cs typeface="Arial MT"/>
              </a:rPr>
              <a:t> </a:t>
            </a:r>
            <a:r>
              <a:rPr sz="1800" dirty="0">
                <a:latin typeface="Arial MT"/>
                <a:cs typeface="Arial MT"/>
              </a:rPr>
              <a:t>les</a:t>
            </a:r>
            <a:r>
              <a:rPr sz="1800" spc="-20" dirty="0">
                <a:latin typeface="Arial MT"/>
                <a:cs typeface="Arial MT"/>
              </a:rPr>
              <a:t> </a:t>
            </a:r>
            <a:r>
              <a:rPr sz="1800" u="sng" dirty="0">
                <a:solidFill>
                  <a:srgbClr val="0000FF"/>
                </a:solidFill>
                <a:uFill>
                  <a:solidFill>
                    <a:srgbClr val="0000FF"/>
                  </a:solidFill>
                </a:uFill>
                <a:latin typeface="Arial MT"/>
                <a:cs typeface="Arial MT"/>
                <a:hlinkClick r:id="rId4"/>
              </a:rPr>
              <a:t>pages</a:t>
            </a:r>
            <a:r>
              <a:rPr sz="1800" spc="-15" dirty="0">
                <a:solidFill>
                  <a:srgbClr val="0000FF"/>
                </a:solidFill>
                <a:latin typeface="Arial MT"/>
                <a:cs typeface="Arial MT"/>
              </a:rPr>
              <a:t> </a:t>
            </a:r>
            <a:r>
              <a:rPr sz="1800" dirty="0">
                <a:latin typeface="Arial MT"/>
                <a:cs typeface="Arial MT"/>
              </a:rPr>
              <a:t>sont</a:t>
            </a:r>
            <a:r>
              <a:rPr sz="1800" spc="-20" dirty="0">
                <a:latin typeface="Arial MT"/>
                <a:cs typeface="Arial MT"/>
              </a:rPr>
              <a:t> </a:t>
            </a:r>
            <a:r>
              <a:rPr sz="1800" dirty="0">
                <a:latin typeface="Arial MT"/>
                <a:cs typeface="Arial MT"/>
              </a:rPr>
              <a:t>modifiables</a:t>
            </a:r>
            <a:r>
              <a:rPr sz="1800" spc="-5" dirty="0">
                <a:latin typeface="Arial MT"/>
                <a:cs typeface="Arial MT"/>
              </a:rPr>
              <a:t> </a:t>
            </a:r>
            <a:r>
              <a:rPr sz="1800" dirty="0">
                <a:latin typeface="Arial MT"/>
                <a:cs typeface="Arial MT"/>
              </a:rPr>
              <a:t>par</a:t>
            </a:r>
            <a:r>
              <a:rPr sz="1800" spc="-20" dirty="0">
                <a:latin typeface="Arial MT"/>
                <a:cs typeface="Arial MT"/>
              </a:rPr>
              <a:t> </a:t>
            </a:r>
            <a:r>
              <a:rPr sz="1800" dirty="0">
                <a:latin typeface="Arial MT"/>
                <a:cs typeface="Arial MT"/>
              </a:rPr>
              <a:t>les</a:t>
            </a:r>
            <a:r>
              <a:rPr sz="1800" spc="-25" dirty="0">
                <a:latin typeface="Arial MT"/>
                <a:cs typeface="Arial MT"/>
              </a:rPr>
              <a:t> </a:t>
            </a:r>
            <a:r>
              <a:rPr sz="1800" dirty="0">
                <a:latin typeface="Arial MT"/>
                <a:cs typeface="Arial MT"/>
              </a:rPr>
              <a:t>visiteurs</a:t>
            </a:r>
            <a:r>
              <a:rPr sz="1800" spc="-15" dirty="0">
                <a:latin typeface="Arial MT"/>
                <a:cs typeface="Arial MT"/>
              </a:rPr>
              <a:t> </a:t>
            </a:r>
            <a:r>
              <a:rPr sz="1800" dirty="0">
                <a:latin typeface="Arial MT"/>
                <a:cs typeface="Arial MT"/>
              </a:rPr>
              <a:t>afin</a:t>
            </a:r>
            <a:r>
              <a:rPr sz="1800" spc="-35" dirty="0">
                <a:latin typeface="Arial MT"/>
                <a:cs typeface="Arial MT"/>
              </a:rPr>
              <a:t> </a:t>
            </a:r>
            <a:r>
              <a:rPr sz="1800" spc="-25" dirty="0">
                <a:latin typeface="Arial MT"/>
                <a:cs typeface="Arial MT"/>
              </a:rPr>
              <a:t>de </a:t>
            </a:r>
            <a:r>
              <a:rPr sz="1800" dirty="0">
                <a:latin typeface="Arial MT"/>
                <a:cs typeface="Arial MT"/>
              </a:rPr>
              <a:t>permettre</a:t>
            </a:r>
            <a:r>
              <a:rPr sz="1800" spc="-55" dirty="0">
                <a:latin typeface="Arial MT"/>
                <a:cs typeface="Arial MT"/>
              </a:rPr>
              <a:t> </a:t>
            </a:r>
            <a:r>
              <a:rPr sz="1800" dirty="0">
                <a:latin typeface="Arial MT"/>
                <a:cs typeface="Arial MT"/>
              </a:rPr>
              <a:t>l'écriture</a:t>
            </a:r>
            <a:r>
              <a:rPr sz="1800" spc="-55" dirty="0">
                <a:latin typeface="Arial MT"/>
                <a:cs typeface="Arial MT"/>
              </a:rPr>
              <a:t> </a:t>
            </a:r>
            <a:r>
              <a:rPr sz="1800" dirty="0">
                <a:latin typeface="Arial MT"/>
                <a:cs typeface="Arial MT"/>
              </a:rPr>
              <a:t>et</a:t>
            </a:r>
            <a:r>
              <a:rPr sz="1800" spc="-45" dirty="0">
                <a:latin typeface="Arial MT"/>
                <a:cs typeface="Arial MT"/>
              </a:rPr>
              <a:t> </a:t>
            </a:r>
            <a:r>
              <a:rPr sz="1800" dirty="0">
                <a:latin typeface="Arial MT"/>
                <a:cs typeface="Arial MT"/>
              </a:rPr>
              <a:t>l'illustration</a:t>
            </a:r>
            <a:r>
              <a:rPr sz="1800" spc="-25" dirty="0">
                <a:latin typeface="Arial MT"/>
                <a:cs typeface="Arial MT"/>
              </a:rPr>
              <a:t> </a:t>
            </a:r>
            <a:r>
              <a:rPr sz="1800" u="sng" dirty="0">
                <a:solidFill>
                  <a:srgbClr val="0000FF"/>
                </a:solidFill>
                <a:uFill>
                  <a:solidFill>
                    <a:srgbClr val="0000FF"/>
                  </a:solidFill>
                </a:uFill>
                <a:latin typeface="Arial MT"/>
                <a:cs typeface="Arial MT"/>
                <a:hlinkClick r:id="rId5"/>
              </a:rPr>
              <a:t>collaboratives</a:t>
            </a:r>
            <a:r>
              <a:rPr sz="1800" spc="-10" dirty="0">
                <a:solidFill>
                  <a:srgbClr val="0000FF"/>
                </a:solidFill>
                <a:latin typeface="Arial MT"/>
                <a:cs typeface="Arial MT"/>
              </a:rPr>
              <a:t> </a:t>
            </a:r>
            <a:r>
              <a:rPr sz="1800" dirty="0">
                <a:latin typeface="Arial MT"/>
                <a:cs typeface="Arial MT"/>
              </a:rPr>
              <a:t>des</a:t>
            </a:r>
            <a:r>
              <a:rPr sz="1800" spc="-40" dirty="0">
                <a:latin typeface="Arial MT"/>
                <a:cs typeface="Arial MT"/>
              </a:rPr>
              <a:t> </a:t>
            </a:r>
            <a:r>
              <a:rPr sz="1800" spc="-10" dirty="0">
                <a:latin typeface="Arial MT"/>
                <a:cs typeface="Arial MT"/>
              </a:rPr>
              <a:t>documents </a:t>
            </a:r>
            <a:r>
              <a:rPr sz="1800" dirty="0">
                <a:latin typeface="Arial MT"/>
                <a:cs typeface="Arial MT"/>
              </a:rPr>
              <a:t>numériques</a:t>
            </a:r>
            <a:r>
              <a:rPr sz="1800" spc="-25" dirty="0">
                <a:latin typeface="Arial MT"/>
                <a:cs typeface="Arial MT"/>
              </a:rPr>
              <a:t> </a:t>
            </a:r>
            <a:r>
              <a:rPr sz="1800" dirty="0">
                <a:latin typeface="Arial MT"/>
                <a:cs typeface="Arial MT"/>
              </a:rPr>
              <a:t>qu'il</a:t>
            </a:r>
            <a:r>
              <a:rPr sz="1800" spc="-30" dirty="0">
                <a:latin typeface="Arial MT"/>
                <a:cs typeface="Arial MT"/>
              </a:rPr>
              <a:t> </a:t>
            </a:r>
            <a:r>
              <a:rPr sz="1800" dirty="0">
                <a:latin typeface="Arial MT"/>
                <a:cs typeface="Arial MT"/>
              </a:rPr>
              <a:t>contient</a:t>
            </a:r>
            <a:r>
              <a:rPr sz="1800">
                <a:latin typeface="Arial MT"/>
                <a:cs typeface="Arial MT"/>
              </a:rPr>
              <a:t>.</a:t>
            </a:r>
            <a:r>
              <a:rPr sz="1800" spc="-35">
                <a:latin typeface="Arial MT"/>
                <a:cs typeface="Arial MT"/>
              </a:rPr>
              <a:t> </a:t>
            </a:r>
            <a:endParaRPr lang="fr-FR" spc="-35" dirty="0">
              <a:latin typeface="Arial MT"/>
              <a:cs typeface="Arial MT"/>
            </a:endParaRPr>
          </a:p>
          <a:p>
            <a:pPr marL="63500" marR="55880">
              <a:lnSpc>
                <a:spcPct val="100000"/>
              </a:lnSpc>
            </a:pPr>
            <a:endParaRPr lang="fr-FR" sz="1800" spc="-35" dirty="0" smtClean="0">
              <a:latin typeface="Arial MT"/>
              <a:cs typeface="Arial MT"/>
            </a:endParaRPr>
          </a:p>
          <a:p>
            <a:pPr marL="63500" marR="55880">
              <a:lnSpc>
                <a:spcPct val="100000"/>
              </a:lnSpc>
            </a:pPr>
            <a:r>
              <a:rPr lang="en-US" sz="1800" b="1" dirty="0" smtClean="0">
                <a:latin typeface="Arial MT"/>
                <a:cs typeface="Arial MT"/>
              </a:rPr>
              <a:t>Wikipedia is a collective encyclopedia established on the Internet, universal, multilingual and operating on the wiki principle (A wiki is a website whose pages can be modified by visitors to enable collaborative </a:t>
            </a:r>
            <a:r>
              <a:rPr lang="en-US" sz="1800" dirty="0" smtClean="0">
                <a:latin typeface="Arial MT"/>
                <a:cs typeface="Arial MT"/>
              </a:rPr>
              <a:t>writing and illustration of the digital documents it contains. </a:t>
            </a:r>
            <a:endParaRPr sz="1800">
              <a:latin typeface="Arial MT"/>
              <a:cs typeface="Arial M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09600" y="1752600"/>
            <a:ext cx="7505065" cy="414147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L'Encyclopaedia</a:t>
            </a:r>
            <a:r>
              <a:rPr sz="1800" b="1" spc="-35" dirty="0">
                <a:latin typeface="Arial"/>
                <a:cs typeface="Arial"/>
              </a:rPr>
              <a:t> </a:t>
            </a:r>
            <a:r>
              <a:rPr sz="1800" b="1" spc="-10" dirty="0">
                <a:latin typeface="Arial"/>
                <a:cs typeface="Arial"/>
              </a:rPr>
              <a:t>Britannica</a:t>
            </a:r>
            <a:endParaRPr sz="1800">
              <a:latin typeface="Arial"/>
              <a:cs typeface="Arial"/>
            </a:endParaRPr>
          </a:p>
          <a:p>
            <a:pPr>
              <a:lnSpc>
                <a:spcPct val="100000"/>
              </a:lnSpc>
              <a:spcBef>
                <a:spcPts val="90"/>
              </a:spcBef>
            </a:pPr>
            <a:endParaRPr sz="1800">
              <a:latin typeface="Arial"/>
              <a:cs typeface="Arial"/>
            </a:endParaRPr>
          </a:p>
          <a:p>
            <a:pPr marL="12700" marR="5080" indent="914400">
              <a:lnSpc>
                <a:spcPct val="100000"/>
              </a:lnSpc>
            </a:pPr>
            <a:r>
              <a:rPr sz="1800" dirty="0">
                <a:latin typeface="Arial MT"/>
                <a:cs typeface="Arial MT"/>
              </a:rPr>
              <a:t>En</a:t>
            </a:r>
            <a:r>
              <a:rPr sz="1800" spc="-30" dirty="0">
                <a:latin typeface="Arial MT"/>
                <a:cs typeface="Arial MT"/>
              </a:rPr>
              <a:t> </a:t>
            </a:r>
            <a:r>
              <a:rPr sz="1800" dirty="0">
                <a:latin typeface="Arial MT"/>
                <a:cs typeface="Arial MT"/>
              </a:rPr>
              <a:t>anglais,elle</a:t>
            </a:r>
            <a:r>
              <a:rPr sz="1800" spc="10" dirty="0">
                <a:latin typeface="Arial MT"/>
                <a:cs typeface="Arial MT"/>
              </a:rPr>
              <a:t> </a:t>
            </a:r>
            <a:r>
              <a:rPr sz="1800" dirty="0">
                <a:latin typeface="Arial MT"/>
                <a:cs typeface="Arial MT"/>
              </a:rPr>
              <a:t>se</a:t>
            </a:r>
            <a:r>
              <a:rPr sz="1800" spc="-25" dirty="0">
                <a:latin typeface="Arial MT"/>
                <a:cs typeface="Arial MT"/>
              </a:rPr>
              <a:t> </a:t>
            </a:r>
            <a:r>
              <a:rPr sz="1800" dirty="0">
                <a:latin typeface="Arial MT"/>
                <a:cs typeface="Arial MT"/>
              </a:rPr>
              <a:t>présente</a:t>
            </a:r>
            <a:r>
              <a:rPr sz="1800" spc="-20" dirty="0">
                <a:latin typeface="Arial MT"/>
                <a:cs typeface="Arial MT"/>
              </a:rPr>
              <a:t> </a:t>
            </a:r>
            <a:r>
              <a:rPr sz="1800" dirty="0">
                <a:latin typeface="Arial MT"/>
                <a:cs typeface="Arial MT"/>
              </a:rPr>
              <a:t>en</a:t>
            </a:r>
            <a:r>
              <a:rPr sz="1800" spc="-35" dirty="0">
                <a:latin typeface="Arial MT"/>
                <a:cs typeface="Arial MT"/>
              </a:rPr>
              <a:t> </a:t>
            </a:r>
            <a:r>
              <a:rPr sz="1800" dirty="0">
                <a:latin typeface="Arial MT"/>
                <a:cs typeface="Arial MT"/>
              </a:rPr>
              <a:t>trois</a:t>
            </a:r>
            <a:r>
              <a:rPr sz="1800" spc="-25" dirty="0">
                <a:latin typeface="Arial MT"/>
                <a:cs typeface="Arial MT"/>
              </a:rPr>
              <a:t> </a:t>
            </a:r>
            <a:r>
              <a:rPr sz="1800" dirty="0">
                <a:latin typeface="Arial MT"/>
                <a:cs typeface="Arial MT"/>
              </a:rPr>
              <a:t>parties</a:t>
            </a:r>
            <a:r>
              <a:rPr sz="1800" spc="-20" dirty="0">
                <a:latin typeface="Arial MT"/>
                <a:cs typeface="Arial MT"/>
              </a:rPr>
              <a:t> </a:t>
            </a:r>
            <a:r>
              <a:rPr sz="1800" dirty="0">
                <a:latin typeface="Arial MT"/>
                <a:cs typeface="Arial MT"/>
              </a:rPr>
              <a:t>:</a:t>
            </a:r>
            <a:r>
              <a:rPr sz="1800" spc="-20" dirty="0">
                <a:latin typeface="Arial MT"/>
                <a:cs typeface="Arial MT"/>
              </a:rPr>
              <a:t> </a:t>
            </a:r>
            <a:r>
              <a:rPr sz="1800" dirty="0">
                <a:latin typeface="Arial MT"/>
                <a:cs typeface="Arial MT"/>
              </a:rPr>
              <a:t>la</a:t>
            </a:r>
            <a:r>
              <a:rPr sz="1800" spc="-20" dirty="0">
                <a:latin typeface="Arial MT"/>
                <a:cs typeface="Arial MT"/>
              </a:rPr>
              <a:t> </a:t>
            </a:r>
            <a:r>
              <a:rPr sz="1800" dirty="0">
                <a:latin typeface="Arial MT"/>
                <a:cs typeface="Arial MT"/>
              </a:rPr>
              <a:t>Macropaedia</a:t>
            </a:r>
            <a:r>
              <a:rPr sz="1800" spc="5" dirty="0">
                <a:latin typeface="Arial MT"/>
                <a:cs typeface="Arial MT"/>
              </a:rPr>
              <a:t> </a:t>
            </a:r>
            <a:r>
              <a:rPr sz="1800" spc="-10" dirty="0">
                <a:latin typeface="Arial MT"/>
                <a:cs typeface="Arial MT"/>
              </a:rPr>
              <a:t>(dix- </a:t>
            </a:r>
            <a:r>
              <a:rPr sz="1800" dirty="0">
                <a:latin typeface="Arial MT"/>
                <a:cs typeface="Arial MT"/>
              </a:rPr>
              <a:t>sept</a:t>
            </a:r>
            <a:r>
              <a:rPr sz="1800" spc="-40" dirty="0">
                <a:latin typeface="Arial MT"/>
                <a:cs typeface="Arial MT"/>
              </a:rPr>
              <a:t> </a:t>
            </a:r>
            <a:r>
              <a:rPr sz="1800" dirty="0">
                <a:latin typeface="Arial MT"/>
                <a:cs typeface="Arial MT"/>
              </a:rPr>
              <a:t>volumes),</a:t>
            </a:r>
            <a:r>
              <a:rPr sz="1800" spc="-20" dirty="0">
                <a:latin typeface="Arial MT"/>
                <a:cs typeface="Arial MT"/>
              </a:rPr>
              <a:t> </a:t>
            </a:r>
            <a:r>
              <a:rPr sz="1800" dirty="0">
                <a:latin typeface="Arial MT"/>
                <a:cs typeface="Arial MT"/>
              </a:rPr>
              <a:t>la</a:t>
            </a:r>
            <a:r>
              <a:rPr sz="1800" spc="-35" dirty="0">
                <a:latin typeface="Arial MT"/>
                <a:cs typeface="Arial MT"/>
              </a:rPr>
              <a:t> </a:t>
            </a:r>
            <a:r>
              <a:rPr sz="1800" dirty="0">
                <a:latin typeface="Arial MT"/>
                <a:cs typeface="Arial MT"/>
              </a:rPr>
              <a:t>Micropaedia</a:t>
            </a:r>
            <a:r>
              <a:rPr sz="1800" spc="-10" dirty="0">
                <a:latin typeface="Arial MT"/>
                <a:cs typeface="Arial MT"/>
              </a:rPr>
              <a:t> </a:t>
            </a:r>
            <a:r>
              <a:rPr sz="1800" dirty="0">
                <a:latin typeface="Arial MT"/>
                <a:cs typeface="Arial MT"/>
              </a:rPr>
              <a:t>(douze</a:t>
            </a:r>
            <a:r>
              <a:rPr sz="1800" spc="-30" dirty="0">
                <a:latin typeface="Arial MT"/>
                <a:cs typeface="Arial MT"/>
              </a:rPr>
              <a:t> </a:t>
            </a:r>
            <a:r>
              <a:rPr sz="1800" dirty="0">
                <a:latin typeface="Arial MT"/>
                <a:cs typeface="Arial MT"/>
              </a:rPr>
              <a:t>volumes)</a:t>
            </a:r>
            <a:r>
              <a:rPr sz="1800" spc="-25" dirty="0">
                <a:latin typeface="Arial MT"/>
                <a:cs typeface="Arial MT"/>
              </a:rPr>
              <a:t> </a:t>
            </a:r>
            <a:r>
              <a:rPr sz="1800" dirty="0">
                <a:latin typeface="Arial MT"/>
                <a:cs typeface="Arial MT"/>
              </a:rPr>
              <a:t>et</a:t>
            </a:r>
            <a:r>
              <a:rPr sz="1800" spc="-30" dirty="0">
                <a:latin typeface="Arial MT"/>
                <a:cs typeface="Arial MT"/>
              </a:rPr>
              <a:t> </a:t>
            </a:r>
            <a:r>
              <a:rPr sz="1800" spc="-10" dirty="0">
                <a:latin typeface="Arial MT"/>
                <a:cs typeface="Arial MT"/>
              </a:rPr>
              <a:t>l'index.</a:t>
            </a:r>
            <a:endParaRPr sz="1800">
              <a:latin typeface="Arial MT"/>
              <a:cs typeface="Arial MT"/>
            </a:endParaRPr>
          </a:p>
          <a:p>
            <a:pPr marL="12700" marR="507365" indent="914400">
              <a:lnSpc>
                <a:spcPct val="100000"/>
              </a:lnSpc>
            </a:pPr>
            <a:r>
              <a:rPr sz="1800" dirty="0">
                <a:latin typeface="Arial MT"/>
                <a:cs typeface="Arial MT"/>
              </a:rPr>
              <a:t>la</a:t>
            </a:r>
            <a:r>
              <a:rPr sz="1800" spc="-40" dirty="0">
                <a:latin typeface="Arial MT"/>
                <a:cs typeface="Arial MT"/>
              </a:rPr>
              <a:t> </a:t>
            </a:r>
            <a:r>
              <a:rPr sz="1800" dirty="0">
                <a:latin typeface="Arial MT"/>
                <a:cs typeface="Arial MT"/>
              </a:rPr>
              <a:t>Macropaedia</a:t>
            </a:r>
            <a:r>
              <a:rPr sz="1800" spc="-5" dirty="0">
                <a:latin typeface="Arial MT"/>
                <a:cs typeface="Arial MT"/>
              </a:rPr>
              <a:t> </a:t>
            </a:r>
            <a:r>
              <a:rPr sz="1800" dirty="0">
                <a:latin typeface="Arial MT"/>
                <a:cs typeface="Arial MT"/>
              </a:rPr>
              <a:t>équivaut</a:t>
            </a:r>
            <a:r>
              <a:rPr sz="1800" spc="-15" dirty="0">
                <a:latin typeface="Arial MT"/>
                <a:cs typeface="Arial MT"/>
              </a:rPr>
              <a:t> </a:t>
            </a:r>
            <a:r>
              <a:rPr sz="1800" dirty="0">
                <a:latin typeface="Arial MT"/>
                <a:cs typeface="Arial MT"/>
              </a:rPr>
              <a:t>au</a:t>
            </a:r>
            <a:r>
              <a:rPr sz="1800" spc="-45" dirty="0">
                <a:latin typeface="Arial MT"/>
                <a:cs typeface="Arial MT"/>
              </a:rPr>
              <a:t> </a:t>
            </a:r>
            <a:r>
              <a:rPr sz="1800" dirty="0">
                <a:latin typeface="Arial MT"/>
                <a:cs typeface="Arial MT"/>
              </a:rPr>
              <a:t>corpus</a:t>
            </a:r>
            <a:r>
              <a:rPr sz="1800" spc="-25" dirty="0">
                <a:latin typeface="Arial MT"/>
                <a:cs typeface="Arial MT"/>
              </a:rPr>
              <a:t> </a:t>
            </a:r>
            <a:r>
              <a:rPr sz="1800" dirty="0">
                <a:latin typeface="Arial MT"/>
                <a:cs typeface="Arial MT"/>
              </a:rPr>
              <a:t>de</a:t>
            </a:r>
            <a:r>
              <a:rPr sz="1800" spc="-40" dirty="0">
                <a:latin typeface="Arial MT"/>
                <a:cs typeface="Arial MT"/>
              </a:rPr>
              <a:t> </a:t>
            </a:r>
            <a:r>
              <a:rPr sz="1800" dirty="0">
                <a:latin typeface="Arial MT"/>
                <a:cs typeface="Arial MT"/>
              </a:rPr>
              <a:t>l'Universalis.</a:t>
            </a:r>
            <a:r>
              <a:rPr sz="1800" spc="-20" dirty="0">
                <a:latin typeface="Arial MT"/>
                <a:cs typeface="Arial MT"/>
              </a:rPr>
              <a:t> Elle </a:t>
            </a:r>
            <a:r>
              <a:rPr sz="1800" dirty="0">
                <a:latin typeface="Arial MT"/>
                <a:cs typeface="Arial MT"/>
              </a:rPr>
              <a:t>comporte</a:t>
            </a:r>
            <a:r>
              <a:rPr sz="1800" spc="-30" dirty="0">
                <a:latin typeface="Arial MT"/>
                <a:cs typeface="Arial MT"/>
              </a:rPr>
              <a:t> </a:t>
            </a:r>
            <a:r>
              <a:rPr sz="1800" dirty="0">
                <a:latin typeface="Arial MT"/>
                <a:cs typeface="Arial MT"/>
              </a:rPr>
              <a:t>des</a:t>
            </a:r>
            <a:r>
              <a:rPr sz="1800" spc="-20" dirty="0">
                <a:latin typeface="Arial MT"/>
                <a:cs typeface="Arial MT"/>
              </a:rPr>
              <a:t> </a:t>
            </a:r>
            <a:r>
              <a:rPr sz="1800" dirty="0">
                <a:latin typeface="Arial MT"/>
                <a:cs typeface="Arial MT"/>
              </a:rPr>
              <a:t>articles</a:t>
            </a:r>
            <a:r>
              <a:rPr sz="1800" spc="-15" dirty="0">
                <a:latin typeface="Arial MT"/>
                <a:cs typeface="Arial MT"/>
              </a:rPr>
              <a:t> </a:t>
            </a:r>
            <a:r>
              <a:rPr sz="1800" dirty="0">
                <a:latin typeface="Arial MT"/>
                <a:cs typeface="Arial MT"/>
              </a:rPr>
              <a:t>longs</a:t>
            </a:r>
            <a:r>
              <a:rPr sz="1800" spc="-10" dirty="0">
                <a:latin typeface="Arial MT"/>
                <a:cs typeface="Arial MT"/>
              </a:rPr>
              <a:t> </a:t>
            </a:r>
            <a:r>
              <a:rPr sz="1800" dirty="0">
                <a:latin typeface="Arial MT"/>
                <a:cs typeface="Arial MT"/>
              </a:rPr>
              <a:t>et</a:t>
            </a:r>
            <a:r>
              <a:rPr sz="1800" spc="-30" dirty="0">
                <a:latin typeface="Arial MT"/>
                <a:cs typeface="Arial MT"/>
              </a:rPr>
              <a:t> </a:t>
            </a:r>
            <a:r>
              <a:rPr sz="1800" dirty="0">
                <a:latin typeface="Arial MT"/>
                <a:cs typeface="Arial MT"/>
              </a:rPr>
              <a:t>très</a:t>
            </a:r>
            <a:r>
              <a:rPr sz="1800" spc="-25" dirty="0">
                <a:latin typeface="Arial MT"/>
                <a:cs typeface="Arial MT"/>
              </a:rPr>
              <a:t> </a:t>
            </a:r>
            <a:r>
              <a:rPr sz="1800" dirty="0">
                <a:latin typeface="Arial MT"/>
                <a:cs typeface="Arial MT"/>
              </a:rPr>
              <a:t>riches</a:t>
            </a:r>
            <a:r>
              <a:rPr sz="1800" spc="-10" dirty="0">
                <a:latin typeface="Arial MT"/>
                <a:cs typeface="Arial MT"/>
              </a:rPr>
              <a:t> </a:t>
            </a:r>
            <a:r>
              <a:rPr sz="1800" dirty="0">
                <a:latin typeface="Arial MT"/>
                <a:cs typeface="Arial MT"/>
              </a:rPr>
              <a:t>avec</a:t>
            </a:r>
            <a:r>
              <a:rPr sz="1800" spc="-20" dirty="0">
                <a:latin typeface="Arial MT"/>
                <a:cs typeface="Arial MT"/>
              </a:rPr>
              <a:t> </a:t>
            </a:r>
            <a:r>
              <a:rPr sz="1800" spc="-10" dirty="0">
                <a:latin typeface="Arial MT"/>
                <a:cs typeface="Arial MT"/>
              </a:rPr>
              <a:t>indications </a:t>
            </a:r>
            <a:r>
              <a:rPr sz="1800" dirty="0">
                <a:latin typeface="Arial MT"/>
                <a:cs typeface="Arial MT"/>
              </a:rPr>
              <a:t>bibliographiques.</a:t>
            </a:r>
            <a:r>
              <a:rPr sz="1800" spc="-15" dirty="0">
                <a:latin typeface="Arial MT"/>
                <a:cs typeface="Arial MT"/>
              </a:rPr>
              <a:t> </a:t>
            </a:r>
            <a:r>
              <a:rPr sz="1800" dirty="0">
                <a:latin typeface="Arial MT"/>
                <a:cs typeface="Arial MT"/>
              </a:rPr>
              <a:t>la</a:t>
            </a:r>
            <a:r>
              <a:rPr sz="1800" spc="-45" dirty="0">
                <a:latin typeface="Arial MT"/>
                <a:cs typeface="Arial MT"/>
              </a:rPr>
              <a:t> </a:t>
            </a:r>
            <a:r>
              <a:rPr sz="1800" dirty="0">
                <a:latin typeface="Arial MT"/>
                <a:cs typeface="Arial MT"/>
              </a:rPr>
              <a:t>Micropaedia</a:t>
            </a:r>
            <a:r>
              <a:rPr sz="1800" spc="-25" dirty="0">
                <a:latin typeface="Arial MT"/>
                <a:cs typeface="Arial MT"/>
              </a:rPr>
              <a:t> </a:t>
            </a:r>
            <a:r>
              <a:rPr sz="1800" dirty="0">
                <a:latin typeface="Arial MT"/>
                <a:cs typeface="Arial MT"/>
              </a:rPr>
              <a:t>est</a:t>
            </a:r>
            <a:r>
              <a:rPr sz="1800" spc="-55" dirty="0">
                <a:latin typeface="Arial MT"/>
                <a:cs typeface="Arial MT"/>
              </a:rPr>
              <a:t> </a:t>
            </a:r>
            <a:r>
              <a:rPr sz="1800" dirty="0">
                <a:latin typeface="Arial MT"/>
                <a:cs typeface="Arial MT"/>
              </a:rPr>
              <a:t>composée</a:t>
            </a:r>
            <a:r>
              <a:rPr sz="1800" spc="-30" dirty="0">
                <a:latin typeface="Arial MT"/>
                <a:cs typeface="Arial MT"/>
              </a:rPr>
              <a:t> </a:t>
            </a:r>
            <a:r>
              <a:rPr sz="1800" dirty="0">
                <a:latin typeface="Arial MT"/>
                <a:cs typeface="Arial MT"/>
              </a:rPr>
              <a:t>uniquement</a:t>
            </a:r>
            <a:r>
              <a:rPr sz="1800" spc="-20" dirty="0">
                <a:latin typeface="Arial MT"/>
                <a:cs typeface="Arial MT"/>
              </a:rPr>
              <a:t> </a:t>
            </a:r>
            <a:r>
              <a:rPr sz="1800" spc="-10" dirty="0">
                <a:latin typeface="Arial MT"/>
                <a:cs typeface="Arial MT"/>
              </a:rPr>
              <a:t>d'articles </a:t>
            </a:r>
            <a:r>
              <a:rPr sz="1800" dirty="0">
                <a:latin typeface="Arial MT"/>
                <a:cs typeface="Arial MT"/>
              </a:rPr>
              <a:t>courts,</a:t>
            </a:r>
            <a:r>
              <a:rPr sz="1800" spc="-40" dirty="0">
                <a:latin typeface="Arial MT"/>
                <a:cs typeface="Arial MT"/>
              </a:rPr>
              <a:t> </a:t>
            </a:r>
            <a:r>
              <a:rPr sz="1800" dirty="0">
                <a:latin typeface="Arial MT"/>
                <a:cs typeface="Arial MT"/>
              </a:rPr>
              <a:t>avec</a:t>
            </a:r>
            <a:r>
              <a:rPr sz="1800" spc="-25" dirty="0">
                <a:latin typeface="Arial MT"/>
                <a:cs typeface="Arial MT"/>
              </a:rPr>
              <a:t> </a:t>
            </a:r>
            <a:r>
              <a:rPr sz="1800" dirty="0">
                <a:latin typeface="Arial MT"/>
                <a:cs typeface="Arial MT"/>
              </a:rPr>
              <a:t>des</a:t>
            </a:r>
            <a:r>
              <a:rPr sz="1800" spc="-30" dirty="0">
                <a:latin typeface="Arial MT"/>
                <a:cs typeface="Arial MT"/>
              </a:rPr>
              <a:t> </a:t>
            </a:r>
            <a:r>
              <a:rPr sz="1800" dirty="0">
                <a:latin typeface="Arial MT"/>
                <a:cs typeface="Arial MT"/>
              </a:rPr>
              <a:t>entrées</a:t>
            </a:r>
            <a:r>
              <a:rPr sz="1800" spc="-15" dirty="0">
                <a:latin typeface="Arial MT"/>
                <a:cs typeface="Arial MT"/>
              </a:rPr>
              <a:t> </a:t>
            </a:r>
            <a:r>
              <a:rPr sz="1800" dirty="0">
                <a:latin typeface="Arial MT"/>
                <a:cs typeface="Arial MT"/>
              </a:rPr>
              <a:t>plus</a:t>
            </a:r>
            <a:r>
              <a:rPr sz="1800" spc="-20" dirty="0">
                <a:latin typeface="Arial MT"/>
                <a:cs typeface="Arial MT"/>
              </a:rPr>
              <a:t> </a:t>
            </a:r>
            <a:r>
              <a:rPr sz="1800" spc="-10" dirty="0">
                <a:latin typeface="Arial MT"/>
                <a:cs typeface="Arial MT"/>
              </a:rPr>
              <a:t>nombreuses.</a:t>
            </a:r>
            <a:endParaRPr sz="1800">
              <a:latin typeface="Arial MT"/>
              <a:cs typeface="Arial MT"/>
            </a:endParaRPr>
          </a:p>
          <a:p>
            <a:pPr marL="927100">
              <a:lnSpc>
                <a:spcPct val="100000"/>
              </a:lnSpc>
            </a:pPr>
            <a:r>
              <a:rPr sz="1800" dirty="0">
                <a:latin typeface="Arial MT"/>
                <a:cs typeface="Arial MT"/>
              </a:rPr>
              <a:t>l'index</a:t>
            </a:r>
            <a:r>
              <a:rPr sz="1800" spc="-50" dirty="0">
                <a:latin typeface="Arial MT"/>
                <a:cs typeface="Arial MT"/>
              </a:rPr>
              <a:t> </a:t>
            </a:r>
            <a:r>
              <a:rPr sz="1800" dirty="0">
                <a:latin typeface="Arial MT"/>
                <a:cs typeface="Arial MT"/>
              </a:rPr>
              <a:t>général</a:t>
            </a:r>
            <a:r>
              <a:rPr sz="1800" spc="-15" dirty="0">
                <a:latin typeface="Arial MT"/>
                <a:cs typeface="Arial MT"/>
              </a:rPr>
              <a:t> </a:t>
            </a:r>
            <a:r>
              <a:rPr sz="1800" dirty="0">
                <a:latin typeface="Arial MT"/>
                <a:cs typeface="Arial MT"/>
              </a:rPr>
              <a:t>permet</a:t>
            </a:r>
            <a:r>
              <a:rPr sz="1800" spc="-35" dirty="0">
                <a:latin typeface="Arial MT"/>
                <a:cs typeface="Arial MT"/>
              </a:rPr>
              <a:t> </a:t>
            </a:r>
            <a:r>
              <a:rPr sz="1800" dirty="0">
                <a:latin typeface="Arial MT"/>
                <a:cs typeface="Arial MT"/>
              </a:rPr>
              <a:t>de</a:t>
            </a:r>
            <a:r>
              <a:rPr sz="1800" spc="-35" dirty="0">
                <a:latin typeface="Arial MT"/>
                <a:cs typeface="Arial MT"/>
              </a:rPr>
              <a:t> </a:t>
            </a:r>
            <a:r>
              <a:rPr sz="1800" dirty="0">
                <a:latin typeface="Arial MT"/>
                <a:cs typeface="Arial MT"/>
              </a:rPr>
              <a:t>repérer</a:t>
            </a:r>
            <a:r>
              <a:rPr sz="1800" spc="-25" dirty="0">
                <a:latin typeface="Arial MT"/>
                <a:cs typeface="Arial MT"/>
              </a:rPr>
              <a:t> </a:t>
            </a:r>
            <a:r>
              <a:rPr sz="1800" dirty="0">
                <a:latin typeface="Arial MT"/>
                <a:cs typeface="Arial MT"/>
              </a:rPr>
              <a:t>tous</a:t>
            </a:r>
            <a:r>
              <a:rPr sz="1800" spc="-35" dirty="0">
                <a:latin typeface="Arial MT"/>
                <a:cs typeface="Arial MT"/>
              </a:rPr>
              <a:t> </a:t>
            </a:r>
            <a:r>
              <a:rPr sz="1800" dirty="0">
                <a:latin typeface="Arial MT"/>
                <a:cs typeface="Arial MT"/>
              </a:rPr>
              <a:t>les</a:t>
            </a:r>
            <a:r>
              <a:rPr sz="1800" spc="-35" dirty="0">
                <a:latin typeface="Arial MT"/>
                <a:cs typeface="Arial MT"/>
              </a:rPr>
              <a:t> </a:t>
            </a:r>
            <a:r>
              <a:rPr sz="1800" dirty="0">
                <a:latin typeface="Arial MT"/>
                <a:cs typeface="Arial MT"/>
              </a:rPr>
              <a:t>articles</a:t>
            </a:r>
            <a:r>
              <a:rPr sz="1800" spc="-25" dirty="0">
                <a:latin typeface="Arial MT"/>
                <a:cs typeface="Arial MT"/>
              </a:rPr>
              <a:t> </a:t>
            </a:r>
            <a:r>
              <a:rPr sz="1800" spc="-10" dirty="0">
                <a:latin typeface="Arial MT"/>
                <a:cs typeface="Arial MT"/>
              </a:rPr>
              <a:t>intéressants</a:t>
            </a:r>
            <a:endParaRPr sz="1800">
              <a:latin typeface="Arial MT"/>
              <a:cs typeface="Arial MT"/>
            </a:endParaRPr>
          </a:p>
          <a:p>
            <a:pPr marL="12700">
              <a:lnSpc>
                <a:spcPct val="100000"/>
              </a:lnSpc>
              <a:spcBef>
                <a:spcPts val="5"/>
              </a:spcBef>
            </a:pPr>
            <a:r>
              <a:rPr sz="1800" dirty="0">
                <a:latin typeface="Arial MT"/>
                <a:cs typeface="Arial MT"/>
              </a:rPr>
              <a:t>de</a:t>
            </a:r>
            <a:r>
              <a:rPr sz="1800" spc="-35" dirty="0">
                <a:latin typeface="Arial MT"/>
                <a:cs typeface="Arial MT"/>
              </a:rPr>
              <a:t> </a:t>
            </a:r>
            <a:r>
              <a:rPr sz="1800" dirty="0">
                <a:latin typeface="Arial MT"/>
                <a:cs typeface="Arial MT"/>
              </a:rPr>
              <a:t>la</a:t>
            </a:r>
            <a:r>
              <a:rPr sz="1800" spc="-5" dirty="0">
                <a:latin typeface="Arial MT"/>
                <a:cs typeface="Arial MT"/>
              </a:rPr>
              <a:t> </a:t>
            </a:r>
            <a:r>
              <a:rPr sz="1800" dirty="0">
                <a:latin typeface="Arial MT"/>
                <a:cs typeface="Arial MT"/>
              </a:rPr>
              <a:t>Macropaedia et</a:t>
            </a:r>
            <a:r>
              <a:rPr sz="1800" spc="-15" dirty="0">
                <a:latin typeface="Arial MT"/>
                <a:cs typeface="Arial MT"/>
              </a:rPr>
              <a:t> </a:t>
            </a:r>
            <a:r>
              <a:rPr sz="1800" dirty="0">
                <a:latin typeface="Arial MT"/>
                <a:cs typeface="Arial MT"/>
              </a:rPr>
              <a:t>de</a:t>
            </a:r>
            <a:r>
              <a:rPr sz="1800" spc="-25" dirty="0">
                <a:latin typeface="Arial MT"/>
                <a:cs typeface="Arial MT"/>
              </a:rPr>
              <a:t> </a:t>
            </a:r>
            <a:r>
              <a:rPr sz="1800" dirty="0">
                <a:latin typeface="Arial MT"/>
                <a:cs typeface="Arial MT"/>
              </a:rPr>
              <a:t>la</a:t>
            </a:r>
            <a:r>
              <a:rPr sz="1800" spc="-10" dirty="0">
                <a:latin typeface="Arial MT"/>
                <a:cs typeface="Arial MT"/>
              </a:rPr>
              <a:t> Micropaedia.</a:t>
            </a:r>
            <a:endParaRPr sz="1800">
              <a:latin typeface="Arial MT"/>
              <a:cs typeface="Arial MT"/>
            </a:endParaRPr>
          </a:p>
          <a:p>
            <a:pPr>
              <a:lnSpc>
                <a:spcPct val="100000"/>
              </a:lnSpc>
              <a:spcBef>
                <a:spcPts val="90"/>
              </a:spcBef>
            </a:pPr>
            <a:endParaRPr sz="1800">
              <a:latin typeface="Arial MT"/>
              <a:cs typeface="Arial MT"/>
            </a:endParaRPr>
          </a:p>
          <a:p>
            <a:pPr marL="12700">
              <a:lnSpc>
                <a:spcPct val="100000"/>
              </a:lnSpc>
            </a:pPr>
            <a:r>
              <a:rPr sz="1800" b="1" dirty="0">
                <a:latin typeface="Arial"/>
                <a:cs typeface="Arial"/>
              </a:rPr>
              <a:t>Columbia</a:t>
            </a:r>
            <a:r>
              <a:rPr sz="1800" b="1" spc="-40" dirty="0">
                <a:latin typeface="Arial"/>
                <a:cs typeface="Arial"/>
              </a:rPr>
              <a:t> </a:t>
            </a:r>
            <a:r>
              <a:rPr sz="1800" b="1" u="sng" spc="-10" dirty="0">
                <a:solidFill>
                  <a:srgbClr val="0000FF"/>
                </a:solidFill>
                <a:uFill>
                  <a:solidFill>
                    <a:srgbClr val="0000FF"/>
                  </a:solidFill>
                </a:uFill>
                <a:latin typeface="Arial"/>
                <a:cs typeface="Arial"/>
                <a:hlinkClick r:id="rId2"/>
              </a:rPr>
              <a:t> encyclopedia</a:t>
            </a:r>
            <a:endParaRPr sz="1800">
              <a:latin typeface="Arial"/>
              <a:cs typeface="Arial"/>
            </a:endParaRPr>
          </a:p>
          <a:p>
            <a:pPr marL="12700" marR="128270" indent="914400">
              <a:lnSpc>
                <a:spcPct val="100000"/>
              </a:lnSpc>
            </a:pPr>
            <a:r>
              <a:rPr sz="1800" dirty="0">
                <a:latin typeface="Arial MT"/>
                <a:cs typeface="Arial MT"/>
              </a:rPr>
              <a:t>La</a:t>
            </a:r>
            <a:r>
              <a:rPr sz="1800" spc="-50" dirty="0">
                <a:latin typeface="Arial MT"/>
                <a:cs typeface="Arial MT"/>
              </a:rPr>
              <a:t> </a:t>
            </a:r>
            <a:r>
              <a:rPr sz="1800" dirty="0">
                <a:latin typeface="Arial MT"/>
                <a:cs typeface="Arial MT"/>
              </a:rPr>
              <a:t>belle</a:t>
            </a:r>
            <a:r>
              <a:rPr sz="1800" spc="-15" dirty="0">
                <a:latin typeface="Arial MT"/>
                <a:cs typeface="Arial MT"/>
              </a:rPr>
              <a:t> </a:t>
            </a:r>
            <a:r>
              <a:rPr sz="1800" dirty="0">
                <a:latin typeface="Arial MT"/>
                <a:cs typeface="Arial MT"/>
              </a:rPr>
              <a:t>encyclopédie classique</a:t>
            </a:r>
            <a:r>
              <a:rPr sz="1800" spc="-20" dirty="0">
                <a:latin typeface="Arial MT"/>
                <a:cs typeface="Arial MT"/>
              </a:rPr>
              <a:t> </a:t>
            </a:r>
            <a:r>
              <a:rPr sz="1800" dirty="0">
                <a:latin typeface="Arial MT"/>
                <a:cs typeface="Arial MT"/>
              </a:rPr>
              <a:t>de</a:t>
            </a:r>
            <a:r>
              <a:rPr sz="1800" spc="-45" dirty="0">
                <a:latin typeface="Arial MT"/>
                <a:cs typeface="Arial MT"/>
              </a:rPr>
              <a:t> </a:t>
            </a:r>
            <a:r>
              <a:rPr sz="1800" dirty="0">
                <a:latin typeface="Arial MT"/>
                <a:cs typeface="Arial MT"/>
              </a:rPr>
              <a:t>l'Université</a:t>
            </a:r>
            <a:r>
              <a:rPr sz="1800" spc="-30" dirty="0">
                <a:latin typeface="Arial MT"/>
                <a:cs typeface="Arial MT"/>
              </a:rPr>
              <a:t> </a:t>
            </a:r>
            <a:r>
              <a:rPr sz="1800" dirty="0">
                <a:latin typeface="Arial MT"/>
                <a:cs typeface="Arial MT"/>
              </a:rPr>
              <a:t>Columbia</a:t>
            </a:r>
            <a:r>
              <a:rPr sz="1800" spc="-20" dirty="0">
                <a:latin typeface="Arial MT"/>
                <a:cs typeface="Arial MT"/>
              </a:rPr>
              <a:t> </a:t>
            </a:r>
            <a:r>
              <a:rPr sz="1800" dirty="0">
                <a:latin typeface="Arial MT"/>
                <a:cs typeface="Arial MT"/>
              </a:rPr>
              <a:t>à</a:t>
            </a:r>
            <a:r>
              <a:rPr sz="1800" spc="-35" dirty="0">
                <a:latin typeface="Arial MT"/>
                <a:cs typeface="Arial MT"/>
              </a:rPr>
              <a:t> </a:t>
            </a:r>
            <a:r>
              <a:rPr sz="1800" spc="-25" dirty="0">
                <a:latin typeface="Arial MT"/>
                <a:cs typeface="Arial MT"/>
              </a:rPr>
              <a:t>New </a:t>
            </a:r>
            <a:r>
              <a:rPr sz="1800" spc="-20" dirty="0">
                <a:latin typeface="Arial MT"/>
                <a:cs typeface="Arial MT"/>
              </a:rPr>
              <a:t>York</a:t>
            </a:r>
            <a:r>
              <a:rPr sz="1800" spc="-55" dirty="0">
                <a:latin typeface="Arial MT"/>
                <a:cs typeface="Arial MT"/>
              </a:rPr>
              <a:t> </a:t>
            </a:r>
            <a:r>
              <a:rPr sz="1800" dirty="0">
                <a:latin typeface="Arial MT"/>
                <a:cs typeface="Arial MT"/>
              </a:rPr>
              <a:t>en</a:t>
            </a:r>
            <a:r>
              <a:rPr sz="1800" spc="-40" dirty="0">
                <a:latin typeface="Arial MT"/>
                <a:cs typeface="Arial MT"/>
              </a:rPr>
              <a:t> </a:t>
            </a:r>
            <a:r>
              <a:rPr sz="1800" dirty="0">
                <a:latin typeface="Arial MT"/>
                <a:cs typeface="Arial MT"/>
              </a:rPr>
              <a:t>ligne</a:t>
            </a:r>
            <a:r>
              <a:rPr sz="1800" spc="-35" dirty="0">
                <a:latin typeface="Arial MT"/>
                <a:cs typeface="Arial MT"/>
              </a:rPr>
              <a:t> </a:t>
            </a:r>
            <a:r>
              <a:rPr sz="1800" dirty="0">
                <a:latin typeface="Arial MT"/>
                <a:cs typeface="Arial MT"/>
              </a:rPr>
              <a:t>gratuitement</a:t>
            </a:r>
            <a:r>
              <a:rPr sz="1800" spc="-30" dirty="0">
                <a:latin typeface="Arial MT"/>
                <a:cs typeface="Arial MT"/>
              </a:rPr>
              <a:t> </a:t>
            </a:r>
            <a:r>
              <a:rPr sz="1800" dirty="0">
                <a:latin typeface="Arial MT"/>
                <a:cs typeface="Arial MT"/>
              </a:rPr>
              <a:t>sur</a:t>
            </a:r>
            <a:r>
              <a:rPr sz="1800" spc="-40" dirty="0">
                <a:latin typeface="Arial MT"/>
                <a:cs typeface="Arial MT"/>
              </a:rPr>
              <a:t> </a:t>
            </a:r>
            <a:r>
              <a:rPr sz="1800" dirty="0">
                <a:latin typeface="Arial MT"/>
                <a:cs typeface="Arial MT"/>
              </a:rPr>
              <a:t>le</a:t>
            </a:r>
            <a:r>
              <a:rPr sz="1800" spc="-50" dirty="0">
                <a:latin typeface="Arial MT"/>
                <a:cs typeface="Arial MT"/>
              </a:rPr>
              <a:t> </a:t>
            </a:r>
            <a:r>
              <a:rPr sz="1800" dirty="0">
                <a:latin typeface="Arial MT"/>
                <a:cs typeface="Arial MT"/>
              </a:rPr>
              <a:t>web.</a:t>
            </a:r>
            <a:r>
              <a:rPr sz="1800" spc="5" dirty="0">
                <a:latin typeface="Arial MT"/>
                <a:cs typeface="Arial MT"/>
              </a:rPr>
              <a:t> </a:t>
            </a:r>
            <a:r>
              <a:rPr sz="1800" dirty="0">
                <a:latin typeface="Arial MT"/>
                <a:cs typeface="Arial MT"/>
              </a:rPr>
              <a:t>"50,000</a:t>
            </a:r>
            <a:r>
              <a:rPr sz="1800" spc="-40" dirty="0">
                <a:latin typeface="Arial MT"/>
                <a:cs typeface="Arial MT"/>
              </a:rPr>
              <a:t> </a:t>
            </a:r>
            <a:r>
              <a:rPr sz="1800" dirty="0">
                <a:latin typeface="Arial MT"/>
                <a:cs typeface="Arial MT"/>
              </a:rPr>
              <a:t>article</a:t>
            </a:r>
            <a:r>
              <a:rPr sz="1800" spc="-45" dirty="0">
                <a:latin typeface="Arial MT"/>
                <a:cs typeface="Arial MT"/>
              </a:rPr>
              <a:t> </a:t>
            </a:r>
            <a:r>
              <a:rPr sz="1800" dirty="0">
                <a:latin typeface="Arial MT"/>
                <a:cs typeface="Arial MT"/>
              </a:rPr>
              <a:t>entries,</a:t>
            </a:r>
            <a:r>
              <a:rPr sz="1800" spc="-25" dirty="0">
                <a:latin typeface="Arial MT"/>
                <a:cs typeface="Arial MT"/>
              </a:rPr>
              <a:t> </a:t>
            </a:r>
            <a:r>
              <a:rPr sz="1800" spc="-10" dirty="0">
                <a:latin typeface="Arial MT"/>
                <a:cs typeface="Arial MT"/>
              </a:rPr>
              <a:t>40,000 </a:t>
            </a:r>
            <a:r>
              <a:rPr sz="1800" dirty="0">
                <a:latin typeface="Arial MT"/>
                <a:cs typeface="Arial MT"/>
              </a:rPr>
              <a:t>bibliographic citations,</a:t>
            </a:r>
            <a:r>
              <a:rPr sz="1800" spc="-15" dirty="0">
                <a:latin typeface="Arial MT"/>
                <a:cs typeface="Arial MT"/>
              </a:rPr>
              <a:t> </a:t>
            </a:r>
            <a:r>
              <a:rPr sz="1800" dirty="0">
                <a:latin typeface="Arial MT"/>
                <a:cs typeface="Arial MT"/>
              </a:rPr>
              <a:t>and</a:t>
            </a:r>
            <a:r>
              <a:rPr sz="1800" spc="-30" dirty="0">
                <a:latin typeface="Arial MT"/>
                <a:cs typeface="Arial MT"/>
              </a:rPr>
              <a:t> </a:t>
            </a:r>
            <a:r>
              <a:rPr sz="1800" dirty="0">
                <a:latin typeface="Arial MT"/>
                <a:cs typeface="Arial MT"/>
              </a:rPr>
              <a:t>over</a:t>
            </a:r>
            <a:r>
              <a:rPr sz="1800" spc="-25" dirty="0">
                <a:latin typeface="Arial MT"/>
                <a:cs typeface="Arial MT"/>
              </a:rPr>
              <a:t> </a:t>
            </a:r>
            <a:r>
              <a:rPr sz="1800" dirty="0">
                <a:latin typeface="Arial MT"/>
                <a:cs typeface="Arial MT"/>
              </a:rPr>
              <a:t>80,000</a:t>
            </a:r>
            <a:r>
              <a:rPr sz="1800" spc="-20" dirty="0">
                <a:latin typeface="Arial MT"/>
                <a:cs typeface="Arial MT"/>
              </a:rPr>
              <a:t> </a:t>
            </a:r>
            <a:r>
              <a:rPr sz="1800" spc="-10" dirty="0">
                <a:latin typeface="Arial MT"/>
                <a:cs typeface="Arial MT"/>
              </a:rPr>
              <a:t>cross-</a:t>
            </a:r>
            <a:r>
              <a:rPr sz="1800" dirty="0">
                <a:latin typeface="Arial MT"/>
                <a:cs typeface="Arial MT"/>
              </a:rPr>
              <a:t>reference</a:t>
            </a:r>
            <a:r>
              <a:rPr sz="1800" spc="-20" dirty="0">
                <a:latin typeface="Arial MT"/>
                <a:cs typeface="Arial MT"/>
              </a:rPr>
              <a:t> </a:t>
            </a:r>
            <a:r>
              <a:rPr sz="1800" spc="-10" dirty="0">
                <a:latin typeface="Arial MT"/>
                <a:cs typeface="Arial MT"/>
              </a:rPr>
              <a:t>entries."</a:t>
            </a:r>
            <a:endParaRPr sz="1800">
              <a:latin typeface="Arial MT"/>
              <a:cs typeface="Arial MT"/>
            </a:endParaRPr>
          </a:p>
        </p:txBody>
      </p:sp>
      <p:pic>
        <p:nvPicPr>
          <p:cNvPr id="41985" name="Picture 1"/>
          <p:cNvPicPr>
            <a:picLocks noChangeAspect="1" noChangeArrowheads="1"/>
          </p:cNvPicPr>
          <p:nvPr/>
        </p:nvPicPr>
        <p:blipFill>
          <a:blip r:embed="rId3"/>
          <a:srcRect/>
          <a:stretch>
            <a:fillRect/>
          </a:stretch>
        </p:blipFill>
        <p:spPr bwMode="auto">
          <a:xfrm>
            <a:off x="7217749" y="-45071"/>
            <a:ext cx="1825764" cy="1950071"/>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8267" y="300939"/>
            <a:ext cx="8797290" cy="866391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0000"/>
                </a:solidFill>
                <a:latin typeface="Arial"/>
                <a:cs typeface="Arial"/>
              </a:rPr>
              <a:t>C. </a:t>
            </a:r>
            <a:r>
              <a:rPr sz="1800" b="1">
                <a:solidFill>
                  <a:srgbClr val="FF0000"/>
                </a:solidFill>
                <a:latin typeface="Arial"/>
                <a:cs typeface="Arial"/>
              </a:rPr>
              <a:t>LES</a:t>
            </a:r>
            <a:r>
              <a:rPr sz="1800" b="1" spc="-10">
                <a:solidFill>
                  <a:srgbClr val="FF0000"/>
                </a:solidFill>
                <a:latin typeface="Arial"/>
                <a:cs typeface="Arial"/>
              </a:rPr>
              <a:t> </a:t>
            </a:r>
            <a:r>
              <a:rPr sz="1800" b="1" spc="-10" smtClean="0">
                <a:solidFill>
                  <a:srgbClr val="FF0000"/>
                </a:solidFill>
                <a:latin typeface="Arial"/>
                <a:cs typeface="Arial"/>
              </a:rPr>
              <a:t>LIVRES</a:t>
            </a:r>
            <a:endParaRPr lang="fr-FR" sz="1800" b="1" spc="-10" dirty="0" smtClean="0">
              <a:solidFill>
                <a:srgbClr val="FF0000"/>
              </a:solidFill>
              <a:latin typeface="Arial"/>
              <a:cs typeface="Arial"/>
            </a:endParaRPr>
          </a:p>
          <a:p>
            <a:pPr marL="12700">
              <a:lnSpc>
                <a:spcPct val="100000"/>
              </a:lnSpc>
              <a:spcBef>
                <a:spcPts val="100"/>
              </a:spcBef>
            </a:pPr>
            <a:r>
              <a:rPr lang="fr-FR" b="1" spc="-10" dirty="0" smtClean="0">
                <a:solidFill>
                  <a:srgbClr val="FF0000"/>
                </a:solidFill>
                <a:latin typeface="Arial"/>
                <a:cs typeface="Arial"/>
              </a:rPr>
              <a:t>C- BOOKS </a:t>
            </a:r>
            <a:endParaRPr sz="1800">
              <a:latin typeface="Arial"/>
              <a:cs typeface="Arial"/>
            </a:endParaRPr>
          </a:p>
          <a:p>
            <a:pPr>
              <a:lnSpc>
                <a:spcPct val="100000"/>
              </a:lnSpc>
              <a:spcBef>
                <a:spcPts val="90"/>
              </a:spcBef>
            </a:pPr>
            <a:endParaRPr lang="fr-FR" sz="1800" dirty="0" smtClean="0">
              <a:latin typeface="Arial"/>
              <a:cs typeface="Arial"/>
            </a:endParaRPr>
          </a:p>
          <a:p>
            <a:pPr>
              <a:lnSpc>
                <a:spcPct val="100000"/>
              </a:lnSpc>
              <a:spcBef>
                <a:spcPts val="90"/>
              </a:spcBef>
            </a:pPr>
            <a:endParaRPr sz="1800">
              <a:latin typeface="Arial"/>
              <a:cs typeface="Arial"/>
            </a:endParaRPr>
          </a:p>
          <a:p>
            <a:pPr marL="12700" marR="397510">
              <a:lnSpc>
                <a:spcPct val="100000"/>
              </a:lnSpc>
              <a:spcBef>
                <a:spcPts val="5"/>
              </a:spcBef>
            </a:pPr>
            <a:r>
              <a:rPr sz="1800" dirty="0">
                <a:latin typeface="Arial MT"/>
                <a:cs typeface="Arial MT"/>
              </a:rPr>
              <a:t>Un</a:t>
            </a:r>
            <a:r>
              <a:rPr sz="1800" spc="-30" dirty="0">
                <a:latin typeface="Arial MT"/>
                <a:cs typeface="Arial MT"/>
              </a:rPr>
              <a:t> </a:t>
            </a:r>
            <a:r>
              <a:rPr sz="1800" dirty="0">
                <a:latin typeface="Arial MT"/>
                <a:cs typeface="Arial MT"/>
              </a:rPr>
              <a:t>livre</a:t>
            </a:r>
            <a:r>
              <a:rPr sz="1800" spc="-10" dirty="0">
                <a:latin typeface="Arial MT"/>
                <a:cs typeface="Arial MT"/>
              </a:rPr>
              <a:t> </a:t>
            </a:r>
            <a:r>
              <a:rPr sz="1800" dirty="0">
                <a:latin typeface="Arial MT"/>
                <a:cs typeface="Arial MT"/>
              </a:rPr>
              <a:t>possède</a:t>
            </a:r>
            <a:r>
              <a:rPr sz="1800" spc="-10" dirty="0">
                <a:latin typeface="Arial MT"/>
                <a:cs typeface="Arial MT"/>
              </a:rPr>
              <a:t> </a:t>
            </a:r>
            <a:r>
              <a:rPr sz="1800" dirty="0">
                <a:latin typeface="Arial MT"/>
                <a:cs typeface="Arial MT"/>
              </a:rPr>
              <a:t>une</a:t>
            </a:r>
            <a:r>
              <a:rPr sz="1800" spc="-10" dirty="0">
                <a:latin typeface="Arial MT"/>
                <a:cs typeface="Arial MT"/>
              </a:rPr>
              <a:t> </a:t>
            </a:r>
            <a:r>
              <a:rPr sz="1800" dirty="0">
                <a:latin typeface="Arial MT"/>
                <a:cs typeface="Arial MT"/>
              </a:rPr>
              <a:t>référence,</a:t>
            </a:r>
            <a:r>
              <a:rPr sz="1800" spc="-5" dirty="0">
                <a:latin typeface="Arial MT"/>
                <a:cs typeface="Arial MT"/>
              </a:rPr>
              <a:t> </a:t>
            </a:r>
            <a:r>
              <a:rPr sz="1800" dirty="0">
                <a:latin typeface="Arial MT"/>
                <a:cs typeface="Arial MT"/>
              </a:rPr>
              <a:t>un</a:t>
            </a:r>
            <a:r>
              <a:rPr sz="1800" spc="-25" dirty="0">
                <a:latin typeface="Arial MT"/>
                <a:cs typeface="Arial MT"/>
              </a:rPr>
              <a:t> </a:t>
            </a:r>
            <a:r>
              <a:rPr sz="1800" dirty="0">
                <a:latin typeface="Arial MT"/>
                <a:cs typeface="Arial MT"/>
              </a:rPr>
              <a:t>titre,</a:t>
            </a:r>
            <a:r>
              <a:rPr sz="1800" spc="-25" dirty="0">
                <a:latin typeface="Arial MT"/>
                <a:cs typeface="Arial MT"/>
              </a:rPr>
              <a:t> </a:t>
            </a:r>
            <a:r>
              <a:rPr sz="1800" dirty="0">
                <a:latin typeface="Arial MT"/>
                <a:cs typeface="Arial MT"/>
              </a:rPr>
              <a:t>un</a:t>
            </a:r>
            <a:r>
              <a:rPr sz="1800" spc="-10" dirty="0">
                <a:latin typeface="Arial MT"/>
                <a:cs typeface="Arial MT"/>
              </a:rPr>
              <a:t> </a:t>
            </a:r>
            <a:r>
              <a:rPr sz="1800" dirty="0">
                <a:latin typeface="Arial MT"/>
                <a:cs typeface="Arial MT"/>
              </a:rPr>
              <a:t>éditeur</a:t>
            </a:r>
            <a:r>
              <a:rPr sz="1800" spc="-5" dirty="0">
                <a:latin typeface="Arial MT"/>
                <a:cs typeface="Arial MT"/>
              </a:rPr>
              <a:t> </a:t>
            </a:r>
            <a:r>
              <a:rPr sz="1800" dirty="0">
                <a:latin typeface="Arial MT"/>
                <a:cs typeface="Arial MT"/>
              </a:rPr>
              <a:t>et</a:t>
            </a:r>
            <a:r>
              <a:rPr sz="1800" spc="-25" dirty="0">
                <a:latin typeface="Arial MT"/>
                <a:cs typeface="Arial MT"/>
              </a:rPr>
              <a:t> </a:t>
            </a:r>
            <a:r>
              <a:rPr sz="1800" dirty="0">
                <a:latin typeface="Arial MT"/>
                <a:cs typeface="Arial MT"/>
              </a:rPr>
              <a:t>est</a:t>
            </a:r>
            <a:r>
              <a:rPr sz="1800" spc="-20" dirty="0">
                <a:latin typeface="Arial MT"/>
                <a:cs typeface="Arial MT"/>
              </a:rPr>
              <a:t> </a:t>
            </a:r>
            <a:r>
              <a:rPr sz="1800" dirty="0">
                <a:latin typeface="Arial MT"/>
                <a:cs typeface="Arial MT"/>
              </a:rPr>
              <a:t>écrit</a:t>
            </a:r>
            <a:r>
              <a:rPr sz="1800" spc="-10" dirty="0">
                <a:latin typeface="Arial MT"/>
                <a:cs typeface="Arial MT"/>
              </a:rPr>
              <a:t> </a:t>
            </a:r>
            <a:r>
              <a:rPr sz="1800" dirty="0">
                <a:latin typeface="Arial MT"/>
                <a:cs typeface="Arial MT"/>
              </a:rPr>
              <a:t>par</a:t>
            </a:r>
            <a:r>
              <a:rPr sz="1800" spc="-15" dirty="0">
                <a:latin typeface="Arial MT"/>
                <a:cs typeface="Arial MT"/>
              </a:rPr>
              <a:t> </a:t>
            </a:r>
            <a:r>
              <a:rPr sz="1800" dirty="0">
                <a:latin typeface="Arial MT"/>
                <a:cs typeface="Arial MT"/>
              </a:rPr>
              <a:t>un</a:t>
            </a:r>
            <a:r>
              <a:rPr sz="1800" spc="-10" dirty="0">
                <a:latin typeface="Arial MT"/>
                <a:cs typeface="Arial MT"/>
              </a:rPr>
              <a:t> </a:t>
            </a:r>
            <a:r>
              <a:rPr sz="1800" dirty="0">
                <a:latin typeface="Arial MT"/>
                <a:cs typeface="Arial MT"/>
              </a:rPr>
              <a:t>ou</a:t>
            </a:r>
            <a:r>
              <a:rPr sz="1800" spc="-25" dirty="0">
                <a:latin typeface="Arial MT"/>
                <a:cs typeface="Arial MT"/>
              </a:rPr>
              <a:t> </a:t>
            </a:r>
            <a:r>
              <a:rPr sz="1800" spc="-10" dirty="0">
                <a:latin typeface="Arial MT"/>
                <a:cs typeface="Arial MT"/>
              </a:rPr>
              <a:t>plusieurs </a:t>
            </a:r>
            <a:r>
              <a:rPr sz="1800" dirty="0">
                <a:latin typeface="Arial MT"/>
                <a:cs typeface="Arial MT"/>
              </a:rPr>
              <a:t>auteurs</a:t>
            </a:r>
            <a:r>
              <a:rPr sz="1800" spc="-30" dirty="0">
                <a:latin typeface="Arial MT"/>
                <a:cs typeface="Arial MT"/>
              </a:rPr>
              <a:t> </a:t>
            </a:r>
            <a:r>
              <a:rPr sz="1800" dirty="0">
                <a:latin typeface="Arial MT"/>
                <a:cs typeface="Arial MT"/>
              </a:rPr>
              <a:t>(ouvrage</a:t>
            </a:r>
            <a:r>
              <a:rPr sz="1800" spc="-30" dirty="0">
                <a:latin typeface="Arial MT"/>
                <a:cs typeface="Arial MT"/>
              </a:rPr>
              <a:t> </a:t>
            </a:r>
            <a:r>
              <a:rPr sz="1800" dirty="0">
                <a:latin typeface="Arial MT"/>
                <a:cs typeface="Arial MT"/>
              </a:rPr>
              <a:t>collectif</a:t>
            </a:r>
            <a:r>
              <a:rPr sz="1800">
                <a:latin typeface="Arial MT"/>
                <a:cs typeface="Arial MT"/>
              </a:rPr>
              <a:t>).</a:t>
            </a:r>
            <a:r>
              <a:rPr sz="1800" spc="-30">
                <a:latin typeface="Arial MT"/>
                <a:cs typeface="Arial MT"/>
              </a:rPr>
              <a:t> </a:t>
            </a:r>
            <a:endParaRPr lang="fr-FR" spc="-30" dirty="0">
              <a:latin typeface="Arial MT"/>
              <a:cs typeface="Arial MT"/>
            </a:endParaRPr>
          </a:p>
          <a:p>
            <a:pPr marL="12700" marR="397510">
              <a:lnSpc>
                <a:spcPct val="100000"/>
              </a:lnSpc>
              <a:spcBef>
                <a:spcPts val="5"/>
              </a:spcBef>
            </a:pPr>
            <a:r>
              <a:rPr sz="1800" spc="-10" smtClean="0">
                <a:latin typeface="Arial MT"/>
                <a:cs typeface="Arial MT"/>
              </a:rPr>
              <a:t>L’éditeur </a:t>
            </a:r>
            <a:r>
              <a:rPr sz="1800" dirty="0">
                <a:latin typeface="Arial MT"/>
                <a:cs typeface="Arial MT"/>
              </a:rPr>
              <a:t>de</a:t>
            </a:r>
            <a:r>
              <a:rPr sz="1800" spc="-45" dirty="0">
                <a:latin typeface="Arial MT"/>
                <a:cs typeface="Arial MT"/>
              </a:rPr>
              <a:t> </a:t>
            </a:r>
            <a:r>
              <a:rPr sz="1800" dirty="0">
                <a:latin typeface="Arial MT"/>
                <a:cs typeface="Arial MT"/>
              </a:rPr>
              <a:t>cet</a:t>
            </a:r>
            <a:r>
              <a:rPr sz="1800" spc="-35" dirty="0">
                <a:latin typeface="Arial MT"/>
                <a:cs typeface="Arial MT"/>
              </a:rPr>
              <a:t> </a:t>
            </a:r>
            <a:r>
              <a:rPr sz="1800" dirty="0">
                <a:latin typeface="Arial MT"/>
                <a:cs typeface="Arial MT"/>
              </a:rPr>
              <a:t>ouvrage</a:t>
            </a:r>
            <a:r>
              <a:rPr sz="1800" spc="-30" dirty="0">
                <a:latin typeface="Arial MT"/>
                <a:cs typeface="Arial MT"/>
              </a:rPr>
              <a:t> </a:t>
            </a:r>
            <a:r>
              <a:rPr sz="1800" dirty="0">
                <a:latin typeface="Arial MT"/>
                <a:cs typeface="Arial MT"/>
              </a:rPr>
              <a:t>peut</a:t>
            </a:r>
            <a:r>
              <a:rPr sz="1800" spc="-35" dirty="0">
                <a:latin typeface="Arial MT"/>
                <a:cs typeface="Arial MT"/>
              </a:rPr>
              <a:t> </a:t>
            </a:r>
            <a:r>
              <a:rPr sz="1800" dirty="0">
                <a:latin typeface="Arial MT"/>
                <a:cs typeface="Arial MT"/>
              </a:rPr>
              <a:t>être</a:t>
            </a:r>
            <a:r>
              <a:rPr sz="1800" spc="-35" dirty="0">
                <a:latin typeface="Arial MT"/>
                <a:cs typeface="Arial MT"/>
              </a:rPr>
              <a:t> </a:t>
            </a:r>
            <a:r>
              <a:rPr sz="1800" dirty="0">
                <a:latin typeface="Arial MT"/>
                <a:cs typeface="Arial MT"/>
              </a:rPr>
              <a:t>maison</a:t>
            </a:r>
            <a:r>
              <a:rPr sz="1800" spc="-30" dirty="0">
                <a:latin typeface="Arial MT"/>
                <a:cs typeface="Arial MT"/>
              </a:rPr>
              <a:t> </a:t>
            </a:r>
            <a:r>
              <a:rPr sz="1800" dirty="0">
                <a:latin typeface="Arial MT"/>
                <a:cs typeface="Arial MT"/>
              </a:rPr>
              <a:t>d’édition,</a:t>
            </a:r>
            <a:r>
              <a:rPr sz="1800" spc="-10" dirty="0">
                <a:latin typeface="Arial MT"/>
                <a:cs typeface="Arial MT"/>
              </a:rPr>
              <a:t> </a:t>
            </a:r>
            <a:r>
              <a:rPr sz="1800" spc="-25" dirty="0">
                <a:latin typeface="Arial MT"/>
                <a:cs typeface="Arial MT"/>
              </a:rPr>
              <a:t>une </a:t>
            </a:r>
            <a:r>
              <a:rPr sz="1800" dirty="0">
                <a:latin typeface="Arial MT"/>
                <a:cs typeface="Arial MT"/>
              </a:rPr>
              <a:t>structure</a:t>
            </a:r>
            <a:r>
              <a:rPr sz="1800" spc="-50" dirty="0">
                <a:latin typeface="Arial MT"/>
                <a:cs typeface="Arial MT"/>
              </a:rPr>
              <a:t> </a:t>
            </a:r>
            <a:r>
              <a:rPr sz="1800" dirty="0">
                <a:latin typeface="Arial MT"/>
                <a:cs typeface="Arial MT"/>
              </a:rPr>
              <a:t>de</a:t>
            </a:r>
            <a:r>
              <a:rPr sz="1800" spc="-45" dirty="0">
                <a:latin typeface="Arial MT"/>
                <a:cs typeface="Arial MT"/>
              </a:rPr>
              <a:t> </a:t>
            </a:r>
            <a:r>
              <a:rPr sz="1800" dirty="0">
                <a:latin typeface="Arial MT"/>
                <a:cs typeface="Arial MT"/>
              </a:rPr>
              <a:t>publication</a:t>
            </a:r>
            <a:r>
              <a:rPr sz="1800" spc="-15" dirty="0">
                <a:latin typeface="Arial MT"/>
                <a:cs typeface="Arial MT"/>
              </a:rPr>
              <a:t> </a:t>
            </a:r>
            <a:r>
              <a:rPr sz="1800" dirty="0">
                <a:latin typeface="Arial MT"/>
                <a:cs typeface="Arial MT"/>
              </a:rPr>
              <a:t>universitaire</a:t>
            </a:r>
            <a:r>
              <a:rPr sz="1800" spc="-20" dirty="0">
                <a:latin typeface="Arial MT"/>
                <a:cs typeface="Arial MT"/>
              </a:rPr>
              <a:t> </a:t>
            </a:r>
            <a:r>
              <a:rPr sz="1800" dirty="0">
                <a:latin typeface="Arial MT"/>
                <a:cs typeface="Arial MT"/>
              </a:rPr>
              <a:t>ou</a:t>
            </a:r>
            <a:r>
              <a:rPr sz="1800" spc="-50" dirty="0">
                <a:latin typeface="Arial MT"/>
                <a:cs typeface="Arial MT"/>
              </a:rPr>
              <a:t> </a:t>
            </a:r>
            <a:r>
              <a:rPr sz="1800" dirty="0">
                <a:latin typeface="Arial MT"/>
                <a:cs typeface="Arial MT"/>
              </a:rPr>
              <a:t>l’université</a:t>
            </a:r>
            <a:r>
              <a:rPr sz="1800" spc="-15" dirty="0">
                <a:latin typeface="Arial MT"/>
                <a:cs typeface="Arial MT"/>
              </a:rPr>
              <a:t> </a:t>
            </a:r>
            <a:r>
              <a:rPr sz="1800" spc="-10">
                <a:latin typeface="Arial MT"/>
                <a:cs typeface="Arial MT"/>
              </a:rPr>
              <a:t>elle-même</a:t>
            </a:r>
            <a:r>
              <a:rPr sz="1800" spc="-10" smtClean="0">
                <a:latin typeface="Arial MT"/>
                <a:cs typeface="Arial MT"/>
              </a:rPr>
              <a:t>.</a:t>
            </a:r>
            <a:endParaRPr lang="fr-FR" sz="1800" spc="-10" dirty="0" smtClean="0">
              <a:latin typeface="Arial MT"/>
              <a:cs typeface="Arial MT"/>
            </a:endParaRPr>
          </a:p>
          <a:p>
            <a:pPr marL="12700" marR="397510">
              <a:lnSpc>
                <a:spcPct val="100000"/>
              </a:lnSpc>
              <a:spcBef>
                <a:spcPts val="5"/>
              </a:spcBef>
            </a:pPr>
            <a:r>
              <a:rPr lang="en-US" sz="1800" b="1" dirty="0" smtClean="0">
                <a:latin typeface="Arial MT"/>
                <a:cs typeface="Arial MT"/>
              </a:rPr>
              <a:t>A book has a reference, a title, a publisher and is written by one or more authors (collective work). The publisher may be a publishing house, a university publishing structure or the university itself.</a:t>
            </a:r>
            <a:endParaRPr sz="1800" b="1">
              <a:latin typeface="Arial MT"/>
              <a:cs typeface="Arial MT"/>
            </a:endParaRPr>
          </a:p>
          <a:p>
            <a:pPr>
              <a:lnSpc>
                <a:spcPct val="100000"/>
              </a:lnSpc>
              <a:spcBef>
                <a:spcPts val="90"/>
              </a:spcBef>
            </a:pPr>
            <a:endParaRPr sz="1800">
              <a:latin typeface="Arial MT"/>
              <a:cs typeface="Arial MT"/>
            </a:endParaRPr>
          </a:p>
          <a:p>
            <a:pPr marL="12700">
              <a:lnSpc>
                <a:spcPct val="100000"/>
              </a:lnSpc>
            </a:pPr>
            <a:r>
              <a:rPr sz="1800" b="1" dirty="0">
                <a:solidFill>
                  <a:srgbClr val="FF0000"/>
                </a:solidFill>
                <a:latin typeface="Arial"/>
                <a:cs typeface="Arial"/>
              </a:rPr>
              <a:t>D.</a:t>
            </a:r>
            <a:r>
              <a:rPr sz="1800" b="1" spc="395" dirty="0">
                <a:solidFill>
                  <a:srgbClr val="FF0000"/>
                </a:solidFill>
                <a:latin typeface="Arial"/>
                <a:cs typeface="Arial"/>
              </a:rPr>
              <a:t> </a:t>
            </a:r>
            <a:r>
              <a:rPr sz="1800" b="1">
                <a:solidFill>
                  <a:srgbClr val="FF0000"/>
                </a:solidFill>
                <a:latin typeface="Arial"/>
                <a:cs typeface="Arial"/>
              </a:rPr>
              <a:t>les</a:t>
            </a:r>
            <a:r>
              <a:rPr sz="1800" b="1" spc="-10">
                <a:solidFill>
                  <a:srgbClr val="FF0000"/>
                </a:solidFill>
                <a:latin typeface="Arial"/>
                <a:cs typeface="Arial"/>
              </a:rPr>
              <a:t> </a:t>
            </a:r>
            <a:r>
              <a:rPr sz="1800" b="1" spc="-10" smtClean="0">
                <a:solidFill>
                  <a:srgbClr val="FF0000"/>
                </a:solidFill>
                <a:latin typeface="Arial"/>
                <a:cs typeface="Arial"/>
              </a:rPr>
              <a:t>catalogues</a:t>
            </a:r>
            <a:endParaRPr lang="fr-FR" sz="1800" b="1" spc="-10" dirty="0" smtClean="0">
              <a:solidFill>
                <a:srgbClr val="FF0000"/>
              </a:solidFill>
              <a:latin typeface="Arial"/>
              <a:cs typeface="Arial"/>
            </a:endParaRPr>
          </a:p>
          <a:p>
            <a:pPr marL="12700">
              <a:lnSpc>
                <a:spcPct val="100000"/>
              </a:lnSpc>
            </a:pPr>
            <a:r>
              <a:rPr lang="fr-FR" b="1" spc="-10" dirty="0" smtClean="0">
                <a:solidFill>
                  <a:srgbClr val="FF0000"/>
                </a:solidFill>
                <a:latin typeface="Arial"/>
                <a:cs typeface="Arial"/>
              </a:rPr>
              <a:t>D- </a:t>
            </a:r>
            <a:r>
              <a:rPr lang="fr-FR" b="1" spc="-10" dirty="0" err="1" smtClean="0">
                <a:solidFill>
                  <a:srgbClr val="FF0000"/>
                </a:solidFill>
                <a:latin typeface="Arial"/>
                <a:cs typeface="Arial"/>
              </a:rPr>
              <a:t>catalogs</a:t>
            </a:r>
            <a:endParaRPr lang="fr-FR" sz="1800" b="1" spc="-10" dirty="0" smtClean="0">
              <a:solidFill>
                <a:srgbClr val="FF0000"/>
              </a:solidFill>
              <a:latin typeface="Arial"/>
              <a:cs typeface="Arial"/>
            </a:endParaRPr>
          </a:p>
          <a:p>
            <a:pPr marL="12700">
              <a:lnSpc>
                <a:spcPct val="100000"/>
              </a:lnSpc>
            </a:pPr>
            <a:endParaRPr sz="1800">
              <a:latin typeface="Arial"/>
              <a:cs typeface="Arial"/>
            </a:endParaRPr>
          </a:p>
          <a:p>
            <a:pPr>
              <a:lnSpc>
                <a:spcPct val="100000"/>
              </a:lnSpc>
              <a:spcBef>
                <a:spcPts val="90"/>
              </a:spcBef>
            </a:pPr>
            <a:endParaRPr sz="1800">
              <a:latin typeface="Arial"/>
              <a:cs typeface="Arial"/>
            </a:endParaRPr>
          </a:p>
          <a:p>
            <a:pPr marL="12700" marR="5080">
              <a:lnSpc>
                <a:spcPct val="100000"/>
              </a:lnSpc>
              <a:tabLst>
                <a:tab pos="3122930" algn="l"/>
              </a:tabLst>
            </a:pPr>
            <a:r>
              <a:rPr sz="1800" dirty="0">
                <a:latin typeface="Arial MT"/>
                <a:cs typeface="Arial MT"/>
              </a:rPr>
              <a:t>Les</a:t>
            </a:r>
            <a:r>
              <a:rPr sz="1800" spc="-55" dirty="0">
                <a:latin typeface="Arial MT"/>
                <a:cs typeface="Arial MT"/>
              </a:rPr>
              <a:t> </a:t>
            </a:r>
            <a:r>
              <a:rPr sz="1800" dirty="0">
                <a:latin typeface="Arial MT"/>
                <a:cs typeface="Arial MT"/>
              </a:rPr>
              <a:t>catalogues</a:t>
            </a:r>
            <a:r>
              <a:rPr sz="1800" spc="-20" dirty="0">
                <a:latin typeface="Arial MT"/>
                <a:cs typeface="Arial MT"/>
              </a:rPr>
              <a:t> </a:t>
            </a:r>
            <a:r>
              <a:rPr sz="1800" dirty="0">
                <a:latin typeface="Arial MT"/>
                <a:cs typeface="Arial MT"/>
              </a:rPr>
              <a:t>sont</a:t>
            </a:r>
            <a:r>
              <a:rPr sz="1800" spc="-40" dirty="0">
                <a:latin typeface="Arial MT"/>
                <a:cs typeface="Arial MT"/>
              </a:rPr>
              <a:t> </a:t>
            </a:r>
            <a:r>
              <a:rPr sz="1800" dirty="0">
                <a:latin typeface="Arial MT"/>
                <a:cs typeface="Arial MT"/>
              </a:rPr>
              <a:t>des</a:t>
            </a:r>
            <a:r>
              <a:rPr sz="1800" spc="-40" dirty="0">
                <a:latin typeface="Arial MT"/>
                <a:cs typeface="Arial MT"/>
              </a:rPr>
              <a:t> </a:t>
            </a:r>
            <a:r>
              <a:rPr sz="1800" dirty="0">
                <a:latin typeface="Arial MT"/>
                <a:cs typeface="Arial MT"/>
              </a:rPr>
              <a:t>ouvrages</a:t>
            </a:r>
            <a:r>
              <a:rPr sz="1800" spc="-25" dirty="0">
                <a:latin typeface="Arial MT"/>
                <a:cs typeface="Arial MT"/>
              </a:rPr>
              <a:t> </a:t>
            </a:r>
            <a:r>
              <a:rPr sz="1800" dirty="0">
                <a:latin typeface="Arial MT"/>
                <a:cs typeface="Arial MT"/>
              </a:rPr>
              <a:t>répertoriant</a:t>
            </a:r>
            <a:r>
              <a:rPr sz="1800" spc="-35" dirty="0">
                <a:latin typeface="Arial MT"/>
                <a:cs typeface="Arial MT"/>
              </a:rPr>
              <a:t> </a:t>
            </a:r>
            <a:r>
              <a:rPr sz="1800" dirty="0">
                <a:latin typeface="Arial MT"/>
                <a:cs typeface="Arial MT"/>
              </a:rPr>
              <a:t>les</a:t>
            </a:r>
            <a:r>
              <a:rPr sz="1800" spc="-40" dirty="0">
                <a:latin typeface="Arial MT"/>
                <a:cs typeface="Arial MT"/>
              </a:rPr>
              <a:t> </a:t>
            </a:r>
            <a:r>
              <a:rPr sz="1800" dirty="0">
                <a:latin typeface="Arial MT"/>
                <a:cs typeface="Arial MT"/>
              </a:rPr>
              <a:t>références</a:t>
            </a:r>
            <a:r>
              <a:rPr sz="1800" spc="-35" dirty="0">
                <a:latin typeface="Arial MT"/>
                <a:cs typeface="Arial MT"/>
              </a:rPr>
              <a:t> </a:t>
            </a:r>
            <a:r>
              <a:rPr sz="1800" dirty="0">
                <a:latin typeface="Arial MT"/>
                <a:cs typeface="Arial MT"/>
              </a:rPr>
              <a:t>bibliographiques</a:t>
            </a:r>
            <a:r>
              <a:rPr sz="1800" spc="15" dirty="0">
                <a:latin typeface="Arial MT"/>
                <a:cs typeface="Arial MT"/>
              </a:rPr>
              <a:t> </a:t>
            </a:r>
            <a:r>
              <a:rPr sz="1800" spc="-10" dirty="0">
                <a:latin typeface="Arial MT"/>
                <a:cs typeface="Arial MT"/>
              </a:rPr>
              <a:t>existant </a:t>
            </a:r>
            <a:r>
              <a:rPr sz="1800" dirty="0">
                <a:latin typeface="Arial MT"/>
                <a:cs typeface="Arial MT"/>
              </a:rPr>
              <a:t>dans</a:t>
            </a:r>
            <a:r>
              <a:rPr sz="1800" spc="-30" dirty="0">
                <a:latin typeface="Arial MT"/>
                <a:cs typeface="Arial MT"/>
              </a:rPr>
              <a:t> </a:t>
            </a:r>
            <a:r>
              <a:rPr sz="1800" dirty="0">
                <a:latin typeface="Arial MT"/>
                <a:cs typeface="Arial MT"/>
              </a:rPr>
              <a:t>une</a:t>
            </a:r>
            <a:r>
              <a:rPr sz="1800" spc="-40" dirty="0">
                <a:latin typeface="Arial MT"/>
                <a:cs typeface="Arial MT"/>
              </a:rPr>
              <a:t> </a:t>
            </a:r>
            <a:r>
              <a:rPr sz="1800" dirty="0">
                <a:latin typeface="Arial MT"/>
                <a:cs typeface="Arial MT"/>
              </a:rPr>
              <a:t>bibliothèque, dans</a:t>
            </a:r>
            <a:r>
              <a:rPr sz="1800" spc="-30" dirty="0">
                <a:latin typeface="Arial MT"/>
                <a:cs typeface="Arial MT"/>
              </a:rPr>
              <a:t> </a:t>
            </a:r>
            <a:r>
              <a:rPr sz="1800" dirty="0">
                <a:latin typeface="Arial MT"/>
                <a:cs typeface="Arial MT"/>
              </a:rPr>
              <a:t>une</a:t>
            </a:r>
            <a:r>
              <a:rPr sz="1800" spc="-40" dirty="0">
                <a:latin typeface="Arial MT"/>
                <a:cs typeface="Arial MT"/>
              </a:rPr>
              <a:t> </a:t>
            </a:r>
            <a:r>
              <a:rPr sz="1800" dirty="0">
                <a:latin typeface="Arial MT"/>
                <a:cs typeface="Arial MT"/>
              </a:rPr>
              <a:t>maison</a:t>
            </a:r>
            <a:r>
              <a:rPr sz="1800" spc="-35" dirty="0">
                <a:latin typeface="Arial MT"/>
                <a:cs typeface="Arial MT"/>
              </a:rPr>
              <a:t> </a:t>
            </a:r>
            <a:r>
              <a:rPr sz="1800" dirty="0">
                <a:latin typeface="Arial MT"/>
                <a:cs typeface="Arial MT"/>
              </a:rPr>
              <a:t>d’édition,</a:t>
            </a:r>
            <a:r>
              <a:rPr sz="1800" spc="-10" dirty="0">
                <a:latin typeface="Arial MT"/>
                <a:cs typeface="Arial MT"/>
              </a:rPr>
              <a:t> </a:t>
            </a:r>
            <a:r>
              <a:rPr sz="1800" dirty="0">
                <a:latin typeface="Arial MT"/>
                <a:cs typeface="Arial MT"/>
              </a:rPr>
              <a:t>etc.</a:t>
            </a:r>
            <a:r>
              <a:rPr sz="1800" spc="-35" dirty="0">
                <a:latin typeface="Arial MT"/>
                <a:cs typeface="Arial MT"/>
              </a:rPr>
              <a:t> </a:t>
            </a:r>
            <a:r>
              <a:rPr sz="1800" dirty="0">
                <a:latin typeface="Arial MT"/>
                <a:cs typeface="Arial MT"/>
              </a:rPr>
              <a:t>Ils</a:t>
            </a:r>
            <a:r>
              <a:rPr sz="1800" spc="-40" dirty="0">
                <a:latin typeface="Arial MT"/>
                <a:cs typeface="Arial MT"/>
              </a:rPr>
              <a:t> </a:t>
            </a:r>
            <a:r>
              <a:rPr sz="1800" dirty="0">
                <a:latin typeface="Arial MT"/>
                <a:cs typeface="Arial MT"/>
              </a:rPr>
              <a:t>existent</a:t>
            </a:r>
            <a:r>
              <a:rPr sz="1800" spc="-20" dirty="0">
                <a:latin typeface="Arial MT"/>
                <a:cs typeface="Arial MT"/>
              </a:rPr>
              <a:t> </a:t>
            </a:r>
            <a:r>
              <a:rPr sz="1800" dirty="0">
                <a:latin typeface="Arial MT"/>
                <a:cs typeface="Arial MT"/>
              </a:rPr>
              <a:t>sur</a:t>
            </a:r>
            <a:r>
              <a:rPr sz="1800" spc="-40" dirty="0">
                <a:latin typeface="Arial MT"/>
                <a:cs typeface="Arial MT"/>
              </a:rPr>
              <a:t> </a:t>
            </a:r>
            <a:r>
              <a:rPr sz="1800" dirty="0">
                <a:latin typeface="Arial MT"/>
                <a:cs typeface="Arial MT"/>
              </a:rPr>
              <a:t>support</a:t>
            </a:r>
            <a:r>
              <a:rPr sz="1800" spc="-20" dirty="0">
                <a:latin typeface="Arial MT"/>
                <a:cs typeface="Arial MT"/>
              </a:rPr>
              <a:t> </a:t>
            </a:r>
            <a:r>
              <a:rPr sz="1800" spc="-10" dirty="0">
                <a:latin typeface="Arial MT"/>
                <a:cs typeface="Arial MT"/>
              </a:rPr>
              <a:t>papier </a:t>
            </a:r>
            <a:r>
              <a:rPr sz="1800" dirty="0">
                <a:latin typeface="Arial MT"/>
                <a:cs typeface="Arial MT"/>
              </a:rPr>
              <a:t>ou</a:t>
            </a:r>
            <a:r>
              <a:rPr sz="1800" spc="-35" dirty="0">
                <a:latin typeface="Arial MT"/>
                <a:cs typeface="Arial MT"/>
              </a:rPr>
              <a:t> </a:t>
            </a:r>
            <a:r>
              <a:rPr sz="1800" dirty="0">
                <a:latin typeface="Arial MT"/>
                <a:cs typeface="Arial MT"/>
              </a:rPr>
              <a:t>bien</a:t>
            </a:r>
            <a:r>
              <a:rPr sz="1800" spc="-20" dirty="0">
                <a:latin typeface="Arial MT"/>
                <a:cs typeface="Arial MT"/>
              </a:rPr>
              <a:t> </a:t>
            </a:r>
            <a:r>
              <a:rPr sz="1800" dirty="0">
                <a:latin typeface="Arial MT"/>
                <a:cs typeface="Arial MT"/>
              </a:rPr>
              <a:t>ils</a:t>
            </a:r>
            <a:r>
              <a:rPr sz="1800" spc="-10" dirty="0">
                <a:latin typeface="Arial MT"/>
                <a:cs typeface="Arial MT"/>
              </a:rPr>
              <a:t> </a:t>
            </a:r>
            <a:r>
              <a:rPr sz="1800" dirty="0">
                <a:latin typeface="Arial MT"/>
                <a:cs typeface="Arial MT"/>
              </a:rPr>
              <a:t>sont</a:t>
            </a:r>
            <a:r>
              <a:rPr sz="1800" spc="-20" dirty="0">
                <a:latin typeface="Arial MT"/>
                <a:cs typeface="Arial MT"/>
              </a:rPr>
              <a:t> </a:t>
            </a:r>
            <a:r>
              <a:rPr sz="1800" dirty="0">
                <a:latin typeface="Arial MT"/>
                <a:cs typeface="Arial MT"/>
              </a:rPr>
              <a:t>interrogeables</a:t>
            </a:r>
            <a:r>
              <a:rPr sz="1800" spc="-5" dirty="0">
                <a:latin typeface="Arial MT"/>
                <a:cs typeface="Arial MT"/>
              </a:rPr>
              <a:t> </a:t>
            </a:r>
            <a:r>
              <a:rPr sz="1800" dirty="0">
                <a:latin typeface="Arial MT"/>
                <a:cs typeface="Arial MT"/>
              </a:rPr>
              <a:t>en</a:t>
            </a:r>
            <a:r>
              <a:rPr sz="1800" spc="-15" dirty="0">
                <a:latin typeface="Arial MT"/>
                <a:cs typeface="Arial MT"/>
              </a:rPr>
              <a:t> </a:t>
            </a:r>
            <a:r>
              <a:rPr sz="1800" dirty="0">
                <a:latin typeface="Arial MT"/>
                <a:cs typeface="Arial MT"/>
              </a:rPr>
              <a:t>ligne</a:t>
            </a:r>
            <a:r>
              <a:rPr sz="1800" spc="-20" dirty="0">
                <a:latin typeface="Arial MT"/>
                <a:cs typeface="Arial MT"/>
              </a:rPr>
              <a:t> </a:t>
            </a:r>
            <a:r>
              <a:rPr sz="1800" dirty="0">
                <a:latin typeface="Arial MT"/>
                <a:cs typeface="Arial MT"/>
              </a:rPr>
              <a:t>sur</a:t>
            </a:r>
            <a:r>
              <a:rPr sz="1800" spc="-25" dirty="0">
                <a:latin typeface="Arial MT"/>
                <a:cs typeface="Arial MT"/>
              </a:rPr>
              <a:t> </a:t>
            </a:r>
            <a:r>
              <a:rPr sz="1800" dirty="0">
                <a:latin typeface="Arial MT"/>
                <a:cs typeface="Arial MT"/>
              </a:rPr>
              <a:t>le</a:t>
            </a:r>
            <a:r>
              <a:rPr sz="1800" spc="-30" dirty="0">
                <a:latin typeface="Arial MT"/>
                <a:cs typeface="Arial MT"/>
              </a:rPr>
              <a:t> </a:t>
            </a:r>
            <a:r>
              <a:rPr sz="1800" dirty="0">
                <a:latin typeface="Arial MT"/>
                <a:cs typeface="Arial MT"/>
              </a:rPr>
              <a:t>web.</a:t>
            </a:r>
            <a:r>
              <a:rPr sz="1800" spc="25" dirty="0">
                <a:latin typeface="Arial MT"/>
                <a:cs typeface="Arial MT"/>
              </a:rPr>
              <a:t> </a:t>
            </a:r>
            <a:r>
              <a:rPr sz="1800" dirty="0">
                <a:latin typeface="Arial MT"/>
                <a:cs typeface="Arial MT"/>
              </a:rPr>
              <a:t>Ils</a:t>
            </a:r>
            <a:r>
              <a:rPr sz="1800" spc="-35" dirty="0">
                <a:latin typeface="Arial MT"/>
                <a:cs typeface="Arial MT"/>
              </a:rPr>
              <a:t> </a:t>
            </a:r>
            <a:r>
              <a:rPr sz="1800" dirty="0">
                <a:latin typeface="Arial MT"/>
                <a:cs typeface="Arial MT"/>
              </a:rPr>
              <a:t>permettent</a:t>
            </a:r>
            <a:r>
              <a:rPr sz="1800" spc="-10" dirty="0">
                <a:latin typeface="Arial MT"/>
                <a:cs typeface="Arial MT"/>
              </a:rPr>
              <a:t> </a:t>
            </a:r>
            <a:r>
              <a:rPr sz="1800" dirty="0">
                <a:latin typeface="Arial MT"/>
                <a:cs typeface="Arial MT"/>
              </a:rPr>
              <a:t>de</a:t>
            </a:r>
            <a:r>
              <a:rPr sz="1800" spc="-30" dirty="0">
                <a:latin typeface="Arial MT"/>
                <a:cs typeface="Arial MT"/>
              </a:rPr>
              <a:t> </a:t>
            </a:r>
            <a:r>
              <a:rPr sz="1800" dirty="0">
                <a:latin typeface="Arial MT"/>
                <a:cs typeface="Arial MT"/>
              </a:rPr>
              <a:t>trouver</a:t>
            </a:r>
            <a:r>
              <a:rPr sz="1800" spc="-25" dirty="0">
                <a:latin typeface="Arial MT"/>
                <a:cs typeface="Arial MT"/>
              </a:rPr>
              <a:t> les </a:t>
            </a:r>
            <a:r>
              <a:rPr sz="1800" dirty="0">
                <a:latin typeface="Arial MT"/>
                <a:cs typeface="Arial MT"/>
              </a:rPr>
              <a:t>documents</a:t>
            </a:r>
            <a:r>
              <a:rPr sz="1800" spc="-30" dirty="0">
                <a:latin typeface="Arial MT"/>
                <a:cs typeface="Arial MT"/>
              </a:rPr>
              <a:t> </a:t>
            </a:r>
            <a:r>
              <a:rPr sz="1800" dirty="0">
                <a:latin typeface="Arial MT"/>
                <a:cs typeface="Arial MT"/>
              </a:rPr>
              <a:t>(livres,</a:t>
            </a:r>
            <a:r>
              <a:rPr sz="1800" spc="-35" dirty="0">
                <a:latin typeface="Arial MT"/>
                <a:cs typeface="Arial MT"/>
              </a:rPr>
              <a:t> </a:t>
            </a:r>
            <a:r>
              <a:rPr sz="1800" spc="-10" dirty="0">
                <a:latin typeface="Arial MT"/>
                <a:cs typeface="Arial MT"/>
              </a:rPr>
              <a:t>périodique</a:t>
            </a:r>
            <a:r>
              <a:rPr sz="1800" dirty="0">
                <a:latin typeface="Arial MT"/>
                <a:cs typeface="Arial MT"/>
              </a:rPr>
              <a:t>	qui</a:t>
            </a:r>
            <a:r>
              <a:rPr sz="1800" spc="-30" dirty="0">
                <a:latin typeface="Arial MT"/>
                <a:cs typeface="Arial MT"/>
              </a:rPr>
              <a:t> </a:t>
            </a:r>
            <a:r>
              <a:rPr sz="1800" dirty="0">
                <a:latin typeface="Arial MT"/>
                <a:cs typeface="Arial MT"/>
              </a:rPr>
              <a:t>comprennent généralement</a:t>
            </a:r>
            <a:r>
              <a:rPr sz="1800" spc="-5" dirty="0">
                <a:latin typeface="Arial MT"/>
                <a:cs typeface="Arial MT"/>
              </a:rPr>
              <a:t> </a:t>
            </a:r>
            <a:r>
              <a:rPr sz="1800" dirty="0">
                <a:latin typeface="Arial MT"/>
                <a:cs typeface="Arial MT"/>
              </a:rPr>
              <a:t>le</a:t>
            </a:r>
            <a:r>
              <a:rPr sz="1800" spc="-20" dirty="0">
                <a:latin typeface="Arial MT"/>
                <a:cs typeface="Arial MT"/>
              </a:rPr>
              <a:t> </a:t>
            </a:r>
            <a:r>
              <a:rPr sz="1800" dirty="0">
                <a:latin typeface="Arial MT"/>
                <a:cs typeface="Arial MT"/>
              </a:rPr>
              <a:t>titre,</a:t>
            </a:r>
            <a:r>
              <a:rPr sz="1800" spc="-40" dirty="0">
                <a:latin typeface="Arial MT"/>
                <a:cs typeface="Arial MT"/>
              </a:rPr>
              <a:t> </a:t>
            </a:r>
            <a:r>
              <a:rPr sz="1800" dirty="0">
                <a:latin typeface="Arial MT"/>
                <a:cs typeface="Arial MT"/>
              </a:rPr>
              <a:t>le</a:t>
            </a:r>
            <a:r>
              <a:rPr sz="1800" spc="-35" dirty="0">
                <a:latin typeface="Arial MT"/>
                <a:cs typeface="Arial MT"/>
              </a:rPr>
              <a:t> </a:t>
            </a:r>
            <a:r>
              <a:rPr sz="1800" dirty="0">
                <a:latin typeface="Arial MT"/>
                <a:cs typeface="Arial MT"/>
              </a:rPr>
              <a:t>nom</a:t>
            </a:r>
            <a:r>
              <a:rPr sz="1800" spc="-15" dirty="0">
                <a:latin typeface="Arial MT"/>
                <a:cs typeface="Arial MT"/>
              </a:rPr>
              <a:t> </a:t>
            </a:r>
            <a:r>
              <a:rPr sz="1800" spc="-25" dirty="0">
                <a:latin typeface="Arial MT"/>
                <a:cs typeface="Arial MT"/>
              </a:rPr>
              <a:t>de </a:t>
            </a:r>
            <a:r>
              <a:rPr sz="1800" spc="-10" dirty="0">
                <a:latin typeface="Arial MT"/>
                <a:cs typeface="Arial MT"/>
              </a:rPr>
              <a:t>l’auteur,</a:t>
            </a:r>
            <a:r>
              <a:rPr sz="1800" spc="-60" dirty="0">
                <a:latin typeface="Arial MT"/>
                <a:cs typeface="Arial MT"/>
              </a:rPr>
              <a:t> </a:t>
            </a:r>
            <a:r>
              <a:rPr sz="1800" spc="-10" dirty="0">
                <a:latin typeface="Arial MT"/>
                <a:cs typeface="Arial MT"/>
              </a:rPr>
              <a:t>l’éditeur,</a:t>
            </a:r>
            <a:r>
              <a:rPr sz="1800" spc="-60" dirty="0">
                <a:latin typeface="Arial MT"/>
                <a:cs typeface="Arial MT"/>
              </a:rPr>
              <a:t> </a:t>
            </a:r>
            <a:r>
              <a:rPr sz="1800" dirty="0">
                <a:latin typeface="Arial MT"/>
                <a:cs typeface="Arial MT"/>
              </a:rPr>
              <a:t>L’ISBN</a:t>
            </a:r>
            <a:r>
              <a:rPr sz="1800" spc="-75" dirty="0">
                <a:latin typeface="Arial MT"/>
                <a:cs typeface="Arial MT"/>
              </a:rPr>
              <a:t> </a:t>
            </a:r>
            <a:r>
              <a:rPr sz="1800" dirty="0">
                <a:latin typeface="Arial MT"/>
                <a:cs typeface="Arial MT"/>
              </a:rPr>
              <a:t>(Intenationale</a:t>
            </a:r>
            <a:r>
              <a:rPr sz="1800" spc="-55" dirty="0">
                <a:latin typeface="Arial MT"/>
                <a:cs typeface="Arial MT"/>
              </a:rPr>
              <a:t> </a:t>
            </a:r>
            <a:r>
              <a:rPr sz="1800" dirty="0">
                <a:latin typeface="Arial MT"/>
                <a:cs typeface="Arial MT"/>
              </a:rPr>
              <a:t>Standar</a:t>
            </a:r>
            <a:r>
              <a:rPr sz="1800" spc="-65" dirty="0">
                <a:latin typeface="Arial MT"/>
                <a:cs typeface="Arial MT"/>
              </a:rPr>
              <a:t> </a:t>
            </a:r>
            <a:r>
              <a:rPr sz="1800" dirty="0">
                <a:latin typeface="Arial MT"/>
                <a:cs typeface="Arial MT"/>
              </a:rPr>
              <a:t>Book</a:t>
            </a:r>
            <a:r>
              <a:rPr sz="1800" spc="-65" dirty="0">
                <a:latin typeface="Arial MT"/>
                <a:cs typeface="Arial MT"/>
              </a:rPr>
              <a:t> </a:t>
            </a:r>
            <a:r>
              <a:rPr sz="1800">
                <a:latin typeface="Arial MT"/>
                <a:cs typeface="Arial MT"/>
              </a:rPr>
              <a:t>Number</a:t>
            </a:r>
            <a:r>
              <a:rPr sz="1800" smtClean="0">
                <a:latin typeface="Arial MT"/>
                <a:cs typeface="Arial MT"/>
              </a:rPr>
              <a:t>),</a:t>
            </a:r>
            <a:r>
              <a:rPr sz="1800" spc="-65" smtClean="0">
                <a:latin typeface="Arial MT"/>
                <a:cs typeface="Arial MT"/>
              </a:rPr>
              <a:t> </a:t>
            </a:r>
            <a:r>
              <a:rPr sz="1800" smtClean="0">
                <a:latin typeface="Arial MT"/>
                <a:cs typeface="Arial MT"/>
              </a:rPr>
              <a:t>L’ISSN</a:t>
            </a:r>
            <a:r>
              <a:rPr sz="1800" spc="-70" smtClean="0">
                <a:latin typeface="Arial MT"/>
                <a:cs typeface="Arial MT"/>
              </a:rPr>
              <a:t> </a:t>
            </a:r>
            <a:r>
              <a:rPr sz="1800" spc="-10" dirty="0">
                <a:latin typeface="Arial MT"/>
                <a:cs typeface="Arial MT"/>
              </a:rPr>
              <a:t>(Intenatonal </a:t>
            </a:r>
            <a:r>
              <a:rPr sz="1800" dirty="0">
                <a:latin typeface="Arial MT"/>
                <a:cs typeface="Arial MT"/>
              </a:rPr>
              <a:t>Standar</a:t>
            </a:r>
            <a:r>
              <a:rPr sz="1800" spc="-15" dirty="0">
                <a:latin typeface="Arial MT"/>
                <a:cs typeface="Arial MT"/>
              </a:rPr>
              <a:t> </a:t>
            </a:r>
            <a:r>
              <a:rPr sz="1800" dirty="0">
                <a:latin typeface="Arial MT"/>
                <a:cs typeface="Arial MT"/>
              </a:rPr>
              <a:t>Serial</a:t>
            </a:r>
            <a:r>
              <a:rPr sz="1800" spc="-20" dirty="0">
                <a:latin typeface="Arial MT"/>
                <a:cs typeface="Arial MT"/>
              </a:rPr>
              <a:t> </a:t>
            </a:r>
            <a:r>
              <a:rPr sz="1800" dirty="0">
                <a:latin typeface="Arial MT"/>
                <a:cs typeface="Arial MT"/>
              </a:rPr>
              <a:t>Number).</a:t>
            </a:r>
            <a:r>
              <a:rPr sz="1800" spc="-25" dirty="0">
                <a:latin typeface="Arial MT"/>
                <a:cs typeface="Arial MT"/>
              </a:rPr>
              <a:t> </a:t>
            </a:r>
            <a:r>
              <a:rPr sz="1800" dirty="0">
                <a:latin typeface="Arial MT"/>
                <a:cs typeface="Arial MT"/>
              </a:rPr>
              <a:t>De</a:t>
            </a:r>
            <a:r>
              <a:rPr sz="1800" spc="-25" dirty="0">
                <a:latin typeface="Arial MT"/>
                <a:cs typeface="Arial MT"/>
              </a:rPr>
              <a:t> </a:t>
            </a:r>
            <a:r>
              <a:rPr sz="1800" dirty="0">
                <a:latin typeface="Arial MT"/>
                <a:cs typeface="Arial MT"/>
              </a:rPr>
              <a:t>plus</a:t>
            </a:r>
            <a:r>
              <a:rPr sz="1800" spc="-30" dirty="0">
                <a:latin typeface="Arial MT"/>
                <a:cs typeface="Arial MT"/>
              </a:rPr>
              <a:t> </a:t>
            </a:r>
            <a:r>
              <a:rPr sz="1800" dirty="0">
                <a:latin typeface="Arial MT"/>
                <a:cs typeface="Arial MT"/>
              </a:rPr>
              <a:t>ils</a:t>
            </a:r>
            <a:r>
              <a:rPr sz="1800" spc="-20" dirty="0">
                <a:latin typeface="Arial MT"/>
                <a:cs typeface="Arial MT"/>
              </a:rPr>
              <a:t> </a:t>
            </a:r>
            <a:r>
              <a:rPr sz="1800" dirty="0">
                <a:latin typeface="Arial MT"/>
                <a:cs typeface="Arial MT"/>
              </a:rPr>
              <a:t>donnent</a:t>
            </a:r>
            <a:r>
              <a:rPr sz="1800" spc="-10" dirty="0">
                <a:latin typeface="Arial MT"/>
                <a:cs typeface="Arial MT"/>
              </a:rPr>
              <a:t> </a:t>
            </a:r>
            <a:r>
              <a:rPr sz="1800" dirty="0">
                <a:latin typeface="Arial MT"/>
                <a:cs typeface="Arial MT"/>
              </a:rPr>
              <a:t>une</a:t>
            </a:r>
            <a:r>
              <a:rPr sz="1800" spc="-25" dirty="0">
                <a:latin typeface="Arial MT"/>
                <a:cs typeface="Arial MT"/>
              </a:rPr>
              <a:t> </a:t>
            </a:r>
            <a:r>
              <a:rPr sz="1800" dirty="0">
                <a:latin typeface="Arial MT"/>
                <a:cs typeface="Arial MT"/>
              </a:rPr>
              <a:t>indication</a:t>
            </a:r>
            <a:r>
              <a:rPr sz="1800" spc="-10" dirty="0">
                <a:latin typeface="Arial MT"/>
                <a:cs typeface="Arial MT"/>
              </a:rPr>
              <a:t> </a:t>
            </a:r>
            <a:r>
              <a:rPr sz="1800" dirty="0">
                <a:latin typeface="Arial MT"/>
                <a:cs typeface="Arial MT"/>
              </a:rPr>
              <a:t>complète</a:t>
            </a:r>
            <a:r>
              <a:rPr sz="1800" spc="-20" dirty="0">
                <a:latin typeface="Arial MT"/>
                <a:cs typeface="Arial MT"/>
              </a:rPr>
              <a:t> </a:t>
            </a:r>
            <a:r>
              <a:rPr sz="1800" dirty="0">
                <a:latin typeface="Arial MT"/>
                <a:cs typeface="Arial MT"/>
              </a:rPr>
              <a:t>sur</a:t>
            </a:r>
            <a:r>
              <a:rPr sz="1800" spc="-30" dirty="0">
                <a:latin typeface="Arial MT"/>
                <a:cs typeface="Arial MT"/>
              </a:rPr>
              <a:t> </a:t>
            </a:r>
            <a:r>
              <a:rPr sz="1800" dirty="0">
                <a:latin typeface="Arial MT"/>
                <a:cs typeface="Arial MT"/>
              </a:rPr>
              <a:t>la</a:t>
            </a:r>
            <a:r>
              <a:rPr sz="1800" spc="-35" dirty="0">
                <a:latin typeface="Arial MT"/>
                <a:cs typeface="Arial MT"/>
              </a:rPr>
              <a:t> </a:t>
            </a:r>
            <a:r>
              <a:rPr sz="1800" spc="-10" dirty="0">
                <a:latin typeface="Arial MT"/>
                <a:cs typeface="Arial MT"/>
              </a:rPr>
              <a:t>localisation </a:t>
            </a:r>
            <a:r>
              <a:rPr sz="1800" dirty="0">
                <a:latin typeface="Arial MT"/>
                <a:cs typeface="Arial MT"/>
              </a:rPr>
              <a:t>des</a:t>
            </a:r>
            <a:r>
              <a:rPr sz="1800" spc="-45" dirty="0">
                <a:latin typeface="Arial MT"/>
                <a:cs typeface="Arial MT"/>
              </a:rPr>
              <a:t> </a:t>
            </a:r>
            <a:r>
              <a:rPr sz="1800" dirty="0">
                <a:latin typeface="Arial MT"/>
                <a:cs typeface="Arial MT"/>
              </a:rPr>
              <a:t>documents</a:t>
            </a:r>
            <a:r>
              <a:rPr sz="1800" spc="-15" dirty="0">
                <a:latin typeface="Arial MT"/>
                <a:cs typeface="Arial MT"/>
              </a:rPr>
              <a:t> </a:t>
            </a:r>
            <a:r>
              <a:rPr sz="1800" dirty="0">
                <a:latin typeface="Arial MT"/>
                <a:cs typeface="Arial MT"/>
              </a:rPr>
              <a:t>recherchés</a:t>
            </a:r>
            <a:r>
              <a:rPr sz="1800" spc="-10" dirty="0">
                <a:latin typeface="Arial MT"/>
                <a:cs typeface="Arial MT"/>
              </a:rPr>
              <a:t> </a:t>
            </a:r>
            <a:r>
              <a:rPr sz="1800" dirty="0">
                <a:latin typeface="Arial MT"/>
                <a:cs typeface="Arial MT"/>
              </a:rPr>
              <a:t>(comme</a:t>
            </a:r>
            <a:r>
              <a:rPr sz="1800" spc="-40" dirty="0">
                <a:latin typeface="Arial MT"/>
                <a:cs typeface="Arial MT"/>
              </a:rPr>
              <a:t> </a:t>
            </a:r>
            <a:r>
              <a:rPr sz="1800" dirty="0">
                <a:latin typeface="Arial MT"/>
                <a:cs typeface="Arial MT"/>
              </a:rPr>
              <a:t>ce</a:t>
            </a:r>
            <a:r>
              <a:rPr sz="1800" spc="-35" dirty="0">
                <a:latin typeface="Arial MT"/>
                <a:cs typeface="Arial MT"/>
              </a:rPr>
              <a:t> </a:t>
            </a:r>
            <a:r>
              <a:rPr sz="1800" dirty="0">
                <a:latin typeface="Arial MT"/>
                <a:cs typeface="Arial MT"/>
              </a:rPr>
              <a:t>qui</a:t>
            </a:r>
            <a:r>
              <a:rPr sz="1800" spc="-25" dirty="0">
                <a:latin typeface="Arial MT"/>
                <a:cs typeface="Arial MT"/>
              </a:rPr>
              <a:t> </a:t>
            </a:r>
            <a:r>
              <a:rPr sz="1800" dirty="0">
                <a:latin typeface="Arial MT"/>
                <a:cs typeface="Arial MT"/>
              </a:rPr>
              <a:t>proposé</a:t>
            </a:r>
            <a:r>
              <a:rPr sz="1800" spc="-25" dirty="0">
                <a:latin typeface="Arial MT"/>
                <a:cs typeface="Arial MT"/>
              </a:rPr>
              <a:t> </a:t>
            </a:r>
            <a:r>
              <a:rPr sz="1800" dirty="0">
                <a:latin typeface="Arial MT"/>
                <a:cs typeface="Arial MT"/>
              </a:rPr>
              <a:t>par</a:t>
            </a:r>
            <a:r>
              <a:rPr sz="1800" spc="-30" dirty="0">
                <a:latin typeface="Arial MT"/>
                <a:cs typeface="Arial MT"/>
              </a:rPr>
              <a:t> </a:t>
            </a:r>
            <a:r>
              <a:rPr sz="1800">
                <a:latin typeface="Arial MT"/>
                <a:cs typeface="Arial MT"/>
              </a:rPr>
              <a:t>le</a:t>
            </a:r>
            <a:r>
              <a:rPr sz="1800" spc="-25">
                <a:latin typeface="Arial MT"/>
                <a:cs typeface="Arial MT"/>
              </a:rPr>
              <a:t> </a:t>
            </a:r>
            <a:r>
              <a:rPr sz="1800" spc="-10" smtClean="0">
                <a:latin typeface="Arial MT"/>
                <a:cs typeface="Arial MT"/>
              </a:rPr>
              <a:t>SUDOC</a:t>
            </a:r>
            <a:r>
              <a:rPr lang="fr-FR" sz="1800" spc="-65" dirty="0" smtClean="0">
                <a:latin typeface="Arial MT"/>
                <a:cs typeface="Arial MT"/>
              </a:rPr>
              <a:t> </a:t>
            </a:r>
            <a:r>
              <a:rPr sz="1800" spc="-10" smtClean="0">
                <a:latin typeface="Arial MT"/>
                <a:cs typeface="Arial MT"/>
              </a:rPr>
              <a:t>).</a:t>
            </a:r>
            <a:endParaRPr sz="1800">
              <a:latin typeface="Arial MT"/>
              <a:cs typeface="Arial MT"/>
            </a:endParaRPr>
          </a:p>
          <a:p>
            <a:pPr marL="12700" marR="116839">
              <a:lnSpc>
                <a:spcPct val="100000"/>
              </a:lnSpc>
              <a:spcBef>
                <a:spcPts val="5"/>
              </a:spcBef>
            </a:pPr>
            <a:r>
              <a:rPr sz="1800" dirty="0">
                <a:latin typeface="Arial MT"/>
                <a:cs typeface="Arial MT"/>
              </a:rPr>
              <a:t>Le</a:t>
            </a:r>
            <a:r>
              <a:rPr sz="1800" spc="-40" dirty="0">
                <a:latin typeface="Arial MT"/>
                <a:cs typeface="Arial MT"/>
              </a:rPr>
              <a:t> </a:t>
            </a:r>
            <a:r>
              <a:rPr sz="1800" dirty="0">
                <a:latin typeface="Arial MT"/>
                <a:cs typeface="Arial MT"/>
              </a:rPr>
              <a:t>catalogue</a:t>
            </a:r>
            <a:r>
              <a:rPr sz="1800" spc="-10" dirty="0">
                <a:latin typeface="Arial MT"/>
                <a:cs typeface="Arial MT"/>
              </a:rPr>
              <a:t> </a:t>
            </a:r>
            <a:r>
              <a:rPr sz="1800" dirty="0">
                <a:latin typeface="Arial MT"/>
                <a:cs typeface="Arial MT"/>
              </a:rPr>
              <a:t>SUDOC</a:t>
            </a:r>
            <a:r>
              <a:rPr sz="1800" spc="-20" dirty="0">
                <a:latin typeface="Arial MT"/>
                <a:cs typeface="Arial MT"/>
              </a:rPr>
              <a:t> </a:t>
            </a:r>
            <a:r>
              <a:rPr sz="1800" dirty="0">
                <a:latin typeface="Arial MT"/>
                <a:cs typeface="Arial MT"/>
              </a:rPr>
              <a:t>:</a:t>
            </a:r>
            <a:r>
              <a:rPr sz="1800" spc="-20" dirty="0">
                <a:latin typeface="Arial MT"/>
                <a:cs typeface="Arial MT"/>
              </a:rPr>
              <a:t> </a:t>
            </a:r>
            <a:r>
              <a:rPr sz="1800" dirty="0">
                <a:latin typeface="Arial MT"/>
                <a:cs typeface="Arial MT"/>
              </a:rPr>
              <a:t>C’est</a:t>
            </a:r>
            <a:r>
              <a:rPr sz="1800" spc="-25" dirty="0">
                <a:latin typeface="Arial MT"/>
                <a:cs typeface="Arial MT"/>
              </a:rPr>
              <a:t> </a:t>
            </a:r>
            <a:r>
              <a:rPr sz="1800" dirty="0">
                <a:latin typeface="Arial MT"/>
                <a:cs typeface="Arial MT"/>
              </a:rPr>
              <a:t>un</a:t>
            </a:r>
            <a:r>
              <a:rPr sz="1800" spc="-35" dirty="0">
                <a:latin typeface="Arial MT"/>
                <a:cs typeface="Arial MT"/>
              </a:rPr>
              <a:t> </a:t>
            </a:r>
            <a:r>
              <a:rPr sz="1800" dirty="0">
                <a:latin typeface="Arial MT"/>
                <a:cs typeface="Arial MT"/>
              </a:rPr>
              <a:t>catalogue</a:t>
            </a:r>
            <a:r>
              <a:rPr sz="1800" spc="-15" dirty="0">
                <a:latin typeface="Arial MT"/>
                <a:cs typeface="Arial MT"/>
              </a:rPr>
              <a:t> </a:t>
            </a:r>
            <a:r>
              <a:rPr sz="1800" dirty="0">
                <a:latin typeface="Arial MT"/>
                <a:cs typeface="Arial MT"/>
              </a:rPr>
              <a:t>collectif</a:t>
            </a:r>
            <a:r>
              <a:rPr sz="1800" spc="-10" dirty="0">
                <a:latin typeface="Arial MT"/>
                <a:cs typeface="Arial MT"/>
              </a:rPr>
              <a:t> </a:t>
            </a:r>
            <a:r>
              <a:rPr sz="1800" dirty="0">
                <a:latin typeface="Arial MT"/>
                <a:cs typeface="Arial MT"/>
              </a:rPr>
              <a:t>français</a:t>
            </a:r>
            <a:r>
              <a:rPr sz="1800" spc="-25" dirty="0">
                <a:latin typeface="Arial MT"/>
                <a:cs typeface="Arial MT"/>
              </a:rPr>
              <a:t> </a:t>
            </a:r>
            <a:r>
              <a:rPr sz="1800" dirty="0">
                <a:latin typeface="Arial MT"/>
                <a:cs typeface="Arial MT"/>
              </a:rPr>
              <a:t>produit</a:t>
            </a:r>
            <a:r>
              <a:rPr sz="1800" spc="-10" dirty="0">
                <a:latin typeface="Arial MT"/>
                <a:cs typeface="Arial MT"/>
              </a:rPr>
              <a:t> </a:t>
            </a:r>
            <a:r>
              <a:rPr sz="1800" dirty="0">
                <a:latin typeface="Arial MT"/>
                <a:cs typeface="Arial MT"/>
              </a:rPr>
              <a:t>per</a:t>
            </a:r>
            <a:r>
              <a:rPr sz="1800" spc="-20" dirty="0">
                <a:latin typeface="Arial MT"/>
                <a:cs typeface="Arial MT"/>
              </a:rPr>
              <a:t> </a:t>
            </a:r>
            <a:r>
              <a:rPr sz="1800" dirty="0">
                <a:latin typeface="Arial MT"/>
                <a:cs typeface="Arial MT"/>
              </a:rPr>
              <a:t>l’ABS</a:t>
            </a:r>
            <a:r>
              <a:rPr sz="1800" spc="-25" dirty="0">
                <a:latin typeface="Arial MT"/>
                <a:cs typeface="Arial MT"/>
              </a:rPr>
              <a:t> </a:t>
            </a:r>
            <a:r>
              <a:rPr sz="1800" spc="-10" dirty="0">
                <a:latin typeface="Arial MT"/>
                <a:cs typeface="Arial MT"/>
              </a:rPr>
              <a:t>(Agence </a:t>
            </a:r>
            <a:r>
              <a:rPr sz="1800" dirty="0">
                <a:latin typeface="Arial MT"/>
                <a:cs typeface="Arial MT"/>
              </a:rPr>
              <a:t>Bibliographique</a:t>
            </a:r>
            <a:r>
              <a:rPr sz="1800" spc="5" dirty="0">
                <a:latin typeface="Arial MT"/>
                <a:cs typeface="Arial MT"/>
              </a:rPr>
              <a:t> </a:t>
            </a:r>
            <a:r>
              <a:rPr sz="1800" dirty="0">
                <a:latin typeface="Arial MT"/>
                <a:cs typeface="Arial MT"/>
              </a:rPr>
              <a:t>de</a:t>
            </a:r>
            <a:r>
              <a:rPr sz="1800" spc="-40" dirty="0">
                <a:latin typeface="Arial MT"/>
                <a:cs typeface="Arial MT"/>
              </a:rPr>
              <a:t> </a:t>
            </a:r>
            <a:r>
              <a:rPr sz="1800" dirty="0">
                <a:latin typeface="Arial MT"/>
                <a:cs typeface="Arial MT"/>
              </a:rPr>
              <a:t>l’Enseignement)</a:t>
            </a:r>
            <a:r>
              <a:rPr sz="1800" spc="-5" dirty="0">
                <a:latin typeface="Arial MT"/>
                <a:cs typeface="Arial MT"/>
              </a:rPr>
              <a:t> </a:t>
            </a:r>
            <a:r>
              <a:rPr sz="1800" dirty="0">
                <a:latin typeface="Arial MT"/>
                <a:cs typeface="Arial MT"/>
              </a:rPr>
              <a:t>qui</a:t>
            </a:r>
            <a:r>
              <a:rPr sz="1800" spc="-20" dirty="0">
                <a:latin typeface="Arial MT"/>
                <a:cs typeface="Arial MT"/>
              </a:rPr>
              <a:t> </a:t>
            </a:r>
            <a:r>
              <a:rPr sz="1800" dirty="0">
                <a:latin typeface="Arial MT"/>
                <a:cs typeface="Arial MT"/>
              </a:rPr>
              <a:t>répertoire</a:t>
            </a:r>
            <a:r>
              <a:rPr sz="1800" spc="-30" dirty="0">
                <a:latin typeface="Arial MT"/>
                <a:cs typeface="Arial MT"/>
              </a:rPr>
              <a:t> </a:t>
            </a:r>
            <a:r>
              <a:rPr sz="1800" dirty="0">
                <a:latin typeface="Arial MT"/>
                <a:cs typeface="Arial MT"/>
              </a:rPr>
              <a:t>les</a:t>
            </a:r>
            <a:r>
              <a:rPr sz="1800" spc="-35" dirty="0">
                <a:latin typeface="Arial MT"/>
                <a:cs typeface="Arial MT"/>
              </a:rPr>
              <a:t> </a:t>
            </a:r>
            <a:r>
              <a:rPr sz="1800" dirty="0">
                <a:latin typeface="Arial MT"/>
                <a:cs typeface="Arial MT"/>
              </a:rPr>
              <a:t>fond</a:t>
            </a:r>
            <a:r>
              <a:rPr sz="1800" spc="-30" dirty="0">
                <a:latin typeface="Arial MT"/>
                <a:cs typeface="Arial MT"/>
              </a:rPr>
              <a:t> </a:t>
            </a:r>
            <a:r>
              <a:rPr sz="1800" dirty="0">
                <a:latin typeface="Arial MT"/>
                <a:cs typeface="Arial MT"/>
              </a:rPr>
              <a:t>des</a:t>
            </a:r>
            <a:r>
              <a:rPr sz="1800" spc="-30" dirty="0">
                <a:latin typeface="Arial MT"/>
                <a:cs typeface="Arial MT"/>
              </a:rPr>
              <a:t> </a:t>
            </a:r>
            <a:r>
              <a:rPr sz="1800" dirty="0">
                <a:latin typeface="Arial MT"/>
                <a:cs typeface="Arial MT"/>
              </a:rPr>
              <a:t>universités</a:t>
            </a:r>
            <a:r>
              <a:rPr sz="1800" spc="-30" dirty="0">
                <a:latin typeface="Arial MT"/>
                <a:cs typeface="Arial MT"/>
              </a:rPr>
              <a:t> </a:t>
            </a:r>
            <a:r>
              <a:rPr sz="1800" dirty="0">
                <a:latin typeface="Arial MT"/>
                <a:cs typeface="Arial MT"/>
              </a:rPr>
              <a:t>et</a:t>
            </a:r>
            <a:r>
              <a:rPr sz="1800" spc="-35" dirty="0">
                <a:latin typeface="Arial MT"/>
                <a:cs typeface="Arial MT"/>
              </a:rPr>
              <a:t> </a:t>
            </a:r>
            <a:r>
              <a:rPr sz="1800" spc="-25" dirty="0">
                <a:latin typeface="Arial MT"/>
                <a:cs typeface="Arial MT"/>
              </a:rPr>
              <a:t>des </a:t>
            </a:r>
            <a:r>
              <a:rPr sz="1800" dirty="0">
                <a:latin typeface="Arial MT"/>
                <a:cs typeface="Arial MT"/>
              </a:rPr>
              <a:t>écoles</a:t>
            </a:r>
            <a:r>
              <a:rPr sz="1800" spc="-30" dirty="0">
                <a:latin typeface="Arial MT"/>
                <a:cs typeface="Arial MT"/>
              </a:rPr>
              <a:t> </a:t>
            </a:r>
            <a:r>
              <a:rPr sz="1800" dirty="0">
                <a:latin typeface="Arial MT"/>
                <a:cs typeface="Arial MT"/>
              </a:rPr>
              <a:t>françaises</a:t>
            </a:r>
            <a:r>
              <a:rPr sz="1800" spc="-20" dirty="0">
                <a:latin typeface="Arial MT"/>
                <a:cs typeface="Arial MT"/>
              </a:rPr>
              <a:t> </a:t>
            </a:r>
            <a:r>
              <a:rPr sz="1800" dirty="0">
                <a:latin typeface="Arial MT"/>
                <a:cs typeface="Arial MT"/>
              </a:rPr>
              <a:t>(Thèse,</a:t>
            </a:r>
            <a:r>
              <a:rPr sz="1800" spc="-40" dirty="0">
                <a:latin typeface="Arial MT"/>
                <a:cs typeface="Arial MT"/>
              </a:rPr>
              <a:t> </a:t>
            </a:r>
            <a:r>
              <a:rPr sz="1800" dirty="0">
                <a:latin typeface="Arial MT"/>
                <a:cs typeface="Arial MT"/>
              </a:rPr>
              <a:t>périodique, livres,</a:t>
            </a:r>
            <a:r>
              <a:rPr sz="1800" spc="-20" dirty="0">
                <a:latin typeface="Arial MT"/>
                <a:cs typeface="Arial MT"/>
              </a:rPr>
              <a:t> </a:t>
            </a:r>
            <a:r>
              <a:rPr sz="1800" dirty="0">
                <a:latin typeface="Arial MT"/>
                <a:cs typeface="Arial MT"/>
              </a:rPr>
              <a:t>et)</a:t>
            </a:r>
            <a:r>
              <a:rPr sz="1800" spc="440" dirty="0">
                <a:latin typeface="Arial MT"/>
                <a:cs typeface="Arial MT"/>
              </a:rPr>
              <a:t> </a:t>
            </a:r>
            <a:r>
              <a:rPr sz="1800" spc="-10" dirty="0">
                <a:latin typeface="Arial MT"/>
                <a:cs typeface="Arial MT"/>
              </a:rPr>
              <a:t>(</a:t>
            </a:r>
            <a:r>
              <a:rPr sz="1800" u="sng" spc="-10" dirty="0">
                <a:solidFill>
                  <a:srgbClr val="0000FF"/>
                </a:solidFill>
                <a:uFill>
                  <a:solidFill>
                    <a:srgbClr val="0000FF"/>
                  </a:solidFill>
                </a:uFill>
                <a:latin typeface="Arial MT"/>
                <a:cs typeface="Arial MT"/>
                <a:hlinkClick r:id="rId2"/>
              </a:rPr>
              <a:t>www.sudoc.abes.fr</a:t>
            </a:r>
            <a:r>
              <a:rPr sz="1800" spc="-10" dirty="0">
                <a:latin typeface="Arial MT"/>
                <a:cs typeface="Arial MT"/>
              </a:rPr>
              <a:t>).</a:t>
            </a:r>
            <a:endParaRPr sz="1800">
              <a:latin typeface="Arial MT"/>
              <a:cs typeface="Arial MT"/>
            </a:endParaRPr>
          </a:p>
          <a:p>
            <a:pPr marL="12700" marR="209550" indent="63500">
              <a:lnSpc>
                <a:spcPct val="100000"/>
              </a:lnSpc>
            </a:pPr>
            <a:r>
              <a:rPr sz="1800" dirty="0">
                <a:latin typeface="Arial MT"/>
                <a:cs typeface="Arial MT"/>
              </a:rPr>
              <a:t>Les</a:t>
            </a:r>
            <a:r>
              <a:rPr sz="1800" spc="-35" dirty="0">
                <a:latin typeface="Arial MT"/>
                <a:cs typeface="Arial MT"/>
              </a:rPr>
              <a:t> </a:t>
            </a:r>
            <a:r>
              <a:rPr sz="1800" dirty="0">
                <a:latin typeface="Arial MT"/>
                <a:cs typeface="Arial MT"/>
              </a:rPr>
              <a:t>catalogues</a:t>
            </a:r>
            <a:r>
              <a:rPr sz="1800" spc="-5" dirty="0">
                <a:latin typeface="Arial MT"/>
                <a:cs typeface="Arial MT"/>
              </a:rPr>
              <a:t> </a:t>
            </a:r>
            <a:r>
              <a:rPr sz="1800" dirty="0">
                <a:latin typeface="Arial MT"/>
                <a:cs typeface="Arial MT"/>
              </a:rPr>
              <a:t>de</a:t>
            </a:r>
            <a:r>
              <a:rPr sz="1800" spc="-40" dirty="0">
                <a:latin typeface="Arial MT"/>
                <a:cs typeface="Arial MT"/>
              </a:rPr>
              <a:t> </a:t>
            </a:r>
            <a:r>
              <a:rPr sz="1800" dirty="0">
                <a:latin typeface="Arial MT"/>
                <a:cs typeface="Arial MT"/>
              </a:rPr>
              <a:t>l’INIST</a:t>
            </a:r>
            <a:r>
              <a:rPr sz="1800" spc="-60" dirty="0">
                <a:latin typeface="Arial MT"/>
                <a:cs typeface="Arial MT"/>
              </a:rPr>
              <a:t> </a:t>
            </a:r>
            <a:r>
              <a:rPr sz="1800" dirty="0">
                <a:latin typeface="Arial MT"/>
                <a:cs typeface="Arial MT"/>
              </a:rPr>
              <a:t>:</a:t>
            </a:r>
            <a:r>
              <a:rPr sz="1800" spc="-35" dirty="0">
                <a:latin typeface="Arial MT"/>
                <a:cs typeface="Arial MT"/>
              </a:rPr>
              <a:t> </a:t>
            </a:r>
            <a:r>
              <a:rPr sz="1800" dirty="0">
                <a:latin typeface="Arial MT"/>
                <a:cs typeface="Arial MT"/>
              </a:rPr>
              <a:t>catalogue</a:t>
            </a:r>
            <a:r>
              <a:rPr sz="1800" spc="-10" dirty="0">
                <a:latin typeface="Arial MT"/>
                <a:cs typeface="Arial MT"/>
              </a:rPr>
              <a:t> </a:t>
            </a:r>
            <a:r>
              <a:rPr sz="1800" dirty="0">
                <a:latin typeface="Arial MT"/>
                <a:cs typeface="Arial MT"/>
              </a:rPr>
              <a:t>français</a:t>
            </a:r>
            <a:r>
              <a:rPr sz="1800" spc="-25" dirty="0">
                <a:latin typeface="Arial MT"/>
                <a:cs typeface="Arial MT"/>
              </a:rPr>
              <a:t> </a:t>
            </a:r>
            <a:r>
              <a:rPr sz="1800" dirty="0">
                <a:latin typeface="Arial MT"/>
                <a:cs typeface="Arial MT"/>
              </a:rPr>
              <a:t>produit</a:t>
            </a:r>
            <a:r>
              <a:rPr sz="1800" spc="-15" dirty="0">
                <a:latin typeface="Arial MT"/>
                <a:cs typeface="Arial MT"/>
              </a:rPr>
              <a:t> </a:t>
            </a:r>
            <a:r>
              <a:rPr sz="1800" dirty="0">
                <a:latin typeface="Arial MT"/>
                <a:cs typeface="Arial MT"/>
              </a:rPr>
              <a:t>par</a:t>
            </a:r>
            <a:r>
              <a:rPr sz="1800" spc="-30" dirty="0">
                <a:latin typeface="Arial MT"/>
                <a:cs typeface="Arial MT"/>
              </a:rPr>
              <a:t> </a:t>
            </a:r>
            <a:r>
              <a:rPr sz="1800" dirty="0">
                <a:latin typeface="Arial MT"/>
                <a:cs typeface="Arial MT"/>
              </a:rPr>
              <a:t>l’institut</a:t>
            </a:r>
            <a:r>
              <a:rPr sz="1800" spc="-20" dirty="0">
                <a:latin typeface="Arial MT"/>
                <a:cs typeface="Arial MT"/>
              </a:rPr>
              <a:t> </a:t>
            </a:r>
            <a:r>
              <a:rPr sz="1800" dirty="0">
                <a:latin typeface="Arial MT"/>
                <a:cs typeface="Arial MT"/>
              </a:rPr>
              <a:t>national</a:t>
            </a:r>
            <a:r>
              <a:rPr sz="1800" spc="-25" dirty="0">
                <a:latin typeface="Arial MT"/>
                <a:cs typeface="Arial MT"/>
              </a:rPr>
              <a:t> de </a:t>
            </a:r>
            <a:r>
              <a:rPr sz="1800" dirty="0">
                <a:latin typeface="Arial MT"/>
                <a:cs typeface="Arial MT"/>
              </a:rPr>
              <a:t>l’information</a:t>
            </a:r>
            <a:r>
              <a:rPr sz="1800" spc="-20" dirty="0">
                <a:latin typeface="Arial MT"/>
                <a:cs typeface="Arial MT"/>
              </a:rPr>
              <a:t> </a:t>
            </a:r>
            <a:r>
              <a:rPr sz="1800" dirty="0">
                <a:latin typeface="Arial MT"/>
                <a:cs typeface="Arial MT"/>
              </a:rPr>
              <a:t>scientifique</a:t>
            </a:r>
            <a:r>
              <a:rPr sz="1800" spc="-25" dirty="0">
                <a:latin typeface="Arial MT"/>
                <a:cs typeface="Arial MT"/>
              </a:rPr>
              <a:t> </a:t>
            </a:r>
            <a:r>
              <a:rPr sz="1800" dirty="0">
                <a:latin typeface="Arial MT"/>
                <a:cs typeface="Arial MT"/>
              </a:rPr>
              <a:t>et</a:t>
            </a:r>
            <a:r>
              <a:rPr sz="1800" spc="-45" dirty="0">
                <a:latin typeface="Arial MT"/>
                <a:cs typeface="Arial MT"/>
              </a:rPr>
              <a:t> </a:t>
            </a:r>
            <a:r>
              <a:rPr sz="1800" dirty="0">
                <a:latin typeface="Arial MT"/>
                <a:cs typeface="Arial MT"/>
              </a:rPr>
              <a:t>technique</a:t>
            </a:r>
            <a:r>
              <a:rPr sz="1800" spc="-20" dirty="0">
                <a:latin typeface="Arial MT"/>
                <a:cs typeface="Arial MT"/>
              </a:rPr>
              <a:t> </a:t>
            </a:r>
            <a:r>
              <a:rPr sz="1800" dirty="0">
                <a:latin typeface="Arial MT"/>
                <a:cs typeface="Arial MT"/>
              </a:rPr>
              <a:t>de</a:t>
            </a:r>
            <a:r>
              <a:rPr sz="1800" spc="-45" dirty="0">
                <a:latin typeface="Arial MT"/>
                <a:cs typeface="Arial MT"/>
              </a:rPr>
              <a:t> </a:t>
            </a:r>
            <a:r>
              <a:rPr sz="1800" dirty="0">
                <a:latin typeface="Arial MT"/>
                <a:cs typeface="Arial MT"/>
              </a:rPr>
              <a:t>France.</a:t>
            </a:r>
            <a:r>
              <a:rPr sz="1800" spc="-35" dirty="0">
                <a:latin typeface="Arial MT"/>
                <a:cs typeface="Arial MT"/>
              </a:rPr>
              <a:t> </a:t>
            </a:r>
            <a:r>
              <a:rPr sz="1800" dirty="0">
                <a:latin typeface="Arial MT"/>
                <a:cs typeface="Arial MT"/>
              </a:rPr>
              <a:t>Il</a:t>
            </a:r>
            <a:r>
              <a:rPr sz="1800" spc="-40" dirty="0">
                <a:latin typeface="Arial MT"/>
                <a:cs typeface="Arial MT"/>
              </a:rPr>
              <a:t> </a:t>
            </a:r>
            <a:r>
              <a:rPr sz="1800" dirty="0">
                <a:latin typeface="Arial MT"/>
                <a:cs typeface="Arial MT"/>
              </a:rPr>
              <a:t>répertoire</a:t>
            </a:r>
            <a:r>
              <a:rPr sz="1800" spc="-30" dirty="0">
                <a:latin typeface="Arial MT"/>
                <a:cs typeface="Arial MT"/>
              </a:rPr>
              <a:t> </a:t>
            </a:r>
            <a:r>
              <a:rPr sz="1800" dirty="0">
                <a:latin typeface="Arial MT"/>
                <a:cs typeface="Arial MT"/>
              </a:rPr>
              <a:t>les</a:t>
            </a:r>
            <a:r>
              <a:rPr sz="1800" spc="-25" dirty="0">
                <a:latin typeface="Arial MT"/>
                <a:cs typeface="Arial MT"/>
              </a:rPr>
              <a:t> </a:t>
            </a:r>
            <a:r>
              <a:rPr sz="1800" dirty="0">
                <a:latin typeface="Arial MT"/>
                <a:cs typeface="Arial MT"/>
              </a:rPr>
              <a:t>périodiques</a:t>
            </a:r>
            <a:r>
              <a:rPr sz="1800" spc="-20" dirty="0">
                <a:latin typeface="Arial MT"/>
                <a:cs typeface="Arial MT"/>
              </a:rPr>
              <a:t> </a:t>
            </a:r>
            <a:r>
              <a:rPr sz="1800" spc="-10" dirty="0">
                <a:latin typeface="Arial MT"/>
                <a:cs typeface="Arial MT"/>
              </a:rPr>
              <a:t>existant </a:t>
            </a:r>
            <a:r>
              <a:rPr sz="1800" dirty="0">
                <a:latin typeface="Arial MT"/>
                <a:cs typeface="Arial MT"/>
              </a:rPr>
              <a:t>dans</a:t>
            </a:r>
            <a:r>
              <a:rPr sz="1800" spc="-35" dirty="0">
                <a:latin typeface="Arial MT"/>
                <a:cs typeface="Arial MT"/>
              </a:rPr>
              <a:t> </a:t>
            </a:r>
            <a:r>
              <a:rPr sz="1800" dirty="0">
                <a:latin typeface="Arial MT"/>
                <a:cs typeface="Arial MT"/>
              </a:rPr>
              <a:t>les</a:t>
            </a:r>
            <a:r>
              <a:rPr sz="1800" spc="-30" dirty="0">
                <a:latin typeface="Arial MT"/>
                <a:cs typeface="Arial MT"/>
              </a:rPr>
              <a:t> </a:t>
            </a:r>
            <a:r>
              <a:rPr sz="1800" dirty="0">
                <a:latin typeface="Arial MT"/>
                <a:cs typeface="Arial MT"/>
              </a:rPr>
              <a:t>fonds</a:t>
            </a:r>
            <a:r>
              <a:rPr sz="1800" spc="-25" dirty="0">
                <a:latin typeface="Arial MT"/>
                <a:cs typeface="Arial MT"/>
              </a:rPr>
              <a:t> </a:t>
            </a:r>
            <a:r>
              <a:rPr sz="1800" dirty="0">
                <a:latin typeface="Arial MT"/>
                <a:cs typeface="Arial MT"/>
              </a:rPr>
              <a:t>documentaires</a:t>
            </a:r>
            <a:r>
              <a:rPr sz="1800" spc="-5" dirty="0">
                <a:latin typeface="Arial MT"/>
                <a:cs typeface="Arial MT"/>
              </a:rPr>
              <a:t> </a:t>
            </a:r>
            <a:r>
              <a:rPr sz="1800" spc="-20" dirty="0">
                <a:latin typeface="Arial MT"/>
                <a:cs typeface="Arial MT"/>
              </a:rPr>
              <a:t>l’INIST-</a:t>
            </a:r>
            <a:r>
              <a:rPr sz="1800" dirty="0">
                <a:latin typeface="Arial MT"/>
                <a:cs typeface="Arial MT"/>
              </a:rPr>
              <a:t>CNRS,</a:t>
            </a:r>
            <a:r>
              <a:rPr sz="1800" spc="-35" dirty="0">
                <a:latin typeface="Arial MT"/>
                <a:cs typeface="Arial MT"/>
              </a:rPr>
              <a:t> </a:t>
            </a:r>
            <a:r>
              <a:rPr sz="1800" dirty="0">
                <a:latin typeface="Arial MT"/>
                <a:cs typeface="Arial MT"/>
              </a:rPr>
              <a:t>ainsi</a:t>
            </a:r>
            <a:r>
              <a:rPr sz="1800" spc="-25" dirty="0">
                <a:latin typeface="Arial MT"/>
                <a:cs typeface="Arial MT"/>
              </a:rPr>
              <a:t> </a:t>
            </a:r>
            <a:r>
              <a:rPr sz="1800" dirty="0">
                <a:latin typeface="Arial MT"/>
                <a:cs typeface="Arial MT"/>
              </a:rPr>
              <a:t>que</a:t>
            </a:r>
            <a:r>
              <a:rPr sz="1800" spc="-25" dirty="0">
                <a:latin typeface="Arial MT"/>
                <a:cs typeface="Arial MT"/>
              </a:rPr>
              <a:t> </a:t>
            </a:r>
            <a:r>
              <a:rPr sz="1800" dirty="0">
                <a:latin typeface="Arial MT"/>
                <a:cs typeface="Arial MT"/>
              </a:rPr>
              <a:t>les</a:t>
            </a:r>
            <a:r>
              <a:rPr sz="1800" spc="-25" dirty="0">
                <a:latin typeface="Arial MT"/>
                <a:cs typeface="Arial MT"/>
              </a:rPr>
              <a:t> </a:t>
            </a:r>
            <a:r>
              <a:rPr sz="1800" dirty="0">
                <a:latin typeface="Arial MT"/>
                <a:cs typeface="Arial MT"/>
              </a:rPr>
              <a:t>rapports</a:t>
            </a:r>
            <a:r>
              <a:rPr sz="1800" spc="-15" dirty="0">
                <a:latin typeface="Arial MT"/>
                <a:cs typeface="Arial MT"/>
              </a:rPr>
              <a:t> </a:t>
            </a:r>
            <a:r>
              <a:rPr sz="1800" dirty="0">
                <a:latin typeface="Arial MT"/>
                <a:cs typeface="Arial MT"/>
              </a:rPr>
              <a:t>scientifiques,</a:t>
            </a:r>
            <a:r>
              <a:rPr sz="1800" spc="-10" dirty="0">
                <a:latin typeface="Arial MT"/>
                <a:cs typeface="Arial MT"/>
              </a:rPr>
              <a:t> </a:t>
            </a:r>
            <a:r>
              <a:rPr sz="1800" spc="-25" dirty="0">
                <a:latin typeface="Arial MT"/>
                <a:cs typeface="Arial MT"/>
              </a:rPr>
              <a:t>les </a:t>
            </a:r>
            <a:r>
              <a:rPr sz="1800" dirty="0">
                <a:latin typeface="Arial MT"/>
                <a:cs typeface="Arial MT"/>
              </a:rPr>
              <a:t>comptes</a:t>
            </a:r>
            <a:r>
              <a:rPr sz="1800" spc="-40" dirty="0">
                <a:latin typeface="Arial MT"/>
                <a:cs typeface="Arial MT"/>
              </a:rPr>
              <a:t> </a:t>
            </a:r>
            <a:r>
              <a:rPr sz="1800" dirty="0">
                <a:latin typeface="Arial MT"/>
                <a:cs typeface="Arial MT"/>
              </a:rPr>
              <a:t>rendus</a:t>
            </a:r>
            <a:r>
              <a:rPr sz="1800" spc="-20" dirty="0">
                <a:latin typeface="Arial MT"/>
                <a:cs typeface="Arial MT"/>
              </a:rPr>
              <a:t> </a:t>
            </a:r>
            <a:r>
              <a:rPr sz="1800" dirty="0">
                <a:latin typeface="Arial MT"/>
                <a:cs typeface="Arial MT"/>
              </a:rPr>
              <a:t>de</a:t>
            </a:r>
            <a:r>
              <a:rPr sz="1800" spc="-25" dirty="0">
                <a:latin typeface="Arial MT"/>
                <a:cs typeface="Arial MT"/>
              </a:rPr>
              <a:t> </a:t>
            </a:r>
            <a:r>
              <a:rPr sz="1800" dirty="0">
                <a:latin typeface="Arial MT"/>
                <a:cs typeface="Arial MT"/>
              </a:rPr>
              <a:t>congrès</a:t>
            </a:r>
            <a:r>
              <a:rPr sz="1800" spc="-20" dirty="0">
                <a:latin typeface="Arial MT"/>
                <a:cs typeface="Arial MT"/>
              </a:rPr>
              <a:t> </a:t>
            </a:r>
            <a:r>
              <a:rPr sz="1800" dirty="0">
                <a:latin typeface="Arial MT"/>
                <a:cs typeface="Arial MT"/>
              </a:rPr>
              <a:t>français</a:t>
            </a:r>
            <a:r>
              <a:rPr sz="1800" spc="-25" dirty="0">
                <a:latin typeface="Arial MT"/>
                <a:cs typeface="Arial MT"/>
              </a:rPr>
              <a:t> </a:t>
            </a:r>
            <a:r>
              <a:rPr sz="1800" dirty="0">
                <a:latin typeface="Arial MT"/>
                <a:cs typeface="Arial MT"/>
              </a:rPr>
              <a:t>ou</a:t>
            </a:r>
            <a:r>
              <a:rPr sz="1800" spc="-25" dirty="0">
                <a:latin typeface="Arial MT"/>
                <a:cs typeface="Arial MT"/>
              </a:rPr>
              <a:t> </a:t>
            </a:r>
            <a:r>
              <a:rPr sz="1800" dirty="0">
                <a:latin typeface="Arial MT"/>
                <a:cs typeface="Arial MT"/>
              </a:rPr>
              <a:t>internationaux,</a:t>
            </a:r>
            <a:r>
              <a:rPr sz="1800" spc="10" dirty="0">
                <a:latin typeface="Arial MT"/>
                <a:cs typeface="Arial MT"/>
              </a:rPr>
              <a:t> </a:t>
            </a:r>
            <a:r>
              <a:rPr sz="1800" dirty="0">
                <a:latin typeface="Arial MT"/>
                <a:cs typeface="Arial MT"/>
              </a:rPr>
              <a:t>et</a:t>
            </a:r>
            <a:r>
              <a:rPr sz="1800" spc="-40" dirty="0">
                <a:latin typeface="Arial MT"/>
                <a:cs typeface="Arial MT"/>
              </a:rPr>
              <a:t> </a:t>
            </a:r>
            <a:r>
              <a:rPr sz="1800" dirty="0">
                <a:latin typeface="Arial MT"/>
                <a:cs typeface="Arial MT"/>
              </a:rPr>
              <a:t>les</a:t>
            </a:r>
            <a:r>
              <a:rPr sz="1800" spc="-20" dirty="0">
                <a:latin typeface="Arial MT"/>
                <a:cs typeface="Arial MT"/>
              </a:rPr>
              <a:t> </a:t>
            </a:r>
            <a:r>
              <a:rPr sz="1800" dirty="0">
                <a:latin typeface="Arial MT"/>
                <a:cs typeface="Arial MT"/>
              </a:rPr>
              <a:t>thèses</a:t>
            </a:r>
            <a:r>
              <a:rPr sz="1800" spc="-25" dirty="0">
                <a:latin typeface="Arial MT"/>
                <a:cs typeface="Arial MT"/>
              </a:rPr>
              <a:t> </a:t>
            </a:r>
            <a:r>
              <a:rPr sz="1800" spc="-10" dirty="0">
                <a:latin typeface="Arial MT"/>
                <a:cs typeface="Arial MT"/>
              </a:rPr>
              <a:t>françaises.</a:t>
            </a:r>
            <a:endParaRPr sz="1800">
              <a:latin typeface="Arial MT"/>
              <a:cs typeface="Arial MT"/>
            </a:endParaRPr>
          </a:p>
        </p:txBody>
      </p:sp>
      <p:pic>
        <p:nvPicPr>
          <p:cNvPr id="5" name="Picture 2"/>
          <p:cNvPicPr>
            <a:picLocks noChangeAspect="1" noChangeArrowheads="1"/>
          </p:cNvPicPr>
          <p:nvPr/>
        </p:nvPicPr>
        <p:blipFill>
          <a:blip r:embed="rId3"/>
          <a:srcRect/>
          <a:stretch>
            <a:fillRect/>
          </a:stretch>
        </p:blipFill>
        <p:spPr bwMode="auto">
          <a:xfrm>
            <a:off x="7612828" y="0"/>
            <a:ext cx="1531171" cy="14478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337817" y="576453"/>
            <a:ext cx="6053583" cy="5681042"/>
          </a:xfrm>
          <a:prstGeom prst="rect">
            <a:avLst/>
          </a:prstGeom>
        </p:spPr>
        <p:txBody>
          <a:bodyPr vert="horz" wrap="square" lIns="0" tIns="12700" rIns="0" bIns="0" rtlCol="0">
            <a:spAutoFit/>
          </a:bodyPr>
          <a:lstStyle/>
          <a:p>
            <a:pPr marL="12700">
              <a:lnSpc>
                <a:spcPct val="100000"/>
              </a:lnSpc>
              <a:spcBef>
                <a:spcPts val="100"/>
              </a:spcBef>
            </a:pPr>
            <a:r>
              <a:rPr lang="fr-FR" sz="1800" b="1" dirty="0" smtClean="0">
                <a:solidFill>
                  <a:srgbClr val="FF0000"/>
                </a:solidFill>
                <a:latin typeface="Arial MT"/>
                <a:cs typeface="Arial MT"/>
              </a:rPr>
              <a:t>E- </a:t>
            </a:r>
            <a:r>
              <a:rPr lang="fr-FR" sz="1800" b="1" dirty="0" err="1" smtClean="0">
                <a:solidFill>
                  <a:srgbClr val="FF0000"/>
                </a:solidFill>
                <a:latin typeface="Arial MT"/>
                <a:cs typeface="Arial MT"/>
              </a:rPr>
              <a:t>Bibliographic</a:t>
            </a:r>
            <a:r>
              <a:rPr lang="fr-FR" sz="1800" b="1" dirty="0" smtClean="0">
                <a:solidFill>
                  <a:srgbClr val="FF0000"/>
                </a:solidFill>
                <a:latin typeface="Arial MT"/>
                <a:cs typeface="Arial MT"/>
              </a:rPr>
              <a:t> </a:t>
            </a:r>
            <a:r>
              <a:rPr lang="fr-FR" sz="1800" b="1" dirty="0" err="1" smtClean="0">
                <a:solidFill>
                  <a:srgbClr val="FF0000"/>
                </a:solidFill>
                <a:latin typeface="Arial MT"/>
                <a:cs typeface="Arial MT"/>
              </a:rPr>
              <a:t>databases</a:t>
            </a:r>
            <a:r>
              <a:rPr lang="fr-FR" sz="1800" b="1" dirty="0" smtClean="0">
                <a:solidFill>
                  <a:srgbClr val="FF0000"/>
                </a:solidFill>
                <a:latin typeface="Arial MT"/>
                <a:cs typeface="Arial MT"/>
              </a:rPr>
              <a:t>:</a:t>
            </a:r>
          </a:p>
          <a:p>
            <a:pPr marL="12700">
              <a:lnSpc>
                <a:spcPct val="100000"/>
              </a:lnSpc>
              <a:spcBef>
                <a:spcPts val="100"/>
              </a:spcBef>
            </a:pPr>
            <a:r>
              <a:rPr lang="fr-FR" sz="1800" dirty="0" smtClean="0">
                <a:latin typeface="Arial MT"/>
                <a:cs typeface="Arial MT"/>
              </a:rPr>
              <a:t>There are </a:t>
            </a:r>
            <a:r>
              <a:rPr lang="fr-FR" sz="1800" dirty="0" err="1" smtClean="0">
                <a:latin typeface="Arial MT"/>
                <a:cs typeface="Arial MT"/>
              </a:rPr>
              <a:t>generally</a:t>
            </a:r>
            <a:r>
              <a:rPr lang="fr-FR" sz="1800" dirty="0" smtClean="0">
                <a:latin typeface="Arial MT"/>
                <a:cs typeface="Arial MT"/>
              </a:rPr>
              <a:t> </a:t>
            </a:r>
            <a:r>
              <a:rPr lang="fr-FR" sz="1800" dirty="0" err="1" smtClean="0">
                <a:latin typeface="Arial MT"/>
                <a:cs typeface="Arial MT"/>
              </a:rPr>
              <a:t>two</a:t>
            </a:r>
            <a:r>
              <a:rPr lang="fr-FR" sz="1800" dirty="0" smtClean="0">
                <a:latin typeface="Arial MT"/>
                <a:cs typeface="Arial MT"/>
              </a:rPr>
              <a:t> types of </a:t>
            </a:r>
            <a:r>
              <a:rPr lang="fr-FR" sz="1800" dirty="0" err="1" smtClean="0">
                <a:latin typeface="Arial MT"/>
                <a:cs typeface="Arial MT"/>
              </a:rPr>
              <a:t>bibliographic</a:t>
            </a:r>
            <a:r>
              <a:rPr lang="fr-FR" sz="1800" dirty="0" smtClean="0">
                <a:latin typeface="Arial MT"/>
                <a:cs typeface="Arial MT"/>
              </a:rPr>
              <a:t> </a:t>
            </a:r>
            <a:r>
              <a:rPr lang="fr-FR" sz="1800" dirty="0" err="1" smtClean="0">
                <a:latin typeface="Arial MT"/>
                <a:cs typeface="Arial MT"/>
              </a:rPr>
              <a:t>database</a:t>
            </a:r>
            <a:r>
              <a:rPr lang="fr-FR" sz="1800" dirty="0" smtClean="0">
                <a:latin typeface="Arial MT"/>
                <a:cs typeface="Arial MT"/>
              </a:rPr>
              <a:t>;</a:t>
            </a:r>
          </a:p>
          <a:p>
            <a:pPr marL="12700">
              <a:lnSpc>
                <a:spcPct val="100000"/>
              </a:lnSpc>
              <a:spcBef>
                <a:spcPts val="100"/>
              </a:spcBef>
              <a:buFont typeface="Wingdings" pitchFamily="2" charset="2"/>
              <a:buChar char="q"/>
            </a:pPr>
            <a:r>
              <a:rPr lang="fr-FR" sz="1800" b="1" dirty="0" smtClean="0">
                <a:latin typeface="Arial MT"/>
                <a:cs typeface="Arial MT"/>
              </a:rPr>
              <a:t> Descriptive </a:t>
            </a:r>
            <a:r>
              <a:rPr lang="fr-FR" sz="1800" b="1" dirty="0" err="1" smtClean="0">
                <a:latin typeface="Arial MT"/>
                <a:cs typeface="Arial MT"/>
              </a:rPr>
              <a:t>bibliographic</a:t>
            </a:r>
            <a:r>
              <a:rPr lang="fr-FR" sz="1800" b="1" dirty="0" smtClean="0">
                <a:latin typeface="Arial MT"/>
                <a:cs typeface="Arial MT"/>
              </a:rPr>
              <a:t> </a:t>
            </a:r>
            <a:r>
              <a:rPr lang="fr-FR" sz="1800" b="1" dirty="0" err="1" smtClean="0">
                <a:latin typeface="Arial MT"/>
                <a:cs typeface="Arial MT"/>
              </a:rPr>
              <a:t>databases</a:t>
            </a:r>
            <a:r>
              <a:rPr lang="fr-FR" sz="1800" dirty="0" smtClean="0">
                <a:latin typeface="Arial MT"/>
                <a:cs typeface="Arial MT"/>
              </a:rPr>
              <a:t>:</a:t>
            </a:r>
          </a:p>
          <a:p>
            <a:pPr marL="12700">
              <a:lnSpc>
                <a:spcPct val="100000"/>
              </a:lnSpc>
              <a:spcBef>
                <a:spcPts val="100"/>
              </a:spcBef>
            </a:pPr>
            <a:r>
              <a:rPr lang="fr-FR" sz="1800" dirty="0" smtClean="0">
                <a:latin typeface="Arial MT"/>
                <a:cs typeface="Arial MT"/>
              </a:rPr>
              <a:t> </a:t>
            </a:r>
            <a:r>
              <a:rPr lang="fr-FR" dirty="0" err="1">
                <a:latin typeface="Arial MT"/>
                <a:cs typeface="Arial MT"/>
              </a:rPr>
              <a:t>W</a:t>
            </a:r>
            <a:r>
              <a:rPr lang="fr-FR" sz="1800" dirty="0" err="1" smtClean="0">
                <a:latin typeface="Arial MT"/>
                <a:cs typeface="Arial MT"/>
              </a:rPr>
              <a:t>hichpresent</a:t>
            </a:r>
            <a:r>
              <a:rPr lang="fr-FR" sz="1800" dirty="0" smtClean="0">
                <a:latin typeface="Arial MT"/>
                <a:cs typeface="Arial MT"/>
              </a:rPr>
              <a:t> the </a:t>
            </a:r>
            <a:r>
              <a:rPr lang="fr-FR" sz="1800" dirty="0" err="1" smtClean="0">
                <a:latin typeface="Arial MT"/>
                <a:cs typeface="Arial MT"/>
              </a:rPr>
              <a:t>bibliographic</a:t>
            </a:r>
            <a:r>
              <a:rPr lang="fr-FR" sz="1800" dirty="0" smtClean="0">
                <a:latin typeface="Arial MT"/>
                <a:cs typeface="Arial MT"/>
              </a:rPr>
              <a:t> record of a </a:t>
            </a:r>
            <a:r>
              <a:rPr lang="fr-FR" sz="1800" dirty="0" err="1" smtClean="0">
                <a:latin typeface="Arial MT"/>
                <a:cs typeface="Arial MT"/>
              </a:rPr>
              <a:t>document.Examples</a:t>
            </a:r>
            <a:r>
              <a:rPr lang="fr-FR" sz="1800" dirty="0" smtClean="0">
                <a:latin typeface="Arial MT"/>
                <a:cs typeface="Arial MT"/>
              </a:rPr>
              <a:t>: Index </a:t>
            </a:r>
            <a:r>
              <a:rPr lang="fr-FR" sz="1800" dirty="0" err="1" smtClean="0">
                <a:solidFill>
                  <a:srgbClr val="FF0000"/>
                </a:solidFill>
                <a:latin typeface="Arial MT"/>
                <a:cs typeface="Arial MT"/>
              </a:rPr>
              <a:t>Medicus</a:t>
            </a:r>
            <a:r>
              <a:rPr lang="fr-FR" sz="1800" dirty="0" smtClean="0">
                <a:solidFill>
                  <a:srgbClr val="FF0000"/>
                </a:solidFill>
                <a:latin typeface="Arial MT"/>
                <a:cs typeface="Arial MT"/>
              </a:rPr>
              <a:t> (</a:t>
            </a:r>
            <a:r>
              <a:rPr lang="fr-FR" sz="1800" dirty="0" err="1" smtClean="0">
                <a:solidFill>
                  <a:srgbClr val="FF0000"/>
                </a:solidFill>
                <a:latin typeface="Arial MT"/>
                <a:cs typeface="Arial MT"/>
              </a:rPr>
              <a:t>produced</a:t>
            </a:r>
            <a:r>
              <a:rPr lang="fr-FR" sz="1800" dirty="0" smtClean="0">
                <a:solidFill>
                  <a:srgbClr val="FF0000"/>
                </a:solidFill>
                <a:latin typeface="Arial MT"/>
                <a:cs typeface="Arial MT"/>
              </a:rPr>
              <a:t> in 1879 in the USA), Web of Science,</a:t>
            </a:r>
          </a:p>
          <a:p>
            <a:pPr marL="12700">
              <a:lnSpc>
                <a:spcPct val="100000"/>
              </a:lnSpc>
              <a:spcBef>
                <a:spcPts val="100"/>
              </a:spcBef>
            </a:pPr>
            <a:r>
              <a:rPr lang="fr-FR" sz="1800" dirty="0" smtClean="0">
                <a:solidFill>
                  <a:srgbClr val="FF0000"/>
                </a:solidFill>
                <a:latin typeface="Arial MT"/>
                <a:cs typeface="Arial MT"/>
              </a:rPr>
              <a:t> TUNIPER and TUNIDOC</a:t>
            </a:r>
            <a:r>
              <a:rPr lang="fr-FR" sz="1800" dirty="0" smtClean="0">
                <a:latin typeface="Arial MT"/>
                <a:cs typeface="Arial MT"/>
              </a:rPr>
              <a:t> (</a:t>
            </a:r>
            <a:r>
              <a:rPr lang="fr-FR" sz="1800" dirty="0" err="1" smtClean="0">
                <a:latin typeface="Arial MT"/>
                <a:cs typeface="Arial MT"/>
              </a:rPr>
              <a:t>produced</a:t>
            </a:r>
            <a:r>
              <a:rPr lang="fr-FR" sz="1800" dirty="0" smtClean="0">
                <a:latin typeface="Arial MT"/>
                <a:cs typeface="Arial MT"/>
              </a:rPr>
              <a:t> by CNUDST in </a:t>
            </a:r>
            <a:r>
              <a:rPr lang="fr-FR" sz="1800" dirty="0" err="1" smtClean="0">
                <a:latin typeface="Arial MT"/>
                <a:cs typeface="Arial MT"/>
              </a:rPr>
              <a:t>Tunisia</a:t>
            </a:r>
            <a:r>
              <a:rPr lang="fr-FR" sz="1800" dirty="0" smtClean="0">
                <a:latin typeface="Arial MT"/>
                <a:cs typeface="Arial MT"/>
              </a:rPr>
              <a:t>), </a:t>
            </a:r>
            <a:r>
              <a:rPr lang="fr-FR" sz="1800" dirty="0" err="1" smtClean="0">
                <a:latin typeface="Arial MT"/>
                <a:cs typeface="Arial MT"/>
              </a:rPr>
              <a:t>etc</a:t>
            </a:r>
            <a:endParaRPr lang="fr-FR" sz="1800" dirty="0" smtClean="0">
              <a:latin typeface="Arial MT"/>
              <a:cs typeface="Arial MT"/>
            </a:endParaRPr>
          </a:p>
          <a:p>
            <a:pPr marL="12700">
              <a:lnSpc>
                <a:spcPct val="100000"/>
              </a:lnSpc>
              <a:spcBef>
                <a:spcPts val="100"/>
              </a:spcBef>
            </a:pPr>
            <a:r>
              <a:rPr lang="fr-FR" sz="1800" dirty="0" smtClean="0">
                <a:latin typeface="Arial MT"/>
                <a:cs typeface="Arial MT"/>
              </a:rPr>
              <a:t>.</a:t>
            </a:r>
          </a:p>
          <a:p>
            <a:pPr marL="12700">
              <a:lnSpc>
                <a:spcPct val="100000"/>
              </a:lnSpc>
              <a:spcBef>
                <a:spcPts val="100"/>
              </a:spcBef>
              <a:buFont typeface="Wingdings" pitchFamily="2" charset="2"/>
              <a:buChar char="q"/>
            </a:pPr>
            <a:r>
              <a:rPr lang="fr-FR" sz="1800" b="1" dirty="0" smtClean="0">
                <a:latin typeface="Arial MT"/>
                <a:cs typeface="Arial MT"/>
              </a:rPr>
              <a:t> </a:t>
            </a:r>
            <a:r>
              <a:rPr lang="fr-FR" sz="1800" b="1" dirty="0" err="1" smtClean="0">
                <a:latin typeface="Arial MT"/>
                <a:cs typeface="Arial MT"/>
              </a:rPr>
              <a:t>Analytical</a:t>
            </a:r>
            <a:r>
              <a:rPr lang="fr-FR" sz="1800" b="1" dirty="0" smtClean="0">
                <a:latin typeface="Arial MT"/>
                <a:cs typeface="Arial MT"/>
              </a:rPr>
              <a:t> </a:t>
            </a:r>
            <a:r>
              <a:rPr lang="fr-FR" sz="1800" b="1" dirty="0" err="1" smtClean="0">
                <a:latin typeface="Arial MT"/>
                <a:cs typeface="Arial MT"/>
              </a:rPr>
              <a:t>bibliographic</a:t>
            </a:r>
            <a:r>
              <a:rPr lang="fr-FR" sz="1800" b="1" dirty="0" smtClean="0">
                <a:latin typeface="Arial MT"/>
                <a:cs typeface="Arial MT"/>
              </a:rPr>
              <a:t> </a:t>
            </a:r>
            <a:r>
              <a:rPr lang="fr-FR" sz="1800" b="1" dirty="0" err="1" smtClean="0">
                <a:latin typeface="Arial MT"/>
                <a:cs typeface="Arial MT"/>
              </a:rPr>
              <a:t>databases</a:t>
            </a:r>
            <a:r>
              <a:rPr lang="fr-FR" sz="1800" b="1" dirty="0" smtClean="0">
                <a:latin typeface="Arial MT"/>
                <a:cs typeface="Arial MT"/>
              </a:rPr>
              <a:t> :*</a:t>
            </a:r>
          </a:p>
          <a:p>
            <a:pPr marL="12700">
              <a:lnSpc>
                <a:spcPct val="100000"/>
              </a:lnSpc>
              <a:spcBef>
                <a:spcPts val="100"/>
              </a:spcBef>
            </a:pPr>
            <a:r>
              <a:rPr lang="fr-FR" dirty="0" err="1">
                <a:latin typeface="Arial MT"/>
                <a:cs typeface="Arial MT"/>
              </a:rPr>
              <a:t>W</a:t>
            </a:r>
            <a:r>
              <a:rPr lang="fr-FR" sz="1800" dirty="0" err="1" smtClean="0">
                <a:latin typeface="Arial MT"/>
                <a:cs typeface="Arial MT"/>
              </a:rPr>
              <a:t>hich</a:t>
            </a:r>
            <a:r>
              <a:rPr lang="fr-FR" sz="1800" dirty="0" smtClean="0">
                <a:latin typeface="Arial MT"/>
                <a:cs typeface="Arial MT"/>
              </a:rPr>
              <a:t> </a:t>
            </a:r>
            <a:r>
              <a:rPr lang="fr-FR" sz="1800" dirty="0" err="1" smtClean="0">
                <a:latin typeface="Arial MT"/>
                <a:cs typeface="Arial MT"/>
              </a:rPr>
              <a:t>present</a:t>
            </a:r>
            <a:r>
              <a:rPr lang="fr-FR" sz="1800" dirty="0" smtClean="0">
                <a:latin typeface="Arial MT"/>
                <a:cs typeface="Arial MT"/>
              </a:rPr>
              <a:t> the </a:t>
            </a:r>
            <a:r>
              <a:rPr lang="fr-FR" sz="1800" dirty="0" err="1" smtClean="0">
                <a:latin typeface="Arial MT"/>
                <a:cs typeface="Arial MT"/>
              </a:rPr>
              <a:t>bibliographic</a:t>
            </a:r>
            <a:r>
              <a:rPr lang="fr-FR" sz="1800" dirty="0" smtClean="0">
                <a:latin typeface="Arial MT"/>
                <a:cs typeface="Arial MT"/>
              </a:rPr>
              <a:t> record of a document </a:t>
            </a:r>
            <a:r>
              <a:rPr lang="fr-FR" sz="1800" dirty="0" err="1" smtClean="0">
                <a:latin typeface="Arial MT"/>
                <a:cs typeface="Arial MT"/>
              </a:rPr>
              <a:t>accompanied</a:t>
            </a:r>
            <a:r>
              <a:rPr lang="fr-FR" sz="1800" dirty="0" smtClean="0">
                <a:latin typeface="Arial MT"/>
                <a:cs typeface="Arial MT"/>
              </a:rPr>
              <a:t> by a </a:t>
            </a:r>
            <a:r>
              <a:rPr lang="fr-FR" sz="1800" dirty="0" err="1" smtClean="0">
                <a:latin typeface="Arial MT"/>
                <a:cs typeface="Arial MT"/>
              </a:rPr>
              <a:t>summary</a:t>
            </a:r>
            <a:r>
              <a:rPr lang="fr-FR" sz="1800" dirty="0" smtClean="0">
                <a:latin typeface="Arial MT"/>
                <a:cs typeface="Arial MT"/>
              </a:rPr>
              <a:t> or </a:t>
            </a:r>
            <a:r>
              <a:rPr lang="fr-FR" sz="1800" dirty="0" err="1" smtClean="0">
                <a:latin typeface="Arial MT"/>
                <a:cs typeface="Arial MT"/>
              </a:rPr>
              <a:t>commentary</a:t>
            </a:r>
            <a:r>
              <a:rPr lang="fr-FR" sz="1800" dirty="0" smtClean="0">
                <a:latin typeface="Arial MT"/>
                <a:cs typeface="Arial MT"/>
              </a:rPr>
              <a:t>. 	</a:t>
            </a:r>
            <a:r>
              <a:rPr lang="fr-FR" sz="1800" dirty="0" err="1" smtClean="0">
                <a:latin typeface="Arial MT"/>
                <a:cs typeface="Arial MT"/>
              </a:rPr>
              <a:t>Examples</a:t>
            </a:r>
            <a:r>
              <a:rPr lang="fr-FR" sz="1800" dirty="0" smtClean="0">
                <a:latin typeface="Arial MT"/>
                <a:cs typeface="Arial MT"/>
              </a:rPr>
              <a:t>: Pascal (</a:t>
            </a:r>
            <a:r>
              <a:rPr lang="fr-FR" sz="1800" dirty="0" err="1" smtClean="0">
                <a:latin typeface="Arial MT"/>
                <a:cs typeface="Arial MT"/>
              </a:rPr>
              <a:t>produced</a:t>
            </a:r>
            <a:r>
              <a:rPr lang="fr-FR" sz="1800" dirty="0" smtClean="0">
                <a:latin typeface="Arial MT"/>
                <a:cs typeface="Arial MT"/>
              </a:rPr>
              <a:t> by INIST), Excepta </a:t>
            </a:r>
            <a:r>
              <a:rPr lang="fr-FR" sz="1800" dirty="0" err="1" smtClean="0">
                <a:latin typeface="Arial MT"/>
                <a:cs typeface="Arial MT"/>
              </a:rPr>
              <a:t>medica</a:t>
            </a:r>
            <a:r>
              <a:rPr lang="fr-FR" sz="1800" dirty="0" smtClean="0">
                <a:latin typeface="Arial MT"/>
                <a:cs typeface="Arial MT"/>
              </a:rPr>
              <a:t> (</a:t>
            </a:r>
            <a:r>
              <a:rPr lang="fr-FR" sz="1800" dirty="0" err="1" smtClean="0">
                <a:latin typeface="Arial MT"/>
                <a:cs typeface="Arial MT"/>
              </a:rPr>
              <a:t>produced</a:t>
            </a:r>
            <a:r>
              <a:rPr lang="fr-FR" sz="1800" dirty="0" smtClean="0">
                <a:latin typeface="Arial MT"/>
                <a:cs typeface="Arial MT"/>
              </a:rPr>
              <a:t> by Elsevier), </a:t>
            </a:r>
            <a:r>
              <a:rPr lang="fr-FR" sz="1800" dirty="0" err="1" smtClean="0">
                <a:latin typeface="Arial MT"/>
                <a:cs typeface="Arial MT"/>
              </a:rPr>
              <a:t>Current</a:t>
            </a:r>
            <a:r>
              <a:rPr lang="fr-FR" sz="1800" dirty="0" smtClean="0">
                <a:latin typeface="Arial MT"/>
                <a:cs typeface="Arial MT"/>
              </a:rPr>
              <a:t> contents (</a:t>
            </a:r>
            <a:r>
              <a:rPr lang="fr-FR" sz="1800" dirty="0" err="1" smtClean="0">
                <a:latin typeface="Arial MT"/>
                <a:cs typeface="Arial MT"/>
              </a:rPr>
              <a:t>produced</a:t>
            </a:r>
            <a:r>
              <a:rPr lang="fr-FR" sz="1800" dirty="0" smtClean="0">
                <a:latin typeface="Arial MT"/>
                <a:cs typeface="Arial MT"/>
              </a:rPr>
              <a:t> by Thomson ISI), NLM Gateway, </a:t>
            </a:r>
            <a:r>
              <a:rPr lang="fr-FR" sz="1800" b="1" dirty="0" smtClean="0">
                <a:solidFill>
                  <a:srgbClr val="FF0000"/>
                </a:solidFill>
                <a:latin typeface="Arial MT"/>
                <a:cs typeface="Arial MT"/>
              </a:rPr>
              <a:t>NIST</a:t>
            </a:r>
            <a:r>
              <a:rPr lang="fr-FR" sz="1800" dirty="0" smtClean="0">
                <a:latin typeface="Arial MT"/>
                <a:cs typeface="Arial MT"/>
              </a:rPr>
              <a:t> (www.nist.gov/srd/ (National Institute of Standards and </a:t>
            </a:r>
            <a:r>
              <a:rPr lang="fr-FR" sz="1800" dirty="0" err="1" smtClean="0">
                <a:latin typeface="Arial MT"/>
                <a:cs typeface="Arial MT"/>
              </a:rPr>
              <a:t>Technology</a:t>
            </a:r>
            <a:r>
              <a:rPr lang="fr-FR" sz="1800" dirty="0" smtClean="0">
                <a:latin typeface="Arial MT"/>
                <a:cs typeface="Arial MT"/>
              </a:rPr>
              <a:t> </a:t>
            </a:r>
            <a:r>
              <a:rPr lang="fr-FR" sz="1800" dirty="0" err="1" smtClean="0">
                <a:latin typeface="Arial MT"/>
                <a:cs typeface="Arial MT"/>
              </a:rPr>
              <a:t>created</a:t>
            </a:r>
            <a:r>
              <a:rPr lang="fr-FR" sz="1800" dirty="0" smtClean="0">
                <a:latin typeface="Arial MT"/>
                <a:cs typeface="Arial MT"/>
              </a:rPr>
              <a:t> in 1901))...</a:t>
            </a:r>
            <a:r>
              <a:rPr lang="fr-FR" sz="1800" dirty="0" err="1" smtClean="0">
                <a:latin typeface="Arial MT"/>
                <a:cs typeface="Arial MT"/>
              </a:rPr>
              <a:t>etc</a:t>
            </a:r>
            <a:endParaRPr lang="fr-FR" sz="1800" dirty="0" smtClean="0">
              <a:latin typeface="Arial MT"/>
              <a:cs typeface="Arial MT"/>
            </a:endParaRPr>
          </a:p>
          <a:p>
            <a:pPr marL="12700">
              <a:lnSpc>
                <a:spcPct val="100000"/>
              </a:lnSpc>
              <a:spcBef>
                <a:spcPts val="100"/>
              </a:spcBef>
            </a:pPr>
            <a:endParaRPr lang="fr-FR" sz="1800" dirty="0" smtClean="0">
              <a:latin typeface="Arial MT"/>
              <a:cs typeface="Arial MT"/>
            </a:endParaRPr>
          </a:p>
          <a:p>
            <a:pPr marL="12700">
              <a:lnSpc>
                <a:spcPct val="100000"/>
              </a:lnSpc>
              <a:spcBef>
                <a:spcPts val="100"/>
              </a:spcBef>
              <a:buFont typeface="Wingdings" pitchFamily="2" charset="2"/>
              <a:buChar char="q"/>
            </a:pPr>
            <a:r>
              <a:rPr lang="fr-FR" sz="1800" b="1" dirty="0" smtClean="0">
                <a:latin typeface="Arial MT"/>
                <a:cs typeface="Arial MT"/>
              </a:rPr>
              <a:t>.</a:t>
            </a:r>
            <a:r>
              <a:rPr lang="fr-FR" sz="1800" b="1" dirty="0" err="1" smtClean="0">
                <a:latin typeface="Arial MT"/>
                <a:cs typeface="Arial MT"/>
              </a:rPr>
              <a:t>Bibliographic</a:t>
            </a:r>
            <a:r>
              <a:rPr lang="fr-FR" sz="1800" b="1" dirty="0" smtClean="0">
                <a:latin typeface="Arial MT"/>
                <a:cs typeface="Arial MT"/>
              </a:rPr>
              <a:t> and </a:t>
            </a:r>
            <a:r>
              <a:rPr lang="fr-FR" sz="1800" b="1" dirty="0" err="1" smtClean="0">
                <a:latin typeface="Arial MT"/>
                <a:cs typeface="Arial MT"/>
              </a:rPr>
              <a:t>analytical</a:t>
            </a:r>
            <a:r>
              <a:rPr lang="fr-FR" sz="1800" b="1" dirty="0" smtClean="0">
                <a:latin typeface="Arial MT"/>
                <a:cs typeface="Arial MT"/>
              </a:rPr>
              <a:t> </a:t>
            </a:r>
            <a:r>
              <a:rPr lang="fr-FR" sz="1800" b="1" dirty="0" err="1" smtClean="0">
                <a:latin typeface="Arial MT"/>
                <a:cs typeface="Arial MT"/>
              </a:rPr>
              <a:t>database</a:t>
            </a:r>
            <a:r>
              <a:rPr lang="fr-FR" sz="1800" dirty="0" err="1" smtClean="0">
                <a:latin typeface="Arial MT"/>
                <a:cs typeface="Arial MT"/>
              </a:rPr>
              <a:t>s</a:t>
            </a:r>
            <a:r>
              <a:rPr lang="fr-FR" dirty="0" smtClean="0">
                <a:latin typeface="Arial MT"/>
                <a:cs typeface="Arial MT"/>
              </a:rPr>
              <a:t>:</a:t>
            </a:r>
          </a:p>
          <a:p>
            <a:pPr marL="12700">
              <a:lnSpc>
                <a:spcPct val="100000"/>
              </a:lnSpc>
              <a:spcBef>
                <a:spcPts val="100"/>
              </a:spcBef>
            </a:pPr>
            <a:r>
              <a:rPr lang="fr-FR" dirty="0">
                <a:latin typeface="Arial MT"/>
                <a:cs typeface="Arial MT"/>
              </a:rPr>
              <a:t> </a:t>
            </a:r>
            <a:r>
              <a:rPr lang="fr-FR" sz="1800" dirty="0" err="1" smtClean="0">
                <a:latin typeface="Arial MT"/>
                <a:cs typeface="Arial MT"/>
              </a:rPr>
              <a:t>Examples</a:t>
            </a:r>
            <a:r>
              <a:rPr lang="fr-FR" sz="1800" dirty="0" smtClean="0">
                <a:latin typeface="Arial MT"/>
                <a:cs typeface="Arial MT"/>
              </a:rPr>
              <a:t>:</a:t>
            </a:r>
            <a:r>
              <a:rPr lang="fr-FR" sz="1800" b="1" dirty="0" smtClean="0">
                <a:solidFill>
                  <a:srgbClr val="FF0000"/>
                </a:solidFill>
                <a:latin typeface="Arial MT"/>
                <a:cs typeface="Arial MT"/>
              </a:rPr>
              <a:t> MEDLINE</a:t>
            </a:r>
            <a:endParaRPr sz="1800" b="1">
              <a:solidFill>
                <a:srgbClr val="FF0000"/>
              </a:solidFill>
              <a:latin typeface="Arial MT"/>
              <a:cs typeface="Arial M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050442" y="503300"/>
            <a:ext cx="6188558" cy="4824398"/>
          </a:xfrm>
          <a:prstGeom prst="rect">
            <a:avLst/>
          </a:prstGeom>
        </p:spPr>
        <p:txBody>
          <a:bodyPr vert="horz" wrap="square" lIns="0" tIns="12700" rIns="0" bIns="0" rtlCol="0">
            <a:spAutoFit/>
          </a:bodyPr>
          <a:lstStyle/>
          <a:p>
            <a:pPr marL="12700">
              <a:lnSpc>
                <a:spcPct val="100000"/>
              </a:lnSpc>
              <a:spcBef>
                <a:spcPts val="100"/>
              </a:spcBef>
            </a:pPr>
            <a:r>
              <a:rPr lang="fr-FR" sz="2400" b="1" dirty="0" smtClean="0">
                <a:solidFill>
                  <a:srgbClr val="FF0000"/>
                </a:solidFill>
                <a:latin typeface="Arial MT"/>
                <a:cs typeface="Arial MT"/>
              </a:rPr>
              <a:t>F- Patent data </a:t>
            </a:r>
            <a:r>
              <a:rPr lang="fr-FR" sz="2400" b="1" dirty="0" smtClean="0">
                <a:solidFill>
                  <a:srgbClr val="FF0000"/>
                </a:solidFill>
                <a:latin typeface="Arial MT"/>
                <a:cs typeface="Arial MT"/>
              </a:rPr>
              <a:t>bases(Brevets)</a:t>
            </a:r>
            <a:endParaRPr lang="fr-FR" sz="2400" b="1" dirty="0" smtClean="0">
              <a:solidFill>
                <a:srgbClr val="FF0000"/>
              </a:solidFill>
              <a:latin typeface="Arial MT"/>
              <a:cs typeface="Arial MT"/>
            </a:endParaRPr>
          </a:p>
          <a:p>
            <a:pPr marL="12700">
              <a:lnSpc>
                <a:spcPct val="100000"/>
              </a:lnSpc>
              <a:spcBef>
                <a:spcPts val="100"/>
              </a:spcBef>
            </a:pPr>
            <a:endParaRPr lang="fr-FR" dirty="0">
              <a:latin typeface="Arial MT"/>
              <a:cs typeface="Arial MT"/>
            </a:endParaRPr>
          </a:p>
          <a:p>
            <a:pPr marL="12700">
              <a:lnSpc>
                <a:spcPct val="100000"/>
              </a:lnSpc>
              <a:spcBef>
                <a:spcPts val="100"/>
              </a:spcBef>
            </a:pPr>
            <a:r>
              <a:rPr lang="fr-FR" sz="2400" dirty="0" err="1" smtClean="0">
                <a:latin typeface="Arial MT"/>
                <a:cs typeface="Arial MT"/>
              </a:rPr>
              <a:t>Several</a:t>
            </a:r>
            <a:r>
              <a:rPr lang="fr-FR" sz="2400" dirty="0" smtClean="0">
                <a:latin typeface="Arial MT"/>
                <a:cs typeface="Arial MT"/>
              </a:rPr>
              <a:t> patent </a:t>
            </a:r>
            <a:r>
              <a:rPr lang="fr-FR" sz="2400" dirty="0" err="1" smtClean="0">
                <a:latin typeface="Arial MT"/>
                <a:cs typeface="Arial MT"/>
              </a:rPr>
              <a:t>databases</a:t>
            </a:r>
            <a:r>
              <a:rPr lang="fr-FR" sz="2400" dirty="0" smtClean="0">
                <a:latin typeface="Arial MT"/>
                <a:cs typeface="Arial MT"/>
              </a:rPr>
              <a:t> </a:t>
            </a:r>
            <a:r>
              <a:rPr lang="fr-FR" sz="2400" dirty="0" err="1" smtClean="0">
                <a:latin typeface="Arial MT"/>
                <a:cs typeface="Arial MT"/>
              </a:rPr>
              <a:t>can</a:t>
            </a:r>
            <a:r>
              <a:rPr lang="fr-FR" sz="2400" dirty="0" smtClean="0">
                <a:latin typeface="Arial MT"/>
                <a:cs typeface="Arial MT"/>
              </a:rPr>
              <a:t> </a:t>
            </a:r>
            <a:r>
              <a:rPr lang="fr-FR" sz="2400" dirty="0" err="1" smtClean="0">
                <a:latin typeface="Arial MT"/>
                <a:cs typeface="Arial MT"/>
              </a:rPr>
              <a:t>be</a:t>
            </a:r>
            <a:r>
              <a:rPr lang="fr-FR" sz="2400" dirty="0" smtClean="0">
                <a:latin typeface="Arial MT"/>
                <a:cs typeface="Arial MT"/>
              </a:rPr>
              <a:t> </a:t>
            </a:r>
            <a:r>
              <a:rPr lang="fr-FR" sz="2400" dirty="0" err="1" smtClean="0">
                <a:latin typeface="Arial MT"/>
                <a:cs typeface="Arial MT"/>
              </a:rPr>
              <a:t>found</a:t>
            </a:r>
            <a:r>
              <a:rPr lang="fr-FR" sz="2400" dirty="0" smtClean="0">
                <a:latin typeface="Arial MT"/>
                <a:cs typeface="Arial MT"/>
              </a:rPr>
              <a:t> on the Internet (free or </a:t>
            </a:r>
            <a:r>
              <a:rPr lang="fr-FR" sz="2400" dirty="0" err="1" smtClean="0">
                <a:latin typeface="Arial MT"/>
                <a:cs typeface="Arial MT"/>
              </a:rPr>
              <a:t>paying</a:t>
            </a:r>
            <a:r>
              <a:rPr lang="fr-FR" sz="2400" dirty="0" smtClean="0">
                <a:latin typeface="Arial MT"/>
                <a:cs typeface="Arial MT"/>
              </a:rPr>
              <a:t>).</a:t>
            </a:r>
          </a:p>
          <a:p>
            <a:pPr marL="12700">
              <a:lnSpc>
                <a:spcPct val="100000"/>
              </a:lnSpc>
              <a:spcBef>
                <a:spcPts val="100"/>
              </a:spcBef>
            </a:pPr>
            <a:r>
              <a:rPr lang="fr-FR" sz="2400" dirty="0" smtClean="0">
                <a:latin typeface="Arial MT"/>
                <a:cs typeface="Arial MT"/>
              </a:rPr>
              <a:t> </a:t>
            </a:r>
            <a:r>
              <a:rPr lang="fr-FR" sz="2400" dirty="0" err="1" smtClean="0">
                <a:latin typeface="Arial MT"/>
                <a:cs typeface="Arial MT"/>
              </a:rPr>
              <a:t>These</a:t>
            </a:r>
            <a:r>
              <a:rPr lang="fr-FR" sz="2400" dirty="0" smtClean="0">
                <a:latin typeface="Arial MT"/>
                <a:cs typeface="Arial MT"/>
              </a:rPr>
              <a:t> </a:t>
            </a:r>
            <a:r>
              <a:rPr lang="fr-FR" sz="2400" dirty="0" err="1" smtClean="0">
                <a:latin typeface="Arial MT"/>
                <a:cs typeface="Arial MT"/>
              </a:rPr>
              <a:t>include</a:t>
            </a:r>
            <a:r>
              <a:rPr lang="fr-FR" sz="2400" dirty="0" smtClean="0">
                <a:latin typeface="Arial MT"/>
                <a:cs typeface="Arial MT"/>
              </a:rPr>
              <a:t> the </a:t>
            </a:r>
            <a:r>
              <a:rPr lang="fr-FR" sz="2400" dirty="0" err="1" smtClean="0">
                <a:latin typeface="Arial MT"/>
                <a:cs typeface="Arial MT"/>
              </a:rPr>
              <a:t>Algerian</a:t>
            </a:r>
            <a:r>
              <a:rPr lang="fr-FR" sz="2400" dirty="0" smtClean="0">
                <a:latin typeface="Arial MT"/>
                <a:cs typeface="Arial MT"/>
              </a:rPr>
              <a:t> patent </a:t>
            </a:r>
            <a:r>
              <a:rPr lang="fr-FR" sz="2400" dirty="0" err="1" smtClean="0">
                <a:latin typeface="Arial MT"/>
                <a:cs typeface="Arial MT"/>
              </a:rPr>
              <a:t>databases</a:t>
            </a:r>
            <a:r>
              <a:rPr lang="fr-FR" sz="2400" dirty="0" smtClean="0">
                <a:latin typeface="Arial MT"/>
                <a:cs typeface="Arial MT"/>
              </a:rPr>
              <a:t> </a:t>
            </a:r>
          </a:p>
          <a:p>
            <a:pPr marL="12700">
              <a:lnSpc>
                <a:spcPct val="100000"/>
              </a:lnSpc>
              <a:spcBef>
                <a:spcPts val="100"/>
              </a:spcBef>
              <a:buFont typeface="Wingdings" pitchFamily="2" charset="2"/>
              <a:buChar char="q"/>
            </a:pPr>
            <a:r>
              <a:rPr lang="fr-FR" sz="2400" dirty="0" smtClean="0">
                <a:solidFill>
                  <a:srgbClr val="FF0000"/>
                </a:solidFill>
                <a:latin typeface="Arial MT"/>
                <a:cs typeface="Arial MT"/>
              </a:rPr>
              <a:t> www.inapi.org</a:t>
            </a:r>
            <a:r>
              <a:rPr lang="fr-FR" sz="2400" dirty="0" smtClean="0">
                <a:latin typeface="Arial MT"/>
                <a:cs typeface="Arial MT"/>
              </a:rPr>
              <a:t> </a:t>
            </a:r>
          </a:p>
          <a:p>
            <a:pPr marL="12700">
              <a:lnSpc>
                <a:spcPct val="100000"/>
              </a:lnSpc>
              <a:spcBef>
                <a:spcPts val="100"/>
              </a:spcBef>
            </a:pPr>
            <a:r>
              <a:rPr lang="fr-FR" sz="2400" dirty="0" smtClean="0">
                <a:latin typeface="Arial MT"/>
                <a:cs typeface="Arial MT"/>
              </a:rPr>
              <a:t>(Institut National </a:t>
            </a:r>
            <a:r>
              <a:rPr lang="fr-FR" sz="2400" dirty="0" err="1" smtClean="0">
                <a:latin typeface="Arial MT"/>
                <a:cs typeface="Arial MT"/>
              </a:rPr>
              <a:t>Algerien</a:t>
            </a:r>
            <a:r>
              <a:rPr lang="fr-FR" sz="2400" dirty="0" smtClean="0">
                <a:latin typeface="Arial MT"/>
                <a:cs typeface="Arial MT"/>
              </a:rPr>
              <a:t> de la propriété Industrielle) www.inpi.fr (Institut National de la propriété Industrielle)</a:t>
            </a:r>
          </a:p>
          <a:p>
            <a:pPr marL="12700">
              <a:lnSpc>
                <a:spcPct val="100000"/>
              </a:lnSpc>
              <a:spcBef>
                <a:spcPts val="100"/>
              </a:spcBef>
            </a:pPr>
            <a:endParaRPr lang="fr-FR" sz="2400" dirty="0">
              <a:latin typeface="Arial MT"/>
              <a:cs typeface="Arial MT"/>
            </a:endParaRPr>
          </a:p>
          <a:p>
            <a:pPr marL="12700">
              <a:lnSpc>
                <a:spcPct val="100000"/>
              </a:lnSpc>
              <a:spcBef>
                <a:spcPts val="100"/>
              </a:spcBef>
            </a:pPr>
            <a:r>
              <a:rPr lang="en-US" sz="2400" dirty="0" smtClean="0">
                <a:latin typeface="Arial MT"/>
                <a:cs typeface="Arial MT"/>
              </a:rPr>
              <a:t>The most popular patent databases on CD-ROM are : </a:t>
            </a:r>
          </a:p>
          <a:p>
            <a:pPr marL="12700">
              <a:lnSpc>
                <a:spcPct val="100000"/>
              </a:lnSpc>
              <a:spcBef>
                <a:spcPts val="100"/>
              </a:spcBef>
              <a:buFont typeface="Wingdings" pitchFamily="2" charset="2"/>
              <a:buChar char="q"/>
            </a:pPr>
            <a:r>
              <a:rPr lang="en-US" sz="2400" dirty="0" smtClean="0">
                <a:latin typeface="Arial MT"/>
                <a:cs typeface="Arial MT"/>
              </a:rPr>
              <a:t>  </a:t>
            </a:r>
            <a:r>
              <a:rPr lang="en-US" sz="2400" dirty="0" smtClean="0">
                <a:solidFill>
                  <a:srgbClr val="FF0000"/>
                </a:solidFill>
                <a:latin typeface="Arial MT"/>
                <a:cs typeface="Arial MT"/>
              </a:rPr>
              <a:t>BREF, ESPACE-RIRST, ESPACE-</a:t>
            </a:r>
            <a:r>
              <a:rPr lang="fr-FR" sz="2400" dirty="0" smtClean="0">
                <a:solidFill>
                  <a:srgbClr val="FF0000"/>
                </a:solidFill>
                <a:latin typeface="Arial MT"/>
                <a:cs typeface="Arial MT"/>
              </a:rPr>
              <a:t>.</a:t>
            </a:r>
            <a:endParaRPr sz="2400">
              <a:solidFill>
                <a:srgbClr val="FF0000"/>
              </a:solidFill>
              <a:latin typeface="Arial MT"/>
              <a:cs typeface="Arial MT"/>
            </a:endParaRPr>
          </a:p>
        </p:txBody>
      </p:sp>
      <p:pic>
        <p:nvPicPr>
          <p:cNvPr id="3" name="object 3"/>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1143000"/>
            <a:ext cx="5185156" cy="443711"/>
          </a:xfrm>
          <a:prstGeom prst="rect">
            <a:avLst/>
          </a:prstGeom>
        </p:spPr>
        <p:txBody>
          <a:bodyPr vert="horz" wrap="square" lIns="0" tIns="12700" rIns="0" bIns="0" rtlCol="0">
            <a:spAutoFit/>
          </a:bodyPr>
          <a:lstStyle/>
          <a:p>
            <a:pPr marL="12700">
              <a:lnSpc>
                <a:spcPct val="100000"/>
              </a:lnSpc>
              <a:spcBef>
                <a:spcPts val="100"/>
              </a:spcBef>
            </a:pPr>
            <a:r>
              <a:rPr lang="fr-FR" sz="2800" dirty="0" err="1" smtClean="0">
                <a:solidFill>
                  <a:srgbClr val="FF0000"/>
                </a:solidFill>
                <a:latin typeface="Arial"/>
                <a:cs typeface="Arial"/>
              </a:rPr>
              <a:t>Why</a:t>
            </a:r>
            <a:r>
              <a:rPr lang="fr-FR" sz="2800" dirty="0" smtClean="0">
                <a:solidFill>
                  <a:srgbClr val="FF0000"/>
                </a:solidFill>
                <a:latin typeface="Arial"/>
                <a:cs typeface="Arial"/>
              </a:rPr>
              <a:t> not </a:t>
            </a:r>
            <a:r>
              <a:rPr sz="2800" smtClean="0">
                <a:solidFill>
                  <a:srgbClr val="FF0000"/>
                </a:solidFill>
                <a:latin typeface="Arial"/>
                <a:cs typeface="Arial"/>
              </a:rPr>
              <a:t>Google</a:t>
            </a:r>
            <a:r>
              <a:rPr lang="fr-FR" sz="2800" dirty="0" smtClean="0">
                <a:solidFill>
                  <a:srgbClr val="FF0000"/>
                </a:solidFill>
                <a:latin typeface="Arial"/>
                <a:cs typeface="Arial"/>
              </a:rPr>
              <a:t> as source </a:t>
            </a:r>
            <a:r>
              <a:rPr sz="2800" spc="-20" smtClean="0">
                <a:solidFill>
                  <a:srgbClr val="FF0000"/>
                </a:solidFill>
                <a:latin typeface="Arial"/>
                <a:cs typeface="Arial"/>
              </a:rPr>
              <a:t> </a:t>
            </a:r>
            <a:r>
              <a:rPr sz="2800" spc="-50" dirty="0">
                <a:solidFill>
                  <a:srgbClr val="FF0000"/>
                </a:solidFill>
                <a:latin typeface="Arial"/>
                <a:cs typeface="Arial"/>
              </a:rPr>
              <a:t>?</a:t>
            </a:r>
            <a:endParaRPr sz="2800">
              <a:latin typeface="Arial"/>
              <a:cs typeface="Arial"/>
            </a:endParaRPr>
          </a:p>
        </p:txBody>
      </p:sp>
      <p:sp>
        <p:nvSpPr>
          <p:cNvPr id="3" name="object 3"/>
          <p:cNvSpPr txBox="1"/>
          <p:nvPr/>
        </p:nvSpPr>
        <p:spPr>
          <a:xfrm>
            <a:off x="834644" y="1686814"/>
            <a:ext cx="7094855" cy="4560223"/>
          </a:xfrm>
          <a:prstGeom prst="rect">
            <a:avLst/>
          </a:prstGeom>
        </p:spPr>
        <p:txBody>
          <a:bodyPr vert="horz" wrap="square" lIns="0" tIns="12700" rIns="0" bIns="0" rtlCol="0">
            <a:spAutoFit/>
          </a:bodyPr>
          <a:lstStyle/>
          <a:p>
            <a:pPr>
              <a:lnSpc>
                <a:spcPct val="100000"/>
              </a:lnSpc>
              <a:spcBef>
                <a:spcPts val="95"/>
              </a:spcBef>
            </a:pPr>
            <a:endParaRPr lang="en-US" sz="1800" dirty="0" smtClean="0">
              <a:latin typeface="Arial"/>
              <a:cs typeface="Arial"/>
            </a:endParaRPr>
          </a:p>
          <a:p>
            <a:pPr>
              <a:lnSpc>
                <a:spcPct val="100000"/>
              </a:lnSpc>
              <a:spcBef>
                <a:spcPts val="95"/>
              </a:spcBef>
              <a:buFont typeface="Wingdings" pitchFamily="2" charset="2"/>
              <a:buChar char="v"/>
            </a:pPr>
            <a:r>
              <a:rPr lang="en-US" sz="1800" b="1" dirty="0" smtClean="0">
                <a:latin typeface="Arial"/>
                <a:cs typeface="Arial"/>
              </a:rPr>
              <a:t>NO (or be careful?! </a:t>
            </a:r>
          </a:p>
          <a:p>
            <a:pPr>
              <a:lnSpc>
                <a:spcPct val="100000"/>
              </a:lnSpc>
              <a:spcBef>
                <a:spcPts val="95"/>
              </a:spcBef>
            </a:pPr>
            <a:endParaRPr lang="en-US" dirty="0">
              <a:latin typeface="Arial"/>
              <a:cs typeface="Arial"/>
            </a:endParaRPr>
          </a:p>
          <a:p>
            <a:pPr>
              <a:lnSpc>
                <a:spcPct val="100000"/>
              </a:lnSpc>
              <a:spcBef>
                <a:spcPts val="95"/>
              </a:spcBef>
              <a:buFont typeface="Wingdings" pitchFamily="2" charset="2"/>
              <a:buChar char="ü"/>
            </a:pPr>
            <a:r>
              <a:rPr lang="en-US" sz="1800" dirty="0" smtClean="0">
                <a:latin typeface="Arial"/>
                <a:cs typeface="Arial"/>
              </a:rPr>
              <a:t>  </a:t>
            </a:r>
            <a:r>
              <a:rPr lang="en-US" sz="1800" dirty="0" err="1" smtClean="0">
                <a:latin typeface="Arial"/>
                <a:cs typeface="Arial"/>
              </a:rPr>
              <a:t>BecauseAnyone</a:t>
            </a:r>
            <a:r>
              <a:rPr lang="en-US" sz="1800" dirty="0" smtClean="0">
                <a:latin typeface="Arial"/>
                <a:cs typeface="Arial"/>
              </a:rPr>
              <a:t> can publish anything on the web!!!!!</a:t>
            </a:r>
          </a:p>
          <a:p>
            <a:pPr>
              <a:lnSpc>
                <a:spcPct val="100000"/>
              </a:lnSpc>
              <a:spcBef>
                <a:spcPts val="95"/>
              </a:spcBef>
              <a:buFont typeface="Wingdings" pitchFamily="2" charset="2"/>
              <a:buChar char="ü"/>
            </a:pPr>
            <a:endParaRPr lang="en-US" sz="1800" dirty="0" smtClean="0">
              <a:latin typeface="Arial"/>
              <a:cs typeface="Arial"/>
            </a:endParaRPr>
          </a:p>
          <a:p>
            <a:pPr>
              <a:lnSpc>
                <a:spcPct val="100000"/>
              </a:lnSpc>
              <a:spcBef>
                <a:spcPts val="95"/>
              </a:spcBef>
              <a:buFont typeface="Wingdings" pitchFamily="2" charset="2"/>
              <a:buChar char="ü"/>
            </a:pPr>
            <a:endParaRPr lang="en-US" dirty="0">
              <a:latin typeface="Arial"/>
              <a:cs typeface="Arial"/>
            </a:endParaRPr>
          </a:p>
          <a:p>
            <a:pPr>
              <a:lnSpc>
                <a:spcPct val="100000"/>
              </a:lnSpc>
              <a:spcBef>
                <a:spcPts val="95"/>
              </a:spcBef>
              <a:buFont typeface="Wingdings" pitchFamily="2" charset="2"/>
              <a:buChar char="ü"/>
            </a:pPr>
            <a:r>
              <a:rPr lang="en-US" sz="1800" dirty="0" smtClean="0">
                <a:latin typeface="Arial"/>
                <a:cs typeface="Arial"/>
              </a:rPr>
              <a:t>  The results are so numerous that it's hard to find your way around!</a:t>
            </a:r>
          </a:p>
          <a:p>
            <a:pPr>
              <a:lnSpc>
                <a:spcPct val="100000"/>
              </a:lnSpc>
              <a:spcBef>
                <a:spcPts val="95"/>
              </a:spcBef>
              <a:buFont typeface="Wingdings" pitchFamily="2" charset="2"/>
              <a:buChar char="ü"/>
            </a:pPr>
            <a:endParaRPr lang="en-US" dirty="0">
              <a:latin typeface="Arial"/>
              <a:cs typeface="Arial"/>
            </a:endParaRPr>
          </a:p>
          <a:p>
            <a:pPr>
              <a:lnSpc>
                <a:spcPct val="100000"/>
              </a:lnSpc>
              <a:spcBef>
                <a:spcPts val="95"/>
              </a:spcBef>
              <a:buFont typeface="Wingdings" pitchFamily="2" charset="2"/>
              <a:buChar char="ü"/>
            </a:pPr>
            <a:endParaRPr lang="en-US" sz="1800" dirty="0" smtClean="0">
              <a:latin typeface="Arial"/>
              <a:cs typeface="Arial"/>
            </a:endParaRPr>
          </a:p>
          <a:p>
            <a:pPr>
              <a:lnSpc>
                <a:spcPct val="100000"/>
              </a:lnSpc>
              <a:spcBef>
                <a:spcPts val="95"/>
              </a:spcBef>
              <a:buFont typeface="Wingdings" pitchFamily="2" charset="2"/>
              <a:buChar char="ü"/>
            </a:pPr>
            <a:r>
              <a:rPr lang="en-US" sz="1800" dirty="0" smtClean="0">
                <a:latin typeface="Arial"/>
                <a:cs typeface="Arial"/>
              </a:rPr>
              <a:t>  The information obtained is constantly changing.</a:t>
            </a:r>
            <a:endParaRPr sz="1800">
              <a:latin typeface="Arial"/>
              <a:cs typeface="Arial"/>
            </a:endParaRPr>
          </a:p>
          <a:p>
            <a:pPr marL="12700">
              <a:lnSpc>
                <a:spcPct val="100000"/>
              </a:lnSpc>
            </a:pPr>
            <a:endParaRPr lang="fr-FR" sz="1800" dirty="0" smtClean="0">
              <a:solidFill>
                <a:srgbClr val="FF0000"/>
              </a:solidFill>
              <a:latin typeface="Arial MT"/>
              <a:cs typeface="Arial MT"/>
            </a:endParaRPr>
          </a:p>
          <a:p>
            <a:pPr marL="12700">
              <a:lnSpc>
                <a:spcPct val="100000"/>
              </a:lnSpc>
            </a:pPr>
            <a:endParaRPr lang="fr-FR" dirty="0">
              <a:solidFill>
                <a:srgbClr val="FF0000"/>
              </a:solidFill>
              <a:latin typeface="Arial MT"/>
              <a:cs typeface="Arial MT"/>
            </a:endParaRPr>
          </a:p>
          <a:p>
            <a:pPr marL="12700">
              <a:lnSpc>
                <a:spcPct val="100000"/>
              </a:lnSpc>
            </a:pPr>
            <a:endParaRPr lang="fr-FR" sz="1800" dirty="0" smtClean="0">
              <a:solidFill>
                <a:srgbClr val="FF0000"/>
              </a:solidFill>
              <a:latin typeface="Arial MT"/>
              <a:cs typeface="Arial MT"/>
            </a:endParaRPr>
          </a:p>
          <a:p>
            <a:pPr marL="12700">
              <a:lnSpc>
                <a:spcPct val="100000"/>
              </a:lnSpc>
            </a:pPr>
            <a:r>
              <a:rPr sz="1800" smtClean="0">
                <a:solidFill>
                  <a:srgbClr val="FF0000"/>
                </a:solidFill>
                <a:latin typeface="Arial MT"/>
                <a:cs typeface="Arial MT"/>
              </a:rPr>
              <a:t>Rappel</a:t>
            </a:r>
            <a:r>
              <a:rPr sz="1800" spc="-10" smtClean="0">
                <a:solidFill>
                  <a:srgbClr val="FF0000"/>
                </a:solidFill>
                <a:latin typeface="Arial MT"/>
                <a:cs typeface="Arial MT"/>
              </a:rPr>
              <a:t> </a:t>
            </a:r>
            <a:r>
              <a:rPr sz="1800" dirty="0">
                <a:latin typeface="Arial MT"/>
                <a:cs typeface="Arial MT"/>
              </a:rPr>
              <a:t>:</a:t>
            </a:r>
            <a:r>
              <a:rPr sz="1800" spc="-25" dirty="0">
                <a:latin typeface="Arial MT"/>
                <a:cs typeface="Arial MT"/>
              </a:rPr>
              <a:t> </a:t>
            </a:r>
            <a:r>
              <a:rPr sz="1800" b="1" dirty="0">
                <a:latin typeface="Arial"/>
                <a:cs typeface="Arial"/>
              </a:rPr>
              <a:t>Internet</a:t>
            </a:r>
            <a:r>
              <a:rPr sz="1800" b="1" spc="-20" dirty="0">
                <a:latin typeface="Arial"/>
                <a:cs typeface="Arial"/>
              </a:rPr>
              <a:t> </a:t>
            </a:r>
            <a:r>
              <a:rPr sz="1800" b="1" dirty="0">
                <a:latin typeface="Arial"/>
                <a:cs typeface="Arial"/>
              </a:rPr>
              <a:t>n’est</a:t>
            </a:r>
            <a:r>
              <a:rPr sz="1800" b="1" spc="-25" dirty="0">
                <a:latin typeface="Arial"/>
                <a:cs typeface="Arial"/>
              </a:rPr>
              <a:t> </a:t>
            </a:r>
            <a:r>
              <a:rPr sz="1800" b="1" dirty="0">
                <a:latin typeface="Arial"/>
                <a:cs typeface="Arial"/>
              </a:rPr>
              <a:t>pas</a:t>
            </a:r>
            <a:r>
              <a:rPr sz="1800" b="1" spc="-30" dirty="0">
                <a:latin typeface="Arial"/>
                <a:cs typeface="Arial"/>
              </a:rPr>
              <a:t> </a:t>
            </a:r>
            <a:r>
              <a:rPr sz="1800" b="1">
                <a:latin typeface="Arial"/>
                <a:cs typeface="Arial"/>
              </a:rPr>
              <a:t>une</a:t>
            </a:r>
            <a:r>
              <a:rPr sz="1800" b="1" spc="-20">
                <a:latin typeface="Arial"/>
                <a:cs typeface="Arial"/>
              </a:rPr>
              <a:t> </a:t>
            </a:r>
            <a:r>
              <a:rPr sz="1800" b="1" spc="-10" smtClean="0">
                <a:latin typeface="Arial"/>
                <a:cs typeface="Arial"/>
              </a:rPr>
              <a:t>bibliothèque</a:t>
            </a:r>
            <a:endParaRPr lang="fr-FR" sz="1800" b="1" spc="-10" dirty="0" smtClean="0">
              <a:latin typeface="Arial"/>
              <a:cs typeface="Arial"/>
            </a:endParaRPr>
          </a:p>
          <a:p>
            <a:pPr marL="12700">
              <a:lnSpc>
                <a:spcPct val="100000"/>
              </a:lnSpc>
            </a:pPr>
            <a:endParaRPr lang="fr-FR" b="1" spc="-10" dirty="0">
              <a:latin typeface="Arial"/>
              <a:cs typeface="Arial"/>
            </a:endParaRPr>
          </a:p>
          <a:p>
            <a:pPr marL="12700">
              <a:lnSpc>
                <a:spcPct val="100000"/>
              </a:lnSpc>
            </a:pPr>
            <a:r>
              <a:rPr lang="en-US" sz="1800" dirty="0" smtClean="0">
                <a:solidFill>
                  <a:srgbClr val="FF0000"/>
                </a:solidFill>
                <a:latin typeface="Arial"/>
                <a:cs typeface="Arial"/>
              </a:rPr>
              <a:t>Reminder: </a:t>
            </a:r>
            <a:r>
              <a:rPr lang="en-US" sz="1800" b="1" dirty="0" smtClean="0">
                <a:latin typeface="Arial"/>
                <a:cs typeface="Arial"/>
              </a:rPr>
              <a:t>the Internet is not a library</a:t>
            </a:r>
            <a:endParaRPr sz="1800" b="1">
              <a:latin typeface="Arial"/>
              <a:cs typeface="Arial"/>
            </a:endParaRPr>
          </a:p>
        </p:txBody>
      </p:sp>
      <p:pic>
        <p:nvPicPr>
          <p:cNvPr id="4" name="object 4"/>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4644" y="1359154"/>
            <a:ext cx="5261356" cy="1735732"/>
          </a:xfrm>
          <a:prstGeom prst="rect">
            <a:avLst/>
          </a:prstGeom>
        </p:spPr>
        <p:txBody>
          <a:bodyPr vert="horz" wrap="square" lIns="0" tIns="12065" rIns="0" bIns="0" rtlCol="0">
            <a:spAutoFit/>
          </a:bodyPr>
          <a:lstStyle/>
          <a:p>
            <a:pPr marL="12700" marR="5080">
              <a:spcBef>
                <a:spcPts val="95"/>
              </a:spcBef>
            </a:pPr>
            <a:r>
              <a:rPr lang="fr-FR" sz="2800" b="0" spc="-25" dirty="0" err="1" smtClean="0">
                <a:solidFill>
                  <a:srgbClr val="FF0000"/>
                </a:solidFill>
                <a:latin typeface="Arial MT"/>
                <a:cs typeface="Arial"/>
              </a:rPr>
              <a:t>Reminder</a:t>
            </a:r>
            <a:r>
              <a:rPr lang="fr-FR" sz="2800" b="0" spc="-25" dirty="0" smtClean="0">
                <a:solidFill>
                  <a:srgbClr val="FF0000"/>
                </a:solidFill>
                <a:latin typeface="Arial MT"/>
                <a:cs typeface="Arial"/>
              </a:rPr>
              <a:t>: </a:t>
            </a:r>
            <a:r>
              <a:rPr lang="en-US" sz="2800" dirty="0" smtClean="0">
                <a:solidFill>
                  <a:srgbClr val="FF0000"/>
                </a:solidFill>
                <a:latin typeface="Arial"/>
                <a:cs typeface="Arial"/>
              </a:rPr>
              <a:t>Internet is not a library</a:t>
            </a:r>
            <a:br>
              <a:rPr lang="en-US" sz="2800" dirty="0" smtClean="0">
                <a:solidFill>
                  <a:srgbClr val="FF0000"/>
                </a:solidFill>
                <a:latin typeface="Arial"/>
                <a:cs typeface="Arial"/>
              </a:rPr>
            </a:br>
            <a:r>
              <a:rPr lang="fr-FR" sz="2800" b="0" spc="-25" dirty="0" smtClean="0">
                <a:solidFill>
                  <a:srgbClr val="FF0000"/>
                </a:solidFill>
                <a:latin typeface="Arial MT"/>
                <a:cs typeface="Arial"/>
              </a:rPr>
              <a:t/>
            </a:r>
            <a:br>
              <a:rPr lang="fr-FR" sz="2800" b="0" spc="-25" dirty="0" smtClean="0">
                <a:solidFill>
                  <a:srgbClr val="FF0000"/>
                </a:solidFill>
                <a:latin typeface="Arial MT"/>
                <a:cs typeface="Arial"/>
              </a:rPr>
            </a:br>
            <a:r>
              <a:rPr sz="2800" spc="-25" smtClean="0">
                <a:solidFill>
                  <a:srgbClr val="FF0000"/>
                </a:solidFill>
                <a:latin typeface="Arial"/>
                <a:cs typeface="Arial"/>
              </a:rPr>
              <a:t> </a:t>
            </a:r>
            <a:endParaRPr sz="2800">
              <a:latin typeface="Arial"/>
              <a:cs typeface="Arial"/>
            </a:endParaRPr>
          </a:p>
        </p:txBody>
      </p:sp>
      <p:sp>
        <p:nvSpPr>
          <p:cNvPr id="3" name="object 3"/>
          <p:cNvSpPr txBox="1"/>
          <p:nvPr/>
        </p:nvSpPr>
        <p:spPr>
          <a:xfrm>
            <a:off x="834644" y="2489961"/>
            <a:ext cx="7052945" cy="2220595"/>
          </a:xfrm>
          <a:prstGeom prst="rect">
            <a:avLst/>
          </a:prstGeom>
        </p:spPr>
        <p:txBody>
          <a:bodyPr vert="horz" wrap="square" lIns="0" tIns="12700" rIns="0" bIns="0" rtlCol="0">
            <a:spAutoFit/>
          </a:bodyPr>
          <a:lstStyle/>
          <a:p>
            <a:pPr marL="297815" marR="89535" indent="-285750">
              <a:lnSpc>
                <a:spcPct val="100000"/>
              </a:lnSpc>
              <a:spcBef>
                <a:spcPts val="100"/>
              </a:spcBef>
              <a:buFont typeface="Wingdings"/>
              <a:buChar char=""/>
              <a:tabLst>
                <a:tab pos="299085" algn="l"/>
              </a:tabLst>
            </a:pPr>
            <a:r>
              <a:rPr sz="1800" dirty="0">
                <a:latin typeface="Arial MT"/>
                <a:cs typeface="Arial MT"/>
              </a:rPr>
              <a:t>1-</a:t>
            </a:r>
            <a:r>
              <a:rPr sz="1800" spc="-15" dirty="0">
                <a:latin typeface="Arial MT"/>
                <a:cs typeface="Arial MT"/>
              </a:rPr>
              <a:t> </a:t>
            </a:r>
            <a:r>
              <a:rPr sz="1800" dirty="0">
                <a:latin typeface="Arial MT"/>
                <a:cs typeface="Arial MT"/>
              </a:rPr>
              <a:t>Internet</a:t>
            </a:r>
            <a:r>
              <a:rPr sz="1800" spc="-10" dirty="0">
                <a:latin typeface="Arial MT"/>
                <a:cs typeface="Arial MT"/>
              </a:rPr>
              <a:t> </a:t>
            </a:r>
            <a:r>
              <a:rPr sz="1800" dirty="0">
                <a:latin typeface="Arial MT"/>
                <a:cs typeface="Arial MT"/>
              </a:rPr>
              <a:t>n’est</a:t>
            </a:r>
            <a:r>
              <a:rPr sz="1800" spc="-5" dirty="0">
                <a:latin typeface="Arial MT"/>
                <a:cs typeface="Arial MT"/>
              </a:rPr>
              <a:t> </a:t>
            </a:r>
            <a:r>
              <a:rPr sz="1800" b="1" dirty="0">
                <a:latin typeface="Arial"/>
                <a:cs typeface="Arial"/>
              </a:rPr>
              <a:t>pas</a:t>
            </a:r>
            <a:r>
              <a:rPr sz="1800" b="1" spc="-25" dirty="0">
                <a:latin typeface="Arial"/>
                <a:cs typeface="Arial"/>
              </a:rPr>
              <a:t> </a:t>
            </a:r>
            <a:r>
              <a:rPr sz="1800" b="1" dirty="0">
                <a:latin typeface="Arial"/>
                <a:cs typeface="Arial"/>
              </a:rPr>
              <a:t>un</a:t>
            </a:r>
            <a:r>
              <a:rPr sz="1800" b="1" spc="-10" dirty="0">
                <a:latin typeface="Arial"/>
                <a:cs typeface="Arial"/>
              </a:rPr>
              <a:t> </a:t>
            </a:r>
            <a:r>
              <a:rPr sz="1800" b="1" dirty="0">
                <a:latin typeface="Arial"/>
                <a:cs typeface="Arial"/>
              </a:rPr>
              <a:t>ensemble organisé</a:t>
            </a:r>
            <a:r>
              <a:rPr sz="1800" b="1" spc="-30" dirty="0">
                <a:latin typeface="Arial"/>
                <a:cs typeface="Arial"/>
              </a:rPr>
              <a:t> </a:t>
            </a:r>
            <a:r>
              <a:rPr sz="1800" b="1" dirty="0">
                <a:latin typeface="Arial"/>
                <a:cs typeface="Arial"/>
              </a:rPr>
              <a:t>et</a:t>
            </a:r>
            <a:r>
              <a:rPr sz="1800" b="1" spc="-15" dirty="0">
                <a:latin typeface="Arial"/>
                <a:cs typeface="Arial"/>
              </a:rPr>
              <a:t> </a:t>
            </a:r>
            <a:r>
              <a:rPr sz="1800" b="1" dirty="0">
                <a:latin typeface="Arial"/>
                <a:cs typeface="Arial"/>
              </a:rPr>
              <a:t>structuré</a:t>
            </a:r>
            <a:r>
              <a:rPr sz="1800" b="1" spc="5" dirty="0">
                <a:latin typeface="Arial"/>
                <a:cs typeface="Arial"/>
              </a:rPr>
              <a:t> </a:t>
            </a:r>
            <a:r>
              <a:rPr sz="1800" spc="-10" dirty="0">
                <a:latin typeface="Arial MT"/>
                <a:cs typeface="Arial MT"/>
              </a:rPr>
              <a:t>comme 	</a:t>
            </a:r>
            <a:r>
              <a:rPr sz="1800" dirty="0">
                <a:latin typeface="Arial MT"/>
                <a:cs typeface="Arial MT"/>
              </a:rPr>
              <a:t>une</a:t>
            </a:r>
            <a:r>
              <a:rPr sz="1800" spc="-10" dirty="0">
                <a:latin typeface="Arial MT"/>
                <a:cs typeface="Arial MT"/>
              </a:rPr>
              <a:t> bibliothèque</a:t>
            </a:r>
            <a:endParaRPr sz="1800">
              <a:latin typeface="Arial MT"/>
              <a:cs typeface="Arial MT"/>
            </a:endParaRPr>
          </a:p>
          <a:p>
            <a:pPr>
              <a:lnSpc>
                <a:spcPct val="100000"/>
              </a:lnSpc>
              <a:spcBef>
                <a:spcPts val="90"/>
              </a:spcBef>
              <a:buFont typeface="Wingdings"/>
              <a:buChar char=""/>
            </a:pPr>
            <a:endParaRPr sz="1800">
              <a:latin typeface="Arial MT"/>
              <a:cs typeface="Arial MT"/>
            </a:endParaRPr>
          </a:p>
          <a:p>
            <a:pPr marL="298450" indent="-285750">
              <a:lnSpc>
                <a:spcPct val="100000"/>
              </a:lnSpc>
              <a:buFont typeface="Wingdings"/>
              <a:buChar char=""/>
              <a:tabLst>
                <a:tab pos="298450" algn="l"/>
              </a:tabLst>
            </a:pPr>
            <a:r>
              <a:rPr sz="1800" dirty="0">
                <a:latin typeface="Arial MT"/>
                <a:cs typeface="Arial MT"/>
              </a:rPr>
              <a:t>2-</a:t>
            </a:r>
            <a:r>
              <a:rPr sz="1800" spc="-25" dirty="0">
                <a:latin typeface="Arial MT"/>
                <a:cs typeface="Arial MT"/>
              </a:rPr>
              <a:t> </a:t>
            </a:r>
            <a:r>
              <a:rPr sz="1800" dirty="0">
                <a:latin typeface="Arial MT"/>
                <a:cs typeface="Arial MT"/>
              </a:rPr>
              <a:t>Les</a:t>
            </a:r>
            <a:r>
              <a:rPr sz="1800" spc="-10" dirty="0">
                <a:latin typeface="Arial MT"/>
                <a:cs typeface="Arial MT"/>
              </a:rPr>
              <a:t> </a:t>
            </a:r>
            <a:r>
              <a:rPr sz="1800" b="1" dirty="0">
                <a:latin typeface="Arial"/>
                <a:cs typeface="Arial"/>
              </a:rPr>
              <a:t>moteurs</a:t>
            </a:r>
            <a:r>
              <a:rPr sz="1800" b="1" spc="-5" dirty="0">
                <a:latin typeface="Arial"/>
                <a:cs typeface="Arial"/>
              </a:rPr>
              <a:t> </a:t>
            </a:r>
            <a:r>
              <a:rPr sz="1800" b="1" dirty="0">
                <a:latin typeface="Arial"/>
                <a:cs typeface="Arial"/>
              </a:rPr>
              <a:t>de</a:t>
            </a:r>
            <a:r>
              <a:rPr sz="1800" b="1" spc="-20" dirty="0">
                <a:latin typeface="Arial"/>
                <a:cs typeface="Arial"/>
              </a:rPr>
              <a:t> </a:t>
            </a:r>
            <a:r>
              <a:rPr sz="1800" b="1" dirty="0">
                <a:latin typeface="Arial"/>
                <a:cs typeface="Arial"/>
              </a:rPr>
              <a:t>recherche</a:t>
            </a:r>
            <a:r>
              <a:rPr sz="1800" b="1" spc="10" dirty="0">
                <a:latin typeface="Arial"/>
                <a:cs typeface="Arial"/>
              </a:rPr>
              <a:t> </a:t>
            </a:r>
            <a:r>
              <a:rPr sz="1800" b="1" dirty="0">
                <a:latin typeface="Arial"/>
                <a:cs typeface="Arial"/>
              </a:rPr>
              <a:t>ne</a:t>
            </a:r>
            <a:r>
              <a:rPr sz="1800" b="1" spc="-20" dirty="0">
                <a:latin typeface="Arial"/>
                <a:cs typeface="Arial"/>
              </a:rPr>
              <a:t> </a:t>
            </a:r>
            <a:r>
              <a:rPr sz="1800" b="1" dirty="0">
                <a:latin typeface="Arial"/>
                <a:cs typeface="Arial"/>
              </a:rPr>
              <a:t>sont</a:t>
            </a:r>
            <a:r>
              <a:rPr sz="1800" b="1" spc="-5" dirty="0">
                <a:latin typeface="Arial"/>
                <a:cs typeface="Arial"/>
              </a:rPr>
              <a:t> </a:t>
            </a:r>
            <a:r>
              <a:rPr sz="1800" b="1" dirty="0">
                <a:latin typeface="Arial"/>
                <a:cs typeface="Arial"/>
              </a:rPr>
              <a:t>pas</a:t>
            </a:r>
            <a:r>
              <a:rPr sz="1800" b="1" spc="-20" dirty="0">
                <a:latin typeface="Arial"/>
                <a:cs typeface="Arial"/>
              </a:rPr>
              <a:t> </a:t>
            </a:r>
            <a:r>
              <a:rPr sz="1800" b="1" dirty="0">
                <a:latin typeface="Arial"/>
                <a:cs typeface="Arial"/>
              </a:rPr>
              <a:t>des</a:t>
            </a:r>
            <a:r>
              <a:rPr sz="1800" b="1" spc="-20" dirty="0">
                <a:latin typeface="Arial"/>
                <a:cs typeface="Arial"/>
              </a:rPr>
              <a:t> </a:t>
            </a:r>
            <a:r>
              <a:rPr sz="1800" b="1" spc="-10" dirty="0">
                <a:latin typeface="Arial"/>
                <a:cs typeface="Arial"/>
              </a:rPr>
              <a:t>catalogues</a:t>
            </a:r>
            <a:endParaRPr sz="1800">
              <a:latin typeface="Arial"/>
              <a:cs typeface="Arial"/>
            </a:endParaRPr>
          </a:p>
          <a:p>
            <a:pPr>
              <a:lnSpc>
                <a:spcPct val="100000"/>
              </a:lnSpc>
              <a:spcBef>
                <a:spcPts val="90"/>
              </a:spcBef>
              <a:buFont typeface="Wingdings"/>
              <a:buChar char=""/>
            </a:pPr>
            <a:endParaRPr sz="1800">
              <a:latin typeface="Arial"/>
              <a:cs typeface="Arial"/>
            </a:endParaRPr>
          </a:p>
          <a:p>
            <a:pPr marL="297815" marR="5080" indent="-285750">
              <a:lnSpc>
                <a:spcPct val="100000"/>
              </a:lnSpc>
              <a:buFont typeface="Wingdings"/>
              <a:buChar char=""/>
              <a:tabLst>
                <a:tab pos="299085" algn="l"/>
              </a:tabLst>
            </a:pPr>
            <a:r>
              <a:rPr sz="1800" dirty="0">
                <a:latin typeface="Arial MT"/>
                <a:cs typeface="Arial MT"/>
              </a:rPr>
              <a:t>3-</a:t>
            </a:r>
            <a:r>
              <a:rPr sz="1800" spc="-45" dirty="0">
                <a:latin typeface="Arial MT"/>
                <a:cs typeface="Arial MT"/>
              </a:rPr>
              <a:t> </a:t>
            </a:r>
            <a:r>
              <a:rPr sz="1800" dirty="0">
                <a:latin typeface="Arial MT"/>
                <a:cs typeface="Arial MT"/>
              </a:rPr>
              <a:t>Les</a:t>
            </a:r>
            <a:r>
              <a:rPr sz="1800" spc="-30" dirty="0">
                <a:latin typeface="Arial MT"/>
                <a:cs typeface="Arial MT"/>
              </a:rPr>
              <a:t> </a:t>
            </a:r>
            <a:r>
              <a:rPr sz="1800" dirty="0">
                <a:latin typeface="Arial MT"/>
                <a:cs typeface="Arial MT"/>
              </a:rPr>
              <a:t>sites</a:t>
            </a:r>
            <a:r>
              <a:rPr sz="1800" spc="-30" dirty="0">
                <a:latin typeface="Arial MT"/>
                <a:cs typeface="Arial MT"/>
              </a:rPr>
              <a:t> </a:t>
            </a:r>
            <a:r>
              <a:rPr sz="1800" dirty="0">
                <a:latin typeface="Arial MT"/>
                <a:cs typeface="Arial MT"/>
              </a:rPr>
              <a:t>n’ont</a:t>
            </a:r>
            <a:r>
              <a:rPr sz="1800" spc="-15" dirty="0">
                <a:latin typeface="Arial MT"/>
                <a:cs typeface="Arial MT"/>
              </a:rPr>
              <a:t> </a:t>
            </a:r>
            <a:r>
              <a:rPr sz="1800" dirty="0">
                <a:latin typeface="Arial MT"/>
                <a:cs typeface="Arial MT"/>
              </a:rPr>
              <a:t>pas</a:t>
            </a:r>
            <a:r>
              <a:rPr sz="1800" spc="-30" dirty="0">
                <a:latin typeface="Arial MT"/>
                <a:cs typeface="Arial MT"/>
              </a:rPr>
              <a:t> </a:t>
            </a:r>
            <a:r>
              <a:rPr sz="1800" dirty="0">
                <a:latin typeface="Arial MT"/>
                <a:cs typeface="Arial MT"/>
              </a:rPr>
              <a:t>tous</a:t>
            </a:r>
            <a:r>
              <a:rPr sz="1800" spc="-35" dirty="0">
                <a:latin typeface="Arial MT"/>
                <a:cs typeface="Arial MT"/>
              </a:rPr>
              <a:t> </a:t>
            </a:r>
            <a:r>
              <a:rPr sz="1800" dirty="0">
                <a:latin typeface="Arial MT"/>
                <a:cs typeface="Arial MT"/>
              </a:rPr>
              <a:t>une</a:t>
            </a:r>
            <a:r>
              <a:rPr sz="1800" spc="-25" dirty="0">
                <a:latin typeface="Arial MT"/>
                <a:cs typeface="Arial MT"/>
              </a:rPr>
              <a:t> </a:t>
            </a:r>
            <a:r>
              <a:rPr sz="1800" dirty="0">
                <a:latin typeface="Arial MT"/>
                <a:cs typeface="Arial MT"/>
              </a:rPr>
              <a:t>caution</a:t>
            </a:r>
            <a:r>
              <a:rPr sz="1800" spc="-25" dirty="0">
                <a:latin typeface="Arial MT"/>
                <a:cs typeface="Arial MT"/>
              </a:rPr>
              <a:t> </a:t>
            </a:r>
            <a:r>
              <a:rPr sz="1800" dirty="0">
                <a:latin typeface="Arial MT"/>
                <a:cs typeface="Arial MT"/>
              </a:rPr>
              <a:t>intellectuelle ou</a:t>
            </a:r>
            <a:r>
              <a:rPr sz="1800" spc="-35" dirty="0">
                <a:latin typeface="Arial MT"/>
                <a:cs typeface="Arial MT"/>
              </a:rPr>
              <a:t> </a:t>
            </a:r>
            <a:r>
              <a:rPr sz="1800" spc="-10" dirty="0">
                <a:latin typeface="Arial MT"/>
                <a:cs typeface="Arial MT"/>
              </a:rPr>
              <a:t>scientifique 	</a:t>
            </a:r>
            <a:r>
              <a:rPr sz="1800" dirty="0">
                <a:latin typeface="Arial MT"/>
                <a:cs typeface="Arial MT"/>
              </a:rPr>
              <a:t>comme</a:t>
            </a:r>
            <a:r>
              <a:rPr sz="1800" spc="-40" dirty="0">
                <a:latin typeface="Arial MT"/>
                <a:cs typeface="Arial MT"/>
              </a:rPr>
              <a:t> </a:t>
            </a:r>
            <a:r>
              <a:rPr sz="1800" dirty="0">
                <a:latin typeface="Arial MT"/>
                <a:cs typeface="Arial MT"/>
              </a:rPr>
              <a:t>les</a:t>
            </a:r>
            <a:r>
              <a:rPr sz="1800" spc="-25" dirty="0">
                <a:latin typeface="Arial MT"/>
                <a:cs typeface="Arial MT"/>
              </a:rPr>
              <a:t> </a:t>
            </a:r>
            <a:r>
              <a:rPr sz="1800" dirty="0">
                <a:latin typeface="Arial MT"/>
                <a:cs typeface="Arial MT"/>
              </a:rPr>
              <a:t>ouvrages</a:t>
            </a:r>
            <a:r>
              <a:rPr sz="1800" spc="-25" dirty="0">
                <a:latin typeface="Arial MT"/>
                <a:cs typeface="Arial MT"/>
              </a:rPr>
              <a:t> </a:t>
            </a:r>
            <a:r>
              <a:rPr sz="1800" dirty="0">
                <a:latin typeface="Arial MT"/>
                <a:cs typeface="Arial MT"/>
              </a:rPr>
              <a:t>d’une</a:t>
            </a:r>
            <a:r>
              <a:rPr sz="1800" spc="-25" dirty="0">
                <a:latin typeface="Arial MT"/>
                <a:cs typeface="Arial MT"/>
              </a:rPr>
              <a:t> </a:t>
            </a:r>
            <a:r>
              <a:rPr sz="1800" dirty="0">
                <a:latin typeface="Arial MT"/>
                <a:cs typeface="Arial MT"/>
              </a:rPr>
              <a:t>bibliothèque universitaire</a:t>
            </a:r>
            <a:r>
              <a:rPr sz="1800" spc="-10" dirty="0">
                <a:latin typeface="Arial MT"/>
                <a:cs typeface="Arial MT"/>
              </a:rPr>
              <a:t> </a:t>
            </a:r>
            <a:r>
              <a:rPr sz="1800" dirty="0">
                <a:latin typeface="Arial MT"/>
                <a:cs typeface="Arial MT"/>
              </a:rPr>
              <a:t>:</a:t>
            </a:r>
            <a:r>
              <a:rPr sz="1800" spc="-5" dirty="0">
                <a:latin typeface="Arial MT"/>
                <a:cs typeface="Arial MT"/>
              </a:rPr>
              <a:t> </a:t>
            </a:r>
            <a:r>
              <a:rPr sz="1800" b="1" dirty="0">
                <a:latin typeface="Arial"/>
                <a:cs typeface="Arial"/>
              </a:rPr>
              <a:t>on</a:t>
            </a:r>
            <a:r>
              <a:rPr sz="1800" b="1" spc="-35" dirty="0">
                <a:latin typeface="Arial"/>
                <a:cs typeface="Arial"/>
              </a:rPr>
              <a:t> </a:t>
            </a:r>
            <a:r>
              <a:rPr sz="1800" b="1" dirty="0">
                <a:latin typeface="Arial"/>
                <a:cs typeface="Arial"/>
              </a:rPr>
              <a:t>ne</a:t>
            </a:r>
            <a:r>
              <a:rPr sz="1800" b="1" spc="-40" dirty="0">
                <a:latin typeface="Arial"/>
                <a:cs typeface="Arial"/>
              </a:rPr>
              <a:t> </a:t>
            </a:r>
            <a:r>
              <a:rPr sz="1800" b="1" spc="-20" dirty="0">
                <a:latin typeface="Arial"/>
                <a:cs typeface="Arial"/>
              </a:rPr>
              <a:t>peut 	</a:t>
            </a:r>
            <a:r>
              <a:rPr sz="1800" b="1" dirty="0">
                <a:latin typeface="Arial"/>
                <a:cs typeface="Arial"/>
              </a:rPr>
              <a:t>pas</a:t>
            </a:r>
            <a:r>
              <a:rPr sz="1800" b="1" spc="-30" dirty="0">
                <a:latin typeface="Arial"/>
                <a:cs typeface="Arial"/>
              </a:rPr>
              <a:t> </a:t>
            </a:r>
            <a:r>
              <a:rPr sz="1800" b="1" dirty="0">
                <a:latin typeface="Arial"/>
                <a:cs typeface="Arial"/>
              </a:rPr>
              <a:t>tout</a:t>
            </a:r>
            <a:r>
              <a:rPr sz="1800" b="1" spc="-15" dirty="0">
                <a:latin typeface="Arial"/>
                <a:cs typeface="Arial"/>
              </a:rPr>
              <a:t> </a:t>
            </a:r>
            <a:r>
              <a:rPr sz="1800" b="1" dirty="0">
                <a:latin typeface="Arial"/>
                <a:cs typeface="Arial"/>
              </a:rPr>
              <a:t>prendre</a:t>
            </a:r>
            <a:r>
              <a:rPr sz="1800" b="1" spc="-25" dirty="0">
                <a:latin typeface="Arial"/>
                <a:cs typeface="Arial"/>
              </a:rPr>
              <a:t> </a:t>
            </a:r>
            <a:r>
              <a:rPr sz="1800" b="1" dirty="0">
                <a:latin typeface="Arial"/>
                <a:cs typeface="Arial"/>
              </a:rPr>
              <a:t>sans</a:t>
            </a:r>
            <a:r>
              <a:rPr sz="1800" b="1" spc="-20" dirty="0">
                <a:latin typeface="Arial"/>
                <a:cs typeface="Arial"/>
              </a:rPr>
              <a:t> </a:t>
            </a:r>
            <a:r>
              <a:rPr sz="1800" b="1" spc="-10" dirty="0">
                <a:latin typeface="Arial"/>
                <a:cs typeface="Arial"/>
              </a:rPr>
              <a:t>précaution!</a:t>
            </a:r>
            <a:endParaRPr sz="1800">
              <a:latin typeface="Arial"/>
              <a:cs typeface="Arial"/>
            </a:endParaRPr>
          </a:p>
        </p:txBody>
      </p:sp>
      <p:pic>
        <p:nvPicPr>
          <p:cNvPr id="4" name="object 4"/>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8534400" cy="1569660"/>
          </a:xfrm>
          <a:prstGeom prst="rect">
            <a:avLst/>
          </a:prstGeom>
        </p:spPr>
        <p:txBody>
          <a:bodyPr wrap="square">
            <a:spAutoFit/>
          </a:bodyPr>
          <a:lstStyle/>
          <a:p>
            <a:pPr algn="ctr"/>
            <a:r>
              <a:rPr lang="fr-FR" sz="2400" dirty="0" smtClean="0">
                <a:solidFill>
                  <a:schemeClr val="tx1"/>
                </a:solidFill>
              </a:rPr>
              <a:t>BIBLIOGRAPHICAL SOURCES AND EVALUATIONOF SCIENTIFIC DOCUMENTS</a:t>
            </a:r>
          </a:p>
          <a:p>
            <a:endParaRPr lang="fr-FR" sz="2400" dirty="0"/>
          </a:p>
          <a:p>
            <a:endParaRPr lang="fr-FR" sz="2400" dirty="0"/>
          </a:p>
        </p:txBody>
      </p:sp>
      <p:sp>
        <p:nvSpPr>
          <p:cNvPr id="4" name="Rectangle 3"/>
          <p:cNvSpPr/>
          <p:nvPr/>
        </p:nvSpPr>
        <p:spPr>
          <a:xfrm>
            <a:off x="1371600" y="2362200"/>
            <a:ext cx="6400800" cy="2308324"/>
          </a:xfrm>
          <a:prstGeom prst="rect">
            <a:avLst/>
          </a:prstGeom>
        </p:spPr>
        <p:txBody>
          <a:bodyPr wrap="square">
            <a:spAutoFit/>
          </a:bodyPr>
          <a:lstStyle/>
          <a:p>
            <a:pPr>
              <a:buFont typeface="Wingdings" pitchFamily="2" charset="2"/>
              <a:buChar char="q"/>
            </a:pPr>
            <a:r>
              <a:rPr lang="en-US" sz="2400" dirty="0" smtClean="0"/>
              <a:t> Evaluation of scientific documents</a:t>
            </a:r>
          </a:p>
          <a:p>
            <a:pPr>
              <a:buFont typeface="Wingdings" pitchFamily="2" charset="2"/>
              <a:buChar char="q"/>
            </a:pPr>
            <a:endParaRPr lang="en-US" sz="2400" dirty="0"/>
          </a:p>
          <a:p>
            <a:pPr>
              <a:buFont typeface="Wingdings" pitchFamily="2" charset="2"/>
              <a:buChar char="q"/>
            </a:pPr>
            <a:r>
              <a:rPr lang="en-US" sz="2400" dirty="0" smtClean="0"/>
              <a:t> Notion and calculation of impact factor for a journal  (IF)</a:t>
            </a:r>
          </a:p>
          <a:p>
            <a:pPr>
              <a:buFont typeface="Wingdings" pitchFamily="2" charset="2"/>
              <a:buChar char="q"/>
            </a:pPr>
            <a:endParaRPr lang="en-US" sz="2400" dirty="0"/>
          </a:p>
          <a:p>
            <a:pPr>
              <a:buFont typeface="Wingdings" pitchFamily="2" charset="2"/>
              <a:buChar char="q"/>
            </a:pPr>
            <a:r>
              <a:rPr lang="en-US" sz="2400" dirty="0" smtClean="0"/>
              <a:t> Internet document evaluation</a:t>
            </a:r>
            <a:endParaRPr lang="fr-FR" sz="2400" dirty="0"/>
          </a:p>
        </p:txBody>
      </p:sp>
      <p:pic>
        <p:nvPicPr>
          <p:cNvPr id="2050" name="Picture 2"/>
          <p:cNvPicPr>
            <a:picLocks noChangeAspect="1" noChangeArrowheads="1"/>
          </p:cNvPicPr>
          <p:nvPr/>
        </p:nvPicPr>
        <p:blipFill>
          <a:blip r:embed="rId2"/>
          <a:srcRect/>
          <a:stretch>
            <a:fillRect/>
          </a:stretch>
        </p:blipFill>
        <p:spPr bwMode="auto">
          <a:xfrm>
            <a:off x="6400800" y="3581400"/>
            <a:ext cx="2466975" cy="2981325"/>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834644" y="1905001"/>
            <a:ext cx="7052945" cy="3308598"/>
          </a:xfrm>
          <a:prstGeom prst="rect">
            <a:avLst/>
          </a:prstGeom>
        </p:spPr>
        <p:txBody>
          <a:bodyPr vert="horz" wrap="square" lIns="0" tIns="12700" rIns="0" bIns="0" rtlCol="0">
            <a:spAutoFit/>
          </a:bodyPr>
          <a:lstStyle/>
          <a:p>
            <a:pPr marL="297815" marR="89535" indent="-285750">
              <a:lnSpc>
                <a:spcPct val="100000"/>
              </a:lnSpc>
              <a:spcBef>
                <a:spcPts val="100"/>
              </a:spcBef>
              <a:tabLst>
                <a:tab pos="299085" algn="l"/>
              </a:tabLst>
            </a:pPr>
            <a:endParaRPr lang="en-US" sz="1800" dirty="0" smtClean="0">
              <a:latin typeface="Arial"/>
              <a:cs typeface="Arial"/>
            </a:endParaRPr>
          </a:p>
          <a:p>
            <a:pPr marL="297815" marR="89535" indent="-285750">
              <a:lnSpc>
                <a:spcPct val="100000"/>
              </a:lnSpc>
              <a:spcBef>
                <a:spcPts val="100"/>
              </a:spcBef>
              <a:buFont typeface="Wingdings" pitchFamily="2" charset="2"/>
              <a:buChar char="q"/>
              <a:tabLst>
                <a:tab pos="299085" algn="l"/>
              </a:tabLst>
            </a:pPr>
            <a:r>
              <a:rPr lang="en-US" sz="2400" dirty="0" smtClean="0">
                <a:latin typeface="Arial"/>
                <a:cs typeface="Arial"/>
              </a:rPr>
              <a:t>1- The Internet is not an organized, structured collection like a library</a:t>
            </a:r>
          </a:p>
          <a:p>
            <a:pPr marL="297815" marR="89535" indent="-285750">
              <a:lnSpc>
                <a:spcPct val="100000"/>
              </a:lnSpc>
              <a:spcBef>
                <a:spcPts val="100"/>
              </a:spcBef>
              <a:buFont typeface="Wingdings"/>
              <a:buChar char=""/>
              <a:tabLst>
                <a:tab pos="299085" algn="l"/>
              </a:tabLst>
            </a:pPr>
            <a:endParaRPr lang="en-US" sz="2400" dirty="0" smtClean="0">
              <a:latin typeface="Arial"/>
              <a:cs typeface="Arial"/>
            </a:endParaRPr>
          </a:p>
          <a:p>
            <a:pPr marL="297815" marR="89535" indent="-285750">
              <a:lnSpc>
                <a:spcPct val="100000"/>
              </a:lnSpc>
              <a:spcBef>
                <a:spcPts val="100"/>
              </a:spcBef>
              <a:buFont typeface="Wingdings"/>
              <a:buChar char=""/>
              <a:tabLst>
                <a:tab pos="299085" algn="l"/>
              </a:tabLst>
            </a:pPr>
            <a:r>
              <a:rPr lang="en-US" sz="2400" dirty="0" smtClean="0">
                <a:latin typeface="Arial"/>
                <a:cs typeface="Arial"/>
              </a:rPr>
              <a:t>2- Search engines are not catalogs</a:t>
            </a:r>
          </a:p>
          <a:p>
            <a:pPr marL="297815" marR="89535" indent="-285750">
              <a:lnSpc>
                <a:spcPct val="100000"/>
              </a:lnSpc>
              <a:spcBef>
                <a:spcPts val="100"/>
              </a:spcBef>
              <a:buFont typeface="Wingdings"/>
              <a:buChar char=""/>
              <a:tabLst>
                <a:tab pos="299085" algn="l"/>
              </a:tabLst>
            </a:pPr>
            <a:endParaRPr lang="en-US" sz="2400" dirty="0">
              <a:latin typeface="Arial"/>
              <a:cs typeface="Arial"/>
            </a:endParaRPr>
          </a:p>
          <a:p>
            <a:pPr marL="297815" marR="89535" indent="-285750">
              <a:lnSpc>
                <a:spcPct val="100000"/>
              </a:lnSpc>
              <a:spcBef>
                <a:spcPts val="100"/>
              </a:spcBef>
              <a:buFont typeface="Wingdings"/>
              <a:buChar char=""/>
              <a:tabLst>
                <a:tab pos="299085" algn="l"/>
              </a:tabLst>
            </a:pPr>
            <a:r>
              <a:rPr lang="en-US" sz="2400" dirty="0" smtClean="0">
                <a:latin typeface="Arial"/>
                <a:cs typeface="Arial"/>
              </a:rPr>
              <a:t>3- Not all sites have the intellectual or scientific backing of a university library: you can't take everything at face value!</a:t>
            </a:r>
            <a:endParaRPr sz="2400">
              <a:latin typeface="Arial"/>
              <a:cs typeface="Arial"/>
            </a:endParaRPr>
          </a:p>
        </p:txBody>
      </p:sp>
      <p:pic>
        <p:nvPicPr>
          <p:cNvPr id="4" name="object 4"/>
          <p:cNvPicPr/>
          <p:nvPr/>
        </p:nvPicPr>
        <p:blipFill>
          <a:blip r:embed="rId2" cstate="print"/>
          <a:stretch>
            <a:fillRect/>
          </a:stretch>
        </p:blipFill>
        <p:spPr>
          <a:xfrm>
            <a:off x="7083552" y="4572"/>
            <a:ext cx="2060447" cy="865631"/>
          </a:xfrm>
          <a:prstGeom prst="rect">
            <a:avLst/>
          </a:prstGeom>
        </p:spPr>
      </p:pic>
      <p:sp>
        <p:nvSpPr>
          <p:cNvPr id="5" name="Titre 4"/>
          <p:cNvSpPr>
            <a:spLocks noGrp="1"/>
          </p:cNvSpPr>
          <p:nvPr>
            <p:ph type="title"/>
          </p:nvPr>
        </p:nvSpPr>
        <p:spPr>
          <a:xfrm>
            <a:off x="186334" y="548386"/>
            <a:ext cx="8771331" cy="984885"/>
          </a:xfrm>
        </p:spPr>
        <p:txBody>
          <a:bodyPr/>
          <a:lstStyle/>
          <a:p>
            <a:pPr algn="ctr"/>
            <a:r>
              <a:rPr lang="en-US" dirty="0" smtClean="0">
                <a:solidFill>
                  <a:srgbClr val="FF0000"/>
                </a:solidFill>
                <a:latin typeface="Arial"/>
                <a:cs typeface="Arial"/>
              </a:rPr>
              <a:t>Internet is not a library !?</a:t>
            </a:r>
            <a:br>
              <a:rPr lang="en-US" dirty="0" smtClean="0">
                <a:solidFill>
                  <a:srgbClr val="FF0000"/>
                </a:solidFill>
                <a:latin typeface="Arial"/>
                <a:cs typeface="Arial"/>
              </a:rPr>
            </a:b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8540" y="1204340"/>
            <a:ext cx="2753360" cy="505908"/>
          </a:xfrm>
          <a:prstGeom prst="rect">
            <a:avLst/>
          </a:prstGeom>
        </p:spPr>
        <p:txBody>
          <a:bodyPr vert="horz" wrap="square" lIns="0" tIns="13335" rIns="0" bIns="0" rtlCol="0">
            <a:spAutoFit/>
          </a:bodyPr>
          <a:lstStyle/>
          <a:p>
            <a:pPr marL="12700">
              <a:lnSpc>
                <a:spcPct val="100000"/>
              </a:lnSpc>
              <a:spcBef>
                <a:spcPts val="105"/>
              </a:spcBef>
            </a:pPr>
            <a:r>
              <a:rPr spc="-75" smtClean="0">
                <a:solidFill>
                  <a:srgbClr val="FF0000"/>
                </a:solidFill>
                <a:latin typeface="Calibri"/>
                <a:cs typeface="Calibri"/>
              </a:rPr>
              <a:t> </a:t>
            </a:r>
            <a:r>
              <a:rPr lang="fr-FR" spc="-10" dirty="0" smtClean="0">
                <a:solidFill>
                  <a:srgbClr val="FF0000"/>
                </a:solidFill>
                <a:latin typeface="Calibri"/>
                <a:cs typeface="Calibri"/>
              </a:rPr>
              <a:t>I</a:t>
            </a:r>
            <a:r>
              <a:rPr spc="-10" smtClean="0">
                <a:solidFill>
                  <a:srgbClr val="FF0000"/>
                </a:solidFill>
                <a:latin typeface="Calibri"/>
                <a:cs typeface="Calibri"/>
              </a:rPr>
              <a:t>nvisible</a:t>
            </a:r>
            <a:r>
              <a:rPr lang="fr-FR" spc="-10" dirty="0" smtClean="0">
                <a:solidFill>
                  <a:srgbClr val="FF0000"/>
                </a:solidFill>
                <a:latin typeface="Calibri"/>
                <a:cs typeface="Calibri"/>
              </a:rPr>
              <a:t> Web</a:t>
            </a:r>
            <a:endParaRPr spc="-10" dirty="0">
              <a:solidFill>
                <a:srgbClr val="FF0000"/>
              </a:solidFill>
              <a:latin typeface="Calibri"/>
              <a:cs typeface="Calibri"/>
            </a:endParaRPr>
          </a:p>
        </p:txBody>
      </p:sp>
      <p:sp>
        <p:nvSpPr>
          <p:cNvPr id="3" name="object 3"/>
          <p:cNvSpPr txBox="1"/>
          <p:nvPr/>
        </p:nvSpPr>
        <p:spPr>
          <a:xfrm>
            <a:off x="618540" y="1972436"/>
            <a:ext cx="7344409" cy="3783087"/>
          </a:xfrm>
          <a:prstGeom prst="rect">
            <a:avLst/>
          </a:prstGeom>
        </p:spPr>
        <p:txBody>
          <a:bodyPr vert="horz" wrap="square" lIns="0" tIns="12700" rIns="0" bIns="0" rtlCol="0">
            <a:spAutoFit/>
          </a:bodyPr>
          <a:lstStyle/>
          <a:p>
            <a:pPr marL="354965" marR="235585" indent="-342900">
              <a:lnSpc>
                <a:spcPct val="100000"/>
              </a:lnSpc>
              <a:spcBef>
                <a:spcPts val="100"/>
              </a:spcBef>
              <a:buFont typeface="Wingdings"/>
              <a:buChar char=""/>
              <a:tabLst>
                <a:tab pos="354965" algn="l"/>
              </a:tabLst>
            </a:pPr>
            <a:r>
              <a:rPr lang="en-US" sz="2400" dirty="0" smtClean="0">
                <a:latin typeface="Calibri"/>
                <a:cs typeface="Calibri"/>
              </a:rPr>
              <a:t>Invisible Web: </a:t>
            </a:r>
          </a:p>
          <a:p>
            <a:pPr marL="354965" marR="235585" indent="-342900">
              <a:lnSpc>
                <a:spcPct val="100000"/>
              </a:lnSpc>
              <a:spcBef>
                <a:spcPts val="100"/>
              </a:spcBef>
              <a:buFont typeface="Wingdings"/>
              <a:buChar char=""/>
              <a:tabLst>
                <a:tab pos="354965" algn="l"/>
              </a:tabLst>
            </a:pPr>
            <a:endParaRPr lang="en-US" sz="2400" dirty="0">
              <a:latin typeface="Calibri"/>
              <a:cs typeface="Calibri"/>
            </a:endParaRPr>
          </a:p>
          <a:p>
            <a:pPr marL="354965" marR="235585" indent="-342900">
              <a:lnSpc>
                <a:spcPct val="100000"/>
              </a:lnSpc>
              <a:spcBef>
                <a:spcPts val="100"/>
              </a:spcBef>
              <a:buFont typeface="Wingdings"/>
              <a:buChar char=""/>
              <a:tabLst>
                <a:tab pos="354965" algn="l"/>
              </a:tabLst>
            </a:pPr>
            <a:r>
              <a:rPr lang="en-US" sz="2400" dirty="0" smtClean="0">
                <a:latin typeface="Calibri"/>
                <a:cs typeface="Calibri"/>
              </a:rPr>
              <a:t>set of documents on the Web that escape the most common search engines.</a:t>
            </a:r>
          </a:p>
          <a:p>
            <a:pPr marL="354965" marR="235585" indent="-342900">
              <a:lnSpc>
                <a:spcPct val="100000"/>
              </a:lnSpc>
              <a:spcBef>
                <a:spcPts val="100"/>
              </a:spcBef>
              <a:tabLst>
                <a:tab pos="354965" algn="l"/>
              </a:tabLst>
            </a:pPr>
            <a:endParaRPr lang="en-US" sz="2400" dirty="0" smtClean="0">
              <a:latin typeface="Calibri"/>
              <a:cs typeface="Calibri"/>
            </a:endParaRPr>
          </a:p>
          <a:p>
            <a:pPr marL="354965" marR="235585" indent="-342900">
              <a:lnSpc>
                <a:spcPct val="100000"/>
              </a:lnSpc>
              <a:spcBef>
                <a:spcPts val="100"/>
              </a:spcBef>
              <a:buFont typeface="Wingdings"/>
              <a:buChar char=""/>
              <a:tabLst>
                <a:tab pos="354965" algn="l"/>
              </a:tabLst>
            </a:pPr>
            <a:r>
              <a:rPr lang="en-US" sz="2400" dirty="0" smtClean="0">
                <a:latin typeface="Calibri"/>
                <a:cs typeface="Calibri"/>
              </a:rPr>
              <a:t>Databases, open archives, grey literature circulation sites...</a:t>
            </a:r>
          </a:p>
          <a:p>
            <a:pPr marL="354965" marR="235585" indent="-342900">
              <a:lnSpc>
                <a:spcPct val="100000"/>
              </a:lnSpc>
              <a:spcBef>
                <a:spcPts val="100"/>
              </a:spcBef>
              <a:buFont typeface="Wingdings"/>
              <a:buChar char=""/>
              <a:tabLst>
                <a:tab pos="354965" algn="l"/>
              </a:tabLst>
            </a:pPr>
            <a:endParaRPr lang="en-US" sz="2400" dirty="0" smtClean="0">
              <a:latin typeface="Calibri"/>
              <a:cs typeface="Calibri"/>
            </a:endParaRPr>
          </a:p>
          <a:p>
            <a:pPr marL="354965" marR="235585" indent="-342900">
              <a:lnSpc>
                <a:spcPct val="100000"/>
              </a:lnSpc>
              <a:spcBef>
                <a:spcPts val="100"/>
              </a:spcBef>
              <a:buFont typeface="Wingdings"/>
              <a:buChar char=""/>
              <a:tabLst>
                <a:tab pos="354965" algn="l"/>
              </a:tabLst>
            </a:pPr>
            <a:r>
              <a:rPr lang="en-US" sz="2400" dirty="0" smtClean="0">
                <a:latin typeface="Calibri"/>
                <a:cs typeface="Calibri"/>
              </a:rPr>
              <a:t>Invisible Web resources are generally of higher </a:t>
            </a:r>
            <a:r>
              <a:rPr lang="en-US" sz="2400" dirty="0" err="1" smtClean="0">
                <a:latin typeface="Calibri"/>
                <a:cs typeface="Calibri"/>
              </a:rPr>
              <a:t>qualityMuch</a:t>
            </a:r>
            <a:r>
              <a:rPr lang="en-US" sz="2400" dirty="0" smtClean="0">
                <a:latin typeface="Calibri"/>
                <a:cs typeface="Calibri"/>
              </a:rPr>
              <a:t> larger than the visible Web</a:t>
            </a:r>
            <a:endParaRPr sz="2400">
              <a:latin typeface="Calibri"/>
              <a:cs typeface="Calibri"/>
            </a:endParaRPr>
          </a:p>
        </p:txBody>
      </p:sp>
      <p:pic>
        <p:nvPicPr>
          <p:cNvPr id="4" name="object 4"/>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p:nvPr/>
        </p:nvSpPr>
        <p:spPr>
          <a:xfrm>
            <a:off x="6161532" y="2638805"/>
            <a:ext cx="444500" cy="287020"/>
          </a:xfrm>
          <a:prstGeom prst="rect">
            <a:avLst/>
          </a:prstGeom>
          <a:solidFill>
            <a:srgbClr val="FFFF00"/>
          </a:solidFill>
        </p:spPr>
        <p:txBody>
          <a:bodyPr vert="horz" wrap="square" lIns="0" tIns="0" rIns="0" bIns="0" rtlCol="0">
            <a:spAutoFit/>
          </a:bodyPr>
          <a:lstStyle/>
          <a:p>
            <a:pPr marL="635">
              <a:lnSpc>
                <a:spcPts val="2100"/>
              </a:lnSpc>
            </a:pPr>
            <a:r>
              <a:rPr sz="2000" spc="-25" dirty="0">
                <a:latin typeface="Times New Roman"/>
                <a:cs typeface="Times New Roman"/>
              </a:rPr>
              <a:t>com</a:t>
            </a:r>
            <a:endParaRPr sz="2000">
              <a:latin typeface="Times New Roman"/>
              <a:cs typeface="Times New Roman"/>
            </a:endParaRPr>
          </a:p>
        </p:txBody>
      </p:sp>
      <p:sp>
        <p:nvSpPr>
          <p:cNvPr id="6" name="object 6"/>
          <p:cNvSpPr txBox="1"/>
          <p:nvPr/>
        </p:nvSpPr>
        <p:spPr>
          <a:xfrm>
            <a:off x="906576" y="2587244"/>
            <a:ext cx="7189470" cy="330835"/>
          </a:xfrm>
          <a:prstGeom prst="rect">
            <a:avLst/>
          </a:prstGeom>
        </p:spPr>
        <p:txBody>
          <a:bodyPr vert="horz" wrap="square" lIns="0" tIns="13335" rIns="0" bIns="0" rtlCol="0">
            <a:spAutoFit/>
          </a:bodyPr>
          <a:lstStyle/>
          <a:p>
            <a:pPr marL="12700">
              <a:lnSpc>
                <a:spcPct val="100000"/>
              </a:lnSpc>
              <a:spcBef>
                <a:spcPts val="105"/>
              </a:spcBef>
              <a:tabLst>
                <a:tab pos="5777230" algn="l"/>
              </a:tabLst>
            </a:pPr>
            <a:r>
              <a:rPr sz="2000" spc="-40" dirty="0">
                <a:latin typeface="Times New Roman"/>
                <a:cs typeface="Times New Roman"/>
              </a:rPr>
              <a:t>l’identification</a:t>
            </a:r>
            <a:r>
              <a:rPr sz="2000" spc="85" dirty="0">
                <a:latin typeface="Times New Roman"/>
                <a:cs typeface="Times New Roman"/>
              </a:rPr>
              <a:t> </a:t>
            </a:r>
            <a:r>
              <a:rPr sz="2000" dirty="0">
                <a:latin typeface="Times New Roman"/>
                <a:cs typeface="Times New Roman"/>
              </a:rPr>
              <a:t>du</a:t>
            </a:r>
            <a:r>
              <a:rPr sz="2000" spc="65" dirty="0">
                <a:latin typeface="Times New Roman"/>
                <a:cs typeface="Times New Roman"/>
              </a:rPr>
              <a:t> </a:t>
            </a:r>
            <a:r>
              <a:rPr sz="2000" dirty="0">
                <a:latin typeface="Times New Roman"/>
                <a:cs typeface="Times New Roman"/>
              </a:rPr>
              <a:t>site</a:t>
            </a:r>
            <a:r>
              <a:rPr sz="2000" spc="75" dirty="0">
                <a:latin typeface="Times New Roman"/>
                <a:cs typeface="Times New Roman"/>
              </a:rPr>
              <a:t> </a:t>
            </a:r>
            <a:r>
              <a:rPr sz="2000" spc="-20" dirty="0">
                <a:latin typeface="Times New Roman"/>
                <a:cs typeface="Times New Roman"/>
              </a:rPr>
              <a:t>recherché.</a:t>
            </a:r>
            <a:r>
              <a:rPr sz="2000" spc="80" dirty="0">
                <a:latin typeface="Times New Roman"/>
                <a:cs typeface="Times New Roman"/>
              </a:rPr>
              <a:t> </a:t>
            </a:r>
            <a:r>
              <a:rPr sz="2000" dirty="0">
                <a:latin typeface="Times New Roman"/>
                <a:cs typeface="Times New Roman"/>
              </a:rPr>
              <a:t>Enfin,</a:t>
            </a:r>
            <a:r>
              <a:rPr sz="2000" spc="75" dirty="0">
                <a:latin typeface="Times New Roman"/>
                <a:cs typeface="Times New Roman"/>
              </a:rPr>
              <a:t> </a:t>
            </a:r>
            <a:r>
              <a:rPr sz="2000" spc="-40" dirty="0">
                <a:latin typeface="Times New Roman"/>
                <a:cs typeface="Times New Roman"/>
              </a:rPr>
              <a:t>l’élément</a:t>
            </a:r>
            <a:r>
              <a:rPr sz="2000" spc="70" dirty="0">
                <a:latin typeface="Times New Roman"/>
                <a:cs typeface="Times New Roman"/>
              </a:rPr>
              <a:t> </a:t>
            </a:r>
            <a:r>
              <a:rPr sz="2000" spc="-320" dirty="0">
                <a:latin typeface="Times New Roman"/>
                <a:cs typeface="Times New Roman"/>
              </a:rPr>
              <a:t>«</a:t>
            </a:r>
            <a:r>
              <a:rPr sz="2000" dirty="0">
                <a:latin typeface="Times New Roman"/>
                <a:cs typeface="Times New Roman"/>
              </a:rPr>
              <a:t>	</a:t>
            </a:r>
            <a:r>
              <a:rPr sz="2000" spc="-270" dirty="0">
                <a:latin typeface="Times New Roman"/>
                <a:cs typeface="Times New Roman"/>
              </a:rPr>
              <a:t>»</a:t>
            </a:r>
            <a:r>
              <a:rPr sz="2000" spc="175" dirty="0">
                <a:latin typeface="Times New Roman"/>
                <a:cs typeface="Times New Roman"/>
              </a:rPr>
              <a:t> </a:t>
            </a:r>
            <a:r>
              <a:rPr sz="2000" dirty="0">
                <a:latin typeface="Times New Roman"/>
                <a:cs typeface="Times New Roman"/>
              </a:rPr>
              <a:t>ou</a:t>
            </a:r>
            <a:r>
              <a:rPr sz="2000" spc="204" dirty="0">
                <a:latin typeface="Times New Roman"/>
                <a:cs typeface="Times New Roman"/>
              </a:rPr>
              <a:t> </a:t>
            </a:r>
            <a:r>
              <a:rPr sz="2000" spc="-270" dirty="0">
                <a:latin typeface="Times New Roman"/>
                <a:cs typeface="Times New Roman"/>
              </a:rPr>
              <a:t>«</a:t>
            </a:r>
            <a:r>
              <a:rPr sz="2000" spc="200" dirty="0">
                <a:latin typeface="Times New Roman"/>
                <a:cs typeface="Times New Roman"/>
              </a:rPr>
              <a:t> </a:t>
            </a:r>
            <a:r>
              <a:rPr sz="2000" dirty="0">
                <a:latin typeface="Times New Roman"/>
                <a:cs typeface="Times New Roman"/>
              </a:rPr>
              <a:t>fr</a:t>
            </a:r>
            <a:r>
              <a:rPr sz="2000" spc="190" dirty="0">
                <a:latin typeface="Times New Roman"/>
                <a:cs typeface="Times New Roman"/>
              </a:rPr>
              <a:t> </a:t>
            </a:r>
            <a:r>
              <a:rPr sz="2000" spc="-270" dirty="0">
                <a:latin typeface="Times New Roman"/>
                <a:cs typeface="Times New Roman"/>
              </a:rPr>
              <a:t>»</a:t>
            </a:r>
            <a:r>
              <a:rPr sz="2000" spc="200" dirty="0">
                <a:latin typeface="Times New Roman"/>
                <a:cs typeface="Times New Roman"/>
              </a:rPr>
              <a:t> </a:t>
            </a:r>
            <a:r>
              <a:rPr sz="2000" spc="-25" dirty="0">
                <a:latin typeface="Times New Roman"/>
                <a:cs typeface="Times New Roman"/>
              </a:rPr>
              <a:t>ou</a:t>
            </a:r>
            <a:endParaRPr sz="2000">
              <a:latin typeface="Times New Roman"/>
              <a:cs typeface="Times New Roman"/>
            </a:endParaRPr>
          </a:p>
        </p:txBody>
      </p:sp>
      <p:sp>
        <p:nvSpPr>
          <p:cNvPr id="7" name="object 7"/>
          <p:cNvSpPr txBox="1"/>
          <p:nvPr/>
        </p:nvSpPr>
        <p:spPr>
          <a:xfrm>
            <a:off x="906576" y="2892044"/>
            <a:ext cx="7188200"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Times New Roman"/>
                <a:cs typeface="Times New Roman"/>
              </a:rPr>
              <a:t>autres</a:t>
            </a:r>
            <a:r>
              <a:rPr sz="2000" spc="-100" dirty="0">
                <a:latin typeface="Times New Roman"/>
                <a:cs typeface="Times New Roman"/>
              </a:rPr>
              <a:t> </a:t>
            </a:r>
            <a:r>
              <a:rPr sz="2000" spc="-20" dirty="0">
                <a:latin typeface="Times New Roman"/>
                <a:cs typeface="Times New Roman"/>
              </a:rPr>
              <a:t>indique</a:t>
            </a:r>
            <a:r>
              <a:rPr sz="2000" spc="-70" dirty="0">
                <a:latin typeface="Times New Roman"/>
                <a:cs typeface="Times New Roman"/>
              </a:rPr>
              <a:t> </a:t>
            </a:r>
            <a:r>
              <a:rPr sz="2000" spc="-35" dirty="0">
                <a:latin typeface="Times New Roman"/>
                <a:cs typeface="Times New Roman"/>
              </a:rPr>
              <a:t>l’appartenance</a:t>
            </a:r>
            <a:r>
              <a:rPr sz="2000" spc="15" dirty="0">
                <a:latin typeface="Times New Roman"/>
                <a:cs typeface="Times New Roman"/>
              </a:rPr>
              <a:t> </a:t>
            </a:r>
            <a:r>
              <a:rPr sz="2000" dirty="0">
                <a:latin typeface="Times New Roman"/>
                <a:cs typeface="Times New Roman"/>
              </a:rPr>
              <a:t>du</a:t>
            </a:r>
            <a:r>
              <a:rPr sz="2000" spc="5" dirty="0">
                <a:latin typeface="Times New Roman"/>
                <a:cs typeface="Times New Roman"/>
              </a:rPr>
              <a:t> </a:t>
            </a:r>
            <a:r>
              <a:rPr sz="2000" spc="-20" dirty="0">
                <a:latin typeface="Times New Roman"/>
                <a:cs typeface="Times New Roman"/>
              </a:rPr>
              <a:t>site.</a:t>
            </a:r>
            <a:r>
              <a:rPr sz="2000" spc="10" dirty="0">
                <a:latin typeface="Times New Roman"/>
                <a:cs typeface="Times New Roman"/>
              </a:rPr>
              <a:t> </a:t>
            </a:r>
            <a:r>
              <a:rPr sz="2000" spc="-10" dirty="0">
                <a:latin typeface="Times New Roman"/>
                <a:cs typeface="Times New Roman"/>
              </a:rPr>
              <a:t>Généralement</a:t>
            </a:r>
            <a:r>
              <a:rPr sz="2000" spc="25" dirty="0">
                <a:latin typeface="Times New Roman"/>
                <a:cs typeface="Times New Roman"/>
              </a:rPr>
              <a:t> </a:t>
            </a:r>
            <a:r>
              <a:rPr sz="2000" spc="-270" dirty="0">
                <a:latin typeface="Times New Roman"/>
                <a:cs typeface="Times New Roman"/>
              </a:rPr>
              <a:t>«</a:t>
            </a:r>
            <a:r>
              <a:rPr sz="2000" spc="110" dirty="0">
                <a:latin typeface="Times New Roman"/>
                <a:cs typeface="Times New Roman"/>
              </a:rPr>
              <a:t> </a:t>
            </a:r>
            <a:r>
              <a:rPr sz="2000" dirty="0">
                <a:latin typeface="Times New Roman"/>
                <a:cs typeface="Times New Roman"/>
              </a:rPr>
              <a:t>com</a:t>
            </a:r>
            <a:r>
              <a:rPr sz="2000" spc="10" dirty="0">
                <a:latin typeface="Times New Roman"/>
                <a:cs typeface="Times New Roman"/>
              </a:rPr>
              <a:t> </a:t>
            </a:r>
            <a:r>
              <a:rPr sz="2000" spc="-270" dirty="0">
                <a:latin typeface="Times New Roman"/>
                <a:cs typeface="Times New Roman"/>
              </a:rPr>
              <a:t>»</a:t>
            </a:r>
            <a:r>
              <a:rPr sz="2000" spc="110" dirty="0">
                <a:latin typeface="Times New Roman"/>
                <a:cs typeface="Times New Roman"/>
              </a:rPr>
              <a:t> </a:t>
            </a:r>
            <a:r>
              <a:rPr sz="2000" spc="-10" dirty="0">
                <a:latin typeface="Times New Roman"/>
                <a:cs typeface="Times New Roman"/>
              </a:rPr>
              <a:t>indique</a:t>
            </a:r>
            <a:r>
              <a:rPr sz="2000" spc="15" dirty="0">
                <a:latin typeface="Times New Roman"/>
                <a:cs typeface="Times New Roman"/>
              </a:rPr>
              <a:t> </a:t>
            </a:r>
            <a:r>
              <a:rPr sz="2000" spc="-25" dirty="0">
                <a:latin typeface="Times New Roman"/>
                <a:cs typeface="Times New Roman"/>
              </a:rPr>
              <a:t>les</a:t>
            </a:r>
            <a:endParaRPr sz="2000">
              <a:latin typeface="Times New Roman"/>
              <a:cs typeface="Times New Roman"/>
            </a:endParaRPr>
          </a:p>
        </p:txBody>
      </p:sp>
      <p:sp>
        <p:nvSpPr>
          <p:cNvPr id="8" name="object 8"/>
          <p:cNvSpPr txBox="1"/>
          <p:nvPr/>
        </p:nvSpPr>
        <p:spPr>
          <a:xfrm>
            <a:off x="2929127" y="3248405"/>
            <a:ext cx="567690" cy="287020"/>
          </a:xfrm>
          <a:prstGeom prst="rect">
            <a:avLst/>
          </a:prstGeom>
          <a:solidFill>
            <a:srgbClr val="FFFF00"/>
          </a:solidFill>
        </p:spPr>
        <p:txBody>
          <a:bodyPr vert="horz" wrap="square" lIns="0" tIns="0" rIns="0" bIns="0" rtlCol="0">
            <a:spAutoFit/>
          </a:bodyPr>
          <a:lstStyle/>
          <a:p>
            <a:pPr marL="635">
              <a:lnSpc>
                <a:spcPts val="2100"/>
              </a:lnSpc>
            </a:pPr>
            <a:r>
              <a:rPr sz="2000" spc="-270" dirty="0">
                <a:latin typeface="Times New Roman"/>
                <a:cs typeface="Times New Roman"/>
              </a:rPr>
              <a:t>«</a:t>
            </a:r>
            <a:r>
              <a:rPr sz="2000" spc="280" dirty="0">
                <a:latin typeface="Times New Roman"/>
                <a:cs typeface="Times New Roman"/>
              </a:rPr>
              <a:t> </a:t>
            </a:r>
            <a:r>
              <a:rPr sz="2000" dirty="0">
                <a:latin typeface="Times New Roman"/>
                <a:cs typeface="Times New Roman"/>
              </a:rPr>
              <a:t>fr</a:t>
            </a:r>
            <a:r>
              <a:rPr sz="2000" spc="285" dirty="0">
                <a:latin typeface="Times New Roman"/>
                <a:cs typeface="Times New Roman"/>
              </a:rPr>
              <a:t> </a:t>
            </a:r>
            <a:r>
              <a:rPr sz="2000" spc="-320" dirty="0">
                <a:latin typeface="Times New Roman"/>
                <a:cs typeface="Times New Roman"/>
              </a:rPr>
              <a:t>»</a:t>
            </a:r>
            <a:endParaRPr sz="2000">
              <a:latin typeface="Times New Roman"/>
              <a:cs typeface="Times New Roman"/>
            </a:endParaRPr>
          </a:p>
        </p:txBody>
      </p:sp>
      <p:sp>
        <p:nvSpPr>
          <p:cNvPr id="9" name="object 9"/>
          <p:cNvSpPr txBox="1"/>
          <p:nvPr/>
        </p:nvSpPr>
        <p:spPr>
          <a:xfrm>
            <a:off x="906576" y="3196844"/>
            <a:ext cx="7188834" cy="330835"/>
          </a:xfrm>
          <a:prstGeom prst="rect">
            <a:avLst/>
          </a:prstGeom>
        </p:spPr>
        <p:txBody>
          <a:bodyPr vert="horz" wrap="square" lIns="0" tIns="13335" rIns="0" bIns="0" rtlCol="0">
            <a:spAutoFit/>
          </a:bodyPr>
          <a:lstStyle/>
          <a:p>
            <a:pPr marL="12700">
              <a:lnSpc>
                <a:spcPct val="100000"/>
              </a:lnSpc>
              <a:spcBef>
                <a:spcPts val="105"/>
              </a:spcBef>
              <a:tabLst>
                <a:tab pos="2679700" algn="l"/>
              </a:tabLst>
            </a:pPr>
            <a:r>
              <a:rPr sz="2000" dirty="0">
                <a:latin typeface="Times New Roman"/>
                <a:cs typeface="Times New Roman"/>
              </a:rPr>
              <a:t>sites</a:t>
            </a:r>
            <a:r>
              <a:rPr sz="2000" spc="90" dirty="0">
                <a:latin typeface="Times New Roman"/>
                <a:cs typeface="Times New Roman"/>
              </a:rPr>
              <a:t> </a:t>
            </a:r>
            <a:r>
              <a:rPr sz="2000" spc="-10" dirty="0">
                <a:latin typeface="Times New Roman"/>
                <a:cs typeface="Times New Roman"/>
              </a:rPr>
              <a:t>commerciaux,</a:t>
            </a:r>
            <a:r>
              <a:rPr sz="2000" dirty="0">
                <a:latin typeface="Times New Roman"/>
                <a:cs typeface="Times New Roman"/>
              </a:rPr>
              <a:t>	les</a:t>
            </a:r>
            <a:r>
              <a:rPr sz="2000" spc="114" dirty="0">
                <a:latin typeface="Times New Roman"/>
                <a:cs typeface="Times New Roman"/>
              </a:rPr>
              <a:t> </a:t>
            </a:r>
            <a:r>
              <a:rPr sz="2000" dirty="0">
                <a:latin typeface="Times New Roman"/>
                <a:cs typeface="Times New Roman"/>
              </a:rPr>
              <a:t>sites</a:t>
            </a:r>
            <a:r>
              <a:rPr sz="2000" spc="135" dirty="0">
                <a:latin typeface="Times New Roman"/>
                <a:cs typeface="Times New Roman"/>
              </a:rPr>
              <a:t> </a:t>
            </a:r>
            <a:r>
              <a:rPr sz="2000" spc="-10" dirty="0">
                <a:latin typeface="Times New Roman"/>
                <a:cs typeface="Times New Roman"/>
              </a:rPr>
              <a:t>français</a:t>
            </a:r>
            <a:r>
              <a:rPr sz="2000" spc="125" dirty="0">
                <a:latin typeface="Times New Roman"/>
                <a:cs typeface="Times New Roman"/>
              </a:rPr>
              <a:t> </a:t>
            </a:r>
            <a:r>
              <a:rPr sz="2000" dirty="0">
                <a:latin typeface="Times New Roman"/>
                <a:cs typeface="Times New Roman"/>
              </a:rPr>
              <a:t>par</a:t>
            </a:r>
            <a:r>
              <a:rPr sz="2000" spc="125" dirty="0">
                <a:latin typeface="Times New Roman"/>
                <a:cs typeface="Times New Roman"/>
              </a:rPr>
              <a:t> </a:t>
            </a:r>
            <a:r>
              <a:rPr sz="2000" spc="-35" dirty="0">
                <a:latin typeface="Times New Roman"/>
                <a:cs typeface="Times New Roman"/>
              </a:rPr>
              <a:t>exemple.</a:t>
            </a:r>
            <a:r>
              <a:rPr sz="2000" spc="125" dirty="0">
                <a:latin typeface="Times New Roman"/>
                <a:cs typeface="Times New Roman"/>
              </a:rPr>
              <a:t> </a:t>
            </a:r>
            <a:r>
              <a:rPr sz="2000" spc="-25" dirty="0">
                <a:latin typeface="Times New Roman"/>
                <a:cs typeface="Times New Roman"/>
              </a:rPr>
              <a:t>Mais</a:t>
            </a:r>
            <a:r>
              <a:rPr sz="2000" spc="130" dirty="0">
                <a:latin typeface="Times New Roman"/>
                <a:cs typeface="Times New Roman"/>
              </a:rPr>
              <a:t> </a:t>
            </a:r>
            <a:r>
              <a:rPr sz="2000" dirty="0">
                <a:latin typeface="Times New Roman"/>
                <a:cs typeface="Times New Roman"/>
              </a:rPr>
              <a:t>on</a:t>
            </a:r>
            <a:r>
              <a:rPr sz="2000" spc="125" dirty="0">
                <a:latin typeface="Times New Roman"/>
                <a:cs typeface="Times New Roman"/>
              </a:rPr>
              <a:t> </a:t>
            </a:r>
            <a:r>
              <a:rPr sz="2000" spc="-20" dirty="0">
                <a:latin typeface="Times New Roman"/>
                <a:cs typeface="Times New Roman"/>
              </a:rPr>
              <a:t>peut</a:t>
            </a:r>
            <a:endParaRPr sz="2000">
              <a:latin typeface="Times New Roman"/>
              <a:cs typeface="Times New Roman"/>
            </a:endParaRPr>
          </a:p>
        </p:txBody>
      </p:sp>
      <p:sp>
        <p:nvSpPr>
          <p:cNvPr id="10" name="object 10"/>
          <p:cNvSpPr txBox="1"/>
          <p:nvPr/>
        </p:nvSpPr>
        <p:spPr>
          <a:xfrm>
            <a:off x="906576" y="3501338"/>
            <a:ext cx="7189470" cy="639445"/>
          </a:xfrm>
          <a:prstGeom prst="rect">
            <a:avLst/>
          </a:prstGeom>
        </p:spPr>
        <p:txBody>
          <a:bodyPr vert="horz" wrap="square" lIns="0" tIns="13335" rIns="0" bIns="0" rtlCol="0">
            <a:spAutoFit/>
          </a:bodyPr>
          <a:lstStyle/>
          <a:p>
            <a:pPr marL="12700">
              <a:lnSpc>
                <a:spcPct val="100000"/>
              </a:lnSpc>
              <a:spcBef>
                <a:spcPts val="105"/>
              </a:spcBef>
              <a:tabLst>
                <a:tab pos="870585" algn="l"/>
                <a:tab pos="2007870" algn="l"/>
                <a:tab pos="2615565" algn="l"/>
                <a:tab pos="3012440" algn="l"/>
                <a:tab pos="3556000" algn="l"/>
                <a:tab pos="4539615" algn="l"/>
                <a:tab pos="4734560" algn="l"/>
                <a:tab pos="4966335" algn="l"/>
                <a:tab pos="5516245" algn="l"/>
                <a:tab pos="5748020" algn="l"/>
                <a:tab pos="6355080" algn="l"/>
                <a:tab pos="6751320" algn="l"/>
              </a:tabLst>
            </a:pPr>
            <a:r>
              <a:rPr sz="2000" spc="-10" dirty="0">
                <a:latin typeface="Times New Roman"/>
                <a:cs typeface="Times New Roman"/>
              </a:rPr>
              <a:t>trouver</a:t>
            </a:r>
            <a:r>
              <a:rPr sz="2000" dirty="0">
                <a:latin typeface="Times New Roman"/>
                <a:cs typeface="Times New Roman"/>
              </a:rPr>
              <a:t>	</a:t>
            </a:r>
            <a:r>
              <a:rPr sz="2000" spc="-10" dirty="0">
                <a:latin typeface="Times New Roman"/>
                <a:cs typeface="Times New Roman"/>
              </a:rPr>
              <a:t>également</a:t>
            </a:r>
            <a:r>
              <a:rPr sz="2000" dirty="0">
                <a:latin typeface="Times New Roman"/>
                <a:cs typeface="Times New Roman"/>
              </a:rPr>
              <a:t>	</a:t>
            </a:r>
            <a:r>
              <a:rPr sz="2000" spc="-20" dirty="0">
                <a:latin typeface="Times New Roman"/>
                <a:cs typeface="Times New Roman"/>
              </a:rPr>
              <a:t>pour</a:t>
            </a:r>
            <a:r>
              <a:rPr sz="2000" dirty="0">
                <a:latin typeface="Times New Roman"/>
                <a:cs typeface="Times New Roman"/>
              </a:rPr>
              <a:t>	</a:t>
            </a:r>
            <a:r>
              <a:rPr sz="2000" spc="-25" dirty="0">
                <a:latin typeface="Times New Roman"/>
                <a:cs typeface="Times New Roman"/>
              </a:rPr>
              <a:t>les</a:t>
            </a:r>
            <a:r>
              <a:rPr sz="2000" dirty="0">
                <a:latin typeface="Times New Roman"/>
                <a:cs typeface="Times New Roman"/>
              </a:rPr>
              <a:t>	</a:t>
            </a:r>
            <a:r>
              <a:rPr sz="2000" spc="-20" dirty="0">
                <a:latin typeface="Times New Roman"/>
                <a:cs typeface="Times New Roman"/>
              </a:rPr>
              <a:t>plus</a:t>
            </a:r>
            <a:r>
              <a:rPr sz="2000" dirty="0">
                <a:latin typeface="Times New Roman"/>
                <a:cs typeface="Times New Roman"/>
              </a:rPr>
              <a:t>	</a:t>
            </a:r>
            <a:r>
              <a:rPr sz="2000" spc="-10" dirty="0">
                <a:latin typeface="Times New Roman"/>
                <a:cs typeface="Times New Roman"/>
              </a:rPr>
              <a:t>courants</a:t>
            </a:r>
            <a:r>
              <a:rPr sz="2000" dirty="0">
                <a:latin typeface="Times New Roman"/>
                <a:cs typeface="Times New Roman"/>
              </a:rPr>
              <a:t>	</a:t>
            </a:r>
            <a:r>
              <a:rPr sz="2000" spc="-50" dirty="0">
                <a:latin typeface="Times New Roman"/>
                <a:cs typeface="Times New Roman"/>
              </a:rPr>
              <a:t>:</a:t>
            </a:r>
            <a:r>
              <a:rPr sz="2000" dirty="0">
                <a:solidFill>
                  <a:srgbClr val="FF0000"/>
                </a:solidFill>
                <a:latin typeface="Times New Roman"/>
                <a:cs typeface="Times New Roman"/>
              </a:rPr>
              <a:t>	</a:t>
            </a:r>
            <a:r>
              <a:rPr sz="2000" spc="-320" dirty="0">
                <a:solidFill>
                  <a:srgbClr val="FF0000"/>
                </a:solidFill>
                <a:latin typeface="Times New Roman"/>
                <a:cs typeface="Times New Roman"/>
              </a:rPr>
              <a:t>«</a:t>
            </a:r>
            <a:r>
              <a:rPr sz="2000" dirty="0">
                <a:solidFill>
                  <a:srgbClr val="FF0000"/>
                </a:solidFill>
                <a:latin typeface="Times New Roman"/>
                <a:cs typeface="Times New Roman"/>
              </a:rPr>
              <a:t>	</a:t>
            </a:r>
            <a:r>
              <a:rPr sz="2000" spc="-20" dirty="0">
                <a:solidFill>
                  <a:srgbClr val="FF0000"/>
                </a:solidFill>
                <a:latin typeface="Times New Roman"/>
                <a:cs typeface="Times New Roman"/>
              </a:rPr>
              <a:t>.edu</a:t>
            </a:r>
            <a:r>
              <a:rPr sz="2000" dirty="0">
                <a:solidFill>
                  <a:srgbClr val="FF0000"/>
                </a:solidFill>
                <a:latin typeface="Times New Roman"/>
                <a:cs typeface="Times New Roman"/>
              </a:rPr>
              <a:t>	</a:t>
            </a:r>
            <a:r>
              <a:rPr sz="2000" spc="-320" dirty="0">
                <a:latin typeface="Times New Roman"/>
                <a:cs typeface="Times New Roman"/>
              </a:rPr>
              <a:t>»</a:t>
            </a:r>
            <a:r>
              <a:rPr sz="2000" dirty="0">
                <a:latin typeface="Times New Roman"/>
                <a:cs typeface="Times New Roman"/>
              </a:rPr>
              <a:t>	</a:t>
            </a:r>
            <a:r>
              <a:rPr sz="2000" spc="-20" dirty="0">
                <a:latin typeface="Times New Roman"/>
                <a:cs typeface="Times New Roman"/>
              </a:rPr>
              <a:t>pour</a:t>
            </a:r>
            <a:r>
              <a:rPr sz="2000" dirty="0">
                <a:latin typeface="Times New Roman"/>
                <a:cs typeface="Times New Roman"/>
              </a:rPr>
              <a:t>	</a:t>
            </a:r>
            <a:r>
              <a:rPr sz="2000" spc="-25" dirty="0">
                <a:latin typeface="Times New Roman"/>
                <a:cs typeface="Times New Roman"/>
              </a:rPr>
              <a:t>les</a:t>
            </a:r>
            <a:r>
              <a:rPr sz="2000" dirty="0">
                <a:latin typeface="Times New Roman"/>
                <a:cs typeface="Times New Roman"/>
              </a:rPr>
              <a:t>	</a:t>
            </a:r>
            <a:r>
              <a:rPr sz="2000" spc="-35" dirty="0">
                <a:latin typeface="Times New Roman"/>
                <a:cs typeface="Times New Roman"/>
              </a:rPr>
              <a:t>sites</a:t>
            </a:r>
            <a:endParaRPr sz="2000">
              <a:latin typeface="Times New Roman"/>
              <a:cs typeface="Times New Roman"/>
            </a:endParaRPr>
          </a:p>
          <a:p>
            <a:pPr marL="12700">
              <a:lnSpc>
                <a:spcPct val="100000"/>
              </a:lnSpc>
              <a:spcBef>
                <a:spcPts val="25"/>
              </a:spcBef>
            </a:pPr>
            <a:r>
              <a:rPr sz="2000" spc="-10" dirty="0">
                <a:latin typeface="Times New Roman"/>
                <a:cs typeface="Times New Roman"/>
              </a:rPr>
              <a:t>éducatifs,</a:t>
            </a:r>
            <a:endParaRPr sz="2000">
              <a:latin typeface="Times New Roman"/>
              <a:cs typeface="Times New Roman"/>
            </a:endParaRPr>
          </a:p>
        </p:txBody>
      </p:sp>
      <p:sp>
        <p:nvSpPr>
          <p:cNvPr id="11" name="object 11"/>
          <p:cNvSpPr txBox="1"/>
          <p:nvPr/>
        </p:nvSpPr>
        <p:spPr>
          <a:xfrm>
            <a:off x="2084832" y="4155185"/>
            <a:ext cx="561340" cy="294640"/>
          </a:xfrm>
          <a:prstGeom prst="rect">
            <a:avLst/>
          </a:prstGeom>
          <a:solidFill>
            <a:srgbClr val="FFFF00"/>
          </a:solidFill>
        </p:spPr>
        <p:txBody>
          <a:bodyPr vert="horz" wrap="square" lIns="0" tIns="0" rIns="0" bIns="0" rtlCol="0">
            <a:spAutoFit/>
          </a:bodyPr>
          <a:lstStyle/>
          <a:p>
            <a:pPr>
              <a:lnSpc>
                <a:spcPts val="2160"/>
              </a:lnSpc>
            </a:pPr>
            <a:r>
              <a:rPr sz="2000" spc="-40" dirty="0">
                <a:latin typeface="Times New Roman"/>
                <a:cs typeface="Times New Roman"/>
              </a:rPr>
              <a:t>.gouv</a:t>
            </a:r>
            <a:endParaRPr sz="2000">
              <a:latin typeface="Times New Roman"/>
              <a:cs typeface="Times New Roman"/>
            </a:endParaRPr>
          </a:p>
        </p:txBody>
      </p:sp>
      <p:sp>
        <p:nvSpPr>
          <p:cNvPr id="12" name="object 12"/>
          <p:cNvSpPr txBox="1"/>
          <p:nvPr/>
        </p:nvSpPr>
        <p:spPr>
          <a:xfrm>
            <a:off x="906576" y="4111497"/>
            <a:ext cx="7188200" cy="638810"/>
          </a:xfrm>
          <a:prstGeom prst="rect">
            <a:avLst/>
          </a:prstGeom>
        </p:spPr>
        <p:txBody>
          <a:bodyPr vert="horz" wrap="square" lIns="0" tIns="10160" rIns="0" bIns="0" rtlCol="0">
            <a:spAutoFit/>
          </a:bodyPr>
          <a:lstStyle/>
          <a:p>
            <a:pPr marL="12700" marR="5080" indent="977900">
              <a:lnSpc>
                <a:spcPct val="101000"/>
              </a:lnSpc>
              <a:spcBef>
                <a:spcPts val="80"/>
              </a:spcBef>
              <a:tabLst>
                <a:tab pos="1823085" algn="l"/>
              </a:tabLst>
            </a:pPr>
            <a:r>
              <a:rPr sz="2000" spc="-320" dirty="0">
                <a:latin typeface="Times New Roman"/>
                <a:cs typeface="Times New Roman"/>
              </a:rPr>
              <a:t>«</a:t>
            </a:r>
            <a:r>
              <a:rPr sz="2000" dirty="0">
                <a:latin typeface="Times New Roman"/>
                <a:cs typeface="Times New Roman"/>
              </a:rPr>
              <a:t>	</a:t>
            </a:r>
            <a:r>
              <a:rPr sz="2000" spc="-270" dirty="0">
                <a:latin typeface="Times New Roman"/>
                <a:cs typeface="Times New Roman"/>
              </a:rPr>
              <a:t>»</a:t>
            </a:r>
            <a:r>
              <a:rPr sz="2000" spc="145" dirty="0">
                <a:latin typeface="Times New Roman"/>
                <a:cs typeface="Times New Roman"/>
              </a:rPr>
              <a:t> </a:t>
            </a:r>
            <a:r>
              <a:rPr sz="2000" dirty="0">
                <a:latin typeface="Times New Roman"/>
                <a:cs typeface="Times New Roman"/>
              </a:rPr>
              <a:t>pour</a:t>
            </a:r>
            <a:r>
              <a:rPr sz="2000" spc="110" dirty="0">
                <a:latin typeface="Times New Roman"/>
                <a:cs typeface="Times New Roman"/>
              </a:rPr>
              <a:t> </a:t>
            </a:r>
            <a:r>
              <a:rPr sz="2000" dirty="0">
                <a:latin typeface="Times New Roman"/>
                <a:cs typeface="Times New Roman"/>
              </a:rPr>
              <a:t>les</a:t>
            </a:r>
            <a:r>
              <a:rPr sz="2000" spc="125" dirty="0">
                <a:latin typeface="Times New Roman"/>
                <a:cs typeface="Times New Roman"/>
              </a:rPr>
              <a:t> </a:t>
            </a:r>
            <a:r>
              <a:rPr sz="2000" dirty="0">
                <a:latin typeface="Times New Roman"/>
                <a:cs typeface="Times New Roman"/>
              </a:rPr>
              <a:t>sites</a:t>
            </a:r>
            <a:r>
              <a:rPr sz="2000" spc="130" dirty="0">
                <a:latin typeface="Times New Roman"/>
                <a:cs typeface="Times New Roman"/>
              </a:rPr>
              <a:t> </a:t>
            </a:r>
            <a:r>
              <a:rPr sz="2000" spc="-25" dirty="0">
                <a:latin typeface="Times New Roman"/>
                <a:cs typeface="Times New Roman"/>
              </a:rPr>
              <a:t>gouvernementaux</a:t>
            </a:r>
            <a:r>
              <a:rPr sz="2000" spc="140" dirty="0">
                <a:latin typeface="Times New Roman"/>
                <a:cs typeface="Times New Roman"/>
              </a:rPr>
              <a:t> </a:t>
            </a:r>
            <a:r>
              <a:rPr sz="2000" spc="-25" dirty="0">
                <a:latin typeface="Times New Roman"/>
                <a:cs typeface="Times New Roman"/>
              </a:rPr>
              <a:t>(administrations</a:t>
            </a:r>
            <a:r>
              <a:rPr sz="2000" spc="130" dirty="0">
                <a:latin typeface="Times New Roman"/>
                <a:cs typeface="Times New Roman"/>
              </a:rPr>
              <a:t> </a:t>
            </a:r>
            <a:r>
              <a:rPr sz="2000" spc="-25" dirty="0">
                <a:latin typeface="Times New Roman"/>
                <a:cs typeface="Times New Roman"/>
              </a:rPr>
              <a:t>et </a:t>
            </a:r>
            <a:r>
              <a:rPr sz="2000" spc="-10" dirty="0">
                <a:latin typeface="Times New Roman"/>
                <a:cs typeface="Times New Roman"/>
              </a:rPr>
              <a:t>ministères),</a:t>
            </a:r>
            <a:endParaRPr sz="2000">
              <a:latin typeface="Times New Roman"/>
              <a:cs typeface="Times New Roman"/>
            </a:endParaRPr>
          </a:p>
        </p:txBody>
      </p:sp>
      <p:sp>
        <p:nvSpPr>
          <p:cNvPr id="13" name="object 13"/>
          <p:cNvSpPr txBox="1"/>
          <p:nvPr/>
        </p:nvSpPr>
        <p:spPr>
          <a:xfrm>
            <a:off x="1897379" y="4772405"/>
            <a:ext cx="663575" cy="287020"/>
          </a:xfrm>
          <a:prstGeom prst="rect">
            <a:avLst/>
          </a:prstGeom>
          <a:solidFill>
            <a:srgbClr val="FFFF00"/>
          </a:solidFill>
        </p:spPr>
        <p:txBody>
          <a:bodyPr vert="horz" wrap="square" lIns="0" tIns="0" rIns="0" bIns="0" rtlCol="0">
            <a:spAutoFit/>
          </a:bodyPr>
          <a:lstStyle/>
          <a:p>
            <a:pPr>
              <a:lnSpc>
                <a:spcPts val="2100"/>
              </a:lnSpc>
              <a:tabLst>
                <a:tab pos="283845" algn="l"/>
              </a:tabLst>
            </a:pPr>
            <a:r>
              <a:rPr sz="2000" spc="-320" dirty="0">
                <a:latin typeface="Times New Roman"/>
                <a:cs typeface="Times New Roman"/>
              </a:rPr>
              <a:t>«</a:t>
            </a:r>
            <a:r>
              <a:rPr sz="2000" dirty="0">
                <a:latin typeface="Times New Roman"/>
                <a:cs typeface="Times New Roman"/>
              </a:rPr>
              <a:t>	</a:t>
            </a:r>
            <a:r>
              <a:rPr sz="2000" spc="-20" dirty="0">
                <a:latin typeface="Times New Roman"/>
                <a:cs typeface="Times New Roman"/>
              </a:rPr>
              <a:t>.net</a:t>
            </a:r>
            <a:endParaRPr sz="2000">
              <a:latin typeface="Times New Roman"/>
              <a:cs typeface="Times New Roman"/>
            </a:endParaRPr>
          </a:p>
        </p:txBody>
      </p:sp>
      <p:sp>
        <p:nvSpPr>
          <p:cNvPr id="14" name="object 14"/>
          <p:cNvSpPr txBox="1"/>
          <p:nvPr/>
        </p:nvSpPr>
        <p:spPr>
          <a:xfrm>
            <a:off x="2726563" y="4720793"/>
            <a:ext cx="5367655" cy="331470"/>
          </a:xfrm>
          <a:prstGeom prst="rect">
            <a:avLst/>
          </a:prstGeom>
        </p:spPr>
        <p:txBody>
          <a:bodyPr vert="horz" wrap="square" lIns="0" tIns="13335" rIns="0" bIns="0" rtlCol="0">
            <a:spAutoFit/>
          </a:bodyPr>
          <a:lstStyle/>
          <a:p>
            <a:pPr marL="12700">
              <a:lnSpc>
                <a:spcPct val="100000"/>
              </a:lnSpc>
              <a:spcBef>
                <a:spcPts val="105"/>
              </a:spcBef>
              <a:tabLst>
                <a:tab pos="295910" algn="l"/>
                <a:tab pos="955675" algn="l"/>
                <a:tab pos="1402715" algn="l"/>
                <a:tab pos="2016760" algn="l"/>
                <a:tab pos="3705860" algn="l"/>
                <a:tab pos="4886960" algn="l"/>
              </a:tabLst>
            </a:pPr>
            <a:r>
              <a:rPr sz="2000" spc="-320" dirty="0">
                <a:latin typeface="Times New Roman"/>
                <a:cs typeface="Times New Roman"/>
              </a:rPr>
              <a:t>»</a:t>
            </a:r>
            <a:r>
              <a:rPr sz="2000" dirty="0">
                <a:latin typeface="Times New Roman"/>
                <a:cs typeface="Times New Roman"/>
              </a:rPr>
              <a:t>	</a:t>
            </a:r>
            <a:r>
              <a:rPr sz="2000" spc="-20" dirty="0">
                <a:latin typeface="Times New Roman"/>
                <a:cs typeface="Times New Roman"/>
              </a:rPr>
              <a:t>pour</a:t>
            </a:r>
            <a:r>
              <a:rPr sz="2000" dirty="0">
                <a:latin typeface="Times New Roman"/>
                <a:cs typeface="Times New Roman"/>
              </a:rPr>
              <a:t>	</a:t>
            </a:r>
            <a:r>
              <a:rPr sz="2000" spc="-25" dirty="0">
                <a:latin typeface="Times New Roman"/>
                <a:cs typeface="Times New Roman"/>
              </a:rPr>
              <a:t>les</a:t>
            </a:r>
            <a:r>
              <a:rPr sz="2000" dirty="0">
                <a:latin typeface="Times New Roman"/>
                <a:cs typeface="Times New Roman"/>
              </a:rPr>
              <a:t>	</a:t>
            </a:r>
            <a:r>
              <a:rPr sz="2000" spc="-10" dirty="0">
                <a:latin typeface="Times New Roman"/>
                <a:cs typeface="Times New Roman"/>
              </a:rPr>
              <a:t>sites</a:t>
            </a:r>
            <a:r>
              <a:rPr sz="2000" dirty="0">
                <a:latin typeface="Times New Roman"/>
                <a:cs typeface="Times New Roman"/>
              </a:rPr>
              <a:t>	</a:t>
            </a:r>
            <a:r>
              <a:rPr sz="2000" spc="-10" dirty="0">
                <a:latin typeface="Times New Roman"/>
                <a:cs typeface="Times New Roman"/>
              </a:rPr>
              <a:t>essentiellement</a:t>
            </a:r>
            <a:r>
              <a:rPr sz="2000" dirty="0">
                <a:latin typeface="Times New Roman"/>
                <a:cs typeface="Times New Roman"/>
              </a:rPr>
              <a:t>	</a:t>
            </a:r>
            <a:r>
              <a:rPr sz="2000" spc="-10" dirty="0">
                <a:latin typeface="Times New Roman"/>
                <a:cs typeface="Times New Roman"/>
              </a:rPr>
              <a:t>constitués</a:t>
            </a:r>
            <a:r>
              <a:rPr sz="2000" dirty="0">
                <a:latin typeface="Times New Roman"/>
                <a:cs typeface="Times New Roman"/>
              </a:rPr>
              <a:t>	</a:t>
            </a:r>
            <a:r>
              <a:rPr sz="2000" spc="-20" dirty="0">
                <a:latin typeface="Times New Roman"/>
                <a:cs typeface="Times New Roman"/>
              </a:rPr>
              <a:t>pour</a:t>
            </a:r>
            <a:endParaRPr sz="2000">
              <a:latin typeface="Times New Roman"/>
              <a:cs typeface="Times New Roman"/>
            </a:endParaRPr>
          </a:p>
        </p:txBody>
      </p:sp>
      <p:sp>
        <p:nvSpPr>
          <p:cNvPr id="15" name="object 15"/>
          <p:cNvSpPr txBox="1"/>
          <p:nvPr/>
        </p:nvSpPr>
        <p:spPr>
          <a:xfrm>
            <a:off x="906576" y="5029327"/>
            <a:ext cx="2209165" cy="330835"/>
          </a:xfrm>
          <a:prstGeom prst="rect">
            <a:avLst/>
          </a:prstGeom>
        </p:spPr>
        <p:txBody>
          <a:bodyPr vert="horz" wrap="square" lIns="0" tIns="12700" rIns="0" bIns="0" rtlCol="0">
            <a:spAutoFit/>
          </a:bodyPr>
          <a:lstStyle/>
          <a:p>
            <a:pPr marL="12700">
              <a:lnSpc>
                <a:spcPct val="100000"/>
              </a:lnSpc>
              <a:spcBef>
                <a:spcPts val="100"/>
              </a:spcBef>
            </a:pPr>
            <a:r>
              <a:rPr sz="2000" spc="-55" dirty="0">
                <a:latin typeface="Times New Roman"/>
                <a:cs typeface="Times New Roman"/>
              </a:rPr>
              <a:t>l’utilisation</a:t>
            </a:r>
            <a:r>
              <a:rPr sz="2000" spc="-30" dirty="0">
                <a:latin typeface="Times New Roman"/>
                <a:cs typeface="Times New Roman"/>
              </a:rPr>
              <a:t> </a:t>
            </a:r>
            <a:r>
              <a:rPr sz="2000" spc="-10" dirty="0">
                <a:latin typeface="Times New Roman"/>
                <a:cs typeface="Times New Roman"/>
              </a:rPr>
              <a:t>d’Internet,</a:t>
            </a:r>
            <a:endParaRPr sz="2000">
              <a:latin typeface="Times New Roman"/>
              <a:cs typeface="Times New Roman"/>
            </a:endParaRPr>
          </a:p>
        </p:txBody>
      </p:sp>
      <p:sp>
        <p:nvSpPr>
          <p:cNvPr id="16" name="object 16"/>
          <p:cNvSpPr txBox="1"/>
          <p:nvPr/>
        </p:nvSpPr>
        <p:spPr>
          <a:xfrm>
            <a:off x="2052827" y="5354561"/>
            <a:ext cx="386080" cy="315595"/>
          </a:xfrm>
          <a:prstGeom prst="rect">
            <a:avLst/>
          </a:prstGeom>
          <a:solidFill>
            <a:srgbClr val="FFFF00"/>
          </a:solidFill>
        </p:spPr>
        <p:txBody>
          <a:bodyPr vert="horz" wrap="square" lIns="0" tIns="0" rIns="0" bIns="0" rtlCol="0">
            <a:spAutoFit/>
          </a:bodyPr>
          <a:lstStyle/>
          <a:p>
            <a:pPr>
              <a:lnSpc>
                <a:spcPts val="2330"/>
              </a:lnSpc>
            </a:pPr>
            <a:r>
              <a:rPr sz="2000" spc="-50" dirty="0">
                <a:latin typeface="Times New Roman"/>
                <a:cs typeface="Times New Roman"/>
              </a:rPr>
              <a:t>.org</a:t>
            </a:r>
            <a:endParaRPr sz="2000">
              <a:latin typeface="Times New Roman"/>
              <a:cs typeface="Times New Roman"/>
            </a:endParaRPr>
          </a:p>
        </p:txBody>
      </p:sp>
      <p:sp>
        <p:nvSpPr>
          <p:cNvPr id="17" name="object 17"/>
          <p:cNvSpPr txBox="1"/>
          <p:nvPr/>
        </p:nvSpPr>
        <p:spPr>
          <a:xfrm>
            <a:off x="1884933" y="5332577"/>
            <a:ext cx="4935220" cy="330835"/>
          </a:xfrm>
          <a:prstGeom prst="rect">
            <a:avLst/>
          </a:prstGeom>
        </p:spPr>
        <p:txBody>
          <a:bodyPr vert="horz" wrap="square" lIns="0" tIns="12700" rIns="0" bIns="0" rtlCol="0">
            <a:spAutoFit/>
          </a:bodyPr>
          <a:lstStyle/>
          <a:p>
            <a:pPr marL="12700">
              <a:lnSpc>
                <a:spcPct val="100000"/>
              </a:lnSpc>
              <a:spcBef>
                <a:spcPts val="100"/>
              </a:spcBef>
              <a:tabLst>
                <a:tab pos="614680" algn="l"/>
              </a:tabLst>
            </a:pPr>
            <a:r>
              <a:rPr sz="2000" spc="-320" dirty="0">
                <a:latin typeface="Times New Roman"/>
                <a:cs typeface="Times New Roman"/>
              </a:rPr>
              <a:t>«</a:t>
            </a:r>
            <a:r>
              <a:rPr sz="2000" dirty="0">
                <a:latin typeface="Times New Roman"/>
                <a:cs typeface="Times New Roman"/>
              </a:rPr>
              <a:t>	</a:t>
            </a:r>
            <a:r>
              <a:rPr sz="2000" spc="-270" dirty="0">
                <a:latin typeface="Times New Roman"/>
                <a:cs typeface="Times New Roman"/>
              </a:rPr>
              <a:t>»</a:t>
            </a:r>
            <a:r>
              <a:rPr sz="2000" dirty="0">
                <a:latin typeface="Times New Roman"/>
                <a:cs typeface="Times New Roman"/>
              </a:rPr>
              <a:t> pour</a:t>
            </a:r>
            <a:r>
              <a:rPr sz="2000" spc="-65" dirty="0">
                <a:latin typeface="Times New Roman"/>
                <a:cs typeface="Times New Roman"/>
              </a:rPr>
              <a:t> </a:t>
            </a:r>
            <a:r>
              <a:rPr sz="2000" spc="-45" dirty="0">
                <a:latin typeface="Times New Roman"/>
                <a:cs typeface="Times New Roman"/>
              </a:rPr>
              <a:t>les</a:t>
            </a:r>
            <a:r>
              <a:rPr sz="2000" spc="-35" dirty="0">
                <a:latin typeface="Times New Roman"/>
                <a:cs typeface="Times New Roman"/>
              </a:rPr>
              <a:t> </a:t>
            </a:r>
            <a:r>
              <a:rPr sz="2000" spc="-25" dirty="0">
                <a:latin typeface="Times New Roman"/>
                <a:cs typeface="Times New Roman"/>
              </a:rPr>
              <a:t>sites</a:t>
            </a:r>
            <a:r>
              <a:rPr sz="2000" spc="-30" dirty="0">
                <a:latin typeface="Times New Roman"/>
                <a:cs typeface="Times New Roman"/>
              </a:rPr>
              <a:t> </a:t>
            </a:r>
            <a:r>
              <a:rPr sz="2000" spc="-45" dirty="0">
                <a:latin typeface="Times New Roman"/>
                <a:cs typeface="Times New Roman"/>
              </a:rPr>
              <a:t>d’organisation</a:t>
            </a:r>
            <a:r>
              <a:rPr sz="2000" spc="-40" dirty="0">
                <a:latin typeface="Times New Roman"/>
                <a:cs typeface="Times New Roman"/>
              </a:rPr>
              <a:t> </a:t>
            </a:r>
            <a:r>
              <a:rPr sz="2000" spc="-10" dirty="0">
                <a:latin typeface="Times New Roman"/>
                <a:cs typeface="Times New Roman"/>
              </a:rPr>
              <a:t>internationale</a:t>
            </a:r>
            <a:endParaRPr sz="2000">
              <a:latin typeface="Times New Roman"/>
              <a:cs typeface="Times New Roman"/>
            </a:endParaRPr>
          </a:p>
        </p:txBody>
      </p:sp>
      <p:pic>
        <p:nvPicPr>
          <p:cNvPr id="18" name="object 18"/>
          <p:cNvPicPr/>
          <p:nvPr/>
        </p:nvPicPr>
        <p:blipFill>
          <a:blip r:embed="rId2" cstate="print"/>
          <a:stretch>
            <a:fillRect/>
          </a:stretch>
        </p:blipFill>
        <p:spPr>
          <a:xfrm>
            <a:off x="7083552" y="4572"/>
            <a:ext cx="2060447" cy="865631"/>
          </a:xfrm>
          <a:prstGeom prst="rect">
            <a:avLst/>
          </a:prstGeom>
        </p:spPr>
      </p:pic>
      <p:sp>
        <p:nvSpPr>
          <p:cNvPr id="19" name="Titre 18"/>
          <p:cNvSpPr>
            <a:spLocks noGrp="1"/>
          </p:cNvSpPr>
          <p:nvPr>
            <p:ph type="title"/>
          </p:nvPr>
        </p:nvSpPr>
        <p:spPr>
          <a:xfrm>
            <a:off x="186334" y="548386"/>
            <a:ext cx="8771331" cy="492443"/>
          </a:xfrm>
        </p:spPr>
        <p:txBody>
          <a:bodyPr/>
          <a:lstStyle/>
          <a:p>
            <a:r>
              <a:rPr lang="fr-FR" dirty="0" err="1" smtClean="0"/>
              <a:t>Bibliographic</a:t>
            </a:r>
            <a:r>
              <a:rPr lang="fr-FR" dirty="0" smtClean="0"/>
              <a:t> </a:t>
            </a:r>
            <a:r>
              <a:rPr lang="fr-FR" dirty="0" err="1" smtClean="0"/>
              <a:t>research</a:t>
            </a:r>
            <a:r>
              <a:rPr lang="fr-FR" dirty="0" smtClean="0"/>
              <a:t> techniques</a:t>
            </a:r>
            <a:endParaRPr lang="fr-FR" dirty="0"/>
          </a:p>
        </p:txBody>
      </p:sp>
      <p:sp>
        <p:nvSpPr>
          <p:cNvPr id="20" name="Rectangle 19"/>
          <p:cNvSpPr/>
          <p:nvPr/>
        </p:nvSpPr>
        <p:spPr>
          <a:xfrm>
            <a:off x="1447800" y="1295400"/>
            <a:ext cx="4572000" cy="646331"/>
          </a:xfrm>
          <a:prstGeom prst="rect">
            <a:avLst/>
          </a:prstGeom>
        </p:spPr>
        <p:txBody>
          <a:bodyPr>
            <a:spAutoFit/>
          </a:bodyPr>
          <a:lstStyle/>
          <a:p>
            <a:r>
              <a:rPr lang="en-US" b="1" dirty="0" smtClean="0"/>
              <a:t>These addresses take this form:“http://www.nomdusite.com (or .</a:t>
            </a:r>
            <a:r>
              <a:rPr lang="en-US" b="1" dirty="0" err="1" smtClean="0"/>
              <a:t>fr</a:t>
            </a:r>
            <a:r>
              <a:rPr lang="en-US" dirty="0" smtClean="0"/>
              <a:t>) </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7083553" y="0"/>
            <a:ext cx="2060447" cy="1246631"/>
          </a:xfrm>
          <a:prstGeom prst="rect">
            <a:avLst/>
          </a:prstGeom>
        </p:spPr>
      </p:pic>
      <p:pic>
        <p:nvPicPr>
          <p:cNvPr id="7" name="Image 27">
            <a:extLst>
              <a:ext uri="{FF2B5EF4-FFF2-40B4-BE49-F238E27FC236}">
                <a16:creationId xmlns="" xmlns:a16="http://schemas.microsoft.com/office/drawing/2014/main" id="{FB6FAB84-71B7-45D7-B5B1-A9F374DD4BA5}"/>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286000" y="2286000"/>
            <a:ext cx="4172698" cy="20782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75004" y="4216653"/>
          <a:ext cx="8113394" cy="1078230"/>
        </p:xfrm>
        <a:graphic>
          <a:graphicData uri="http://schemas.openxmlformats.org/drawingml/2006/table">
            <a:tbl>
              <a:tblPr firstRow="1" bandRow="1">
                <a:tableStyleId>{2D5ABB26-0587-4C30-8999-92F81FD0307C}</a:tableStyleId>
              </a:tblPr>
              <a:tblGrid>
                <a:gridCol w="1374775"/>
                <a:gridCol w="1063625"/>
                <a:gridCol w="487680"/>
                <a:gridCol w="459740"/>
                <a:gridCol w="497204"/>
                <a:gridCol w="626110"/>
                <a:gridCol w="1397635"/>
                <a:gridCol w="1616075"/>
                <a:gridCol w="590550"/>
              </a:tblGrid>
              <a:tr h="354965">
                <a:tc gridSpan="9">
                  <a:txBody>
                    <a:bodyPr/>
                    <a:lstStyle/>
                    <a:p>
                      <a:pPr marL="76200">
                        <a:lnSpc>
                          <a:spcPts val="2515"/>
                        </a:lnSpc>
                      </a:pPr>
                      <a:r>
                        <a:rPr sz="2400" dirty="0">
                          <a:latin typeface="Times New Roman"/>
                          <a:cs typeface="Times New Roman"/>
                        </a:rPr>
                        <a:t>Elle</a:t>
                      </a:r>
                      <a:r>
                        <a:rPr sz="2400" spc="-30" dirty="0">
                          <a:latin typeface="Times New Roman"/>
                          <a:cs typeface="Times New Roman"/>
                        </a:rPr>
                        <a:t> </a:t>
                      </a:r>
                      <a:r>
                        <a:rPr sz="2400" spc="-10" dirty="0">
                          <a:latin typeface="Times New Roman"/>
                          <a:cs typeface="Times New Roman"/>
                        </a:rPr>
                        <a:t>représente</a:t>
                      </a:r>
                      <a:r>
                        <a:rPr sz="2400" spc="-40" dirty="0">
                          <a:latin typeface="Times New Roman"/>
                          <a:cs typeface="Times New Roman"/>
                        </a:rPr>
                        <a:t> </a:t>
                      </a:r>
                      <a:r>
                        <a:rPr sz="2400" dirty="0">
                          <a:latin typeface="Times New Roman"/>
                          <a:cs typeface="Times New Roman"/>
                        </a:rPr>
                        <a:t>la</a:t>
                      </a:r>
                      <a:r>
                        <a:rPr sz="2400" spc="-25" dirty="0">
                          <a:latin typeface="Times New Roman"/>
                          <a:cs typeface="Times New Roman"/>
                        </a:rPr>
                        <a:t> </a:t>
                      </a:r>
                      <a:r>
                        <a:rPr sz="2400" dirty="0">
                          <a:latin typeface="Times New Roman"/>
                          <a:cs typeface="Times New Roman"/>
                        </a:rPr>
                        <a:t>méthode</a:t>
                      </a:r>
                      <a:r>
                        <a:rPr sz="2400" spc="-30" dirty="0">
                          <a:latin typeface="Times New Roman"/>
                          <a:cs typeface="Times New Roman"/>
                        </a:rPr>
                        <a:t> </a:t>
                      </a:r>
                      <a:r>
                        <a:rPr sz="2400" dirty="0">
                          <a:latin typeface="Times New Roman"/>
                          <a:cs typeface="Times New Roman"/>
                        </a:rPr>
                        <a:t>la</a:t>
                      </a:r>
                      <a:r>
                        <a:rPr sz="2400" spc="-30" dirty="0">
                          <a:latin typeface="Times New Roman"/>
                          <a:cs typeface="Times New Roman"/>
                        </a:rPr>
                        <a:t> </a:t>
                      </a:r>
                      <a:r>
                        <a:rPr sz="2400" dirty="0">
                          <a:latin typeface="Times New Roman"/>
                          <a:cs typeface="Times New Roman"/>
                        </a:rPr>
                        <a:t>plus</a:t>
                      </a:r>
                      <a:r>
                        <a:rPr sz="2400" spc="-25" dirty="0">
                          <a:latin typeface="Times New Roman"/>
                          <a:cs typeface="Times New Roman"/>
                        </a:rPr>
                        <a:t> </a:t>
                      </a:r>
                      <a:r>
                        <a:rPr sz="2400" spc="-40" dirty="0">
                          <a:latin typeface="Times New Roman"/>
                          <a:cs typeface="Times New Roman"/>
                        </a:rPr>
                        <a:t>efficace</a:t>
                      </a:r>
                      <a:r>
                        <a:rPr sz="2400" spc="-30" dirty="0">
                          <a:latin typeface="Times New Roman"/>
                          <a:cs typeface="Times New Roman"/>
                        </a:rPr>
                        <a:t> </a:t>
                      </a:r>
                      <a:r>
                        <a:rPr sz="2400" dirty="0">
                          <a:latin typeface="Times New Roman"/>
                          <a:cs typeface="Times New Roman"/>
                        </a:rPr>
                        <a:t>qui</a:t>
                      </a:r>
                      <a:r>
                        <a:rPr sz="2400" spc="-20" dirty="0">
                          <a:latin typeface="Times New Roman"/>
                          <a:cs typeface="Times New Roman"/>
                        </a:rPr>
                        <a:t> </a:t>
                      </a:r>
                      <a:r>
                        <a:rPr sz="2400" dirty="0">
                          <a:latin typeface="Times New Roman"/>
                          <a:cs typeface="Times New Roman"/>
                        </a:rPr>
                        <a:t>permet</a:t>
                      </a:r>
                      <a:r>
                        <a:rPr sz="2400" spc="-30" dirty="0">
                          <a:latin typeface="Times New Roman"/>
                          <a:cs typeface="Times New Roman"/>
                        </a:rPr>
                        <a:t> </a:t>
                      </a:r>
                      <a:r>
                        <a:rPr sz="2400" dirty="0">
                          <a:latin typeface="Times New Roman"/>
                          <a:cs typeface="Times New Roman"/>
                        </a:rPr>
                        <a:t>de</a:t>
                      </a:r>
                      <a:r>
                        <a:rPr sz="2400" spc="-30" dirty="0">
                          <a:latin typeface="Times New Roman"/>
                          <a:cs typeface="Times New Roman"/>
                        </a:rPr>
                        <a:t> </a:t>
                      </a:r>
                      <a:r>
                        <a:rPr sz="2400" spc="-10" dirty="0">
                          <a:latin typeface="Times New Roman"/>
                          <a:cs typeface="Times New Roman"/>
                        </a:rPr>
                        <a:t>faire</a:t>
                      </a:r>
                      <a:r>
                        <a:rPr sz="2400" spc="-20" dirty="0">
                          <a:latin typeface="Times New Roman"/>
                          <a:cs typeface="Times New Roman"/>
                        </a:rPr>
                        <a:t> </a:t>
                      </a:r>
                      <a:r>
                        <a:rPr sz="2400" spc="-25" dirty="0">
                          <a:latin typeface="Times New Roman"/>
                          <a:cs typeface="Times New Roman"/>
                        </a:rPr>
                        <a:t>des</a:t>
                      </a:r>
                      <a:endParaRPr sz="2400">
                        <a:latin typeface="Times New Roman"/>
                        <a:cs typeface="Times New Roman"/>
                      </a:endParaRPr>
                    </a:p>
                  </a:txBody>
                  <a:tcPr marL="0" marR="0" marT="0" marB="0">
                    <a:lnB w="28575">
                      <a:solidFill>
                        <a:srgbClr val="FFFFFF"/>
                      </a:solidFill>
                      <a:prstDash val="solid"/>
                    </a:lnB>
                    <a:solidFill>
                      <a:srgbClr val="FFFF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362585">
                <a:tc>
                  <a:txBody>
                    <a:bodyPr/>
                    <a:lstStyle/>
                    <a:p>
                      <a:pPr>
                        <a:lnSpc>
                          <a:spcPts val="2600"/>
                        </a:lnSpc>
                      </a:pPr>
                      <a:r>
                        <a:rPr sz="2400" spc="-10" dirty="0">
                          <a:latin typeface="Times New Roman"/>
                          <a:cs typeface="Times New Roman"/>
                        </a:rPr>
                        <a:t>recherches</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gridSpan="2">
                  <a:txBody>
                    <a:bodyPr/>
                    <a:lstStyle/>
                    <a:p>
                      <a:pPr marL="121920">
                        <a:lnSpc>
                          <a:spcPts val="2600"/>
                        </a:lnSpc>
                      </a:pPr>
                      <a:r>
                        <a:rPr sz="2400" spc="-10" dirty="0">
                          <a:latin typeface="Times New Roman"/>
                          <a:cs typeface="Times New Roman"/>
                        </a:rPr>
                        <a:t>complexes,</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hMerge="1">
                  <a:txBody>
                    <a:bodyPr/>
                    <a:lstStyle/>
                    <a:p>
                      <a:endParaRPr/>
                    </a:p>
                  </a:txBody>
                  <a:tcPr marL="0" marR="0" marT="0" marB="0"/>
                </a:tc>
                <a:tc>
                  <a:txBody>
                    <a:bodyPr/>
                    <a:lstStyle/>
                    <a:p>
                      <a:pPr marL="122555">
                        <a:lnSpc>
                          <a:spcPts val="2600"/>
                        </a:lnSpc>
                      </a:pPr>
                      <a:r>
                        <a:rPr sz="2400" spc="-25" dirty="0">
                          <a:latin typeface="Times New Roman"/>
                          <a:cs typeface="Times New Roman"/>
                        </a:rPr>
                        <a:t>et</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1285">
                        <a:lnSpc>
                          <a:spcPts val="2600"/>
                        </a:lnSpc>
                      </a:pPr>
                      <a:r>
                        <a:rPr sz="2400" spc="-25" dirty="0">
                          <a:latin typeface="Times New Roman"/>
                          <a:cs typeface="Times New Roman"/>
                        </a:rPr>
                        <a:t>ce</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1285">
                        <a:lnSpc>
                          <a:spcPts val="2600"/>
                        </a:lnSpc>
                      </a:pPr>
                      <a:r>
                        <a:rPr sz="2400" spc="-25" dirty="0">
                          <a:latin typeface="Times New Roman"/>
                          <a:cs typeface="Times New Roman"/>
                        </a:rPr>
                        <a:t>par</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1920">
                        <a:lnSpc>
                          <a:spcPts val="2600"/>
                        </a:lnSpc>
                      </a:pPr>
                      <a:r>
                        <a:rPr sz="2400" spc="-10" dirty="0">
                          <a:latin typeface="Times New Roman"/>
                          <a:cs typeface="Times New Roman"/>
                        </a:rPr>
                        <a:t>l’avantage</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2555">
                        <a:lnSpc>
                          <a:spcPts val="2600"/>
                        </a:lnSpc>
                      </a:pPr>
                      <a:r>
                        <a:rPr sz="2400" spc="-10" dirty="0">
                          <a:latin typeface="Times New Roman"/>
                          <a:cs typeface="Times New Roman"/>
                        </a:rPr>
                        <a:t>d’utilisation</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2555">
                        <a:lnSpc>
                          <a:spcPts val="2600"/>
                        </a:lnSpc>
                      </a:pPr>
                      <a:r>
                        <a:rPr sz="2400" spc="-25" dirty="0">
                          <a:latin typeface="Times New Roman"/>
                          <a:cs typeface="Times New Roman"/>
                        </a:rPr>
                        <a:t>des</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r>
              <a:tr h="360680">
                <a:tc gridSpan="2">
                  <a:txBody>
                    <a:bodyPr/>
                    <a:lstStyle/>
                    <a:p>
                      <a:pPr>
                        <a:lnSpc>
                          <a:spcPts val="2650"/>
                        </a:lnSpc>
                      </a:pPr>
                      <a:r>
                        <a:rPr sz="2400" spc="-20" dirty="0">
                          <a:latin typeface="Times New Roman"/>
                          <a:cs typeface="Times New Roman"/>
                        </a:rPr>
                        <a:t>opérateurs</a:t>
                      </a:r>
                      <a:r>
                        <a:rPr sz="2400" spc="-85" dirty="0">
                          <a:latin typeface="Times New Roman"/>
                          <a:cs typeface="Times New Roman"/>
                        </a:rPr>
                        <a:t> </a:t>
                      </a:r>
                      <a:r>
                        <a:rPr sz="2400" spc="-40" dirty="0">
                          <a:latin typeface="Times New Roman"/>
                          <a:cs typeface="Times New Roman"/>
                        </a:rPr>
                        <a:t>booléens.</a:t>
                      </a:r>
                      <a:endParaRPr sz="2400">
                        <a:latin typeface="Times New Roman"/>
                        <a:cs typeface="Times New Roman"/>
                      </a:endParaRPr>
                    </a:p>
                  </a:txBody>
                  <a:tcPr marL="0" marR="0" marT="0" marB="0">
                    <a:lnT w="19050">
                      <a:solidFill>
                        <a:srgbClr val="FFFFFF"/>
                      </a:solidFill>
                      <a:prstDash val="solid"/>
                    </a:lnT>
                    <a:solidFill>
                      <a:srgbClr val="FFFF00"/>
                    </a:solidFill>
                  </a:tcPr>
                </a:tc>
                <a:tc hMerge="1">
                  <a:txBody>
                    <a:bodyPr/>
                    <a:lstStyle/>
                    <a:p>
                      <a:endParaRPr/>
                    </a:p>
                  </a:txBody>
                  <a:tcPr marL="0" marR="0" marT="0" marB="0"/>
                </a:tc>
                <a:tc gridSpan="7">
                  <a:txBody>
                    <a:bodyPr/>
                    <a:lstStyle/>
                    <a:p>
                      <a:pPr>
                        <a:lnSpc>
                          <a:spcPct val="100000"/>
                        </a:lnSpc>
                      </a:pPr>
                      <a:endParaRPr sz="2200">
                        <a:latin typeface="Times New Roman"/>
                        <a:cs typeface="Times New Roman"/>
                      </a:endParaRPr>
                    </a:p>
                  </a:txBody>
                  <a:tcPr marL="0" marR="0" marT="0" marB="0">
                    <a:lnT w="19050">
                      <a:solidFill>
                        <a:srgbClr val="FFFFFF"/>
                      </a:solidFill>
                      <a:prstDash val="solid"/>
                    </a:lnT>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bl>
          </a:graphicData>
        </a:graphic>
      </p:graphicFrame>
      <p:sp>
        <p:nvSpPr>
          <p:cNvPr id="3" name="object 3"/>
          <p:cNvSpPr txBox="1"/>
          <p:nvPr/>
        </p:nvSpPr>
        <p:spPr>
          <a:xfrm>
            <a:off x="762406" y="2153158"/>
            <a:ext cx="328676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0000"/>
                </a:solidFill>
                <a:latin typeface="Times New Roman"/>
                <a:cs typeface="Times New Roman"/>
              </a:rPr>
              <a:t>RECHERCHE</a:t>
            </a:r>
            <a:r>
              <a:rPr sz="1800" b="1" spc="140" dirty="0">
                <a:solidFill>
                  <a:srgbClr val="FF0000"/>
                </a:solidFill>
                <a:latin typeface="Times New Roman"/>
                <a:cs typeface="Times New Roman"/>
              </a:rPr>
              <a:t> </a:t>
            </a:r>
            <a:r>
              <a:rPr sz="1800" b="1" spc="-10" dirty="0">
                <a:solidFill>
                  <a:srgbClr val="FF0000"/>
                </a:solidFill>
                <a:latin typeface="Times New Roman"/>
                <a:cs typeface="Times New Roman"/>
              </a:rPr>
              <a:t>AUTOMATISEE</a:t>
            </a:r>
            <a:endParaRPr sz="1800">
              <a:latin typeface="Times New Roman"/>
              <a:cs typeface="Times New Roman"/>
            </a:endParaRPr>
          </a:p>
        </p:txBody>
      </p:sp>
      <p:sp>
        <p:nvSpPr>
          <p:cNvPr id="4" name="object 4"/>
          <p:cNvSpPr txBox="1">
            <a:spLocks noGrp="1"/>
          </p:cNvSpPr>
          <p:nvPr>
            <p:ph type="title"/>
          </p:nvPr>
        </p:nvSpPr>
        <p:spPr>
          <a:xfrm>
            <a:off x="1689354" y="2753614"/>
            <a:ext cx="7188834" cy="344805"/>
          </a:xfrm>
          <a:prstGeom prst="rect">
            <a:avLst/>
          </a:prstGeom>
          <a:solidFill>
            <a:srgbClr val="FFFF00"/>
          </a:solidFill>
        </p:spPr>
        <p:txBody>
          <a:bodyPr vert="horz" wrap="square" lIns="0" tIns="0" rIns="0" bIns="0" rtlCol="0">
            <a:spAutoFit/>
          </a:bodyPr>
          <a:lstStyle/>
          <a:p>
            <a:pPr>
              <a:lnSpc>
                <a:spcPts val="2510"/>
              </a:lnSpc>
            </a:pPr>
            <a:r>
              <a:rPr sz="2400" b="0" spc="-35" dirty="0">
                <a:solidFill>
                  <a:srgbClr val="000000"/>
                </a:solidFill>
                <a:latin typeface="Times New Roman"/>
                <a:cs typeface="Times New Roman"/>
              </a:rPr>
              <a:t>C’est</a:t>
            </a:r>
            <a:r>
              <a:rPr sz="2400" b="0" spc="114" dirty="0">
                <a:solidFill>
                  <a:srgbClr val="000000"/>
                </a:solidFill>
                <a:latin typeface="Times New Roman"/>
                <a:cs typeface="Times New Roman"/>
              </a:rPr>
              <a:t> </a:t>
            </a:r>
            <a:r>
              <a:rPr sz="2400" b="0" dirty="0">
                <a:solidFill>
                  <a:srgbClr val="000000"/>
                </a:solidFill>
                <a:latin typeface="Times New Roman"/>
                <a:cs typeface="Times New Roman"/>
              </a:rPr>
              <a:t>la</a:t>
            </a:r>
            <a:r>
              <a:rPr sz="2400" b="0" spc="125" dirty="0">
                <a:solidFill>
                  <a:srgbClr val="000000"/>
                </a:solidFill>
                <a:latin typeface="Times New Roman"/>
                <a:cs typeface="Times New Roman"/>
              </a:rPr>
              <a:t> </a:t>
            </a:r>
            <a:r>
              <a:rPr sz="2400" b="0" spc="-25" dirty="0">
                <a:solidFill>
                  <a:srgbClr val="000000"/>
                </a:solidFill>
                <a:latin typeface="Times New Roman"/>
                <a:cs typeface="Times New Roman"/>
              </a:rPr>
              <a:t>recherche,</a:t>
            </a:r>
            <a:r>
              <a:rPr sz="2400" b="0" spc="130" dirty="0">
                <a:solidFill>
                  <a:srgbClr val="000000"/>
                </a:solidFill>
                <a:latin typeface="Times New Roman"/>
                <a:cs typeface="Times New Roman"/>
              </a:rPr>
              <a:t> </a:t>
            </a:r>
            <a:r>
              <a:rPr sz="2400" b="0" dirty="0">
                <a:solidFill>
                  <a:srgbClr val="000000"/>
                </a:solidFill>
                <a:latin typeface="Times New Roman"/>
                <a:cs typeface="Times New Roman"/>
              </a:rPr>
              <a:t>soit</a:t>
            </a:r>
            <a:r>
              <a:rPr sz="2400" b="0" spc="120" dirty="0">
                <a:solidFill>
                  <a:srgbClr val="000000"/>
                </a:solidFill>
                <a:latin typeface="Times New Roman"/>
                <a:cs typeface="Times New Roman"/>
              </a:rPr>
              <a:t> </a:t>
            </a:r>
            <a:r>
              <a:rPr sz="2400" b="0" dirty="0">
                <a:solidFill>
                  <a:srgbClr val="000000"/>
                </a:solidFill>
                <a:latin typeface="Times New Roman"/>
                <a:cs typeface="Times New Roman"/>
              </a:rPr>
              <a:t>sur</a:t>
            </a:r>
            <a:r>
              <a:rPr sz="2400" b="0" spc="130" dirty="0">
                <a:solidFill>
                  <a:srgbClr val="000000"/>
                </a:solidFill>
                <a:latin typeface="Times New Roman"/>
                <a:cs typeface="Times New Roman"/>
              </a:rPr>
              <a:t> </a:t>
            </a:r>
            <a:r>
              <a:rPr sz="2400" b="0" dirty="0">
                <a:solidFill>
                  <a:srgbClr val="000000"/>
                </a:solidFill>
                <a:latin typeface="Times New Roman"/>
                <a:cs typeface="Times New Roman"/>
              </a:rPr>
              <a:t>un</a:t>
            </a:r>
            <a:r>
              <a:rPr sz="2400" b="0" spc="125" dirty="0">
                <a:solidFill>
                  <a:srgbClr val="000000"/>
                </a:solidFill>
                <a:latin typeface="Times New Roman"/>
                <a:cs typeface="Times New Roman"/>
              </a:rPr>
              <a:t> </a:t>
            </a:r>
            <a:r>
              <a:rPr sz="2400" b="0" spc="-80" dirty="0">
                <a:solidFill>
                  <a:srgbClr val="FF0000"/>
                </a:solidFill>
                <a:latin typeface="Times New Roman"/>
                <a:cs typeface="Times New Roman"/>
              </a:rPr>
              <a:t>l’OPAC</a:t>
            </a:r>
            <a:r>
              <a:rPr sz="2400" b="0" spc="125" dirty="0">
                <a:solidFill>
                  <a:srgbClr val="FF0000"/>
                </a:solidFill>
                <a:latin typeface="Times New Roman"/>
                <a:cs typeface="Times New Roman"/>
              </a:rPr>
              <a:t> </a:t>
            </a:r>
            <a:r>
              <a:rPr sz="2400" b="0" spc="-20" dirty="0">
                <a:solidFill>
                  <a:srgbClr val="000000"/>
                </a:solidFill>
                <a:latin typeface="Times New Roman"/>
                <a:cs typeface="Times New Roman"/>
              </a:rPr>
              <a:t>d’une</a:t>
            </a:r>
            <a:r>
              <a:rPr sz="2400" b="0" spc="120" dirty="0">
                <a:solidFill>
                  <a:srgbClr val="000000"/>
                </a:solidFill>
                <a:latin typeface="Times New Roman"/>
                <a:cs typeface="Times New Roman"/>
              </a:rPr>
              <a:t> </a:t>
            </a:r>
            <a:r>
              <a:rPr sz="2400" b="0" spc="-10" dirty="0">
                <a:solidFill>
                  <a:srgbClr val="000000"/>
                </a:solidFill>
                <a:latin typeface="Times New Roman"/>
                <a:cs typeface="Times New Roman"/>
              </a:rPr>
              <a:t>bibliothèque,</a:t>
            </a:r>
            <a:endParaRPr sz="2400">
              <a:latin typeface="Times New Roman"/>
              <a:cs typeface="Times New Roman"/>
            </a:endParaRPr>
          </a:p>
        </p:txBody>
      </p:sp>
      <p:sp>
        <p:nvSpPr>
          <p:cNvPr id="5" name="object 5"/>
          <p:cNvSpPr txBox="1"/>
          <p:nvPr/>
        </p:nvSpPr>
        <p:spPr>
          <a:xfrm>
            <a:off x="775004" y="3119373"/>
            <a:ext cx="8103234" cy="344805"/>
          </a:xfrm>
          <a:prstGeom prst="rect">
            <a:avLst/>
          </a:prstGeom>
          <a:solidFill>
            <a:srgbClr val="FFFF00"/>
          </a:solidFill>
        </p:spPr>
        <p:txBody>
          <a:bodyPr vert="horz" wrap="square" lIns="0" tIns="0" rIns="0" bIns="0" rtlCol="0">
            <a:spAutoFit/>
          </a:bodyPr>
          <a:lstStyle/>
          <a:p>
            <a:pPr>
              <a:lnSpc>
                <a:spcPts val="2515"/>
              </a:lnSpc>
              <a:tabLst>
                <a:tab pos="559435" algn="l"/>
                <a:tab pos="1056005" algn="l"/>
                <a:tab pos="1579245" algn="l"/>
                <a:tab pos="2973705" algn="l"/>
                <a:tab pos="3533140" algn="l"/>
                <a:tab pos="4030345" algn="l"/>
                <a:tab pos="4594225" algn="l"/>
                <a:tab pos="5244465" algn="l"/>
                <a:tab pos="5657850" algn="l"/>
                <a:tab pos="6663690" algn="l"/>
                <a:tab pos="7103109" algn="l"/>
                <a:tab pos="7662545" algn="l"/>
              </a:tabLst>
            </a:pPr>
            <a:r>
              <a:rPr sz="2400" spc="-20" dirty="0">
                <a:latin typeface="Times New Roman"/>
                <a:cs typeface="Times New Roman"/>
              </a:rPr>
              <a:t>soit</a:t>
            </a:r>
            <a:r>
              <a:rPr sz="2400" dirty="0">
                <a:latin typeface="Times New Roman"/>
                <a:cs typeface="Times New Roman"/>
              </a:rPr>
              <a:t>	</a:t>
            </a:r>
            <a:r>
              <a:rPr sz="2400" spc="-25" dirty="0">
                <a:latin typeface="Times New Roman"/>
                <a:cs typeface="Times New Roman"/>
              </a:rPr>
              <a:t>sur</a:t>
            </a:r>
            <a:r>
              <a:rPr sz="2400" dirty="0">
                <a:latin typeface="Times New Roman"/>
                <a:cs typeface="Times New Roman"/>
              </a:rPr>
              <a:t>	</a:t>
            </a:r>
            <a:r>
              <a:rPr sz="2400" spc="-25" dirty="0">
                <a:latin typeface="Times New Roman"/>
                <a:cs typeface="Times New Roman"/>
              </a:rPr>
              <a:t>des</a:t>
            </a:r>
            <a:r>
              <a:rPr sz="2400" dirty="0">
                <a:latin typeface="Times New Roman"/>
                <a:cs typeface="Times New Roman"/>
              </a:rPr>
              <a:t>	</a:t>
            </a:r>
            <a:r>
              <a:rPr sz="2400" spc="-10" dirty="0">
                <a:solidFill>
                  <a:srgbClr val="FF0000"/>
                </a:solidFill>
                <a:latin typeface="Times New Roman"/>
                <a:cs typeface="Times New Roman"/>
              </a:rPr>
              <a:t>Cédéroms</a:t>
            </a:r>
            <a:r>
              <a:rPr sz="2400" spc="-10" dirty="0">
                <a:latin typeface="Times New Roman"/>
                <a:cs typeface="Times New Roman"/>
              </a:rPr>
              <a:t>,</a:t>
            </a:r>
            <a:r>
              <a:rPr sz="2400" dirty="0">
                <a:latin typeface="Times New Roman"/>
                <a:cs typeface="Times New Roman"/>
              </a:rPr>
              <a:t>	</a:t>
            </a:r>
            <a:r>
              <a:rPr sz="2400" spc="-20" dirty="0">
                <a:latin typeface="Times New Roman"/>
                <a:cs typeface="Times New Roman"/>
              </a:rPr>
              <a:t>soit</a:t>
            </a:r>
            <a:r>
              <a:rPr sz="2400" dirty="0">
                <a:latin typeface="Times New Roman"/>
                <a:cs typeface="Times New Roman"/>
              </a:rPr>
              <a:t>	</a:t>
            </a:r>
            <a:r>
              <a:rPr sz="2400" spc="-25" dirty="0">
                <a:latin typeface="Times New Roman"/>
                <a:cs typeface="Times New Roman"/>
              </a:rPr>
              <a:t>sur</a:t>
            </a:r>
            <a:r>
              <a:rPr sz="2400" dirty="0">
                <a:latin typeface="Times New Roman"/>
                <a:cs typeface="Times New Roman"/>
              </a:rPr>
              <a:t>	</a:t>
            </a:r>
            <a:r>
              <a:rPr sz="2400" spc="-25" dirty="0">
                <a:solidFill>
                  <a:srgbClr val="FF0000"/>
                </a:solidFill>
                <a:latin typeface="Times New Roman"/>
                <a:cs typeface="Times New Roman"/>
              </a:rPr>
              <a:t>une</a:t>
            </a:r>
            <a:r>
              <a:rPr sz="2400" dirty="0">
                <a:solidFill>
                  <a:srgbClr val="FF0000"/>
                </a:solidFill>
                <a:latin typeface="Times New Roman"/>
                <a:cs typeface="Times New Roman"/>
              </a:rPr>
              <a:t>	</a:t>
            </a:r>
            <a:r>
              <a:rPr sz="2400" spc="-20" dirty="0">
                <a:solidFill>
                  <a:srgbClr val="FF0000"/>
                </a:solidFill>
                <a:latin typeface="Times New Roman"/>
                <a:cs typeface="Times New Roman"/>
              </a:rPr>
              <a:t>base</a:t>
            </a:r>
            <a:r>
              <a:rPr sz="2400" dirty="0">
                <a:solidFill>
                  <a:srgbClr val="FF0000"/>
                </a:solidFill>
                <a:latin typeface="Times New Roman"/>
                <a:cs typeface="Times New Roman"/>
              </a:rPr>
              <a:t>	</a:t>
            </a:r>
            <a:r>
              <a:rPr sz="2400" spc="-25" dirty="0">
                <a:solidFill>
                  <a:srgbClr val="FF0000"/>
                </a:solidFill>
                <a:latin typeface="Times New Roman"/>
                <a:cs typeface="Times New Roman"/>
              </a:rPr>
              <a:t>de</a:t>
            </a:r>
            <a:r>
              <a:rPr sz="2400" dirty="0">
                <a:solidFill>
                  <a:srgbClr val="FF0000"/>
                </a:solidFill>
                <a:latin typeface="Times New Roman"/>
                <a:cs typeface="Times New Roman"/>
              </a:rPr>
              <a:t>	</a:t>
            </a:r>
            <a:r>
              <a:rPr sz="2400" spc="-10" dirty="0">
                <a:solidFill>
                  <a:srgbClr val="FF0000"/>
                </a:solidFill>
                <a:latin typeface="Times New Roman"/>
                <a:cs typeface="Times New Roman"/>
              </a:rPr>
              <a:t>donnée</a:t>
            </a:r>
            <a:r>
              <a:rPr sz="2400" dirty="0">
                <a:solidFill>
                  <a:srgbClr val="FF0000"/>
                </a:solidFill>
                <a:latin typeface="Times New Roman"/>
                <a:cs typeface="Times New Roman"/>
              </a:rPr>
              <a:t>	</a:t>
            </a:r>
            <a:r>
              <a:rPr sz="2400" spc="-25" dirty="0">
                <a:latin typeface="Times New Roman"/>
                <a:cs typeface="Times New Roman"/>
              </a:rPr>
              <a:t>ou</a:t>
            </a:r>
            <a:r>
              <a:rPr sz="2400" dirty="0">
                <a:latin typeface="Times New Roman"/>
                <a:cs typeface="Times New Roman"/>
              </a:rPr>
              <a:t>	</a:t>
            </a:r>
            <a:r>
              <a:rPr sz="2400" spc="-20" dirty="0">
                <a:latin typeface="Times New Roman"/>
                <a:cs typeface="Times New Roman"/>
              </a:rPr>
              <a:t>soit</a:t>
            </a:r>
            <a:r>
              <a:rPr sz="2400" dirty="0">
                <a:latin typeface="Times New Roman"/>
                <a:cs typeface="Times New Roman"/>
              </a:rPr>
              <a:t>	</a:t>
            </a:r>
            <a:r>
              <a:rPr sz="2400" spc="-25" dirty="0">
                <a:latin typeface="Times New Roman"/>
                <a:cs typeface="Times New Roman"/>
              </a:rPr>
              <a:t>sur</a:t>
            </a:r>
            <a:endParaRPr sz="2400">
              <a:latin typeface="Times New Roman"/>
              <a:cs typeface="Times New Roman"/>
            </a:endParaRPr>
          </a:p>
        </p:txBody>
      </p:sp>
      <p:sp>
        <p:nvSpPr>
          <p:cNvPr id="6" name="object 6"/>
          <p:cNvSpPr txBox="1"/>
          <p:nvPr/>
        </p:nvSpPr>
        <p:spPr>
          <a:xfrm>
            <a:off x="775004" y="3485134"/>
            <a:ext cx="1174115" cy="344805"/>
          </a:xfrm>
          <a:prstGeom prst="rect">
            <a:avLst/>
          </a:prstGeom>
          <a:solidFill>
            <a:srgbClr val="FFFF00"/>
          </a:solidFill>
        </p:spPr>
        <p:txBody>
          <a:bodyPr vert="horz" wrap="square" lIns="0" tIns="0" rIns="0" bIns="0" rtlCol="0">
            <a:spAutoFit/>
          </a:bodyPr>
          <a:lstStyle/>
          <a:p>
            <a:pPr>
              <a:lnSpc>
                <a:spcPts val="2515"/>
              </a:lnSpc>
            </a:pPr>
            <a:r>
              <a:rPr sz="2400" spc="-40" dirty="0">
                <a:solidFill>
                  <a:srgbClr val="FF0000"/>
                </a:solidFill>
                <a:latin typeface="Times New Roman"/>
                <a:cs typeface="Times New Roman"/>
              </a:rPr>
              <a:t>l’Internet</a:t>
            </a:r>
            <a:r>
              <a:rPr sz="2400" spc="-40" dirty="0">
                <a:latin typeface="Times New Roman"/>
                <a:cs typeface="Times New Roman"/>
              </a:rPr>
              <a:t>.</a:t>
            </a:r>
            <a:endParaRPr sz="2400">
              <a:latin typeface="Times New Roman"/>
              <a:cs typeface="Times New Roman"/>
            </a:endParaRPr>
          </a:p>
        </p:txBody>
      </p:sp>
      <p:pic>
        <p:nvPicPr>
          <p:cNvPr id="7" name="object 7"/>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75004" y="4216653"/>
          <a:ext cx="8113394" cy="1078230"/>
        </p:xfrm>
        <a:graphic>
          <a:graphicData uri="http://schemas.openxmlformats.org/drawingml/2006/table">
            <a:tbl>
              <a:tblPr firstRow="1" bandRow="1">
                <a:tableStyleId>{2D5ABB26-0587-4C30-8999-92F81FD0307C}</a:tableStyleId>
              </a:tblPr>
              <a:tblGrid>
                <a:gridCol w="1374775"/>
                <a:gridCol w="1063625"/>
                <a:gridCol w="487680"/>
                <a:gridCol w="459740"/>
                <a:gridCol w="497204"/>
                <a:gridCol w="626110"/>
                <a:gridCol w="1397635"/>
                <a:gridCol w="1616075"/>
                <a:gridCol w="590550"/>
              </a:tblGrid>
              <a:tr h="354965">
                <a:tc gridSpan="9">
                  <a:txBody>
                    <a:bodyPr/>
                    <a:lstStyle/>
                    <a:p>
                      <a:pPr marL="76200">
                        <a:lnSpc>
                          <a:spcPts val="2515"/>
                        </a:lnSpc>
                      </a:pPr>
                      <a:r>
                        <a:rPr sz="2400" dirty="0">
                          <a:latin typeface="Times New Roman"/>
                          <a:cs typeface="Times New Roman"/>
                        </a:rPr>
                        <a:t>Elle</a:t>
                      </a:r>
                      <a:r>
                        <a:rPr sz="2400" spc="-30" dirty="0">
                          <a:latin typeface="Times New Roman"/>
                          <a:cs typeface="Times New Roman"/>
                        </a:rPr>
                        <a:t> </a:t>
                      </a:r>
                      <a:r>
                        <a:rPr sz="2400" spc="-10" dirty="0">
                          <a:latin typeface="Times New Roman"/>
                          <a:cs typeface="Times New Roman"/>
                        </a:rPr>
                        <a:t>représente</a:t>
                      </a:r>
                      <a:r>
                        <a:rPr sz="2400" spc="-40" dirty="0">
                          <a:latin typeface="Times New Roman"/>
                          <a:cs typeface="Times New Roman"/>
                        </a:rPr>
                        <a:t> </a:t>
                      </a:r>
                      <a:r>
                        <a:rPr sz="2400" dirty="0">
                          <a:latin typeface="Times New Roman"/>
                          <a:cs typeface="Times New Roman"/>
                        </a:rPr>
                        <a:t>la</a:t>
                      </a:r>
                      <a:r>
                        <a:rPr sz="2400" spc="-25" dirty="0">
                          <a:latin typeface="Times New Roman"/>
                          <a:cs typeface="Times New Roman"/>
                        </a:rPr>
                        <a:t> </a:t>
                      </a:r>
                      <a:r>
                        <a:rPr sz="2400" dirty="0">
                          <a:latin typeface="Times New Roman"/>
                          <a:cs typeface="Times New Roman"/>
                        </a:rPr>
                        <a:t>méthode</a:t>
                      </a:r>
                      <a:r>
                        <a:rPr sz="2400" spc="-30" dirty="0">
                          <a:latin typeface="Times New Roman"/>
                          <a:cs typeface="Times New Roman"/>
                        </a:rPr>
                        <a:t> </a:t>
                      </a:r>
                      <a:r>
                        <a:rPr sz="2400" dirty="0">
                          <a:latin typeface="Times New Roman"/>
                          <a:cs typeface="Times New Roman"/>
                        </a:rPr>
                        <a:t>la</a:t>
                      </a:r>
                      <a:r>
                        <a:rPr sz="2400" spc="-30" dirty="0">
                          <a:latin typeface="Times New Roman"/>
                          <a:cs typeface="Times New Roman"/>
                        </a:rPr>
                        <a:t> </a:t>
                      </a:r>
                      <a:r>
                        <a:rPr sz="2400" dirty="0">
                          <a:latin typeface="Times New Roman"/>
                          <a:cs typeface="Times New Roman"/>
                        </a:rPr>
                        <a:t>plus</a:t>
                      </a:r>
                      <a:r>
                        <a:rPr sz="2400" spc="-25" dirty="0">
                          <a:latin typeface="Times New Roman"/>
                          <a:cs typeface="Times New Roman"/>
                        </a:rPr>
                        <a:t> </a:t>
                      </a:r>
                      <a:r>
                        <a:rPr sz="2400" spc="-40" dirty="0">
                          <a:latin typeface="Times New Roman"/>
                          <a:cs typeface="Times New Roman"/>
                        </a:rPr>
                        <a:t>efficace</a:t>
                      </a:r>
                      <a:r>
                        <a:rPr sz="2400" spc="-30" dirty="0">
                          <a:latin typeface="Times New Roman"/>
                          <a:cs typeface="Times New Roman"/>
                        </a:rPr>
                        <a:t> </a:t>
                      </a:r>
                      <a:r>
                        <a:rPr sz="2400" dirty="0">
                          <a:latin typeface="Times New Roman"/>
                          <a:cs typeface="Times New Roman"/>
                        </a:rPr>
                        <a:t>qui</a:t>
                      </a:r>
                      <a:r>
                        <a:rPr sz="2400" spc="-20" dirty="0">
                          <a:latin typeface="Times New Roman"/>
                          <a:cs typeface="Times New Roman"/>
                        </a:rPr>
                        <a:t> </a:t>
                      </a:r>
                      <a:r>
                        <a:rPr sz="2400" dirty="0">
                          <a:latin typeface="Times New Roman"/>
                          <a:cs typeface="Times New Roman"/>
                        </a:rPr>
                        <a:t>permet</a:t>
                      </a:r>
                      <a:r>
                        <a:rPr sz="2400" spc="-30" dirty="0">
                          <a:latin typeface="Times New Roman"/>
                          <a:cs typeface="Times New Roman"/>
                        </a:rPr>
                        <a:t> </a:t>
                      </a:r>
                      <a:r>
                        <a:rPr sz="2400" dirty="0">
                          <a:latin typeface="Times New Roman"/>
                          <a:cs typeface="Times New Roman"/>
                        </a:rPr>
                        <a:t>de</a:t>
                      </a:r>
                      <a:r>
                        <a:rPr sz="2400" spc="-30" dirty="0">
                          <a:latin typeface="Times New Roman"/>
                          <a:cs typeface="Times New Roman"/>
                        </a:rPr>
                        <a:t> </a:t>
                      </a:r>
                      <a:r>
                        <a:rPr sz="2400" spc="-10" dirty="0">
                          <a:latin typeface="Times New Roman"/>
                          <a:cs typeface="Times New Roman"/>
                        </a:rPr>
                        <a:t>faire</a:t>
                      </a:r>
                      <a:r>
                        <a:rPr sz="2400" spc="-20" dirty="0">
                          <a:latin typeface="Times New Roman"/>
                          <a:cs typeface="Times New Roman"/>
                        </a:rPr>
                        <a:t> </a:t>
                      </a:r>
                      <a:r>
                        <a:rPr sz="2400" spc="-25" dirty="0">
                          <a:latin typeface="Times New Roman"/>
                          <a:cs typeface="Times New Roman"/>
                        </a:rPr>
                        <a:t>des</a:t>
                      </a:r>
                      <a:endParaRPr sz="2400">
                        <a:latin typeface="Times New Roman"/>
                        <a:cs typeface="Times New Roman"/>
                      </a:endParaRPr>
                    </a:p>
                  </a:txBody>
                  <a:tcPr marL="0" marR="0" marT="0" marB="0">
                    <a:lnB w="28575">
                      <a:solidFill>
                        <a:srgbClr val="FFFFFF"/>
                      </a:solidFill>
                      <a:prstDash val="solid"/>
                    </a:lnB>
                    <a:solidFill>
                      <a:srgbClr val="FFFF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362585">
                <a:tc>
                  <a:txBody>
                    <a:bodyPr/>
                    <a:lstStyle/>
                    <a:p>
                      <a:pPr>
                        <a:lnSpc>
                          <a:spcPts val="2600"/>
                        </a:lnSpc>
                      </a:pPr>
                      <a:r>
                        <a:rPr sz="2400" spc="-10" dirty="0">
                          <a:latin typeface="Times New Roman"/>
                          <a:cs typeface="Times New Roman"/>
                        </a:rPr>
                        <a:t>recherches</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gridSpan="2">
                  <a:txBody>
                    <a:bodyPr/>
                    <a:lstStyle/>
                    <a:p>
                      <a:pPr marL="121920">
                        <a:lnSpc>
                          <a:spcPts val="2600"/>
                        </a:lnSpc>
                      </a:pPr>
                      <a:r>
                        <a:rPr sz="2400" spc="-10" dirty="0">
                          <a:latin typeface="Times New Roman"/>
                          <a:cs typeface="Times New Roman"/>
                        </a:rPr>
                        <a:t>complexes,</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hMerge="1">
                  <a:txBody>
                    <a:bodyPr/>
                    <a:lstStyle/>
                    <a:p>
                      <a:endParaRPr/>
                    </a:p>
                  </a:txBody>
                  <a:tcPr marL="0" marR="0" marT="0" marB="0"/>
                </a:tc>
                <a:tc>
                  <a:txBody>
                    <a:bodyPr/>
                    <a:lstStyle/>
                    <a:p>
                      <a:pPr marL="122555">
                        <a:lnSpc>
                          <a:spcPts val="2600"/>
                        </a:lnSpc>
                      </a:pPr>
                      <a:r>
                        <a:rPr sz="2400" spc="-25" dirty="0">
                          <a:latin typeface="Times New Roman"/>
                          <a:cs typeface="Times New Roman"/>
                        </a:rPr>
                        <a:t>et</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1285">
                        <a:lnSpc>
                          <a:spcPts val="2600"/>
                        </a:lnSpc>
                      </a:pPr>
                      <a:r>
                        <a:rPr sz="2400" spc="-25" dirty="0">
                          <a:latin typeface="Times New Roman"/>
                          <a:cs typeface="Times New Roman"/>
                        </a:rPr>
                        <a:t>ce</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1285">
                        <a:lnSpc>
                          <a:spcPts val="2600"/>
                        </a:lnSpc>
                      </a:pPr>
                      <a:r>
                        <a:rPr sz="2400" spc="-25" dirty="0">
                          <a:latin typeface="Times New Roman"/>
                          <a:cs typeface="Times New Roman"/>
                        </a:rPr>
                        <a:t>par</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1920">
                        <a:lnSpc>
                          <a:spcPts val="2600"/>
                        </a:lnSpc>
                      </a:pPr>
                      <a:r>
                        <a:rPr sz="2400" spc="-10" dirty="0">
                          <a:latin typeface="Times New Roman"/>
                          <a:cs typeface="Times New Roman"/>
                        </a:rPr>
                        <a:t>l’avantage</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2555">
                        <a:lnSpc>
                          <a:spcPts val="2600"/>
                        </a:lnSpc>
                      </a:pPr>
                      <a:r>
                        <a:rPr sz="2400" spc="-10" dirty="0">
                          <a:latin typeface="Times New Roman"/>
                          <a:cs typeface="Times New Roman"/>
                        </a:rPr>
                        <a:t>d’utilisation</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c>
                  <a:txBody>
                    <a:bodyPr/>
                    <a:lstStyle/>
                    <a:p>
                      <a:pPr marL="122555">
                        <a:lnSpc>
                          <a:spcPts val="2600"/>
                        </a:lnSpc>
                      </a:pPr>
                      <a:r>
                        <a:rPr sz="2400" spc="-25" dirty="0">
                          <a:latin typeface="Times New Roman"/>
                          <a:cs typeface="Times New Roman"/>
                        </a:rPr>
                        <a:t>des</a:t>
                      </a:r>
                      <a:endParaRPr sz="2400">
                        <a:latin typeface="Times New Roman"/>
                        <a:cs typeface="Times New Roman"/>
                      </a:endParaRPr>
                    </a:p>
                  </a:txBody>
                  <a:tcPr marL="0" marR="0" marT="0" marB="0">
                    <a:lnT w="28575">
                      <a:solidFill>
                        <a:srgbClr val="FFFFFF"/>
                      </a:solidFill>
                      <a:prstDash val="solid"/>
                    </a:lnT>
                    <a:lnB w="19050">
                      <a:solidFill>
                        <a:srgbClr val="FFFFFF"/>
                      </a:solidFill>
                      <a:prstDash val="solid"/>
                    </a:lnB>
                    <a:solidFill>
                      <a:srgbClr val="FFFF00"/>
                    </a:solidFill>
                  </a:tcPr>
                </a:tc>
              </a:tr>
              <a:tr h="360680">
                <a:tc gridSpan="2">
                  <a:txBody>
                    <a:bodyPr/>
                    <a:lstStyle/>
                    <a:p>
                      <a:pPr>
                        <a:lnSpc>
                          <a:spcPts val="2650"/>
                        </a:lnSpc>
                      </a:pPr>
                      <a:r>
                        <a:rPr sz="2400" spc="-20" dirty="0">
                          <a:latin typeface="Times New Roman"/>
                          <a:cs typeface="Times New Roman"/>
                        </a:rPr>
                        <a:t>opérateurs</a:t>
                      </a:r>
                      <a:r>
                        <a:rPr sz="2400" spc="-85" dirty="0">
                          <a:latin typeface="Times New Roman"/>
                          <a:cs typeface="Times New Roman"/>
                        </a:rPr>
                        <a:t> </a:t>
                      </a:r>
                      <a:r>
                        <a:rPr sz="2400" spc="-40" dirty="0">
                          <a:latin typeface="Times New Roman"/>
                          <a:cs typeface="Times New Roman"/>
                        </a:rPr>
                        <a:t>booléens.</a:t>
                      </a:r>
                      <a:endParaRPr sz="2400">
                        <a:latin typeface="Times New Roman"/>
                        <a:cs typeface="Times New Roman"/>
                      </a:endParaRPr>
                    </a:p>
                  </a:txBody>
                  <a:tcPr marL="0" marR="0" marT="0" marB="0">
                    <a:lnT w="19050">
                      <a:solidFill>
                        <a:srgbClr val="FFFFFF"/>
                      </a:solidFill>
                      <a:prstDash val="solid"/>
                    </a:lnT>
                    <a:solidFill>
                      <a:srgbClr val="FFFF00"/>
                    </a:solidFill>
                  </a:tcPr>
                </a:tc>
                <a:tc hMerge="1">
                  <a:txBody>
                    <a:bodyPr/>
                    <a:lstStyle/>
                    <a:p>
                      <a:endParaRPr/>
                    </a:p>
                  </a:txBody>
                  <a:tcPr marL="0" marR="0" marT="0" marB="0"/>
                </a:tc>
                <a:tc gridSpan="7">
                  <a:txBody>
                    <a:bodyPr/>
                    <a:lstStyle/>
                    <a:p>
                      <a:pPr>
                        <a:lnSpc>
                          <a:spcPct val="100000"/>
                        </a:lnSpc>
                      </a:pPr>
                      <a:endParaRPr sz="2200">
                        <a:latin typeface="Times New Roman"/>
                        <a:cs typeface="Times New Roman"/>
                      </a:endParaRPr>
                    </a:p>
                  </a:txBody>
                  <a:tcPr marL="0" marR="0" marT="0" marB="0">
                    <a:lnT w="19050">
                      <a:solidFill>
                        <a:srgbClr val="FFFFFF"/>
                      </a:solidFill>
                      <a:prstDash val="solid"/>
                    </a:lnT>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bl>
          </a:graphicData>
        </a:graphic>
      </p:graphicFrame>
      <p:sp>
        <p:nvSpPr>
          <p:cNvPr id="3" name="object 3"/>
          <p:cNvSpPr txBox="1"/>
          <p:nvPr/>
        </p:nvSpPr>
        <p:spPr>
          <a:xfrm>
            <a:off x="762406" y="2153158"/>
            <a:ext cx="328676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0000"/>
                </a:solidFill>
                <a:latin typeface="Times New Roman"/>
                <a:cs typeface="Times New Roman"/>
              </a:rPr>
              <a:t>RECHERCHE</a:t>
            </a:r>
            <a:r>
              <a:rPr sz="1800" b="1" spc="140" dirty="0">
                <a:solidFill>
                  <a:srgbClr val="FF0000"/>
                </a:solidFill>
                <a:latin typeface="Times New Roman"/>
                <a:cs typeface="Times New Roman"/>
              </a:rPr>
              <a:t> </a:t>
            </a:r>
            <a:r>
              <a:rPr sz="1800" b="1" spc="-10" dirty="0">
                <a:solidFill>
                  <a:srgbClr val="FF0000"/>
                </a:solidFill>
                <a:latin typeface="Times New Roman"/>
                <a:cs typeface="Times New Roman"/>
              </a:rPr>
              <a:t>AUTOMATISEE</a:t>
            </a:r>
            <a:endParaRPr sz="1800">
              <a:latin typeface="Times New Roman"/>
              <a:cs typeface="Times New Roman"/>
            </a:endParaRPr>
          </a:p>
        </p:txBody>
      </p:sp>
      <p:sp>
        <p:nvSpPr>
          <p:cNvPr id="4" name="object 4"/>
          <p:cNvSpPr txBox="1">
            <a:spLocks noGrp="1"/>
          </p:cNvSpPr>
          <p:nvPr>
            <p:ph type="title"/>
          </p:nvPr>
        </p:nvSpPr>
        <p:spPr>
          <a:xfrm>
            <a:off x="1689354" y="2753614"/>
            <a:ext cx="7188834" cy="344805"/>
          </a:xfrm>
          <a:prstGeom prst="rect">
            <a:avLst/>
          </a:prstGeom>
          <a:solidFill>
            <a:srgbClr val="FFFF00"/>
          </a:solidFill>
        </p:spPr>
        <p:txBody>
          <a:bodyPr vert="horz" wrap="square" lIns="0" tIns="0" rIns="0" bIns="0" rtlCol="0">
            <a:spAutoFit/>
          </a:bodyPr>
          <a:lstStyle/>
          <a:p>
            <a:pPr>
              <a:lnSpc>
                <a:spcPts val="2510"/>
              </a:lnSpc>
            </a:pPr>
            <a:r>
              <a:rPr sz="2400" b="0" spc="-35" dirty="0">
                <a:solidFill>
                  <a:srgbClr val="000000"/>
                </a:solidFill>
                <a:latin typeface="Times New Roman"/>
                <a:cs typeface="Times New Roman"/>
              </a:rPr>
              <a:t>C’est</a:t>
            </a:r>
            <a:r>
              <a:rPr sz="2400" b="0" spc="114" dirty="0">
                <a:solidFill>
                  <a:srgbClr val="000000"/>
                </a:solidFill>
                <a:latin typeface="Times New Roman"/>
                <a:cs typeface="Times New Roman"/>
              </a:rPr>
              <a:t> </a:t>
            </a:r>
            <a:r>
              <a:rPr sz="2400" b="0" dirty="0">
                <a:solidFill>
                  <a:srgbClr val="000000"/>
                </a:solidFill>
                <a:latin typeface="Times New Roman"/>
                <a:cs typeface="Times New Roman"/>
              </a:rPr>
              <a:t>la</a:t>
            </a:r>
            <a:r>
              <a:rPr sz="2400" b="0" spc="125" dirty="0">
                <a:solidFill>
                  <a:srgbClr val="000000"/>
                </a:solidFill>
                <a:latin typeface="Times New Roman"/>
                <a:cs typeface="Times New Roman"/>
              </a:rPr>
              <a:t> </a:t>
            </a:r>
            <a:r>
              <a:rPr sz="2400" b="0" spc="-25" dirty="0">
                <a:solidFill>
                  <a:srgbClr val="000000"/>
                </a:solidFill>
                <a:latin typeface="Times New Roman"/>
                <a:cs typeface="Times New Roman"/>
              </a:rPr>
              <a:t>recherche,</a:t>
            </a:r>
            <a:r>
              <a:rPr sz="2400" b="0" spc="130" dirty="0">
                <a:solidFill>
                  <a:srgbClr val="000000"/>
                </a:solidFill>
                <a:latin typeface="Times New Roman"/>
                <a:cs typeface="Times New Roman"/>
              </a:rPr>
              <a:t> </a:t>
            </a:r>
            <a:r>
              <a:rPr sz="2400" b="0" dirty="0">
                <a:solidFill>
                  <a:srgbClr val="000000"/>
                </a:solidFill>
                <a:latin typeface="Times New Roman"/>
                <a:cs typeface="Times New Roman"/>
              </a:rPr>
              <a:t>soit</a:t>
            </a:r>
            <a:r>
              <a:rPr sz="2400" b="0" spc="120" dirty="0">
                <a:solidFill>
                  <a:srgbClr val="000000"/>
                </a:solidFill>
                <a:latin typeface="Times New Roman"/>
                <a:cs typeface="Times New Roman"/>
              </a:rPr>
              <a:t> </a:t>
            </a:r>
            <a:r>
              <a:rPr sz="2400" b="0" dirty="0">
                <a:solidFill>
                  <a:srgbClr val="000000"/>
                </a:solidFill>
                <a:latin typeface="Times New Roman"/>
                <a:cs typeface="Times New Roman"/>
              </a:rPr>
              <a:t>sur</a:t>
            </a:r>
            <a:r>
              <a:rPr sz="2400" b="0" spc="130" dirty="0">
                <a:solidFill>
                  <a:srgbClr val="000000"/>
                </a:solidFill>
                <a:latin typeface="Times New Roman"/>
                <a:cs typeface="Times New Roman"/>
              </a:rPr>
              <a:t> </a:t>
            </a:r>
            <a:r>
              <a:rPr sz="2400" b="0" dirty="0">
                <a:solidFill>
                  <a:srgbClr val="000000"/>
                </a:solidFill>
                <a:latin typeface="Times New Roman"/>
                <a:cs typeface="Times New Roman"/>
              </a:rPr>
              <a:t>un</a:t>
            </a:r>
            <a:r>
              <a:rPr sz="2400" b="0" spc="125" dirty="0">
                <a:solidFill>
                  <a:srgbClr val="000000"/>
                </a:solidFill>
                <a:latin typeface="Times New Roman"/>
                <a:cs typeface="Times New Roman"/>
              </a:rPr>
              <a:t> </a:t>
            </a:r>
            <a:r>
              <a:rPr sz="2400" b="0" spc="-80" dirty="0">
                <a:solidFill>
                  <a:srgbClr val="FF0000"/>
                </a:solidFill>
                <a:latin typeface="Times New Roman"/>
                <a:cs typeface="Times New Roman"/>
              </a:rPr>
              <a:t>l’OPAC</a:t>
            </a:r>
            <a:r>
              <a:rPr sz="2400" b="0" spc="125" dirty="0">
                <a:solidFill>
                  <a:srgbClr val="FF0000"/>
                </a:solidFill>
                <a:latin typeface="Times New Roman"/>
                <a:cs typeface="Times New Roman"/>
              </a:rPr>
              <a:t> </a:t>
            </a:r>
            <a:r>
              <a:rPr sz="2400" b="0" spc="-20" dirty="0">
                <a:solidFill>
                  <a:srgbClr val="000000"/>
                </a:solidFill>
                <a:latin typeface="Times New Roman"/>
                <a:cs typeface="Times New Roman"/>
              </a:rPr>
              <a:t>d’une</a:t>
            </a:r>
            <a:r>
              <a:rPr sz="2400" b="0" spc="120" dirty="0">
                <a:solidFill>
                  <a:srgbClr val="000000"/>
                </a:solidFill>
                <a:latin typeface="Times New Roman"/>
                <a:cs typeface="Times New Roman"/>
              </a:rPr>
              <a:t> </a:t>
            </a:r>
            <a:r>
              <a:rPr sz="2400" b="0" spc="-10" dirty="0">
                <a:solidFill>
                  <a:srgbClr val="000000"/>
                </a:solidFill>
                <a:latin typeface="Times New Roman"/>
                <a:cs typeface="Times New Roman"/>
              </a:rPr>
              <a:t>bibliothèque,</a:t>
            </a:r>
            <a:endParaRPr sz="2400">
              <a:latin typeface="Times New Roman"/>
              <a:cs typeface="Times New Roman"/>
            </a:endParaRPr>
          </a:p>
        </p:txBody>
      </p:sp>
      <p:sp>
        <p:nvSpPr>
          <p:cNvPr id="5" name="object 5"/>
          <p:cNvSpPr txBox="1"/>
          <p:nvPr/>
        </p:nvSpPr>
        <p:spPr>
          <a:xfrm>
            <a:off x="775004" y="3119373"/>
            <a:ext cx="8103234" cy="344805"/>
          </a:xfrm>
          <a:prstGeom prst="rect">
            <a:avLst/>
          </a:prstGeom>
          <a:solidFill>
            <a:srgbClr val="FFFF00"/>
          </a:solidFill>
        </p:spPr>
        <p:txBody>
          <a:bodyPr vert="horz" wrap="square" lIns="0" tIns="0" rIns="0" bIns="0" rtlCol="0">
            <a:spAutoFit/>
          </a:bodyPr>
          <a:lstStyle/>
          <a:p>
            <a:pPr>
              <a:lnSpc>
                <a:spcPts val="2515"/>
              </a:lnSpc>
              <a:tabLst>
                <a:tab pos="559435" algn="l"/>
                <a:tab pos="1056005" algn="l"/>
                <a:tab pos="1579245" algn="l"/>
                <a:tab pos="2973705" algn="l"/>
                <a:tab pos="3533140" algn="l"/>
                <a:tab pos="4030345" algn="l"/>
                <a:tab pos="4594225" algn="l"/>
                <a:tab pos="5244465" algn="l"/>
                <a:tab pos="5657850" algn="l"/>
                <a:tab pos="6663690" algn="l"/>
                <a:tab pos="7103109" algn="l"/>
                <a:tab pos="7662545" algn="l"/>
              </a:tabLst>
            </a:pPr>
            <a:r>
              <a:rPr sz="2400" spc="-20" dirty="0">
                <a:latin typeface="Times New Roman"/>
                <a:cs typeface="Times New Roman"/>
              </a:rPr>
              <a:t>soit</a:t>
            </a:r>
            <a:r>
              <a:rPr sz="2400" dirty="0">
                <a:latin typeface="Times New Roman"/>
                <a:cs typeface="Times New Roman"/>
              </a:rPr>
              <a:t>	</a:t>
            </a:r>
            <a:r>
              <a:rPr sz="2400" spc="-25" dirty="0">
                <a:latin typeface="Times New Roman"/>
                <a:cs typeface="Times New Roman"/>
              </a:rPr>
              <a:t>sur</a:t>
            </a:r>
            <a:r>
              <a:rPr sz="2400" dirty="0">
                <a:latin typeface="Times New Roman"/>
                <a:cs typeface="Times New Roman"/>
              </a:rPr>
              <a:t>	</a:t>
            </a:r>
            <a:r>
              <a:rPr sz="2400" spc="-25" dirty="0">
                <a:latin typeface="Times New Roman"/>
                <a:cs typeface="Times New Roman"/>
              </a:rPr>
              <a:t>des</a:t>
            </a:r>
            <a:r>
              <a:rPr sz="2400" dirty="0">
                <a:latin typeface="Times New Roman"/>
                <a:cs typeface="Times New Roman"/>
              </a:rPr>
              <a:t>	</a:t>
            </a:r>
            <a:r>
              <a:rPr sz="2400" spc="-10" dirty="0">
                <a:solidFill>
                  <a:srgbClr val="FF0000"/>
                </a:solidFill>
                <a:latin typeface="Times New Roman"/>
                <a:cs typeface="Times New Roman"/>
              </a:rPr>
              <a:t>Cédéroms</a:t>
            </a:r>
            <a:r>
              <a:rPr sz="2400" spc="-10" dirty="0">
                <a:latin typeface="Times New Roman"/>
                <a:cs typeface="Times New Roman"/>
              </a:rPr>
              <a:t>,</a:t>
            </a:r>
            <a:r>
              <a:rPr sz="2400" dirty="0">
                <a:latin typeface="Times New Roman"/>
                <a:cs typeface="Times New Roman"/>
              </a:rPr>
              <a:t>	</a:t>
            </a:r>
            <a:r>
              <a:rPr sz="2400" spc="-20" dirty="0">
                <a:latin typeface="Times New Roman"/>
                <a:cs typeface="Times New Roman"/>
              </a:rPr>
              <a:t>soit</a:t>
            </a:r>
            <a:r>
              <a:rPr sz="2400" dirty="0">
                <a:latin typeface="Times New Roman"/>
                <a:cs typeface="Times New Roman"/>
              </a:rPr>
              <a:t>	</a:t>
            </a:r>
            <a:r>
              <a:rPr sz="2400" spc="-25" dirty="0">
                <a:latin typeface="Times New Roman"/>
                <a:cs typeface="Times New Roman"/>
              </a:rPr>
              <a:t>sur</a:t>
            </a:r>
            <a:r>
              <a:rPr sz="2400" dirty="0">
                <a:latin typeface="Times New Roman"/>
                <a:cs typeface="Times New Roman"/>
              </a:rPr>
              <a:t>	</a:t>
            </a:r>
            <a:r>
              <a:rPr sz="2400" spc="-25" dirty="0">
                <a:solidFill>
                  <a:srgbClr val="FF0000"/>
                </a:solidFill>
                <a:latin typeface="Times New Roman"/>
                <a:cs typeface="Times New Roman"/>
              </a:rPr>
              <a:t>une</a:t>
            </a:r>
            <a:r>
              <a:rPr sz="2400" dirty="0">
                <a:solidFill>
                  <a:srgbClr val="FF0000"/>
                </a:solidFill>
                <a:latin typeface="Times New Roman"/>
                <a:cs typeface="Times New Roman"/>
              </a:rPr>
              <a:t>	</a:t>
            </a:r>
            <a:r>
              <a:rPr sz="2400" spc="-20" dirty="0">
                <a:solidFill>
                  <a:srgbClr val="FF0000"/>
                </a:solidFill>
                <a:latin typeface="Times New Roman"/>
                <a:cs typeface="Times New Roman"/>
              </a:rPr>
              <a:t>base</a:t>
            </a:r>
            <a:r>
              <a:rPr sz="2400" dirty="0">
                <a:solidFill>
                  <a:srgbClr val="FF0000"/>
                </a:solidFill>
                <a:latin typeface="Times New Roman"/>
                <a:cs typeface="Times New Roman"/>
              </a:rPr>
              <a:t>	</a:t>
            </a:r>
            <a:r>
              <a:rPr sz="2400" spc="-25" dirty="0">
                <a:solidFill>
                  <a:srgbClr val="FF0000"/>
                </a:solidFill>
                <a:latin typeface="Times New Roman"/>
                <a:cs typeface="Times New Roman"/>
              </a:rPr>
              <a:t>de</a:t>
            </a:r>
            <a:r>
              <a:rPr sz="2400" dirty="0">
                <a:solidFill>
                  <a:srgbClr val="FF0000"/>
                </a:solidFill>
                <a:latin typeface="Times New Roman"/>
                <a:cs typeface="Times New Roman"/>
              </a:rPr>
              <a:t>	</a:t>
            </a:r>
            <a:r>
              <a:rPr sz="2400" spc="-10" dirty="0">
                <a:solidFill>
                  <a:srgbClr val="FF0000"/>
                </a:solidFill>
                <a:latin typeface="Times New Roman"/>
                <a:cs typeface="Times New Roman"/>
              </a:rPr>
              <a:t>donnée</a:t>
            </a:r>
            <a:r>
              <a:rPr sz="2400" dirty="0">
                <a:solidFill>
                  <a:srgbClr val="FF0000"/>
                </a:solidFill>
                <a:latin typeface="Times New Roman"/>
                <a:cs typeface="Times New Roman"/>
              </a:rPr>
              <a:t>	</a:t>
            </a:r>
            <a:r>
              <a:rPr sz="2400" spc="-25" dirty="0">
                <a:latin typeface="Times New Roman"/>
                <a:cs typeface="Times New Roman"/>
              </a:rPr>
              <a:t>ou</a:t>
            </a:r>
            <a:r>
              <a:rPr sz="2400" dirty="0">
                <a:latin typeface="Times New Roman"/>
                <a:cs typeface="Times New Roman"/>
              </a:rPr>
              <a:t>	</a:t>
            </a:r>
            <a:r>
              <a:rPr sz="2400" spc="-20" dirty="0">
                <a:latin typeface="Times New Roman"/>
                <a:cs typeface="Times New Roman"/>
              </a:rPr>
              <a:t>soit</a:t>
            </a:r>
            <a:r>
              <a:rPr sz="2400" dirty="0">
                <a:latin typeface="Times New Roman"/>
                <a:cs typeface="Times New Roman"/>
              </a:rPr>
              <a:t>	</a:t>
            </a:r>
            <a:r>
              <a:rPr sz="2400" spc="-25" dirty="0">
                <a:latin typeface="Times New Roman"/>
                <a:cs typeface="Times New Roman"/>
              </a:rPr>
              <a:t>sur</a:t>
            </a:r>
            <a:endParaRPr sz="2400">
              <a:latin typeface="Times New Roman"/>
              <a:cs typeface="Times New Roman"/>
            </a:endParaRPr>
          </a:p>
        </p:txBody>
      </p:sp>
      <p:sp>
        <p:nvSpPr>
          <p:cNvPr id="6" name="object 6"/>
          <p:cNvSpPr txBox="1"/>
          <p:nvPr/>
        </p:nvSpPr>
        <p:spPr>
          <a:xfrm>
            <a:off x="775004" y="3485134"/>
            <a:ext cx="1174115" cy="344805"/>
          </a:xfrm>
          <a:prstGeom prst="rect">
            <a:avLst/>
          </a:prstGeom>
          <a:solidFill>
            <a:srgbClr val="FFFF00"/>
          </a:solidFill>
        </p:spPr>
        <p:txBody>
          <a:bodyPr vert="horz" wrap="square" lIns="0" tIns="0" rIns="0" bIns="0" rtlCol="0">
            <a:spAutoFit/>
          </a:bodyPr>
          <a:lstStyle/>
          <a:p>
            <a:pPr>
              <a:lnSpc>
                <a:spcPts val="2515"/>
              </a:lnSpc>
            </a:pPr>
            <a:r>
              <a:rPr sz="2400" spc="-40" dirty="0">
                <a:solidFill>
                  <a:srgbClr val="FF0000"/>
                </a:solidFill>
                <a:latin typeface="Times New Roman"/>
                <a:cs typeface="Times New Roman"/>
              </a:rPr>
              <a:t>l’Internet</a:t>
            </a:r>
            <a:r>
              <a:rPr sz="2400" spc="-40" dirty="0">
                <a:latin typeface="Times New Roman"/>
                <a:cs typeface="Times New Roman"/>
              </a:rPr>
              <a:t>.</a:t>
            </a:r>
            <a:endParaRPr sz="2400">
              <a:latin typeface="Times New Roman"/>
              <a:cs typeface="Times New Roman"/>
            </a:endParaRPr>
          </a:p>
        </p:txBody>
      </p:sp>
      <p:pic>
        <p:nvPicPr>
          <p:cNvPr id="7" name="object 7"/>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6576" y="1133297"/>
            <a:ext cx="6415405" cy="2282190"/>
          </a:xfrm>
          <a:prstGeom prst="rect">
            <a:avLst/>
          </a:prstGeom>
        </p:spPr>
        <p:txBody>
          <a:bodyPr vert="horz" wrap="square" lIns="0" tIns="12065" rIns="0" bIns="0" rtlCol="0">
            <a:spAutoFit/>
          </a:bodyPr>
          <a:lstStyle/>
          <a:p>
            <a:pPr marL="12700">
              <a:lnSpc>
                <a:spcPct val="100000"/>
              </a:lnSpc>
              <a:spcBef>
                <a:spcPts val="95"/>
              </a:spcBef>
            </a:pPr>
            <a:r>
              <a:rPr sz="2800" dirty="0">
                <a:solidFill>
                  <a:srgbClr val="FF0000"/>
                </a:solidFill>
              </a:rPr>
              <a:t>Choix</a:t>
            </a:r>
            <a:r>
              <a:rPr sz="2800" spc="20" dirty="0">
                <a:solidFill>
                  <a:srgbClr val="FF0000"/>
                </a:solidFill>
              </a:rPr>
              <a:t> </a:t>
            </a:r>
            <a:r>
              <a:rPr sz="2800" dirty="0">
                <a:solidFill>
                  <a:srgbClr val="FF0000"/>
                </a:solidFill>
              </a:rPr>
              <a:t>des</a:t>
            </a:r>
            <a:r>
              <a:rPr sz="2800" spc="10" dirty="0">
                <a:solidFill>
                  <a:srgbClr val="FF0000"/>
                </a:solidFill>
              </a:rPr>
              <a:t> </a:t>
            </a:r>
            <a:r>
              <a:rPr sz="2800" dirty="0">
                <a:solidFill>
                  <a:srgbClr val="FF0000"/>
                </a:solidFill>
              </a:rPr>
              <a:t>mots</a:t>
            </a:r>
            <a:r>
              <a:rPr sz="2800" spc="10" dirty="0">
                <a:solidFill>
                  <a:srgbClr val="FF0000"/>
                </a:solidFill>
              </a:rPr>
              <a:t> </a:t>
            </a:r>
            <a:r>
              <a:rPr sz="2800" spc="-20" dirty="0">
                <a:solidFill>
                  <a:srgbClr val="FF0000"/>
                </a:solidFill>
              </a:rPr>
              <a:t>clés</a:t>
            </a:r>
            <a:endParaRPr sz="2800"/>
          </a:p>
          <a:p>
            <a:pPr marL="12700" marR="5080" indent="913765">
              <a:lnSpc>
                <a:spcPct val="100000"/>
              </a:lnSpc>
              <a:spcBef>
                <a:spcPts val="10"/>
              </a:spcBef>
            </a:pPr>
            <a:r>
              <a:rPr sz="2400" b="0" spc="-45" dirty="0">
                <a:solidFill>
                  <a:srgbClr val="000000"/>
                </a:solidFill>
                <a:latin typeface="Times New Roman"/>
                <a:cs typeface="Times New Roman"/>
              </a:rPr>
              <a:t>La</a:t>
            </a:r>
            <a:r>
              <a:rPr sz="2400" b="0" spc="-105" dirty="0">
                <a:solidFill>
                  <a:srgbClr val="000000"/>
                </a:solidFill>
                <a:latin typeface="Times New Roman"/>
                <a:cs typeface="Times New Roman"/>
              </a:rPr>
              <a:t> </a:t>
            </a:r>
            <a:r>
              <a:rPr sz="2400" b="0" spc="-55" dirty="0">
                <a:solidFill>
                  <a:srgbClr val="000000"/>
                </a:solidFill>
                <a:latin typeface="Times New Roman"/>
                <a:cs typeface="Times New Roman"/>
              </a:rPr>
              <a:t>deuxième</a:t>
            </a:r>
            <a:r>
              <a:rPr sz="2400" b="0" spc="-95" dirty="0">
                <a:solidFill>
                  <a:srgbClr val="000000"/>
                </a:solidFill>
                <a:latin typeface="Times New Roman"/>
                <a:cs typeface="Times New Roman"/>
              </a:rPr>
              <a:t> </a:t>
            </a:r>
            <a:r>
              <a:rPr sz="2400" b="0" spc="-10" dirty="0">
                <a:solidFill>
                  <a:srgbClr val="000000"/>
                </a:solidFill>
                <a:latin typeface="Times New Roman"/>
                <a:cs typeface="Times New Roman"/>
              </a:rPr>
              <a:t>étape</a:t>
            </a:r>
            <a:r>
              <a:rPr sz="2400" b="0" spc="-85" dirty="0">
                <a:solidFill>
                  <a:srgbClr val="000000"/>
                </a:solidFill>
                <a:latin typeface="Times New Roman"/>
                <a:cs typeface="Times New Roman"/>
              </a:rPr>
              <a:t> </a:t>
            </a:r>
            <a:r>
              <a:rPr sz="2400" b="0" dirty="0">
                <a:solidFill>
                  <a:srgbClr val="000000"/>
                </a:solidFill>
                <a:latin typeface="Times New Roman"/>
                <a:cs typeface="Times New Roman"/>
              </a:rPr>
              <a:t>dans</a:t>
            </a:r>
            <a:r>
              <a:rPr sz="2400" b="0" spc="-90" dirty="0">
                <a:solidFill>
                  <a:srgbClr val="000000"/>
                </a:solidFill>
                <a:latin typeface="Times New Roman"/>
                <a:cs typeface="Times New Roman"/>
              </a:rPr>
              <a:t> </a:t>
            </a:r>
            <a:r>
              <a:rPr sz="2400" b="0" spc="-75" dirty="0">
                <a:solidFill>
                  <a:srgbClr val="000000"/>
                </a:solidFill>
                <a:latin typeface="Times New Roman"/>
                <a:cs typeface="Times New Roman"/>
              </a:rPr>
              <a:t>la </a:t>
            </a:r>
            <a:r>
              <a:rPr sz="2400" b="0" spc="-10" dirty="0">
                <a:solidFill>
                  <a:srgbClr val="000000"/>
                </a:solidFill>
                <a:latin typeface="Times New Roman"/>
                <a:cs typeface="Times New Roman"/>
              </a:rPr>
              <a:t>recherche </a:t>
            </a:r>
            <a:r>
              <a:rPr sz="2400" b="0" spc="-45" dirty="0">
                <a:solidFill>
                  <a:srgbClr val="000000"/>
                </a:solidFill>
                <a:latin typeface="Times New Roman"/>
                <a:cs typeface="Times New Roman"/>
              </a:rPr>
              <a:t>bibliographique</a:t>
            </a:r>
            <a:r>
              <a:rPr sz="2400" b="0" spc="-95" dirty="0">
                <a:solidFill>
                  <a:srgbClr val="000000"/>
                </a:solidFill>
                <a:latin typeface="Times New Roman"/>
                <a:cs typeface="Times New Roman"/>
              </a:rPr>
              <a:t> </a:t>
            </a:r>
            <a:r>
              <a:rPr sz="2400" b="0" dirty="0">
                <a:solidFill>
                  <a:srgbClr val="000000"/>
                </a:solidFill>
                <a:latin typeface="Times New Roman"/>
                <a:cs typeface="Times New Roman"/>
              </a:rPr>
              <a:t>est</a:t>
            </a:r>
            <a:r>
              <a:rPr sz="2400" b="0" spc="-70" dirty="0">
                <a:solidFill>
                  <a:srgbClr val="000000"/>
                </a:solidFill>
                <a:latin typeface="Times New Roman"/>
                <a:cs typeface="Times New Roman"/>
              </a:rPr>
              <a:t> </a:t>
            </a:r>
            <a:r>
              <a:rPr sz="2400" b="0" spc="-75" dirty="0">
                <a:solidFill>
                  <a:srgbClr val="000000"/>
                </a:solidFill>
                <a:latin typeface="Times New Roman"/>
                <a:cs typeface="Times New Roman"/>
              </a:rPr>
              <a:t>la </a:t>
            </a:r>
            <a:r>
              <a:rPr sz="2400" b="0" spc="-45" dirty="0">
                <a:solidFill>
                  <a:srgbClr val="000000"/>
                </a:solidFill>
                <a:latin typeface="Times New Roman"/>
                <a:cs typeface="Times New Roman"/>
              </a:rPr>
              <a:t>sélection</a:t>
            </a:r>
            <a:r>
              <a:rPr sz="2400" b="0" spc="-65" dirty="0">
                <a:solidFill>
                  <a:srgbClr val="000000"/>
                </a:solidFill>
                <a:latin typeface="Times New Roman"/>
                <a:cs typeface="Times New Roman"/>
              </a:rPr>
              <a:t> </a:t>
            </a:r>
            <a:r>
              <a:rPr sz="2400" b="0" dirty="0">
                <a:solidFill>
                  <a:srgbClr val="000000"/>
                </a:solidFill>
                <a:latin typeface="Times New Roman"/>
                <a:cs typeface="Times New Roman"/>
              </a:rPr>
              <a:t>des</a:t>
            </a:r>
            <a:r>
              <a:rPr sz="2400" b="0" spc="-75" dirty="0">
                <a:solidFill>
                  <a:srgbClr val="000000"/>
                </a:solidFill>
                <a:latin typeface="Times New Roman"/>
                <a:cs typeface="Times New Roman"/>
              </a:rPr>
              <a:t> </a:t>
            </a:r>
            <a:r>
              <a:rPr sz="2400" b="0" dirty="0">
                <a:solidFill>
                  <a:srgbClr val="000000"/>
                </a:solidFill>
                <a:latin typeface="Times New Roman"/>
                <a:cs typeface="Times New Roman"/>
              </a:rPr>
              <a:t>mots</a:t>
            </a:r>
            <a:r>
              <a:rPr sz="2400" b="0" spc="-75" dirty="0">
                <a:solidFill>
                  <a:srgbClr val="000000"/>
                </a:solidFill>
                <a:latin typeface="Times New Roman"/>
                <a:cs typeface="Times New Roman"/>
              </a:rPr>
              <a:t> </a:t>
            </a:r>
            <a:r>
              <a:rPr sz="2400" b="0" spc="-55" dirty="0">
                <a:solidFill>
                  <a:srgbClr val="000000"/>
                </a:solidFill>
                <a:latin typeface="Times New Roman"/>
                <a:cs typeface="Times New Roman"/>
              </a:rPr>
              <a:t>signifiants</a:t>
            </a:r>
            <a:r>
              <a:rPr sz="2400" b="0" spc="-85" dirty="0">
                <a:solidFill>
                  <a:srgbClr val="000000"/>
                </a:solidFill>
                <a:latin typeface="Times New Roman"/>
                <a:cs typeface="Times New Roman"/>
              </a:rPr>
              <a:t> </a:t>
            </a:r>
            <a:r>
              <a:rPr sz="2400" b="0" spc="-35" dirty="0">
                <a:solidFill>
                  <a:srgbClr val="000000"/>
                </a:solidFill>
                <a:latin typeface="Times New Roman"/>
                <a:cs typeface="Times New Roman"/>
              </a:rPr>
              <a:t>de </a:t>
            </a:r>
            <a:r>
              <a:rPr sz="2400" b="0" dirty="0">
                <a:solidFill>
                  <a:srgbClr val="000000"/>
                </a:solidFill>
                <a:latin typeface="Times New Roman"/>
                <a:cs typeface="Times New Roman"/>
              </a:rPr>
              <a:t>mon</a:t>
            </a:r>
            <a:r>
              <a:rPr sz="2400" b="0" spc="-150" dirty="0">
                <a:solidFill>
                  <a:srgbClr val="000000"/>
                </a:solidFill>
                <a:latin typeface="Times New Roman"/>
                <a:cs typeface="Times New Roman"/>
              </a:rPr>
              <a:t> </a:t>
            </a:r>
            <a:r>
              <a:rPr sz="2400" b="0" spc="-25" dirty="0">
                <a:solidFill>
                  <a:srgbClr val="000000"/>
                </a:solidFill>
                <a:latin typeface="Times New Roman"/>
                <a:cs typeface="Times New Roman"/>
              </a:rPr>
              <a:t>sujet</a:t>
            </a:r>
            <a:r>
              <a:rPr sz="2400" b="0" spc="-125" dirty="0">
                <a:solidFill>
                  <a:srgbClr val="000000"/>
                </a:solidFill>
                <a:latin typeface="Times New Roman"/>
                <a:cs typeface="Times New Roman"/>
              </a:rPr>
              <a:t> </a:t>
            </a:r>
            <a:r>
              <a:rPr sz="2400" b="0" dirty="0">
                <a:solidFill>
                  <a:srgbClr val="000000"/>
                </a:solidFill>
                <a:latin typeface="Times New Roman"/>
                <a:cs typeface="Times New Roman"/>
              </a:rPr>
              <a:t>dits</a:t>
            </a:r>
            <a:r>
              <a:rPr sz="2400" b="0" spc="-75" dirty="0">
                <a:solidFill>
                  <a:srgbClr val="000000"/>
                </a:solidFill>
                <a:latin typeface="Times New Roman"/>
                <a:cs typeface="Times New Roman"/>
              </a:rPr>
              <a:t> </a:t>
            </a:r>
            <a:r>
              <a:rPr sz="2400" b="0" spc="-340" dirty="0">
                <a:solidFill>
                  <a:srgbClr val="000000"/>
                </a:solidFill>
                <a:latin typeface="Times New Roman"/>
                <a:cs typeface="Times New Roman"/>
              </a:rPr>
              <a:t>«</a:t>
            </a:r>
            <a:r>
              <a:rPr sz="2400" b="0" dirty="0">
                <a:solidFill>
                  <a:srgbClr val="000000"/>
                </a:solidFill>
                <a:latin typeface="Times New Roman"/>
                <a:cs typeface="Times New Roman"/>
              </a:rPr>
              <a:t> mots</a:t>
            </a:r>
            <a:r>
              <a:rPr sz="2400" b="0" spc="-70" dirty="0">
                <a:solidFill>
                  <a:srgbClr val="000000"/>
                </a:solidFill>
                <a:latin typeface="Times New Roman"/>
                <a:cs typeface="Times New Roman"/>
              </a:rPr>
              <a:t> </a:t>
            </a:r>
            <a:r>
              <a:rPr sz="2400" b="0" spc="-60" dirty="0">
                <a:solidFill>
                  <a:srgbClr val="000000"/>
                </a:solidFill>
                <a:latin typeface="Times New Roman"/>
                <a:cs typeface="Times New Roman"/>
              </a:rPr>
              <a:t>clés </a:t>
            </a:r>
            <a:r>
              <a:rPr sz="2400" b="0" spc="-210" dirty="0">
                <a:solidFill>
                  <a:srgbClr val="000000"/>
                </a:solidFill>
                <a:latin typeface="Times New Roman"/>
                <a:cs typeface="Times New Roman"/>
              </a:rPr>
              <a:t>».</a:t>
            </a:r>
            <a:r>
              <a:rPr sz="2400" b="0" spc="-10" dirty="0">
                <a:solidFill>
                  <a:srgbClr val="000000"/>
                </a:solidFill>
                <a:latin typeface="Times New Roman"/>
                <a:cs typeface="Times New Roman"/>
              </a:rPr>
              <a:t> Le</a:t>
            </a:r>
            <a:r>
              <a:rPr sz="2400" b="0" spc="-70" dirty="0">
                <a:solidFill>
                  <a:srgbClr val="000000"/>
                </a:solidFill>
                <a:latin typeface="Times New Roman"/>
                <a:cs typeface="Times New Roman"/>
              </a:rPr>
              <a:t> </a:t>
            </a:r>
            <a:r>
              <a:rPr sz="2400" b="0" spc="-35" dirty="0">
                <a:solidFill>
                  <a:srgbClr val="000000"/>
                </a:solidFill>
                <a:latin typeface="Times New Roman"/>
                <a:cs typeface="Times New Roman"/>
              </a:rPr>
              <a:t>choix</a:t>
            </a:r>
            <a:r>
              <a:rPr sz="2400" b="0" spc="-60" dirty="0">
                <a:solidFill>
                  <a:srgbClr val="000000"/>
                </a:solidFill>
                <a:latin typeface="Times New Roman"/>
                <a:cs typeface="Times New Roman"/>
              </a:rPr>
              <a:t> </a:t>
            </a:r>
            <a:r>
              <a:rPr sz="2400" b="0" dirty="0">
                <a:solidFill>
                  <a:srgbClr val="000000"/>
                </a:solidFill>
                <a:latin typeface="Times New Roman"/>
                <a:cs typeface="Times New Roman"/>
              </a:rPr>
              <a:t>de</a:t>
            </a:r>
            <a:r>
              <a:rPr sz="2400" b="0" spc="-70" dirty="0">
                <a:solidFill>
                  <a:srgbClr val="000000"/>
                </a:solidFill>
                <a:latin typeface="Times New Roman"/>
                <a:cs typeface="Times New Roman"/>
              </a:rPr>
              <a:t> </a:t>
            </a:r>
            <a:r>
              <a:rPr sz="2400" b="0" spc="-40" dirty="0">
                <a:solidFill>
                  <a:srgbClr val="000000"/>
                </a:solidFill>
                <a:latin typeface="Times New Roman"/>
                <a:cs typeface="Times New Roman"/>
              </a:rPr>
              <a:t>ces</a:t>
            </a:r>
            <a:r>
              <a:rPr sz="2400" b="0" spc="-65" dirty="0">
                <a:solidFill>
                  <a:srgbClr val="000000"/>
                </a:solidFill>
                <a:latin typeface="Times New Roman"/>
                <a:cs typeface="Times New Roman"/>
              </a:rPr>
              <a:t> </a:t>
            </a:r>
            <a:r>
              <a:rPr sz="2400" b="0" dirty="0">
                <a:solidFill>
                  <a:srgbClr val="000000"/>
                </a:solidFill>
                <a:latin typeface="Times New Roman"/>
                <a:cs typeface="Times New Roman"/>
              </a:rPr>
              <a:t>mots</a:t>
            </a:r>
            <a:r>
              <a:rPr sz="2400" b="0" spc="-70" dirty="0">
                <a:solidFill>
                  <a:srgbClr val="000000"/>
                </a:solidFill>
                <a:latin typeface="Times New Roman"/>
                <a:cs typeface="Times New Roman"/>
              </a:rPr>
              <a:t> </a:t>
            </a:r>
            <a:r>
              <a:rPr sz="2400" b="0" spc="-25" dirty="0">
                <a:solidFill>
                  <a:srgbClr val="000000"/>
                </a:solidFill>
                <a:latin typeface="Times New Roman"/>
                <a:cs typeface="Times New Roman"/>
              </a:rPr>
              <a:t>qui </a:t>
            </a:r>
            <a:r>
              <a:rPr sz="2400" b="0" dirty="0">
                <a:solidFill>
                  <a:srgbClr val="000000"/>
                </a:solidFill>
                <a:latin typeface="Times New Roman"/>
                <a:cs typeface="Times New Roman"/>
              </a:rPr>
              <a:t>me</a:t>
            </a:r>
            <a:r>
              <a:rPr sz="2400" b="0" spc="-80" dirty="0">
                <a:solidFill>
                  <a:srgbClr val="000000"/>
                </a:solidFill>
                <a:latin typeface="Times New Roman"/>
                <a:cs typeface="Times New Roman"/>
              </a:rPr>
              <a:t> </a:t>
            </a:r>
            <a:r>
              <a:rPr sz="2400" b="0" spc="-35" dirty="0">
                <a:solidFill>
                  <a:srgbClr val="000000"/>
                </a:solidFill>
                <a:latin typeface="Times New Roman"/>
                <a:cs typeface="Times New Roman"/>
              </a:rPr>
              <a:t>paraissent</a:t>
            </a:r>
            <a:r>
              <a:rPr sz="2400" b="0" spc="-70" dirty="0">
                <a:solidFill>
                  <a:srgbClr val="000000"/>
                </a:solidFill>
                <a:latin typeface="Times New Roman"/>
                <a:cs typeface="Times New Roman"/>
              </a:rPr>
              <a:t> </a:t>
            </a:r>
            <a:r>
              <a:rPr sz="2400" b="0" spc="-10" dirty="0">
                <a:solidFill>
                  <a:srgbClr val="000000"/>
                </a:solidFill>
                <a:latin typeface="Times New Roman"/>
                <a:cs typeface="Times New Roman"/>
              </a:rPr>
              <a:t>importants</a:t>
            </a:r>
            <a:r>
              <a:rPr sz="2400" b="0" spc="-70" dirty="0">
                <a:solidFill>
                  <a:srgbClr val="000000"/>
                </a:solidFill>
                <a:latin typeface="Times New Roman"/>
                <a:cs typeface="Times New Roman"/>
              </a:rPr>
              <a:t> </a:t>
            </a:r>
            <a:r>
              <a:rPr sz="2400" b="0" dirty="0">
                <a:solidFill>
                  <a:srgbClr val="000000"/>
                </a:solidFill>
                <a:latin typeface="Times New Roman"/>
                <a:cs typeface="Times New Roman"/>
              </a:rPr>
              <a:t>pour</a:t>
            </a:r>
            <a:r>
              <a:rPr sz="2400" b="0" spc="-75" dirty="0">
                <a:solidFill>
                  <a:srgbClr val="000000"/>
                </a:solidFill>
                <a:latin typeface="Times New Roman"/>
                <a:cs typeface="Times New Roman"/>
              </a:rPr>
              <a:t> </a:t>
            </a:r>
            <a:r>
              <a:rPr sz="2400" b="0" spc="-45" dirty="0">
                <a:solidFill>
                  <a:srgbClr val="000000"/>
                </a:solidFill>
                <a:latin typeface="Times New Roman"/>
                <a:cs typeface="Times New Roman"/>
              </a:rPr>
              <a:t>les</a:t>
            </a:r>
            <a:r>
              <a:rPr sz="2400" b="0" spc="-70" dirty="0">
                <a:solidFill>
                  <a:srgbClr val="000000"/>
                </a:solidFill>
                <a:latin typeface="Times New Roman"/>
                <a:cs typeface="Times New Roman"/>
              </a:rPr>
              <a:t> </a:t>
            </a:r>
            <a:r>
              <a:rPr sz="2400" b="0" spc="-40" dirty="0">
                <a:solidFill>
                  <a:srgbClr val="000000"/>
                </a:solidFill>
                <a:latin typeface="Times New Roman"/>
                <a:cs typeface="Times New Roman"/>
              </a:rPr>
              <a:t>recherches</a:t>
            </a:r>
            <a:r>
              <a:rPr sz="2400" b="0" spc="-60" dirty="0">
                <a:solidFill>
                  <a:srgbClr val="000000"/>
                </a:solidFill>
                <a:latin typeface="Times New Roman"/>
                <a:cs typeface="Times New Roman"/>
              </a:rPr>
              <a:t> </a:t>
            </a:r>
            <a:r>
              <a:rPr sz="2400" b="0" spc="-25" dirty="0">
                <a:solidFill>
                  <a:srgbClr val="000000"/>
                </a:solidFill>
                <a:latin typeface="Times New Roman"/>
                <a:cs typeface="Times New Roman"/>
              </a:rPr>
              <a:t>est </a:t>
            </a:r>
            <a:r>
              <a:rPr sz="2400" b="0" spc="-20" dirty="0">
                <a:solidFill>
                  <a:srgbClr val="000000"/>
                </a:solidFill>
                <a:latin typeface="Times New Roman"/>
                <a:cs typeface="Times New Roman"/>
              </a:rPr>
              <a:t>déterminé</a:t>
            </a:r>
            <a:r>
              <a:rPr sz="2400" b="0" spc="-80" dirty="0">
                <a:solidFill>
                  <a:srgbClr val="000000"/>
                </a:solidFill>
                <a:latin typeface="Times New Roman"/>
                <a:cs typeface="Times New Roman"/>
              </a:rPr>
              <a:t> </a:t>
            </a:r>
            <a:r>
              <a:rPr sz="2400" b="0" dirty="0">
                <a:solidFill>
                  <a:srgbClr val="000000"/>
                </a:solidFill>
                <a:latin typeface="Times New Roman"/>
                <a:cs typeface="Times New Roman"/>
              </a:rPr>
              <a:t>par</a:t>
            </a:r>
            <a:r>
              <a:rPr sz="2400" b="0" spc="-60" dirty="0">
                <a:solidFill>
                  <a:srgbClr val="000000"/>
                </a:solidFill>
                <a:latin typeface="Times New Roman"/>
                <a:cs typeface="Times New Roman"/>
              </a:rPr>
              <a:t> </a:t>
            </a:r>
            <a:r>
              <a:rPr sz="2400" b="0" spc="-50" dirty="0">
                <a:solidFill>
                  <a:srgbClr val="000000"/>
                </a:solidFill>
                <a:latin typeface="Times New Roman"/>
                <a:cs typeface="Times New Roman"/>
              </a:rPr>
              <a:t>:</a:t>
            </a:r>
            <a:endParaRPr sz="2400">
              <a:latin typeface="Times New Roman"/>
              <a:cs typeface="Times New Roman"/>
            </a:endParaRPr>
          </a:p>
        </p:txBody>
      </p:sp>
      <p:sp>
        <p:nvSpPr>
          <p:cNvPr id="3" name="object 3"/>
          <p:cNvSpPr txBox="1"/>
          <p:nvPr/>
        </p:nvSpPr>
        <p:spPr>
          <a:xfrm>
            <a:off x="906576" y="3755212"/>
            <a:ext cx="92710" cy="391795"/>
          </a:xfrm>
          <a:prstGeom prst="rect">
            <a:avLst/>
          </a:prstGeom>
        </p:spPr>
        <p:txBody>
          <a:bodyPr vert="horz" wrap="square" lIns="0" tIns="12700" rIns="0" bIns="0" rtlCol="0">
            <a:spAutoFit/>
          </a:bodyPr>
          <a:lstStyle/>
          <a:p>
            <a:pPr marL="12700">
              <a:lnSpc>
                <a:spcPct val="100000"/>
              </a:lnSpc>
              <a:spcBef>
                <a:spcPts val="100"/>
              </a:spcBef>
            </a:pPr>
            <a:r>
              <a:rPr sz="2400" spc="-330" dirty="0">
                <a:latin typeface="Times New Roman"/>
                <a:cs typeface="Times New Roman"/>
              </a:rPr>
              <a:t>!</a:t>
            </a:r>
            <a:endParaRPr sz="2400">
              <a:latin typeface="Times New Roman"/>
              <a:cs typeface="Times New Roman"/>
            </a:endParaRPr>
          </a:p>
        </p:txBody>
      </p:sp>
      <p:sp>
        <p:nvSpPr>
          <p:cNvPr id="4" name="object 4"/>
          <p:cNvSpPr txBox="1"/>
          <p:nvPr/>
        </p:nvSpPr>
        <p:spPr>
          <a:xfrm>
            <a:off x="1062278" y="3814571"/>
            <a:ext cx="4580255" cy="344805"/>
          </a:xfrm>
          <a:prstGeom prst="rect">
            <a:avLst/>
          </a:prstGeom>
          <a:solidFill>
            <a:srgbClr val="FFFF00"/>
          </a:solidFill>
        </p:spPr>
        <p:txBody>
          <a:bodyPr vert="horz" wrap="square" lIns="0" tIns="0" rIns="0" bIns="0" rtlCol="0">
            <a:spAutoFit/>
          </a:bodyPr>
          <a:lstStyle/>
          <a:p>
            <a:pPr>
              <a:lnSpc>
                <a:spcPts val="2515"/>
              </a:lnSpc>
            </a:pPr>
            <a:r>
              <a:rPr sz="2400" spc="-50" dirty="0">
                <a:latin typeface="Times New Roman"/>
                <a:cs typeface="Times New Roman"/>
              </a:rPr>
              <a:t>Les</a:t>
            </a:r>
            <a:r>
              <a:rPr sz="2400" spc="-60" dirty="0">
                <a:latin typeface="Times New Roman"/>
                <a:cs typeface="Times New Roman"/>
              </a:rPr>
              <a:t> </a:t>
            </a:r>
            <a:r>
              <a:rPr sz="2400" dirty="0">
                <a:latin typeface="Times New Roman"/>
                <a:cs typeface="Times New Roman"/>
              </a:rPr>
              <a:t>mots</a:t>
            </a:r>
            <a:r>
              <a:rPr sz="2400" spc="-65" dirty="0">
                <a:latin typeface="Times New Roman"/>
                <a:cs typeface="Times New Roman"/>
              </a:rPr>
              <a:t> </a:t>
            </a:r>
            <a:r>
              <a:rPr sz="2400" spc="-55" dirty="0">
                <a:latin typeface="Times New Roman"/>
                <a:cs typeface="Times New Roman"/>
              </a:rPr>
              <a:t>signifiants</a:t>
            </a:r>
            <a:r>
              <a:rPr sz="2400" spc="-65" dirty="0">
                <a:latin typeface="Times New Roman"/>
                <a:cs typeface="Times New Roman"/>
              </a:rPr>
              <a:t> </a:t>
            </a:r>
            <a:r>
              <a:rPr sz="2400" dirty="0">
                <a:latin typeface="Times New Roman"/>
                <a:cs typeface="Times New Roman"/>
              </a:rPr>
              <a:t>du</a:t>
            </a:r>
            <a:r>
              <a:rPr sz="2400" spc="-55" dirty="0">
                <a:latin typeface="Times New Roman"/>
                <a:cs typeface="Times New Roman"/>
              </a:rPr>
              <a:t> </a:t>
            </a:r>
            <a:r>
              <a:rPr sz="2400" dirty="0">
                <a:latin typeface="Times New Roman"/>
                <a:cs typeface="Times New Roman"/>
              </a:rPr>
              <a:t>titre</a:t>
            </a:r>
            <a:r>
              <a:rPr sz="2400" spc="-60" dirty="0">
                <a:latin typeface="Times New Roman"/>
                <a:cs typeface="Times New Roman"/>
              </a:rPr>
              <a:t> </a:t>
            </a:r>
            <a:r>
              <a:rPr sz="2400" dirty="0">
                <a:latin typeface="Times New Roman"/>
                <a:cs typeface="Times New Roman"/>
              </a:rPr>
              <a:t>et</a:t>
            </a:r>
            <a:r>
              <a:rPr sz="2400" spc="-55" dirty="0">
                <a:latin typeface="Times New Roman"/>
                <a:cs typeface="Times New Roman"/>
              </a:rPr>
              <a:t> </a:t>
            </a:r>
            <a:r>
              <a:rPr sz="2400" dirty="0">
                <a:latin typeface="Times New Roman"/>
                <a:cs typeface="Times New Roman"/>
              </a:rPr>
              <a:t>du</a:t>
            </a:r>
            <a:r>
              <a:rPr sz="2400" spc="-65" dirty="0">
                <a:latin typeface="Times New Roman"/>
                <a:cs typeface="Times New Roman"/>
              </a:rPr>
              <a:t> </a:t>
            </a:r>
            <a:r>
              <a:rPr sz="2400" spc="-10" dirty="0">
                <a:latin typeface="Times New Roman"/>
                <a:cs typeface="Times New Roman"/>
              </a:rPr>
              <a:t>sujet</a:t>
            </a:r>
            <a:endParaRPr sz="2400">
              <a:latin typeface="Times New Roman"/>
              <a:cs typeface="Times New Roman"/>
            </a:endParaRPr>
          </a:p>
        </p:txBody>
      </p:sp>
      <p:sp>
        <p:nvSpPr>
          <p:cNvPr id="5" name="object 5"/>
          <p:cNvSpPr txBox="1"/>
          <p:nvPr/>
        </p:nvSpPr>
        <p:spPr>
          <a:xfrm>
            <a:off x="906576" y="4487417"/>
            <a:ext cx="92075" cy="391160"/>
          </a:xfrm>
          <a:prstGeom prst="rect">
            <a:avLst/>
          </a:prstGeom>
        </p:spPr>
        <p:txBody>
          <a:bodyPr vert="horz" wrap="square" lIns="0" tIns="12700" rIns="0" bIns="0" rtlCol="0">
            <a:spAutoFit/>
          </a:bodyPr>
          <a:lstStyle/>
          <a:p>
            <a:pPr marL="12700">
              <a:lnSpc>
                <a:spcPct val="100000"/>
              </a:lnSpc>
              <a:spcBef>
                <a:spcPts val="100"/>
              </a:spcBef>
            </a:pPr>
            <a:r>
              <a:rPr sz="2400" spc="-330" dirty="0">
                <a:latin typeface="Times New Roman"/>
                <a:cs typeface="Times New Roman"/>
              </a:rPr>
              <a:t>!</a:t>
            </a:r>
            <a:endParaRPr sz="2400">
              <a:latin typeface="Times New Roman"/>
              <a:cs typeface="Times New Roman"/>
            </a:endParaRPr>
          </a:p>
        </p:txBody>
      </p:sp>
      <p:sp>
        <p:nvSpPr>
          <p:cNvPr id="6" name="object 6"/>
          <p:cNvSpPr txBox="1"/>
          <p:nvPr/>
        </p:nvSpPr>
        <p:spPr>
          <a:xfrm>
            <a:off x="1062278" y="4546091"/>
            <a:ext cx="6041390" cy="344805"/>
          </a:xfrm>
          <a:prstGeom prst="rect">
            <a:avLst/>
          </a:prstGeom>
          <a:solidFill>
            <a:srgbClr val="FFFF00"/>
          </a:solidFill>
        </p:spPr>
        <p:txBody>
          <a:bodyPr vert="horz" wrap="square" lIns="0" tIns="0" rIns="0" bIns="0" rtlCol="0">
            <a:spAutoFit/>
          </a:bodyPr>
          <a:lstStyle/>
          <a:p>
            <a:pPr>
              <a:lnSpc>
                <a:spcPts val="2520"/>
              </a:lnSpc>
            </a:pPr>
            <a:r>
              <a:rPr sz="2400" spc="-50" dirty="0">
                <a:latin typeface="Times New Roman"/>
                <a:cs typeface="Times New Roman"/>
              </a:rPr>
              <a:t>Les</a:t>
            </a:r>
            <a:r>
              <a:rPr sz="2400" spc="-100" dirty="0">
                <a:latin typeface="Times New Roman"/>
                <a:cs typeface="Times New Roman"/>
              </a:rPr>
              <a:t> </a:t>
            </a:r>
            <a:r>
              <a:rPr sz="2400" dirty="0">
                <a:latin typeface="Times New Roman"/>
                <a:cs typeface="Times New Roman"/>
              </a:rPr>
              <a:t>mots</a:t>
            </a:r>
            <a:r>
              <a:rPr sz="2400" spc="-150" dirty="0">
                <a:latin typeface="Times New Roman"/>
                <a:cs typeface="Times New Roman"/>
              </a:rPr>
              <a:t> </a:t>
            </a:r>
            <a:r>
              <a:rPr sz="2400" spc="-35" dirty="0">
                <a:latin typeface="Times New Roman"/>
                <a:cs typeface="Times New Roman"/>
              </a:rPr>
              <a:t>extraits</a:t>
            </a:r>
            <a:r>
              <a:rPr sz="2400" spc="-114" dirty="0">
                <a:latin typeface="Times New Roman"/>
                <a:cs typeface="Times New Roman"/>
              </a:rPr>
              <a:t> </a:t>
            </a:r>
            <a:r>
              <a:rPr sz="2400" dirty="0">
                <a:latin typeface="Times New Roman"/>
                <a:cs typeface="Times New Roman"/>
              </a:rPr>
              <a:t>des</a:t>
            </a:r>
            <a:r>
              <a:rPr sz="2400" spc="-80" dirty="0">
                <a:latin typeface="Times New Roman"/>
                <a:cs typeface="Times New Roman"/>
              </a:rPr>
              <a:t> </a:t>
            </a:r>
            <a:r>
              <a:rPr sz="2400" spc="-45" dirty="0">
                <a:latin typeface="Times New Roman"/>
                <a:cs typeface="Times New Roman"/>
              </a:rPr>
              <a:t>articles</a:t>
            </a:r>
            <a:r>
              <a:rPr sz="2400" spc="-90" dirty="0">
                <a:latin typeface="Times New Roman"/>
                <a:cs typeface="Times New Roman"/>
              </a:rPr>
              <a:t> </a:t>
            </a:r>
            <a:r>
              <a:rPr sz="2400" dirty="0">
                <a:latin typeface="Times New Roman"/>
                <a:cs typeface="Times New Roman"/>
              </a:rPr>
              <a:t>des</a:t>
            </a:r>
            <a:r>
              <a:rPr sz="2400" spc="-95" dirty="0">
                <a:latin typeface="Times New Roman"/>
                <a:cs typeface="Times New Roman"/>
              </a:rPr>
              <a:t> </a:t>
            </a:r>
            <a:r>
              <a:rPr sz="2400" spc="-35" dirty="0">
                <a:latin typeface="Times New Roman"/>
                <a:cs typeface="Times New Roman"/>
              </a:rPr>
              <a:t>revues</a:t>
            </a:r>
            <a:r>
              <a:rPr sz="2400" spc="-90" dirty="0">
                <a:latin typeface="Times New Roman"/>
                <a:cs typeface="Times New Roman"/>
              </a:rPr>
              <a:t> </a:t>
            </a:r>
            <a:r>
              <a:rPr sz="2400" dirty="0">
                <a:latin typeface="Times New Roman"/>
                <a:cs typeface="Times New Roman"/>
              </a:rPr>
              <a:t>que</a:t>
            </a:r>
            <a:r>
              <a:rPr sz="2400" spc="-90" dirty="0">
                <a:latin typeface="Times New Roman"/>
                <a:cs typeface="Times New Roman"/>
              </a:rPr>
              <a:t> </a:t>
            </a:r>
            <a:r>
              <a:rPr sz="2400" spc="-150" dirty="0">
                <a:latin typeface="Times New Roman"/>
                <a:cs typeface="Times New Roman"/>
              </a:rPr>
              <a:t>j’ai</a:t>
            </a:r>
            <a:r>
              <a:rPr sz="2400" spc="-10" dirty="0">
                <a:latin typeface="Times New Roman"/>
                <a:cs typeface="Times New Roman"/>
              </a:rPr>
              <a:t> </a:t>
            </a:r>
            <a:r>
              <a:rPr sz="2400" spc="-25" dirty="0">
                <a:latin typeface="Times New Roman"/>
                <a:cs typeface="Times New Roman"/>
              </a:rPr>
              <a:t>pu</a:t>
            </a:r>
            <a:endParaRPr sz="2400">
              <a:latin typeface="Times New Roman"/>
              <a:cs typeface="Times New Roman"/>
            </a:endParaRPr>
          </a:p>
        </p:txBody>
      </p:sp>
      <p:sp>
        <p:nvSpPr>
          <p:cNvPr id="7" name="object 7"/>
          <p:cNvSpPr txBox="1"/>
          <p:nvPr/>
        </p:nvSpPr>
        <p:spPr>
          <a:xfrm>
            <a:off x="919022" y="4890515"/>
            <a:ext cx="2898140" cy="365760"/>
          </a:xfrm>
          <a:prstGeom prst="rect">
            <a:avLst/>
          </a:prstGeom>
          <a:solidFill>
            <a:srgbClr val="FFFF00"/>
          </a:solidFill>
        </p:spPr>
        <p:txBody>
          <a:bodyPr vert="horz" wrap="square" lIns="0" tIns="0" rIns="0" bIns="0" rtlCol="0">
            <a:spAutoFit/>
          </a:bodyPr>
          <a:lstStyle/>
          <a:p>
            <a:pPr>
              <a:lnSpc>
                <a:spcPts val="2685"/>
              </a:lnSpc>
            </a:pPr>
            <a:r>
              <a:rPr sz="2400" spc="-25" dirty="0">
                <a:latin typeface="Times New Roman"/>
                <a:cs typeface="Times New Roman"/>
              </a:rPr>
              <a:t>consulter</a:t>
            </a:r>
            <a:r>
              <a:rPr sz="2400" spc="-80" dirty="0">
                <a:latin typeface="Times New Roman"/>
                <a:cs typeface="Times New Roman"/>
              </a:rPr>
              <a:t> </a:t>
            </a:r>
            <a:r>
              <a:rPr sz="2400" spc="-45" dirty="0">
                <a:latin typeface="Times New Roman"/>
                <a:cs typeface="Times New Roman"/>
              </a:rPr>
              <a:t>manuellement.</a:t>
            </a:r>
            <a:endParaRPr sz="2400">
              <a:latin typeface="Times New Roman"/>
              <a:cs typeface="Times New Roman"/>
            </a:endParaRPr>
          </a:p>
        </p:txBody>
      </p:sp>
      <p:sp>
        <p:nvSpPr>
          <p:cNvPr id="8" name="object 8"/>
          <p:cNvSpPr txBox="1"/>
          <p:nvPr/>
        </p:nvSpPr>
        <p:spPr>
          <a:xfrm>
            <a:off x="906576" y="5470652"/>
            <a:ext cx="75565" cy="299720"/>
          </a:xfrm>
          <a:prstGeom prst="rect">
            <a:avLst/>
          </a:prstGeom>
        </p:spPr>
        <p:txBody>
          <a:bodyPr vert="horz" wrap="square" lIns="0" tIns="12700" rIns="0" bIns="0" rtlCol="0">
            <a:spAutoFit/>
          </a:bodyPr>
          <a:lstStyle/>
          <a:p>
            <a:pPr marL="12700">
              <a:lnSpc>
                <a:spcPct val="100000"/>
              </a:lnSpc>
              <a:spcBef>
                <a:spcPts val="100"/>
              </a:spcBef>
            </a:pPr>
            <a:r>
              <a:rPr sz="1800" spc="-155" dirty="0">
                <a:latin typeface="Times New Roman"/>
                <a:cs typeface="Times New Roman"/>
              </a:rPr>
              <a:t>!</a:t>
            </a:r>
            <a:endParaRPr sz="1800">
              <a:latin typeface="Times New Roman"/>
              <a:cs typeface="Times New Roman"/>
            </a:endParaRPr>
          </a:p>
        </p:txBody>
      </p:sp>
      <p:sp>
        <p:nvSpPr>
          <p:cNvPr id="9" name="object 9"/>
          <p:cNvSpPr txBox="1"/>
          <p:nvPr/>
        </p:nvSpPr>
        <p:spPr>
          <a:xfrm>
            <a:off x="1027226" y="5510809"/>
            <a:ext cx="3599815" cy="264160"/>
          </a:xfrm>
          <a:prstGeom prst="rect">
            <a:avLst/>
          </a:prstGeom>
          <a:solidFill>
            <a:srgbClr val="FFFF00"/>
          </a:solidFill>
        </p:spPr>
        <p:txBody>
          <a:bodyPr vert="horz" wrap="square" lIns="0" tIns="0" rIns="0" bIns="0" rtlCol="0">
            <a:spAutoFit/>
          </a:bodyPr>
          <a:lstStyle/>
          <a:p>
            <a:pPr>
              <a:lnSpc>
                <a:spcPts val="1945"/>
              </a:lnSpc>
            </a:pPr>
            <a:r>
              <a:rPr sz="1800" spc="-40" dirty="0">
                <a:latin typeface="Times New Roman"/>
                <a:cs typeface="Times New Roman"/>
              </a:rPr>
              <a:t>Les</a:t>
            </a:r>
            <a:r>
              <a:rPr sz="1800" spc="-50" dirty="0">
                <a:latin typeface="Times New Roman"/>
                <a:cs typeface="Times New Roman"/>
              </a:rPr>
              <a:t> </a:t>
            </a:r>
            <a:r>
              <a:rPr sz="1800" dirty="0">
                <a:latin typeface="Times New Roman"/>
                <a:cs typeface="Times New Roman"/>
              </a:rPr>
              <a:t>mots</a:t>
            </a:r>
            <a:r>
              <a:rPr sz="1800" spc="-50" dirty="0">
                <a:latin typeface="Times New Roman"/>
                <a:cs typeface="Times New Roman"/>
              </a:rPr>
              <a:t> </a:t>
            </a:r>
            <a:r>
              <a:rPr sz="1800" spc="-10" dirty="0">
                <a:latin typeface="Times New Roman"/>
                <a:cs typeface="Times New Roman"/>
              </a:rPr>
              <a:t>proposés</a:t>
            </a:r>
            <a:r>
              <a:rPr sz="1800" spc="-80" dirty="0">
                <a:latin typeface="Times New Roman"/>
                <a:cs typeface="Times New Roman"/>
              </a:rPr>
              <a:t> </a:t>
            </a:r>
            <a:r>
              <a:rPr sz="1800" dirty="0">
                <a:latin typeface="Times New Roman"/>
                <a:cs typeface="Times New Roman"/>
              </a:rPr>
              <a:t>par</a:t>
            </a:r>
            <a:r>
              <a:rPr sz="1800" spc="-50" dirty="0">
                <a:latin typeface="Times New Roman"/>
                <a:cs typeface="Times New Roman"/>
              </a:rPr>
              <a:t> </a:t>
            </a:r>
            <a:r>
              <a:rPr sz="1800" spc="-45" dirty="0">
                <a:latin typeface="Times New Roman"/>
                <a:cs typeface="Times New Roman"/>
              </a:rPr>
              <a:t>le </a:t>
            </a:r>
            <a:r>
              <a:rPr sz="1800" spc="-30" dirty="0">
                <a:latin typeface="Times New Roman"/>
                <a:cs typeface="Times New Roman"/>
              </a:rPr>
              <a:t>commanditaire</a:t>
            </a:r>
            <a:endParaRPr sz="1800">
              <a:latin typeface="Times New Roman"/>
              <a:cs typeface="Times New Roman"/>
            </a:endParaRPr>
          </a:p>
        </p:txBody>
      </p:sp>
      <p:pic>
        <p:nvPicPr>
          <p:cNvPr id="10" name="object 10"/>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6800" y="0"/>
            <a:ext cx="7010400" cy="3028393"/>
          </a:xfrm>
          <a:prstGeom prst="rect">
            <a:avLst/>
          </a:prstGeom>
        </p:spPr>
        <p:txBody>
          <a:bodyPr vert="horz" wrap="square" lIns="0" tIns="12065" rIns="0" bIns="0" rtlCol="0">
            <a:spAutoFit/>
          </a:bodyPr>
          <a:lstStyle/>
          <a:p>
            <a:pPr marL="12700">
              <a:lnSpc>
                <a:spcPct val="100000"/>
              </a:lnSpc>
              <a:spcBef>
                <a:spcPts val="95"/>
              </a:spcBef>
            </a:pPr>
            <a:r>
              <a:rPr lang="fr-FR" sz="2800" spc="-20" dirty="0" smtClean="0">
                <a:solidFill>
                  <a:schemeClr val="tx1"/>
                </a:solidFill>
              </a:rPr>
              <a:t/>
            </a:r>
            <a:br>
              <a:rPr lang="fr-FR" sz="2800" spc="-20" dirty="0" smtClean="0">
                <a:solidFill>
                  <a:schemeClr val="tx1"/>
                </a:solidFill>
              </a:rPr>
            </a:br>
            <a:r>
              <a:rPr lang="en-US" sz="2800" spc="-20" dirty="0" smtClean="0">
                <a:solidFill>
                  <a:srgbClr val="FF0000"/>
                </a:solidFill>
              </a:rPr>
              <a:t>Choosing key words</a:t>
            </a:r>
            <a:r>
              <a:rPr lang="en-US" sz="2800" spc="-20" dirty="0" smtClean="0">
                <a:solidFill>
                  <a:schemeClr val="tx1"/>
                </a:solidFill>
              </a:rPr>
              <a:t/>
            </a:r>
            <a:br>
              <a:rPr lang="en-US" sz="2800" spc="-20" dirty="0" smtClean="0">
                <a:solidFill>
                  <a:schemeClr val="tx1"/>
                </a:solidFill>
              </a:rPr>
            </a:br>
            <a:r>
              <a:rPr lang="en-US" sz="2800" spc="-20" dirty="0" smtClean="0">
                <a:solidFill>
                  <a:schemeClr val="tx1"/>
                </a:solidFill>
              </a:rPr>
              <a:t>The second stage in bibliographic research is the selection of words relevant to my subject, known as “keywords”. The choice of these words, which seem important to me for research purposes, is determined </a:t>
            </a:r>
            <a:r>
              <a:rPr lang="en-US" sz="2800" spc="-20" dirty="0" smtClean="0">
                <a:solidFill>
                  <a:srgbClr val="FF0000"/>
                </a:solidFill>
              </a:rPr>
              <a:t>by :</a:t>
            </a:r>
            <a:endParaRPr sz="2800"/>
          </a:p>
        </p:txBody>
      </p:sp>
      <p:sp>
        <p:nvSpPr>
          <p:cNvPr id="3" name="object 3"/>
          <p:cNvSpPr txBox="1"/>
          <p:nvPr/>
        </p:nvSpPr>
        <p:spPr>
          <a:xfrm>
            <a:off x="906576" y="3755212"/>
            <a:ext cx="92710" cy="391795"/>
          </a:xfrm>
          <a:prstGeom prst="rect">
            <a:avLst/>
          </a:prstGeom>
        </p:spPr>
        <p:txBody>
          <a:bodyPr vert="horz" wrap="square" lIns="0" tIns="12700" rIns="0" bIns="0" rtlCol="0">
            <a:spAutoFit/>
          </a:bodyPr>
          <a:lstStyle/>
          <a:p>
            <a:pPr marL="12700">
              <a:lnSpc>
                <a:spcPct val="100000"/>
              </a:lnSpc>
              <a:spcBef>
                <a:spcPts val="100"/>
              </a:spcBef>
            </a:pPr>
            <a:r>
              <a:rPr sz="2400" spc="-330" dirty="0">
                <a:latin typeface="Times New Roman"/>
                <a:cs typeface="Times New Roman"/>
              </a:rPr>
              <a:t>!</a:t>
            </a:r>
            <a:endParaRPr sz="2400">
              <a:latin typeface="Times New Roman"/>
              <a:cs typeface="Times New Roman"/>
            </a:endParaRPr>
          </a:p>
        </p:txBody>
      </p:sp>
      <p:sp>
        <p:nvSpPr>
          <p:cNvPr id="4" name="object 4"/>
          <p:cNvSpPr txBox="1"/>
          <p:nvPr/>
        </p:nvSpPr>
        <p:spPr>
          <a:xfrm>
            <a:off x="685800" y="3276600"/>
            <a:ext cx="6633922" cy="961802"/>
          </a:xfrm>
          <a:prstGeom prst="rect">
            <a:avLst/>
          </a:prstGeom>
          <a:solidFill>
            <a:srgbClr val="FFFF00"/>
          </a:solidFill>
        </p:spPr>
        <p:txBody>
          <a:bodyPr vert="horz" wrap="square" lIns="0" tIns="0" rIns="0" bIns="0" rtlCol="0">
            <a:spAutoFit/>
          </a:bodyPr>
          <a:lstStyle/>
          <a:p>
            <a:pPr>
              <a:lnSpc>
                <a:spcPts val="2515"/>
              </a:lnSpc>
            </a:pPr>
            <a:r>
              <a:rPr sz="2400" spc="-50" dirty="0">
                <a:latin typeface="Times New Roman"/>
                <a:cs typeface="Times New Roman"/>
              </a:rPr>
              <a:t>Les</a:t>
            </a:r>
            <a:r>
              <a:rPr sz="2400" spc="-60" dirty="0">
                <a:latin typeface="Times New Roman"/>
                <a:cs typeface="Times New Roman"/>
              </a:rPr>
              <a:t> </a:t>
            </a:r>
            <a:r>
              <a:rPr sz="2400" dirty="0">
                <a:latin typeface="Times New Roman"/>
                <a:cs typeface="Times New Roman"/>
              </a:rPr>
              <a:t>mots</a:t>
            </a:r>
            <a:r>
              <a:rPr sz="2400" spc="-65" dirty="0">
                <a:latin typeface="Times New Roman"/>
                <a:cs typeface="Times New Roman"/>
              </a:rPr>
              <a:t> </a:t>
            </a:r>
            <a:r>
              <a:rPr sz="2400" spc="-55" dirty="0">
                <a:latin typeface="Times New Roman"/>
                <a:cs typeface="Times New Roman"/>
              </a:rPr>
              <a:t>signifiants</a:t>
            </a:r>
            <a:r>
              <a:rPr sz="2400" spc="-65" dirty="0">
                <a:latin typeface="Times New Roman"/>
                <a:cs typeface="Times New Roman"/>
              </a:rPr>
              <a:t> </a:t>
            </a:r>
            <a:r>
              <a:rPr sz="2400" dirty="0">
                <a:latin typeface="Times New Roman"/>
                <a:cs typeface="Times New Roman"/>
              </a:rPr>
              <a:t>du</a:t>
            </a:r>
            <a:r>
              <a:rPr sz="2400" spc="-55" dirty="0">
                <a:latin typeface="Times New Roman"/>
                <a:cs typeface="Times New Roman"/>
              </a:rPr>
              <a:t> </a:t>
            </a:r>
            <a:r>
              <a:rPr sz="2400" dirty="0">
                <a:latin typeface="Times New Roman"/>
                <a:cs typeface="Times New Roman"/>
              </a:rPr>
              <a:t>titre</a:t>
            </a:r>
            <a:r>
              <a:rPr sz="2400" spc="-60" dirty="0">
                <a:latin typeface="Times New Roman"/>
                <a:cs typeface="Times New Roman"/>
              </a:rPr>
              <a:t> </a:t>
            </a:r>
            <a:r>
              <a:rPr sz="2400" dirty="0">
                <a:latin typeface="Times New Roman"/>
                <a:cs typeface="Times New Roman"/>
              </a:rPr>
              <a:t>et</a:t>
            </a:r>
            <a:r>
              <a:rPr sz="2400" spc="-55" dirty="0">
                <a:latin typeface="Times New Roman"/>
                <a:cs typeface="Times New Roman"/>
              </a:rPr>
              <a:t> </a:t>
            </a:r>
            <a:r>
              <a:rPr sz="2400">
                <a:latin typeface="Times New Roman"/>
                <a:cs typeface="Times New Roman"/>
              </a:rPr>
              <a:t>du</a:t>
            </a:r>
            <a:r>
              <a:rPr sz="2400" spc="-65">
                <a:latin typeface="Times New Roman"/>
                <a:cs typeface="Times New Roman"/>
              </a:rPr>
              <a:t> </a:t>
            </a:r>
            <a:r>
              <a:rPr sz="2400" spc="-10" smtClean="0">
                <a:latin typeface="Times New Roman"/>
                <a:cs typeface="Times New Roman"/>
              </a:rPr>
              <a:t>sujet</a:t>
            </a:r>
            <a:endParaRPr lang="fr-FR" sz="2400" spc="-10" dirty="0" smtClean="0">
              <a:latin typeface="Times New Roman"/>
              <a:cs typeface="Times New Roman"/>
            </a:endParaRPr>
          </a:p>
          <a:p>
            <a:pPr>
              <a:lnSpc>
                <a:spcPts val="2515"/>
              </a:lnSpc>
            </a:pPr>
            <a:endParaRPr lang="fr-FR" sz="2400" spc="-10" dirty="0" smtClean="0">
              <a:latin typeface="Times New Roman"/>
              <a:cs typeface="Times New Roman"/>
            </a:endParaRPr>
          </a:p>
          <a:p>
            <a:pPr>
              <a:lnSpc>
                <a:spcPts val="2515"/>
              </a:lnSpc>
            </a:pPr>
            <a:r>
              <a:rPr lang="en-US" sz="2400" dirty="0" smtClean="0">
                <a:latin typeface="Times New Roman"/>
                <a:cs typeface="Times New Roman"/>
              </a:rPr>
              <a:t>Meaningful words in title and subject</a:t>
            </a:r>
            <a:endParaRPr sz="2400">
              <a:latin typeface="Times New Roman"/>
              <a:cs typeface="Times New Roman"/>
            </a:endParaRPr>
          </a:p>
        </p:txBody>
      </p:sp>
      <p:sp>
        <p:nvSpPr>
          <p:cNvPr id="5" name="object 5"/>
          <p:cNvSpPr txBox="1"/>
          <p:nvPr/>
        </p:nvSpPr>
        <p:spPr>
          <a:xfrm>
            <a:off x="906576" y="4487417"/>
            <a:ext cx="92075" cy="391160"/>
          </a:xfrm>
          <a:prstGeom prst="rect">
            <a:avLst/>
          </a:prstGeom>
        </p:spPr>
        <p:txBody>
          <a:bodyPr vert="horz" wrap="square" lIns="0" tIns="12700" rIns="0" bIns="0" rtlCol="0">
            <a:spAutoFit/>
          </a:bodyPr>
          <a:lstStyle/>
          <a:p>
            <a:pPr marL="12700">
              <a:lnSpc>
                <a:spcPct val="100000"/>
              </a:lnSpc>
              <a:spcBef>
                <a:spcPts val="100"/>
              </a:spcBef>
            </a:pPr>
            <a:r>
              <a:rPr sz="2400" spc="-330" dirty="0">
                <a:latin typeface="Times New Roman"/>
                <a:cs typeface="Times New Roman"/>
              </a:rPr>
              <a:t>!</a:t>
            </a:r>
            <a:endParaRPr sz="2400">
              <a:latin typeface="Times New Roman"/>
              <a:cs typeface="Times New Roman"/>
            </a:endParaRPr>
          </a:p>
        </p:txBody>
      </p:sp>
      <p:sp>
        <p:nvSpPr>
          <p:cNvPr id="6" name="object 6"/>
          <p:cNvSpPr txBox="1"/>
          <p:nvPr/>
        </p:nvSpPr>
        <p:spPr>
          <a:xfrm>
            <a:off x="2954732" y="4267200"/>
            <a:ext cx="6189268" cy="1282402"/>
          </a:xfrm>
          <a:prstGeom prst="rect">
            <a:avLst/>
          </a:prstGeom>
          <a:solidFill>
            <a:srgbClr val="FFFF00"/>
          </a:solidFill>
        </p:spPr>
        <p:txBody>
          <a:bodyPr vert="horz" wrap="square" lIns="0" tIns="0" rIns="0" bIns="0" rtlCol="0">
            <a:spAutoFit/>
          </a:bodyPr>
          <a:lstStyle/>
          <a:p>
            <a:pPr>
              <a:lnSpc>
                <a:spcPts val="2520"/>
              </a:lnSpc>
            </a:pPr>
            <a:r>
              <a:rPr sz="2400" spc="-50" dirty="0">
                <a:latin typeface="Times New Roman"/>
                <a:cs typeface="Times New Roman"/>
              </a:rPr>
              <a:t>Les</a:t>
            </a:r>
            <a:r>
              <a:rPr sz="2400" spc="-100" dirty="0">
                <a:latin typeface="Times New Roman"/>
                <a:cs typeface="Times New Roman"/>
              </a:rPr>
              <a:t> </a:t>
            </a:r>
            <a:r>
              <a:rPr sz="2400" dirty="0">
                <a:latin typeface="Times New Roman"/>
                <a:cs typeface="Times New Roman"/>
              </a:rPr>
              <a:t>mots</a:t>
            </a:r>
            <a:r>
              <a:rPr sz="2400" spc="-150" dirty="0">
                <a:latin typeface="Times New Roman"/>
                <a:cs typeface="Times New Roman"/>
              </a:rPr>
              <a:t> </a:t>
            </a:r>
            <a:r>
              <a:rPr sz="2400" spc="-35" dirty="0">
                <a:latin typeface="Times New Roman"/>
                <a:cs typeface="Times New Roman"/>
              </a:rPr>
              <a:t>extraits</a:t>
            </a:r>
            <a:r>
              <a:rPr sz="2400" spc="-114" dirty="0">
                <a:latin typeface="Times New Roman"/>
                <a:cs typeface="Times New Roman"/>
              </a:rPr>
              <a:t> </a:t>
            </a:r>
            <a:r>
              <a:rPr sz="2400" dirty="0">
                <a:latin typeface="Times New Roman"/>
                <a:cs typeface="Times New Roman"/>
              </a:rPr>
              <a:t>des</a:t>
            </a:r>
            <a:r>
              <a:rPr sz="2400" spc="-80" dirty="0">
                <a:latin typeface="Times New Roman"/>
                <a:cs typeface="Times New Roman"/>
              </a:rPr>
              <a:t> </a:t>
            </a:r>
            <a:r>
              <a:rPr sz="2400" spc="-45" dirty="0">
                <a:latin typeface="Times New Roman"/>
                <a:cs typeface="Times New Roman"/>
              </a:rPr>
              <a:t>articles</a:t>
            </a:r>
            <a:r>
              <a:rPr sz="2400" spc="-90" dirty="0">
                <a:latin typeface="Times New Roman"/>
                <a:cs typeface="Times New Roman"/>
              </a:rPr>
              <a:t> </a:t>
            </a:r>
            <a:r>
              <a:rPr sz="2400" dirty="0">
                <a:latin typeface="Times New Roman"/>
                <a:cs typeface="Times New Roman"/>
              </a:rPr>
              <a:t>des</a:t>
            </a:r>
            <a:r>
              <a:rPr sz="2400" spc="-95" dirty="0">
                <a:latin typeface="Times New Roman"/>
                <a:cs typeface="Times New Roman"/>
              </a:rPr>
              <a:t> </a:t>
            </a:r>
            <a:r>
              <a:rPr sz="2400" spc="-35" dirty="0">
                <a:latin typeface="Times New Roman"/>
                <a:cs typeface="Times New Roman"/>
              </a:rPr>
              <a:t>revues</a:t>
            </a:r>
            <a:r>
              <a:rPr sz="2400" spc="-90" dirty="0">
                <a:latin typeface="Times New Roman"/>
                <a:cs typeface="Times New Roman"/>
              </a:rPr>
              <a:t> </a:t>
            </a:r>
            <a:r>
              <a:rPr sz="2400" dirty="0">
                <a:latin typeface="Times New Roman"/>
                <a:cs typeface="Times New Roman"/>
              </a:rPr>
              <a:t>que</a:t>
            </a:r>
            <a:r>
              <a:rPr sz="2400" spc="-90" dirty="0">
                <a:latin typeface="Times New Roman"/>
                <a:cs typeface="Times New Roman"/>
              </a:rPr>
              <a:t> </a:t>
            </a:r>
            <a:r>
              <a:rPr sz="2400" spc="-150">
                <a:latin typeface="Times New Roman"/>
                <a:cs typeface="Times New Roman"/>
              </a:rPr>
              <a:t>j’ai</a:t>
            </a:r>
            <a:r>
              <a:rPr sz="2400" spc="-10">
                <a:latin typeface="Times New Roman"/>
                <a:cs typeface="Times New Roman"/>
              </a:rPr>
              <a:t> </a:t>
            </a:r>
            <a:r>
              <a:rPr sz="2400" spc="-25" smtClean="0">
                <a:latin typeface="Times New Roman"/>
                <a:cs typeface="Times New Roman"/>
              </a:rPr>
              <a:t>pu</a:t>
            </a:r>
            <a:endParaRPr lang="fr-FR" sz="2400" spc="-25" dirty="0" smtClean="0">
              <a:latin typeface="Times New Roman"/>
              <a:cs typeface="Times New Roman"/>
            </a:endParaRPr>
          </a:p>
          <a:p>
            <a:pPr>
              <a:lnSpc>
                <a:spcPts val="2520"/>
              </a:lnSpc>
            </a:pPr>
            <a:endParaRPr lang="fr-FR" sz="2400" spc="-25" dirty="0">
              <a:latin typeface="Times New Roman"/>
              <a:cs typeface="Times New Roman"/>
            </a:endParaRPr>
          </a:p>
          <a:p>
            <a:pPr>
              <a:lnSpc>
                <a:spcPts val="2520"/>
              </a:lnSpc>
            </a:pPr>
            <a:r>
              <a:rPr lang="en-US" sz="2400" dirty="0" smtClean="0">
                <a:latin typeface="Times New Roman"/>
                <a:cs typeface="Times New Roman"/>
              </a:rPr>
              <a:t>The words extracted from the magazine articles I manually consulted</a:t>
            </a:r>
            <a:endParaRPr sz="2400">
              <a:latin typeface="Times New Roman"/>
              <a:cs typeface="Times New Roman"/>
            </a:endParaRPr>
          </a:p>
        </p:txBody>
      </p:sp>
      <p:sp>
        <p:nvSpPr>
          <p:cNvPr id="8" name="object 8"/>
          <p:cNvSpPr txBox="1"/>
          <p:nvPr/>
        </p:nvSpPr>
        <p:spPr>
          <a:xfrm>
            <a:off x="906576" y="5470652"/>
            <a:ext cx="75565" cy="299720"/>
          </a:xfrm>
          <a:prstGeom prst="rect">
            <a:avLst/>
          </a:prstGeom>
        </p:spPr>
        <p:txBody>
          <a:bodyPr vert="horz" wrap="square" lIns="0" tIns="12700" rIns="0" bIns="0" rtlCol="0">
            <a:spAutoFit/>
          </a:bodyPr>
          <a:lstStyle/>
          <a:p>
            <a:pPr marL="12700">
              <a:lnSpc>
                <a:spcPct val="100000"/>
              </a:lnSpc>
              <a:spcBef>
                <a:spcPts val="100"/>
              </a:spcBef>
            </a:pPr>
            <a:r>
              <a:rPr sz="1800" spc="-155" dirty="0">
                <a:latin typeface="Times New Roman"/>
                <a:cs typeface="Times New Roman"/>
              </a:rPr>
              <a:t>!</a:t>
            </a:r>
            <a:endParaRPr sz="1800">
              <a:latin typeface="Times New Roman"/>
              <a:cs typeface="Times New Roman"/>
            </a:endParaRPr>
          </a:p>
        </p:txBody>
      </p:sp>
      <p:sp>
        <p:nvSpPr>
          <p:cNvPr id="9" name="object 9"/>
          <p:cNvSpPr txBox="1"/>
          <p:nvPr/>
        </p:nvSpPr>
        <p:spPr>
          <a:xfrm>
            <a:off x="3886200" y="5562600"/>
            <a:ext cx="4916374" cy="1038746"/>
          </a:xfrm>
          <a:prstGeom prst="rect">
            <a:avLst/>
          </a:prstGeom>
          <a:solidFill>
            <a:srgbClr val="FFFF00"/>
          </a:solidFill>
        </p:spPr>
        <p:txBody>
          <a:bodyPr vert="horz" wrap="square" lIns="0" tIns="0" rIns="0" bIns="0" rtlCol="0">
            <a:spAutoFit/>
          </a:bodyPr>
          <a:lstStyle/>
          <a:p>
            <a:pPr>
              <a:lnSpc>
                <a:spcPts val="2685"/>
              </a:lnSpc>
            </a:pPr>
            <a:r>
              <a:rPr sz="2400" spc="-25" dirty="0">
                <a:latin typeface="Times New Roman"/>
                <a:cs typeface="Times New Roman"/>
              </a:rPr>
              <a:t>Les mots proposés par </a:t>
            </a:r>
            <a:r>
              <a:rPr sz="2400" spc="-25">
                <a:latin typeface="Times New Roman"/>
                <a:cs typeface="Times New Roman"/>
              </a:rPr>
              <a:t>le commanditaire</a:t>
            </a:r>
            <a:endParaRPr lang="fr-FR" sz="2400" spc="-25" dirty="0">
              <a:latin typeface="Times New Roman"/>
              <a:cs typeface="Times New Roman"/>
            </a:endParaRPr>
          </a:p>
          <a:p>
            <a:pPr>
              <a:lnSpc>
                <a:spcPts val="2685"/>
              </a:lnSpc>
            </a:pPr>
            <a:endParaRPr lang="fr-FR" sz="2400" spc="-25" dirty="0">
              <a:latin typeface="Times New Roman"/>
              <a:cs typeface="Times New Roman"/>
            </a:endParaRPr>
          </a:p>
          <a:p>
            <a:pPr>
              <a:lnSpc>
                <a:spcPts val="2685"/>
              </a:lnSpc>
            </a:pPr>
            <a:r>
              <a:rPr lang="en-US" sz="2400" spc="-25" dirty="0">
                <a:latin typeface="Times New Roman"/>
                <a:cs typeface="Times New Roman"/>
              </a:rPr>
              <a:t>Words suggested by the client</a:t>
            </a:r>
            <a:endParaRPr sz="2400" spc="-25">
              <a:latin typeface="Times New Roman"/>
              <a:cs typeface="Times New Roman"/>
            </a:endParaRPr>
          </a:p>
        </p:txBody>
      </p:sp>
      <p:pic>
        <p:nvPicPr>
          <p:cNvPr id="10" name="object 10"/>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11123" y="1772411"/>
            <a:ext cx="7772360" cy="3425670"/>
          </a:xfrm>
          <a:prstGeom prst="rect">
            <a:avLst/>
          </a:prstGeom>
        </p:spPr>
      </p:pic>
      <p:pic>
        <p:nvPicPr>
          <p:cNvPr id="3" name="object 3"/>
          <p:cNvPicPr/>
          <p:nvPr/>
        </p:nvPicPr>
        <p:blipFill>
          <a:blip r:embed="rId3" cstate="print"/>
          <a:stretch>
            <a:fillRect/>
          </a:stretch>
        </p:blipFill>
        <p:spPr>
          <a:xfrm>
            <a:off x="7083552" y="4572"/>
            <a:ext cx="2060447" cy="86563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38200" y="1066800"/>
            <a:ext cx="5976367" cy="5468805"/>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FF0000"/>
                </a:solidFill>
                <a:latin typeface="Times New Roman"/>
                <a:cs typeface="Times New Roman"/>
              </a:rPr>
              <a:t>Comment</a:t>
            </a:r>
            <a:r>
              <a:rPr sz="3200" b="1" spc="-130" dirty="0">
                <a:solidFill>
                  <a:srgbClr val="FF0000"/>
                </a:solidFill>
                <a:latin typeface="Times New Roman"/>
                <a:cs typeface="Times New Roman"/>
              </a:rPr>
              <a:t> </a:t>
            </a:r>
            <a:r>
              <a:rPr sz="3200" b="1" spc="-55" dirty="0">
                <a:solidFill>
                  <a:srgbClr val="FF0000"/>
                </a:solidFill>
                <a:latin typeface="Times New Roman"/>
                <a:cs typeface="Times New Roman"/>
              </a:rPr>
              <a:t>interroger</a:t>
            </a:r>
            <a:r>
              <a:rPr sz="3200" b="1" spc="-120" dirty="0">
                <a:solidFill>
                  <a:srgbClr val="FF0000"/>
                </a:solidFill>
                <a:latin typeface="Times New Roman"/>
                <a:cs typeface="Times New Roman"/>
              </a:rPr>
              <a:t> </a:t>
            </a:r>
            <a:r>
              <a:rPr sz="3200" b="1" spc="-325" dirty="0">
                <a:latin typeface="Times New Roman"/>
                <a:cs typeface="Times New Roman"/>
              </a:rPr>
              <a:t>?</a:t>
            </a:r>
            <a:endParaRPr sz="3200">
              <a:latin typeface="Times New Roman"/>
              <a:cs typeface="Times New Roman"/>
            </a:endParaRPr>
          </a:p>
          <a:p>
            <a:pPr>
              <a:lnSpc>
                <a:spcPct val="100000"/>
              </a:lnSpc>
              <a:spcBef>
                <a:spcPts val="120"/>
              </a:spcBef>
            </a:pPr>
            <a:endParaRPr sz="3200">
              <a:latin typeface="Times New Roman"/>
              <a:cs typeface="Times New Roman"/>
            </a:endParaRPr>
          </a:p>
          <a:p>
            <a:pPr marL="469265" indent="-456565">
              <a:lnSpc>
                <a:spcPct val="100000"/>
              </a:lnSpc>
              <a:buFont typeface="Wingdings"/>
              <a:buChar char=""/>
              <a:tabLst>
                <a:tab pos="469265" algn="l"/>
              </a:tabLst>
            </a:pPr>
            <a:r>
              <a:rPr sz="3200" spc="-70" dirty="0">
                <a:latin typeface="Times New Roman"/>
                <a:cs typeface="Times New Roman"/>
              </a:rPr>
              <a:t>Recherche</a:t>
            </a:r>
            <a:r>
              <a:rPr sz="3200" spc="-125" dirty="0">
                <a:latin typeface="Times New Roman"/>
                <a:cs typeface="Times New Roman"/>
              </a:rPr>
              <a:t> </a:t>
            </a:r>
            <a:r>
              <a:rPr sz="3200" spc="-10" dirty="0">
                <a:latin typeface="Times New Roman"/>
                <a:cs typeface="Times New Roman"/>
              </a:rPr>
              <a:t>simple</a:t>
            </a:r>
            <a:endParaRPr sz="3200">
              <a:latin typeface="Times New Roman"/>
              <a:cs typeface="Times New Roman"/>
            </a:endParaRPr>
          </a:p>
          <a:p>
            <a:pPr>
              <a:lnSpc>
                <a:spcPct val="100000"/>
              </a:lnSpc>
              <a:spcBef>
                <a:spcPts val="200"/>
              </a:spcBef>
              <a:buFont typeface="Wingdings"/>
              <a:buChar char=""/>
            </a:pPr>
            <a:endParaRPr sz="3200">
              <a:latin typeface="Times New Roman"/>
              <a:cs typeface="Times New Roman"/>
            </a:endParaRPr>
          </a:p>
          <a:p>
            <a:pPr marL="469265" indent="-456565">
              <a:lnSpc>
                <a:spcPct val="100000"/>
              </a:lnSpc>
              <a:buFont typeface="Wingdings"/>
              <a:buChar char=""/>
              <a:tabLst>
                <a:tab pos="469265" algn="l"/>
              </a:tabLst>
            </a:pPr>
            <a:r>
              <a:rPr sz="3200" spc="-70">
                <a:latin typeface="Times New Roman"/>
                <a:cs typeface="Times New Roman"/>
              </a:rPr>
              <a:t>Recherche</a:t>
            </a:r>
            <a:r>
              <a:rPr sz="3200" spc="-120">
                <a:latin typeface="Times New Roman"/>
                <a:cs typeface="Times New Roman"/>
              </a:rPr>
              <a:t> </a:t>
            </a:r>
            <a:r>
              <a:rPr sz="3200" spc="-10" smtClean="0">
                <a:latin typeface="Times New Roman"/>
                <a:cs typeface="Times New Roman"/>
              </a:rPr>
              <a:t>avancée</a:t>
            </a:r>
            <a:endParaRPr lang="fr-FR" sz="3200" spc="-10" dirty="0" smtClean="0">
              <a:latin typeface="Times New Roman"/>
              <a:cs typeface="Times New Roman"/>
            </a:endParaRPr>
          </a:p>
          <a:p>
            <a:pPr marL="469265" indent="-456565">
              <a:lnSpc>
                <a:spcPct val="100000"/>
              </a:lnSpc>
              <a:buFont typeface="Wingdings"/>
              <a:buChar char=""/>
              <a:tabLst>
                <a:tab pos="469265" algn="l"/>
              </a:tabLst>
            </a:pPr>
            <a:endParaRPr lang="fr-FR" sz="3200" spc="-10" dirty="0">
              <a:latin typeface="Times New Roman"/>
              <a:cs typeface="Times New Roman"/>
            </a:endParaRPr>
          </a:p>
          <a:p>
            <a:pPr marL="469265" indent="-456565">
              <a:lnSpc>
                <a:spcPct val="100000"/>
              </a:lnSpc>
              <a:buFont typeface="Wingdings"/>
              <a:buChar char=""/>
              <a:tabLst>
                <a:tab pos="469265" algn="l"/>
              </a:tabLst>
            </a:pPr>
            <a:r>
              <a:rPr lang="en-US" sz="3200" dirty="0" smtClean="0">
                <a:solidFill>
                  <a:srgbClr val="FF0000"/>
                </a:solidFill>
                <a:latin typeface="Times New Roman"/>
                <a:cs typeface="Times New Roman"/>
              </a:rPr>
              <a:t>How to search ?</a:t>
            </a:r>
          </a:p>
          <a:p>
            <a:pPr marL="469265" indent="-456565">
              <a:lnSpc>
                <a:spcPct val="100000"/>
              </a:lnSpc>
              <a:tabLst>
                <a:tab pos="469265" algn="l"/>
              </a:tabLst>
            </a:pPr>
            <a:endParaRPr lang="en-US" sz="3200" dirty="0" smtClean="0">
              <a:solidFill>
                <a:srgbClr val="FF0000"/>
              </a:solidFill>
              <a:latin typeface="Times New Roman"/>
              <a:cs typeface="Times New Roman"/>
            </a:endParaRPr>
          </a:p>
          <a:p>
            <a:pPr marL="469265" indent="-456565">
              <a:lnSpc>
                <a:spcPct val="100000"/>
              </a:lnSpc>
              <a:buFont typeface="Wingdings"/>
              <a:buChar char=""/>
              <a:tabLst>
                <a:tab pos="469265" algn="l"/>
              </a:tabLst>
            </a:pPr>
            <a:r>
              <a:rPr lang="en-US" sz="3200" dirty="0" smtClean="0">
                <a:latin typeface="Times New Roman"/>
                <a:cs typeface="Times New Roman"/>
              </a:rPr>
              <a:t>Simple search</a:t>
            </a:r>
          </a:p>
          <a:p>
            <a:pPr marL="469265" indent="-456565">
              <a:lnSpc>
                <a:spcPct val="100000"/>
              </a:lnSpc>
              <a:buFont typeface="Wingdings"/>
              <a:buChar char=""/>
              <a:tabLst>
                <a:tab pos="469265" algn="l"/>
              </a:tabLst>
            </a:pPr>
            <a:r>
              <a:rPr lang="en-US" sz="3200" dirty="0" smtClean="0">
                <a:latin typeface="Times New Roman"/>
                <a:cs typeface="Times New Roman"/>
              </a:rPr>
              <a:t>Advanced search suggested by sponsor</a:t>
            </a:r>
            <a:endParaRPr sz="3200">
              <a:latin typeface="Times New Roman"/>
              <a:cs typeface="Times New Roman"/>
            </a:endParaRPr>
          </a:p>
        </p:txBody>
      </p:sp>
      <p:pic>
        <p:nvPicPr>
          <p:cNvPr id="3" name="object 3"/>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8534400" cy="1200329"/>
          </a:xfrm>
          <a:prstGeom prst="rect">
            <a:avLst/>
          </a:prstGeom>
        </p:spPr>
        <p:txBody>
          <a:bodyPr wrap="square">
            <a:spAutoFit/>
          </a:bodyPr>
          <a:lstStyle/>
          <a:p>
            <a:pPr algn="ctr"/>
            <a:r>
              <a:rPr lang="fr-FR" sz="2400" dirty="0" smtClean="0">
                <a:solidFill>
                  <a:schemeClr val="tx1"/>
                </a:solidFill>
              </a:rPr>
              <a:t>BIBLIOGRAPHICAL SOURCES AND EVALUATIONOF SCIENTIFIC DOCUMENTS</a:t>
            </a:r>
          </a:p>
          <a:p>
            <a:endParaRPr lang="fr-FR" sz="2400" dirty="0"/>
          </a:p>
        </p:txBody>
      </p:sp>
      <p:sp>
        <p:nvSpPr>
          <p:cNvPr id="3" name="Rectangle 2"/>
          <p:cNvSpPr/>
          <p:nvPr/>
        </p:nvSpPr>
        <p:spPr>
          <a:xfrm>
            <a:off x="381000" y="1752600"/>
            <a:ext cx="6477000" cy="3323987"/>
          </a:xfrm>
          <a:prstGeom prst="rect">
            <a:avLst/>
          </a:prstGeom>
        </p:spPr>
        <p:txBody>
          <a:bodyPr wrap="square">
            <a:spAutoFit/>
          </a:bodyPr>
          <a:lstStyle/>
          <a:p>
            <a:pPr>
              <a:buFont typeface="Wingdings" pitchFamily="2" charset="2"/>
              <a:buChar char="q"/>
            </a:pPr>
            <a:r>
              <a:rPr lang="en-US" sz="2400" dirty="0" smtClean="0"/>
              <a:t>Types of documents</a:t>
            </a:r>
          </a:p>
          <a:p>
            <a:endParaRPr lang="en-US" sz="2400" dirty="0" smtClean="0"/>
          </a:p>
          <a:p>
            <a:pPr>
              <a:buFont typeface="Wingdings" pitchFamily="2" charset="2"/>
              <a:buChar char="ü"/>
            </a:pPr>
            <a:r>
              <a:rPr lang="en-US" dirty="0" smtClean="0"/>
              <a:t>A- Periodicals (</a:t>
            </a:r>
            <a:r>
              <a:rPr lang="en-US" dirty="0" smtClean="0">
                <a:solidFill>
                  <a:schemeClr val="accent1"/>
                </a:solidFill>
              </a:rPr>
              <a:t>Revues</a:t>
            </a:r>
            <a:r>
              <a:rPr lang="en-US" dirty="0" smtClean="0"/>
              <a:t>)</a:t>
            </a:r>
          </a:p>
          <a:p>
            <a:endParaRPr lang="en-US" dirty="0" smtClean="0"/>
          </a:p>
          <a:p>
            <a:pPr>
              <a:buFont typeface="Wingdings" pitchFamily="2" charset="2"/>
              <a:buChar char="ü"/>
            </a:pPr>
            <a:r>
              <a:rPr lang="en-US" dirty="0" smtClean="0"/>
              <a:t> B- General dictionaries and encyclopedias</a:t>
            </a:r>
          </a:p>
          <a:p>
            <a:endParaRPr lang="en-US" dirty="0" smtClean="0"/>
          </a:p>
          <a:p>
            <a:pPr>
              <a:buFont typeface="Wingdings" pitchFamily="2" charset="2"/>
              <a:buChar char="ü"/>
            </a:pPr>
            <a:r>
              <a:rPr lang="en-US" dirty="0" smtClean="0"/>
              <a:t>C- Books, brochures, </a:t>
            </a:r>
          </a:p>
          <a:p>
            <a:endParaRPr lang="en-US" dirty="0" smtClean="0"/>
          </a:p>
          <a:p>
            <a:pPr>
              <a:buFont typeface="Wingdings" pitchFamily="2" charset="2"/>
              <a:buChar char="ü"/>
            </a:pPr>
            <a:r>
              <a:rPr lang="en-US" dirty="0" smtClean="0"/>
              <a:t>D- book chapters</a:t>
            </a:r>
          </a:p>
          <a:p>
            <a:pPr>
              <a:buFont typeface="Wingdings" pitchFamily="2" charset="2"/>
              <a:buChar char="ü"/>
            </a:pPr>
            <a:endParaRPr lang="en-US" dirty="0" smtClean="0"/>
          </a:p>
          <a:p>
            <a:pPr>
              <a:buFont typeface="Wingdings" pitchFamily="2" charset="2"/>
              <a:buChar char="ü"/>
            </a:pPr>
            <a:r>
              <a:rPr lang="en-US" dirty="0" smtClean="0"/>
              <a:t>E- The invisible Web – CD  .......etc</a:t>
            </a:r>
            <a:endParaRPr lang="fr-FR" dirty="0"/>
          </a:p>
        </p:txBody>
      </p:sp>
      <p:pic>
        <p:nvPicPr>
          <p:cNvPr id="1026" name="Picture 2"/>
          <p:cNvPicPr>
            <a:picLocks noChangeAspect="1" noChangeArrowheads="1"/>
          </p:cNvPicPr>
          <p:nvPr/>
        </p:nvPicPr>
        <p:blipFill>
          <a:blip r:embed="rId2"/>
          <a:srcRect/>
          <a:stretch>
            <a:fillRect/>
          </a:stretch>
        </p:blipFill>
        <p:spPr bwMode="auto">
          <a:xfrm>
            <a:off x="7086600" y="-228600"/>
            <a:ext cx="2057400" cy="25026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0" y="4953000"/>
            <a:ext cx="1676400" cy="1618593"/>
          </a:xfrm>
          <a:prstGeom prst="rect">
            <a:avLst/>
          </a:prstGeom>
          <a:noFill/>
          <a:ln w="9525">
            <a:noFill/>
            <a:miter lim="800000"/>
            <a:headEnd/>
            <a:tailEnd/>
          </a:ln>
          <a:effectLst/>
        </p:spPr>
      </p:pic>
      <p:pic>
        <p:nvPicPr>
          <p:cNvPr id="8" name="Picture 2"/>
          <p:cNvPicPr>
            <a:picLocks noChangeAspect="1" noChangeArrowheads="1"/>
          </p:cNvPicPr>
          <p:nvPr/>
        </p:nvPicPr>
        <p:blipFill>
          <a:blip r:embed="rId2"/>
          <a:srcRect/>
          <a:stretch>
            <a:fillRect/>
          </a:stretch>
        </p:blipFill>
        <p:spPr bwMode="auto">
          <a:xfrm>
            <a:off x="7239000" y="-76200"/>
            <a:ext cx="2057400" cy="2502600"/>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457200"/>
            <a:ext cx="8771331" cy="838049"/>
          </a:xfrm>
          <a:prstGeom prst="rect">
            <a:avLst/>
          </a:prstGeom>
        </p:spPr>
        <p:txBody>
          <a:bodyPr vert="horz" wrap="square" lIns="0" tIns="98424" rIns="0" bIns="0" rtlCol="0">
            <a:spAutoFit/>
          </a:bodyPr>
          <a:lstStyle/>
          <a:p>
            <a:pPr marL="1683385">
              <a:lnSpc>
                <a:spcPct val="100000"/>
              </a:lnSpc>
              <a:spcBef>
                <a:spcPts val="100"/>
              </a:spcBef>
            </a:pPr>
            <a:r>
              <a:rPr sz="2400" spc="-10" dirty="0">
                <a:latin typeface="Calibri"/>
                <a:cs typeface="Calibri"/>
              </a:rPr>
              <a:t>Evaluation</a:t>
            </a:r>
            <a:r>
              <a:rPr sz="2400" spc="-85" dirty="0">
                <a:latin typeface="Calibri"/>
                <a:cs typeface="Calibri"/>
              </a:rPr>
              <a:t> </a:t>
            </a:r>
            <a:r>
              <a:rPr sz="2400" dirty="0">
                <a:latin typeface="Calibri"/>
                <a:cs typeface="Calibri"/>
              </a:rPr>
              <a:t>des</a:t>
            </a:r>
            <a:r>
              <a:rPr sz="2400" spc="-80" dirty="0">
                <a:latin typeface="Calibri"/>
                <a:cs typeface="Calibri"/>
              </a:rPr>
              <a:t> </a:t>
            </a:r>
            <a:r>
              <a:rPr sz="2400">
                <a:latin typeface="Calibri"/>
                <a:cs typeface="Calibri"/>
              </a:rPr>
              <a:t>documents</a:t>
            </a:r>
            <a:r>
              <a:rPr sz="2400" spc="-85">
                <a:latin typeface="Calibri"/>
                <a:cs typeface="Calibri"/>
              </a:rPr>
              <a:t> </a:t>
            </a:r>
            <a:r>
              <a:rPr sz="2400" spc="-10" smtClean="0">
                <a:latin typeface="Calibri"/>
                <a:cs typeface="Calibri"/>
              </a:rPr>
              <a:t>scientifiques</a:t>
            </a:r>
            <a:r>
              <a:rPr lang="fr-FR" sz="2400" spc="-10" dirty="0" smtClean="0">
                <a:latin typeface="Calibri"/>
                <a:cs typeface="Calibri"/>
              </a:rPr>
              <a:t/>
            </a:r>
            <a:br>
              <a:rPr lang="fr-FR" sz="2400" spc="-10" dirty="0" smtClean="0">
                <a:latin typeface="Calibri"/>
                <a:cs typeface="Calibri"/>
              </a:rPr>
            </a:br>
            <a:r>
              <a:rPr lang="fr-FR" sz="2400" spc="-10" dirty="0" smtClean="0">
                <a:latin typeface="Calibri"/>
                <a:cs typeface="Calibri"/>
              </a:rPr>
              <a:t>Evaluation of </a:t>
            </a:r>
            <a:r>
              <a:rPr lang="fr-FR" sz="2400" spc="-10" dirty="0" err="1" smtClean="0">
                <a:latin typeface="Calibri"/>
                <a:cs typeface="Calibri"/>
              </a:rPr>
              <a:t>scientific</a:t>
            </a:r>
            <a:r>
              <a:rPr lang="fr-FR" sz="2400" spc="-10" dirty="0" smtClean="0">
                <a:latin typeface="Calibri"/>
                <a:cs typeface="Calibri"/>
              </a:rPr>
              <a:t> documents</a:t>
            </a:r>
            <a:endParaRPr sz="2400">
              <a:latin typeface="Calibri"/>
              <a:cs typeface="Calibri"/>
            </a:endParaRPr>
          </a:p>
        </p:txBody>
      </p:sp>
      <p:sp>
        <p:nvSpPr>
          <p:cNvPr id="3" name="object 3"/>
          <p:cNvSpPr txBox="1"/>
          <p:nvPr/>
        </p:nvSpPr>
        <p:spPr>
          <a:xfrm>
            <a:off x="152400" y="1143000"/>
            <a:ext cx="8153400" cy="5425203"/>
          </a:xfrm>
          <a:prstGeom prst="rect">
            <a:avLst/>
          </a:prstGeom>
        </p:spPr>
        <p:txBody>
          <a:bodyPr vert="horz" wrap="square" lIns="0" tIns="13335" rIns="0" bIns="0" rtlCol="0">
            <a:spAutoFit/>
          </a:bodyPr>
          <a:lstStyle/>
          <a:p>
            <a:pPr marL="12700" marR="13335">
              <a:lnSpc>
                <a:spcPct val="100000"/>
              </a:lnSpc>
              <a:spcBef>
                <a:spcPts val="105"/>
              </a:spcBef>
            </a:pPr>
            <a:r>
              <a:rPr sz="2000" spc="-25" dirty="0">
                <a:solidFill>
                  <a:schemeClr val="tx2">
                    <a:lumMod val="60000"/>
                    <a:lumOff val="40000"/>
                  </a:schemeClr>
                </a:solidFill>
                <a:latin typeface="Times New Roman"/>
                <a:cs typeface="Times New Roman"/>
              </a:rPr>
              <a:t>Apres</a:t>
            </a:r>
            <a:r>
              <a:rPr sz="2000" spc="-85"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une</a:t>
            </a:r>
            <a:r>
              <a:rPr sz="2000" spc="-65" dirty="0">
                <a:solidFill>
                  <a:schemeClr val="tx2">
                    <a:lumMod val="60000"/>
                    <a:lumOff val="40000"/>
                  </a:schemeClr>
                </a:solidFill>
                <a:latin typeface="Times New Roman"/>
                <a:cs typeface="Times New Roman"/>
              </a:rPr>
              <a:t> </a:t>
            </a:r>
            <a:r>
              <a:rPr sz="2000" spc="-25" dirty="0">
                <a:solidFill>
                  <a:schemeClr val="tx2">
                    <a:lumMod val="60000"/>
                    <a:lumOff val="40000"/>
                  </a:schemeClr>
                </a:solidFill>
                <a:latin typeface="Times New Roman"/>
                <a:cs typeface="Times New Roman"/>
              </a:rPr>
              <a:t>recherche</a:t>
            </a:r>
            <a:r>
              <a:rPr sz="2000" spc="-70" dirty="0">
                <a:solidFill>
                  <a:schemeClr val="tx2">
                    <a:lumMod val="60000"/>
                    <a:lumOff val="40000"/>
                  </a:schemeClr>
                </a:solidFill>
                <a:latin typeface="Times New Roman"/>
                <a:cs typeface="Times New Roman"/>
              </a:rPr>
              <a:t> </a:t>
            </a:r>
            <a:r>
              <a:rPr sz="2000" spc="-35" dirty="0">
                <a:solidFill>
                  <a:schemeClr val="tx2">
                    <a:lumMod val="60000"/>
                    <a:lumOff val="40000"/>
                  </a:schemeClr>
                </a:solidFill>
                <a:latin typeface="Times New Roman"/>
                <a:cs typeface="Times New Roman"/>
              </a:rPr>
              <a:t>bibliographique</a:t>
            </a:r>
            <a:r>
              <a:rPr sz="2000" spc="-50" dirty="0">
                <a:solidFill>
                  <a:schemeClr val="tx2">
                    <a:lumMod val="60000"/>
                    <a:lumOff val="40000"/>
                  </a:schemeClr>
                </a:solidFill>
                <a:latin typeface="Times New Roman"/>
                <a:cs typeface="Times New Roman"/>
              </a:rPr>
              <a:t> </a:t>
            </a:r>
            <a:r>
              <a:rPr sz="2000" spc="-60" dirty="0">
                <a:solidFill>
                  <a:schemeClr val="tx2">
                    <a:lumMod val="60000"/>
                    <a:lumOff val="40000"/>
                  </a:schemeClr>
                </a:solidFill>
                <a:latin typeface="Times New Roman"/>
                <a:cs typeface="Times New Roman"/>
              </a:rPr>
              <a:t>il</a:t>
            </a:r>
            <a:r>
              <a:rPr sz="2000" spc="-55"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faut</a:t>
            </a:r>
            <a:r>
              <a:rPr sz="2000" spc="-80" dirty="0">
                <a:solidFill>
                  <a:schemeClr val="tx2">
                    <a:lumMod val="60000"/>
                    <a:lumOff val="40000"/>
                  </a:schemeClr>
                </a:solidFill>
                <a:latin typeface="Times New Roman"/>
                <a:cs typeface="Times New Roman"/>
              </a:rPr>
              <a:t> </a:t>
            </a:r>
            <a:r>
              <a:rPr sz="2000" spc="-35" dirty="0">
                <a:solidFill>
                  <a:schemeClr val="tx2">
                    <a:lumMod val="60000"/>
                    <a:lumOff val="40000"/>
                  </a:schemeClr>
                </a:solidFill>
                <a:latin typeface="Times New Roman"/>
                <a:cs typeface="Times New Roman"/>
              </a:rPr>
              <a:t>faire</a:t>
            </a:r>
            <a:r>
              <a:rPr sz="2000" spc="-65" dirty="0">
                <a:solidFill>
                  <a:schemeClr val="tx2">
                    <a:lumMod val="60000"/>
                    <a:lumOff val="40000"/>
                  </a:schemeClr>
                </a:solidFill>
                <a:latin typeface="Times New Roman"/>
                <a:cs typeface="Times New Roman"/>
              </a:rPr>
              <a:t> </a:t>
            </a:r>
            <a:r>
              <a:rPr sz="2000" spc="-30" dirty="0">
                <a:solidFill>
                  <a:schemeClr val="tx2">
                    <a:lumMod val="60000"/>
                    <a:lumOff val="40000"/>
                  </a:schemeClr>
                </a:solidFill>
                <a:latin typeface="Times New Roman"/>
                <a:cs typeface="Times New Roman"/>
              </a:rPr>
              <a:t>le</a:t>
            </a:r>
            <a:r>
              <a:rPr sz="2000" spc="-60"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tri</a:t>
            </a:r>
            <a:r>
              <a:rPr sz="2000" spc="-60"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pour</a:t>
            </a:r>
            <a:r>
              <a:rPr sz="2000" spc="-60" dirty="0">
                <a:solidFill>
                  <a:schemeClr val="tx2">
                    <a:lumMod val="60000"/>
                    <a:lumOff val="40000"/>
                  </a:schemeClr>
                </a:solidFill>
                <a:latin typeface="Times New Roman"/>
                <a:cs typeface="Times New Roman"/>
              </a:rPr>
              <a:t> n’en</a:t>
            </a:r>
            <a:r>
              <a:rPr sz="2000" spc="-65" dirty="0">
                <a:solidFill>
                  <a:schemeClr val="tx2">
                    <a:lumMod val="60000"/>
                    <a:lumOff val="40000"/>
                  </a:schemeClr>
                </a:solidFill>
                <a:latin typeface="Times New Roman"/>
                <a:cs typeface="Times New Roman"/>
              </a:rPr>
              <a:t> </a:t>
            </a:r>
            <a:r>
              <a:rPr sz="2000" spc="-25" dirty="0">
                <a:solidFill>
                  <a:schemeClr val="tx2">
                    <a:lumMod val="60000"/>
                    <a:lumOff val="40000"/>
                  </a:schemeClr>
                </a:solidFill>
                <a:latin typeface="Times New Roman"/>
                <a:cs typeface="Times New Roman"/>
              </a:rPr>
              <a:t>garder</a:t>
            </a:r>
            <a:r>
              <a:rPr sz="2000" spc="-80"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que</a:t>
            </a:r>
            <a:r>
              <a:rPr sz="2000" spc="-75" dirty="0">
                <a:solidFill>
                  <a:schemeClr val="tx2">
                    <a:lumMod val="60000"/>
                    <a:lumOff val="40000"/>
                  </a:schemeClr>
                </a:solidFill>
                <a:latin typeface="Times New Roman"/>
                <a:cs typeface="Times New Roman"/>
              </a:rPr>
              <a:t> </a:t>
            </a:r>
            <a:r>
              <a:rPr sz="2000" spc="-10" dirty="0">
                <a:solidFill>
                  <a:schemeClr val="tx2">
                    <a:lumMod val="60000"/>
                    <a:lumOff val="40000"/>
                  </a:schemeClr>
                </a:solidFill>
                <a:latin typeface="Times New Roman"/>
                <a:cs typeface="Times New Roman"/>
              </a:rPr>
              <a:t>celle qui</a:t>
            </a:r>
            <a:r>
              <a:rPr sz="2000" spc="-60"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sont</a:t>
            </a:r>
            <a:r>
              <a:rPr sz="2000" spc="-45" dirty="0">
                <a:solidFill>
                  <a:schemeClr val="tx2">
                    <a:lumMod val="60000"/>
                    <a:lumOff val="40000"/>
                  </a:schemeClr>
                </a:solidFill>
                <a:latin typeface="Times New Roman"/>
                <a:cs typeface="Times New Roman"/>
              </a:rPr>
              <a:t> </a:t>
            </a:r>
            <a:r>
              <a:rPr sz="2000" spc="-10" dirty="0">
                <a:solidFill>
                  <a:schemeClr val="tx2">
                    <a:lumMod val="60000"/>
                    <a:lumOff val="40000"/>
                  </a:schemeClr>
                </a:solidFill>
                <a:latin typeface="Times New Roman"/>
                <a:cs typeface="Times New Roman"/>
              </a:rPr>
              <a:t>pertinentes</a:t>
            </a:r>
            <a:r>
              <a:rPr sz="2000" spc="-55"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pour</a:t>
            </a:r>
            <a:r>
              <a:rPr sz="2000" spc="-55" dirty="0">
                <a:solidFill>
                  <a:schemeClr val="tx2">
                    <a:lumMod val="60000"/>
                    <a:lumOff val="40000"/>
                  </a:schemeClr>
                </a:solidFill>
                <a:latin typeface="Times New Roman"/>
                <a:cs typeface="Times New Roman"/>
              </a:rPr>
              <a:t> </a:t>
            </a:r>
            <a:r>
              <a:rPr sz="2000" spc="-35" dirty="0">
                <a:solidFill>
                  <a:schemeClr val="tx2">
                    <a:lumMod val="60000"/>
                    <a:lumOff val="40000"/>
                  </a:schemeClr>
                </a:solidFill>
                <a:latin typeface="Times New Roman"/>
                <a:cs typeface="Times New Roman"/>
              </a:rPr>
              <a:t>le</a:t>
            </a:r>
            <a:r>
              <a:rPr sz="2000" spc="-45" dirty="0">
                <a:solidFill>
                  <a:schemeClr val="tx2">
                    <a:lumMod val="60000"/>
                    <a:lumOff val="40000"/>
                  </a:schemeClr>
                </a:solidFill>
                <a:latin typeface="Times New Roman"/>
                <a:cs typeface="Times New Roman"/>
              </a:rPr>
              <a:t> </a:t>
            </a:r>
            <a:r>
              <a:rPr sz="2000" spc="-20" dirty="0">
                <a:solidFill>
                  <a:schemeClr val="tx2">
                    <a:lumMod val="60000"/>
                    <a:lumOff val="40000"/>
                  </a:schemeClr>
                </a:solidFill>
                <a:latin typeface="Times New Roman"/>
                <a:cs typeface="Times New Roman"/>
              </a:rPr>
              <a:t>sujet</a:t>
            </a:r>
            <a:r>
              <a:rPr sz="2000" spc="-45" dirty="0">
                <a:solidFill>
                  <a:schemeClr val="tx2">
                    <a:lumMod val="60000"/>
                    <a:lumOff val="40000"/>
                  </a:schemeClr>
                </a:solidFill>
                <a:latin typeface="Times New Roman"/>
                <a:cs typeface="Times New Roman"/>
              </a:rPr>
              <a:t> qu’on</a:t>
            </a:r>
            <a:r>
              <a:rPr sz="2000" spc="-60" dirty="0">
                <a:solidFill>
                  <a:schemeClr val="tx2">
                    <a:lumMod val="60000"/>
                    <a:lumOff val="40000"/>
                  </a:schemeClr>
                </a:solidFill>
                <a:latin typeface="Times New Roman"/>
                <a:cs typeface="Times New Roman"/>
              </a:rPr>
              <a:t> </a:t>
            </a:r>
            <a:r>
              <a:rPr sz="2000" spc="-30" dirty="0">
                <a:solidFill>
                  <a:schemeClr val="tx2">
                    <a:lumMod val="60000"/>
                    <a:lumOff val="40000"/>
                  </a:schemeClr>
                </a:solidFill>
                <a:latin typeface="Times New Roman"/>
                <a:cs typeface="Times New Roman"/>
              </a:rPr>
              <a:t>traite.</a:t>
            </a:r>
            <a:r>
              <a:rPr sz="2000" spc="-60" dirty="0">
                <a:solidFill>
                  <a:schemeClr val="tx2">
                    <a:lumMod val="60000"/>
                    <a:lumOff val="40000"/>
                  </a:schemeClr>
                </a:solidFill>
                <a:latin typeface="Times New Roman"/>
                <a:cs typeface="Times New Roman"/>
              </a:rPr>
              <a:t> </a:t>
            </a:r>
            <a:r>
              <a:rPr sz="2000" spc="-40" dirty="0">
                <a:solidFill>
                  <a:schemeClr val="tx2">
                    <a:lumMod val="60000"/>
                    <a:lumOff val="40000"/>
                  </a:schemeClr>
                </a:solidFill>
                <a:latin typeface="Times New Roman"/>
                <a:cs typeface="Times New Roman"/>
              </a:rPr>
              <a:t>Plusieurs</a:t>
            </a:r>
            <a:r>
              <a:rPr sz="2000" spc="-75" dirty="0">
                <a:solidFill>
                  <a:schemeClr val="tx2">
                    <a:lumMod val="60000"/>
                    <a:lumOff val="40000"/>
                  </a:schemeClr>
                </a:solidFill>
                <a:latin typeface="Times New Roman"/>
                <a:cs typeface="Times New Roman"/>
              </a:rPr>
              <a:t> </a:t>
            </a:r>
            <a:r>
              <a:rPr sz="2000" spc="-30" dirty="0">
                <a:solidFill>
                  <a:schemeClr val="tx2">
                    <a:lumMod val="60000"/>
                    <a:lumOff val="40000"/>
                  </a:schemeClr>
                </a:solidFill>
                <a:latin typeface="Times New Roman"/>
                <a:cs typeface="Times New Roman"/>
              </a:rPr>
              <a:t>critères</a:t>
            </a:r>
            <a:r>
              <a:rPr sz="2000" spc="-60" dirty="0">
                <a:solidFill>
                  <a:schemeClr val="tx2">
                    <a:lumMod val="60000"/>
                    <a:lumOff val="40000"/>
                  </a:schemeClr>
                </a:solidFill>
                <a:latin typeface="Times New Roman"/>
                <a:cs typeface="Times New Roman"/>
              </a:rPr>
              <a:t> </a:t>
            </a:r>
            <a:r>
              <a:rPr sz="2000" spc="-45" dirty="0">
                <a:solidFill>
                  <a:schemeClr val="tx2">
                    <a:lumMod val="60000"/>
                    <a:lumOff val="40000"/>
                  </a:schemeClr>
                </a:solidFill>
                <a:latin typeface="Times New Roman"/>
                <a:cs typeface="Times New Roman"/>
              </a:rPr>
              <a:t>spécifiques</a:t>
            </a:r>
            <a:r>
              <a:rPr sz="2000" spc="-60" dirty="0">
                <a:solidFill>
                  <a:schemeClr val="tx2">
                    <a:lumMod val="60000"/>
                    <a:lumOff val="40000"/>
                  </a:schemeClr>
                </a:solidFill>
                <a:latin typeface="Times New Roman"/>
                <a:cs typeface="Times New Roman"/>
              </a:rPr>
              <a:t> </a:t>
            </a:r>
            <a:r>
              <a:rPr sz="2000" spc="-25" dirty="0">
                <a:solidFill>
                  <a:schemeClr val="tx2">
                    <a:lumMod val="60000"/>
                    <a:lumOff val="40000"/>
                  </a:schemeClr>
                </a:solidFill>
                <a:latin typeface="Times New Roman"/>
                <a:cs typeface="Times New Roman"/>
              </a:rPr>
              <a:t>du </a:t>
            </a:r>
            <a:r>
              <a:rPr sz="2000" spc="-20" dirty="0">
                <a:solidFill>
                  <a:schemeClr val="tx2">
                    <a:lumMod val="60000"/>
                    <a:lumOff val="40000"/>
                  </a:schemeClr>
                </a:solidFill>
                <a:latin typeface="Times New Roman"/>
                <a:cs typeface="Times New Roman"/>
              </a:rPr>
              <a:t>type</a:t>
            </a:r>
            <a:r>
              <a:rPr sz="2000" spc="-70"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de</a:t>
            </a:r>
            <a:r>
              <a:rPr sz="2000" spc="-80"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document</a:t>
            </a:r>
            <a:r>
              <a:rPr sz="2000" spc="-85" dirty="0">
                <a:solidFill>
                  <a:schemeClr val="tx2">
                    <a:lumMod val="60000"/>
                    <a:lumOff val="40000"/>
                  </a:schemeClr>
                </a:solidFill>
                <a:latin typeface="Times New Roman"/>
                <a:cs typeface="Times New Roman"/>
              </a:rPr>
              <a:t> </a:t>
            </a:r>
            <a:r>
              <a:rPr sz="2000" spc="-30" dirty="0">
                <a:solidFill>
                  <a:schemeClr val="tx2">
                    <a:lumMod val="60000"/>
                    <a:lumOff val="40000"/>
                  </a:schemeClr>
                </a:solidFill>
                <a:latin typeface="Times New Roman"/>
                <a:cs typeface="Times New Roman"/>
              </a:rPr>
              <a:t>récupéré,</a:t>
            </a:r>
            <a:r>
              <a:rPr sz="2000" spc="-95" dirty="0">
                <a:solidFill>
                  <a:schemeClr val="tx2">
                    <a:lumMod val="60000"/>
                    <a:lumOff val="40000"/>
                  </a:schemeClr>
                </a:solidFill>
                <a:latin typeface="Times New Roman"/>
                <a:cs typeface="Times New Roman"/>
              </a:rPr>
              <a:t> </a:t>
            </a:r>
            <a:r>
              <a:rPr sz="2000" spc="-10" dirty="0">
                <a:solidFill>
                  <a:schemeClr val="tx2">
                    <a:lumMod val="60000"/>
                    <a:lumOff val="40000"/>
                  </a:schemeClr>
                </a:solidFill>
                <a:latin typeface="Times New Roman"/>
                <a:cs typeface="Times New Roman"/>
              </a:rPr>
              <a:t>peuvent</a:t>
            </a:r>
            <a:r>
              <a:rPr sz="2000" spc="-70"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être</a:t>
            </a:r>
            <a:r>
              <a:rPr sz="2000" spc="-85" dirty="0">
                <a:solidFill>
                  <a:schemeClr val="tx2">
                    <a:lumMod val="60000"/>
                    <a:lumOff val="40000"/>
                  </a:schemeClr>
                </a:solidFill>
                <a:latin typeface="Times New Roman"/>
                <a:cs typeface="Times New Roman"/>
              </a:rPr>
              <a:t> </a:t>
            </a:r>
            <a:r>
              <a:rPr sz="2000" spc="-45" dirty="0">
                <a:solidFill>
                  <a:schemeClr val="tx2">
                    <a:lumMod val="60000"/>
                    <a:lumOff val="40000"/>
                  </a:schemeClr>
                </a:solidFill>
                <a:latin typeface="Times New Roman"/>
                <a:cs typeface="Times New Roman"/>
              </a:rPr>
              <a:t>utiles</a:t>
            </a:r>
            <a:r>
              <a:rPr sz="2000" spc="-70" dirty="0">
                <a:solidFill>
                  <a:schemeClr val="tx2">
                    <a:lumMod val="60000"/>
                    <a:lumOff val="40000"/>
                  </a:schemeClr>
                </a:solidFill>
                <a:latin typeface="Times New Roman"/>
                <a:cs typeface="Times New Roman"/>
              </a:rPr>
              <a:t> </a:t>
            </a:r>
            <a:r>
              <a:rPr sz="2000" dirty="0">
                <a:solidFill>
                  <a:schemeClr val="tx2">
                    <a:lumMod val="60000"/>
                    <a:lumOff val="40000"/>
                  </a:schemeClr>
                </a:solidFill>
                <a:latin typeface="Times New Roman"/>
                <a:cs typeface="Times New Roman"/>
              </a:rPr>
              <a:t>dans</a:t>
            </a:r>
            <a:r>
              <a:rPr sz="2000" spc="-80" dirty="0">
                <a:solidFill>
                  <a:schemeClr val="tx2">
                    <a:lumMod val="60000"/>
                    <a:lumOff val="40000"/>
                  </a:schemeClr>
                </a:solidFill>
                <a:latin typeface="Times New Roman"/>
                <a:cs typeface="Times New Roman"/>
              </a:rPr>
              <a:t> </a:t>
            </a:r>
            <a:r>
              <a:rPr sz="2000" spc="-35" dirty="0">
                <a:solidFill>
                  <a:schemeClr val="tx2">
                    <a:lumMod val="60000"/>
                    <a:lumOff val="40000"/>
                  </a:schemeClr>
                </a:solidFill>
                <a:latin typeface="Times New Roman"/>
                <a:cs typeface="Times New Roman"/>
              </a:rPr>
              <a:t>telle</a:t>
            </a:r>
            <a:r>
              <a:rPr sz="2000" spc="-70" dirty="0">
                <a:solidFill>
                  <a:schemeClr val="tx2">
                    <a:lumMod val="60000"/>
                    <a:lumOff val="40000"/>
                  </a:schemeClr>
                </a:solidFill>
                <a:latin typeface="Times New Roman"/>
                <a:cs typeface="Times New Roman"/>
              </a:rPr>
              <a:t> </a:t>
            </a:r>
            <a:r>
              <a:rPr sz="2000" spc="-25" dirty="0">
                <a:solidFill>
                  <a:schemeClr val="tx2">
                    <a:lumMod val="60000"/>
                    <a:lumOff val="40000"/>
                  </a:schemeClr>
                </a:solidFill>
                <a:latin typeface="Times New Roman"/>
                <a:cs typeface="Times New Roman"/>
              </a:rPr>
              <a:t>démarche</a:t>
            </a:r>
            <a:r>
              <a:rPr sz="2000" spc="-95" dirty="0">
                <a:solidFill>
                  <a:schemeClr val="tx2">
                    <a:lumMod val="60000"/>
                    <a:lumOff val="40000"/>
                  </a:schemeClr>
                </a:solidFill>
                <a:latin typeface="Times New Roman"/>
                <a:cs typeface="Times New Roman"/>
              </a:rPr>
              <a:t> </a:t>
            </a:r>
            <a:r>
              <a:rPr sz="2000" spc="-10">
                <a:solidFill>
                  <a:schemeClr val="tx2">
                    <a:lumMod val="60000"/>
                    <a:lumOff val="40000"/>
                  </a:schemeClr>
                </a:solidFill>
                <a:latin typeface="Times New Roman"/>
                <a:cs typeface="Times New Roman"/>
              </a:rPr>
              <a:t>sélective</a:t>
            </a:r>
            <a:r>
              <a:rPr sz="1800" spc="-10" smtClean="0">
                <a:solidFill>
                  <a:schemeClr val="tx2">
                    <a:lumMod val="60000"/>
                    <a:lumOff val="40000"/>
                  </a:schemeClr>
                </a:solidFill>
                <a:latin typeface="Times New Roman"/>
                <a:cs typeface="Times New Roman"/>
              </a:rPr>
              <a:t>.</a:t>
            </a:r>
            <a:endParaRPr lang="fr-FR" sz="1800" spc="-10" dirty="0" smtClean="0">
              <a:solidFill>
                <a:schemeClr val="tx2">
                  <a:lumMod val="60000"/>
                  <a:lumOff val="40000"/>
                </a:schemeClr>
              </a:solidFill>
              <a:latin typeface="Times New Roman"/>
              <a:cs typeface="Times New Roman"/>
            </a:endParaRPr>
          </a:p>
          <a:p>
            <a:pPr marL="12700" marR="13335">
              <a:lnSpc>
                <a:spcPct val="100000"/>
              </a:lnSpc>
              <a:spcBef>
                <a:spcPts val="105"/>
              </a:spcBef>
            </a:pPr>
            <a:endParaRPr lang="fr-FR" sz="1800" spc="-10" dirty="0" smtClean="0">
              <a:latin typeface="Times New Roman"/>
              <a:cs typeface="Times New Roman"/>
            </a:endParaRPr>
          </a:p>
          <a:p>
            <a:pPr marL="12700" marR="13335">
              <a:lnSpc>
                <a:spcPct val="100000"/>
              </a:lnSpc>
              <a:spcBef>
                <a:spcPts val="105"/>
              </a:spcBef>
            </a:pPr>
            <a:r>
              <a:rPr lang="en-US" sz="1800" dirty="0" smtClean="0">
                <a:latin typeface="Times New Roman"/>
                <a:cs typeface="Times New Roman"/>
              </a:rPr>
              <a:t>After a bibliographic search, it's time to sort out the relevant documents. Several criteria, specific to the type of document retrieved, can be useful in this selective process.</a:t>
            </a:r>
            <a:endParaRPr sz="1800">
              <a:latin typeface="Times New Roman"/>
              <a:cs typeface="Times New Roman"/>
            </a:endParaRPr>
          </a:p>
          <a:p>
            <a:pPr marL="298450" indent="-285750">
              <a:lnSpc>
                <a:spcPct val="100000"/>
              </a:lnSpc>
              <a:spcBef>
                <a:spcPts val="2205"/>
              </a:spcBef>
              <a:buFont typeface="Wingdings"/>
              <a:buChar char=""/>
              <a:tabLst>
                <a:tab pos="298450" algn="l"/>
              </a:tabLst>
            </a:pPr>
            <a:r>
              <a:rPr lang="en-US" sz="1800" dirty="0" smtClean="0">
                <a:latin typeface="Calibri"/>
                <a:cs typeface="Calibri"/>
              </a:rPr>
              <a:t>To assess the quality of a book and its importance for research, the researcher must evaluate it according to the following criteria;</a:t>
            </a:r>
          </a:p>
          <a:p>
            <a:pPr marL="298450" indent="-285750">
              <a:lnSpc>
                <a:spcPct val="100000"/>
              </a:lnSpc>
              <a:spcBef>
                <a:spcPts val="2205"/>
              </a:spcBef>
              <a:buFont typeface="Wingdings"/>
              <a:buChar char=""/>
              <a:tabLst>
                <a:tab pos="298450" algn="l"/>
              </a:tabLst>
            </a:pPr>
            <a:r>
              <a:rPr lang="en-US" sz="1800" dirty="0" smtClean="0">
                <a:latin typeface="Calibri"/>
                <a:cs typeface="Calibri"/>
              </a:rPr>
              <a:t>Title of the book.</a:t>
            </a:r>
          </a:p>
          <a:p>
            <a:pPr marL="298450" indent="-285750">
              <a:lnSpc>
                <a:spcPct val="100000"/>
              </a:lnSpc>
              <a:spcBef>
                <a:spcPts val="2205"/>
              </a:spcBef>
              <a:buFont typeface="Wingdings"/>
              <a:buChar char=""/>
              <a:tabLst>
                <a:tab pos="298450" algn="l"/>
              </a:tabLst>
            </a:pPr>
            <a:r>
              <a:rPr lang="en-US" sz="1800" dirty="0" smtClean="0">
                <a:latin typeface="Calibri"/>
                <a:cs typeface="Calibri"/>
              </a:rPr>
              <a:t>Language of the book.</a:t>
            </a:r>
          </a:p>
          <a:p>
            <a:pPr marL="298450" indent="-285750">
              <a:lnSpc>
                <a:spcPct val="100000"/>
              </a:lnSpc>
              <a:spcBef>
                <a:spcPts val="2205"/>
              </a:spcBef>
              <a:buFont typeface="Wingdings"/>
              <a:buChar char=""/>
              <a:tabLst>
                <a:tab pos="298450" algn="l"/>
              </a:tabLst>
            </a:pPr>
            <a:r>
              <a:rPr lang="en-US" sz="1800" dirty="0" smtClean="0">
                <a:latin typeface="Calibri"/>
                <a:cs typeface="Calibri"/>
              </a:rPr>
              <a:t>The author's name (specialist or not, known or not).</a:t>
            </a:r>
          </a:p>
          <a:p>
            <a:pPr marL="298450" indent="-285750">
              <a:lnSpc>
                <a:spcPct val="100000"/>
              </a:lnSpc>
              <a:spcBef>
                <a:spcPts val="2205"/>
              </a:spcBef>
              <a:buFont typeface="Wingdings"/>
              <a:buChar char=""/>
              <a:tabLst>
                <a:tab pos="298450" algn="l"/>
              </a:tabLst>
            </a:pPr>
            <a:r>
              <a:rPr lang="en-US" sz="1800" dirty="0" smtClean="0">
                <a:latin typeface="Calibri"/>
                <a:cs typeface="Calibri"/>
              </a:rPr>
              <a:t>Publisher (specialist or not, known or not).</a:t>
            </a:r>
          </a:p>
          <a:p>
            <a:pPr marL="298450" indent="-285750">
              <a:lnSpc>
                <a:spcPct val="100000"/>
              </a:lnSpc>
              <a:spcBef>
                <a:spcPts val="2205"/>
              </a:spcBef>
              <a:buFont typeface="Wingdings"/>
              <a:buChar char=""/>
              <a:tabLst>
                <a:tab pos="298450" algn="l"/>
              </a:tabLst>
            </a:pPr>
            <a:r>
              <a:rPr lang="en-US" sz="1800" dirty="0" smtClean="0">
                <a:latin typeface="Calibri"/>
                <a:cs typeface="Calibri"/>
              </a:rPr>
              <a:t>Indexing of the work in the database and in renowned catalogues.</a:t>
            </a:r>
            <a:endParaRPr sz="1800">
              <a:latin typeface="Calibri"/>
              <a:cs typeface="Calibri"/>
            </a:endParaRPr>
          </a:p>
        </p:txBody>
      </p:sp>
      <p:pic>
        <p:nvPicPr>
          <p:cNvPr id="4" name="object 4"/>
          <p:cNvPicPr/>
          <p:nvPr/>
        </p:nvPicPr>
        <p:blipFill>
          <a:blip r:embed="rId2" cstate="print"/>
          <a:stretch>
            <a:fillRect/>
          </a:stretch>
        </p:blipFill>
        <p:spPr>
          <a:xfrm>
            <a:off x="7696200" y="0"/>
            <a:ext cx="2060447" cy="865631"/>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71550" y="1141221"/>
            <a:ext cx="2646045" cy="579646"/>
          </a:xfrm>
          <a:prstGeom prst="rect">
            <a:avLst/>
          </a:prstGeom>
        </p:spPr>
        <p:txBody>
          <a:bodyPr vert="horz" wrap="square" lIns="0" tIns="12700" rIns="0" bIns="0" rtlCol="0">
            <a:spAutoFit/>
          </a:bodyPr>
          <a:lstStyle/>
          <a:p>
            <a:pPr marL="298450" indent="-285750">
              <a:lnSpc>
                <a:spcPct val="100000"/>
              </a:lnSpc>
              <a:spcBef>
                <a:spcPts val="100"/>
              </a:spcBef>
              <a:buFont typeface="Wingdings"/>
              <a:buChar char=""/>
              <a:tabLst>
                <a:tab pos="298450" algn="l"/>
              </a:tabLst>
            </a:pPr>
            <a:r>
              <a:rPr sz="1800" b="1" spc="-40" dirty="0">
                <a:solidFill>
                  <a:srgbClr val="C00000"/>
                </a:solidFill>
                <a:latin typeface="Times New Roman"/>
                <a:cs typeface="Times New Roman"/>
              </a:rPr>
              <a:t>L’évaluation</a:t>
            </a:r>
            <a:r>
              <a:rPr sz="1800" b="1" spc="25" dirty="0">
                <a:solidFill>
                  <a:srgbClr val="C00000"/>
                </a:solidFill>
                <a:latin typeface="Times New Roman"/>
                <a:cs typeface="Times New Roman"/>
              </a:rPr>
              <a:t> </a:t>
            </a:r>
            <a:r>
              <a:rPr sz="1800" b="1">
                <a:solidFill>
                  <a:srgbClr val="C00000"/>
                </a:solidFill>
                <a:latin typeface="Times New Roman"/>
                <a:cs typeface="Times New Roman"/>
              </a:rPr>
              <a:t>des</a:t>
            </a:r>
            <a:r>
              <a:rPr sz="1800" b="1" spc="30">
                <a:solidFill>
                  <a:srgbClr val="C00000"/>
                </a:solidFill>
                <a:latin typeface="Times New Roman"/>
                <a:cs typeface="Times New Roman"/>
              </a:rPr>
              <a:t> </a:t>
            </a:r>
            <a:r>
              <a:rPr sz="1800" b="1" spc="-10" smtClean="0">
                <a:solidFill>
                  <a:srgbClr val="C00000"/>
                </a:solidFill>
                <a:latin typeface="Times New Roman"/>
                <a:cs typeface="Times New Roman"/>
              </a:rPr>
              <a:t>articles</a:t>
            </a:r>
            <a:endParaRPr lang="fr-FR" sz="1800" b="1" spc="-10" dirty="0" smtClean="0">
              <a:solidFill>
                <a:srgbClr val="C00000"/>
              </a:solidFill>
              <a:latin typeface="Times New Roman"/>
              <a:cs typeface="Times New Roman"/>
            </a:endParaRPr>
          </a:p>
          <a:p>
            <a:pPr marL="298450" indent="-285750">
              <a:lnSpc>
                <a:spcPct val="100000"/>
              </a:lnSpc>
              <a:spcBef>
                <a:spcPts val="100"/>
              </a:spcBef>
              <a:buFont typeface="Wingdings"/>
              <a:buChar char=""/>
              <a:tabLst>
                <a:tab pos="298450" algn="l"/>
              </a:tabLst>
            </a:pPr>
            <a:r>
              <a:rPr lang="fr-FR" b="1" spc="-10" dirty="0" err="1" smtClean="0">
                <a:solidFill>
                  <a:srgbClr val="C00000"/>
                </a:solidFill>
                <a:latin typeface="Times New Roman"/>
                <a:cs typeface="Times New Roman"/>
              </a:rPr>
              <a:t>Paper</a:t>
            </a:r>
            <a:r>
              <a:rPr lang="fr-FR" b="1" spc="-10" dirty="0" smtClean="0">
                <a:solidFill>
                  <a:srgbClr val="C00000"/>
                </a:solidFill>
                <a:latin typeface="Times New Roman"/>
                <a:cs typeface="Times New Roman"/>
              </a:rPr>
              <a:t> </a:t>
            </a:r>
            <a:r>
              <a:rPr lang="fr-FR" b="1" spc="-10" dirty="0" err="1" smtClean="0">
                <a:solidFill>
                  <a:srgbClr val="C00000"/>
                </a:solidFill>
                <a:latin typeface="Times New Roman"/>
                <a:cs typeface="Times New Roman"/>
              </a:rPr>
              <a:t>evaluation</a:t>
            </a:r>
            <a:endParaRPr sz="1800">
              <a:latin typeface="Times New Roman"/>
              <a:cs typeface="Times New Roman"/>
            </a:endParaRPr>
          </a:p>
        </p:txBody>
      </p:sp>
      <p:sp>
        <p:nvSpPr>
          <p:cNvPr id="4" name="object 4"/>
          <p:cNvSpPr txBox="1"/>
          <p:nvPr/>
        </p:nvSpPr>
        <p:spPr>
          <a:xfrm>
            <a:off x="771550" y="2298319"/>
            <a:ext cx="7825105" cy="3411831"/>
          </a:xfrm>
          <a:prstGeom prst="rect">
            <a:avLst/>
          </a:prstGeom>
        </p:spPr>
        <p:txBody>
          <a:bodyPr vert="horz" wrap="square" lIns="0" tIns="13335" rIns="0" bIns="0" rtlCol="0">
            <a:spAutoFit/>
          </a:bodyPr>
          <a:lstStyle/>
          <a:p>
            <a:pPr marL="469900" indent="-457200">
              <a:lnSpc>
                <a:spcPct val="100000"/>
              </a:lnSpc>
              <a:spcBef>
                <a:spcPts val="105"/>
              </a:spcBef>
              <a:buFont typeface="+mj-lt"/>
              <a:buAutoNum type="arabicPeriod"/>
              <a:tabLst>
                <a:tab pos="160020" algn="l"/>
              </a:tabLst>
            </a:pPr>
            <a:r>
              <a:rPr lang="fr-FR" sz="2000" b="1" spc="-30" dirty="0" err="1" smtClean="0">
                <a:solidFill>
                  <a:srgbClr val="000000"/>
                </a:solidFill>
                <a:latin typeface="Times New Roman"/>
                <a:cs typeface="Times New Roman"/>
              </a:rPr>
              <a:t>Title</a:t>
            </a:r>
            <a:r>
              <a:rPr lang="fr-FR" sz="2000" b="1" spc="-30" dirty="0" smtClean="0">
                <a:solidFill>
                  <a:srgbClr val="000000"/>
                </a:solidFill>
                <a:latin typeface="Times New Roman"/>
                <a:cs typeface="Times New Roman"/>
              </a:rPr>
              <a:t> of the book</a:t>
            </a:r>
            <a:endParaRPr lang="fr-FR" sz="2000" b="1" spc="-55" dirty="0" smtClean="0">
              <a:latin typeface="Times New Roman"/>
              <a:cs typeface="Times New Roman"/>
            </a:endParaRPr>
          </a:p>
          <a:p>
            <a:pPr marL="469900" indent="-457200">
              <a:lnSpc>
                <a:spcPct val="100000"/>
              </a:lnSpc>
              <a:spcBef>
                <a:spcPts val="105"/>
              </a:spcBef>
              <a:buFont typeface="+mj-lt"/>
              <a:buAutoNum type="arabicPeriod"/>
              <a:tabLst>
                <a:tab pos="160020" algn="l"/>
              </a:tabLst>
            </a:pPr>
            <a:r>
              <a:rPr sz="2000" b="1" spc="-55" smtClean="0">
                <a:latin typeface="Times New Roman"/>
                <a:cs typeface="Times New Roman"/>
              </a:rPr>
              <a:t>La</a:t>
            </a:r>
            <a:r>
              <a:rPr sz="2000" b="1" spc="-70" smtClean="0">
                <a:latin typeface="Times New Roman"/>
                <a:cs typeface="Times New Roman"/>
              </a:rPr>
              <a:t> </a:t>
            </a:r>
            <a:r>
              <a:rPr sz="2000" b="1" spc="-40" dirty="0">
                <a:latin typeface="Times New Roman"/>
                <a:cs typeface="Times New Roman"/>
              </a:rPr>
              <a:t>langue</a:t>
            </a:r>
            <a:r>
              <a:rPr sz="2000" b="1" spc="-70" dirty="0">
                <a:latin typeface="Times New Roman"/>
                <a:cs typeface="Times New Roman"/>
              </a:rPr>
              <a:t> </a:t>
            </a:r>
            <a:r>
              <a:rPr sz="2000" b="1" dirty="0">
                <a:latin typeface="Times New Roman"/>
                <a:cs typeface="Times New Roman"/>
              </a:rPr>
              <a:t>de</a:t>
            </a:r>
            <a:r>
              <a:rPr sz="2000" b="1" spc="-70" dirty="0">
                <a:latin typeface="Times New Roman"/>
                <a:cs typeface="Times New Roman"/>
              </a:rPr>
              <a:t> </a:t>
            </a:r>
            <a:r>
              <a:rPr sz="2000" b="1" spc="-10" dirty="0">
                <a:latin typeface="Times New Roman"/>
                <a:cs typeface="Times New Roman"/>
              </a:rPr>
              <a:t>l’article</a:t>
            </a:r>
            <a:endParaRPr sz="2000" b="1">
              <a:latin typeface="Times New Roman"/>
              <a:cs typeface="Times New Roman"/>
            </a:endParaRPr>
          </a:p>
          <a:p>
            <a:pPr marL="469900" indent="-457200">
              <a:lnSpc>
                <a:spcPct val="100000"/>
              </a:lnSpc>
              <a:buFont typeface="+mj-lt"/>
              <a:buAutoNum type="arabicPeriod"/>
              <a:tabLst>
                <a:tab pos="160020" algn="l"/>
              </a:tabLst>
            </a:pPr>
            <a:r>
              <a:rPr sz="2000" b="1" spc="-95" dirty="0">
                <a:latin typeface="Times New Roman"/>
                <a:cs typeface="Times New Roman"/>
              </a:rPr>
              <a:t>L’accès</a:t>
            </a:r>
            <a:r>
              <a:rPr sz="2000" b="1" spc="-35" dirty="0">
                <a:latin typeface="Times New Roman"/>
                <a:cs typeface="Times New Roman"/>
              </a:rPr>
              <a:t> </a:t>
            </a:r>
            <a:r>
              <a:rPr sz="2000" b="1" dirty="0">
                <a:latin typeface="Times New Roman"/>
                <a:cs typeface="Times New Roman"/>
              </a:rPr>
              <a:t>au</a:t>
            </a:r>
            <a:r>
              <a:rPr sz="2000" b="1" spc="-125" dirty="0">
                <a:latin typeface="Times New Roman"/>
                <a:cs typeface="Times New Roman"/>
              </a:rPr>
              <a:t> </a:t>
            </a:r>
            <a:r>
              <a:rPr sz="2000" b="1" spc="-10" dirty="0">
                <a:latin typeface="Times New Roman"/>
                <a:cs typeface="Times New Roman"/>
              </a:rPr>
              <a:t>texte</a:t>
            </a:r>
            <a:r>
              <a:rPr sz="2000" b="1" spc="-114" dirty="0">
                <a:latin typeface="Times New Roman"/>
                <a:cs typeface="Times New Roman"/>
              </a:rPr>
              <a:t> </a:t>
            </a:r>
            <a:r>
              <a:rPr sz="2000" b="1" spc="-35" dirty="0">
                <a:latin typeface="Times New Roman"/>
                <a:cs typeface="Times New Roman"/>
              </a:rPr>
              <a:t>intégral</a:t>
            </a:r>
            <a:r>
              <a:rPr sz="2000" b="1" spc="-70" dirty="0">
                <a:latin typeface="Times New Roman"/>
                <a:cs typeface="Times New Roman"/>
              </a:rPr>
              <a:t> </a:t>
            </a:r>
            <a:r>
              <a:rPr sz="2000" b="1" spc="-175" dirty="0">
                <a:latin typeface="Times New Roman"/>
                <a:cs typeface="Times New Roman"/>
              </a:rPr>
              <a:t>(«</a:t>
            </a:r>
            <a:r>
              <a:rPr sz="2000" b="1" spc="-10" dirty="0">
                <a:latin typeface="Times New Roman"/>
                <a:cs typeface="Times New Roman"/>
              </a:rPr>
              <a:t> </a:t>
            </a:r>
            <a:r>
              <a:rPr sz="2000" b="1" spc="-35" dirty="0">
                <a:latin typeface="Times New Roman"/>
                <a:cs typeface="Times New Roman"/>
              </a:rPr>
              <a:t>full</a:t>
            </a:r>
            <a:r>
              <a:rPr sz="2000" b="1" spc="-55" dirty="0">
                <a:latin typeface="Times New Roman"/>
                <a:cs typeface="Times New Roman"/>
              </a:rPr>
              <a:t> </a:t>
            </a:r>
            <a:r>
              <a:rPr sz="2000" b="1" spc="-10" dirty="0">
                <a:latin typeface="Times New Roman"/>
                <a:cs typeface="Times New Roman"/>
              </a:rPr>
              <a:t>texte</a:t>
            </a:r>
            <a:r>
              <a:rPr sz="2000" b="1" spc="-65" dirty="0">
                <a:latin typeface="Times New Roman"/>
                <a:cs typeface="Times New Roman"/>
              </a:rPr>
              <a:t> </a:t>
            </a:r>
            <a:r>
              <a:rPr sz="2000" b="1" spc="-165" dirty="0">
                <a:latin typeface="Times New Roman"/>
                <a:cs typeface="Times New Roman"/>
              </a:rPr>
              <a:t>»,</a:t>
            </a:r>
            <a:r>
              <a:rPr sz="2000" b="1" dirty="0">
                <a:latin typeface="Times New Roman"/>
                <a:cs typeface="Times New Roman"/>
              </a:rPr>
              <a:t> </a:t>
            </a:r>
            <a:r>
              <a:rPr sz="2000" b="1" spc="-70" dirty="0">
                <a:latin typeface="Times New Roman"/>
                <a:cs typeface="Times New Roman"/>
              </a:rPr>
              <a:t>avec</a:t>
            </a:r>
            <a:r>
              <a:rPr sz="2000" b="1" spc="-55" dirty="0">
                <a:latin typeface="Times New Roman"/>
                <a:cs typeface="Times New Roman"/>
              </a:rPr>
              <a:t> </a:t>
            </a:r>
            <a:r>
              <a:rPr sz="2000" b="1" dirty="0">
                <a:latin typeface="Times New Roman"/>
                <a:cs typeface="Times New Roman"/>
              </a:rPr>
              <a:t>ou</a:t>
            </a:r>
            <a:r>
              <a:rPr sz="2000" b="1" spc="-55" dirty="0">
                <a:latin typeface="Times New Roman"/>
                <a:cs typeface="Times New Roman"/>
              </a:rPr>
              <a:t> </a:t>
            </a:r>
            <a:r>
              <a:rPr sz="2000" b="1" spc="-10" dirty="0">
                <a:latin typeface="Times New Roman"/>
                <a:cs typeface="Times New Roman"/>
              </a:rPr>
              <a:t>sans</a:t>
            </a:r>
            <a:r>
              <a:rPr sz="2000" b="1" spc="-60" dirty="0">
                <a:latin typeface="Times New Roman"/>
                <a:cs typeface="Times New Roman"/>
              </a:rPr>
              <a:t> </a:t>
            </a:r>
            <a:r>
              <a:rPr sz="2000" b="1" spc="-10" dirty="0">
                <a:latin typeface="Times New Roman"/>
                <a:cs typeface="Times New Roman"/>
              </a:rPr>
              <a:t>abonnement.</a:t>
            </a:r>
            <a:r>
              <a:rPr sz="2000" b="1" spc="-75" dirty="0">
                <a:latin typeface="Times New Roman"/>
                <a:cs typeface="Times New Roman"/>
              </a:rPr>
              <a:t> </a:t>
            </a:r>
            <a:r>
              <a:rPr sz="2000" b="1" spc="-10" dirty="0">
                <a:latin typeface="Calibri"/>
                <a:cs typeface="Calibri"/>
              </a:rPr>
              <a:t>L’indexation</a:t>
            </a:r>
            <a:endParaRPr sz="2000" b="1">
              <a:latin typeface="Calibri"/>
              <a:cs typeface="Calibri"/>
            </a:endParaRPr>
          </a:p>
          <a:p>
            <a:pPr marL="469900" indent="-457200">
              <a:lnSpc>
                <a:spcPct val="100000"/>
              </a:lnSpc>
              <a:spcBef>
                <a:spcPts val="10"/>
              </a:spcBef>
              <a:buFont typeface="+mj-lt"/>
              <a:buAutoNum type="arabicPeriod"/>
            </a:pPr>
            <a:r>
              <a:rPr sz="2000" b="1" dirty="0">
                <a:latin typeface="Calibri"/>
                <a:cs typeface="Calibri"/>
              </a:rPr>
              <a:t>dans</a:t>
            </a:r>
            <a:r>
              <a:rPr sz="2000" b="1" spc="-50" dirty="0">
                <a:latin typeface="Calibri"/>
                <a:cs typeface="Calibri"/>
              </a:rPr>
              <a:t> </a:t>
            </a:r>
            <a:r>
              <a:rPr sz="2000" b="1" dirty="0">
                <a:latin typeface="Calibri"/>
                <a:cs typeface="Calibri"/>
              </a:rPr>
              <a:t>les</a:t>
            </a:r>
            <a:r>
              <a:rPr sz="2000" b="1" spc="-25" dirty="0">
                <a:latin typeface="Calibri"/>
                <a:cs typeface="Calibri"/>
              </a:rPr>
              <a:t> </a:t>
            </a:r>
            <a:r>
              <a:rPr sz="2000" b="1" dirty="0">
                <a:latin typeface="Calibri"/>
                <a:cs typeface="Calibri"/>
              </a:rPr>
              <a:t>bases</a:t>
            </a:r>
            <a:r>
              <a:rPr sz="2000" b="1" spc="-30" dirty="0">
                <a:latin typeface="Calibri"/>
                <a:cs typeface="Calibri"/>
              </a:rPr>
              <a:t> </a:t>
            </a:r>
            <a:r>
              <a:rPr sz="2000" b="1" dirty="0">
                <a:latin typeface="Calibri"/>
                <a:cs typeface="Calibri"/>
              </a:rPr>
              <a:t>de</a:t>
            </a:r>
            <a:r>
              <a:rPr sz="2000" b="1" spc="-35" dirty="0">
                <a:latin typeface="Calibri"/>
                <a:cs typeface="Calibri"/>
              </a:rPr>
              <a:t> </a:t>
            </a:r>
            <a:r>
              <a:rPr sz="2000" b="1" dirty="0">
                <a:latin typeface="Calibri"/>
                <a:cs typeface="Calibri"/>
              </a:rPr>
              <a:t>données</a:t>
            </a:r>
            <a:r>
              <a:rPr sz="2000" b="1" spc="-50" dirty="0">
                <a:latin typeface="Calibri"/>
                <a:cs typeface="Calibri"/>
              </a:rPr>
              <a:t> </a:t>
            </a:r>
            <a:r>
              <a:rPr sz="2000" b="1" dirty="0">
                <a:latin typeface="Calibri"/>
                <a:cs typeface="Calibri"/>
              </a:rPr>
              <a:t>et</a:t>
            </a:r>
            <a:r>
              <a:rPr sz="2000" b="1" spc="-30" dirty="0">
                <a:latin typeface="Calibri"/>
                <a:cs typeface="Calibri"/>
              </a:rPr>
              <a:t> </a:t>
            </a:r>
            <a:r>
              <a:rPr sz="2000" b="1" dirty="0">
                <a:latin typeface="Calibri"/>
                <a:cs typeface="Calibri"/>
              </a:rPr>
              <a:t>les</a:t>
            </a:r>
            <a:r>
              <a:rPr sz="2000" b="1" spc="-30" dirty="0">
                <a:latin typeface="Calibri"/>
                <a:cs typeface="Calibri"/>
              </a:rPr>
              <a:t> </a:t>
            </a:r>
            <a:r>
              <a:rPr sz="2000" b="1" spc="-10" dirty="0">
                <a:latin typeface="Calibri"/>
                <a:cs typeface="Calibri"/>
              </a:rPr>
              <a:t>catalogues.</a:t>
            </a:r>
            <a:endParaRPr sz="2000" b="1">
              <a:latin typeface="Calibri"/>
              <a:cs typeface="Calibri"/>
            </a:endParaRPr>
          </a:p>
          <a:p>
            <a:pPr marL="12700" marR="44450" indent="134620">
              <a:lnSpc>
                <a:spcPct val="100000"/>
              </a:lnSpc>
              <a:buFont typeface="+mj-lt"/>
              <a:buAutoNum type="arabicPeriod"/>
              <a:tabLst>
                <a:tab pos="147320" algn="l"/>
              </a:tabLst>
            </a:pPr>
            <a:r>
              <a:rPr sz="2000" b="1" dirty="0">
                <a:latin typeface="Calibri"/>
                <a:cs typeface="Calibri"/>
              </a:rPr>
              <a:t>Le</a:t>
            </a:r>
            <a:r>
              <a:rPr sz="2000" b="1" spc="-50" dirty="0">
                <a:latin typeface="Calibri"/>
                <a:cs typeface="Calibri"/>
              </a:rPr>
              <a:t> </a:t>
            </a:r>
            <a:r>
              <a:rPr sz="2000" b="1" dirty="0">
                <a:latin typeface="Calibri"/>
                <a:cs typeface="Calibri"/>
              </a:rPr>
              <a:t>nom</a:t>
            </a:r>
            <a:r>
              <a:rPr sz="2000" b="1" spc="-40" dirty="0">
                <a:latin typeface="Calibri"/>
                <a:cs typeface="Calibri"/>
              </a:rPr>
              <a:t> </a:t>
            </a:r>
            <a:r>
              <a:rPr sz="2000" b="1" dirty="0">
                <a:latin typeface="Calibri"/>
                <a:cs typeface="Calibri"/>
              </a:rPr>
              <a:t>de</a:t>
            </a:r>
            <a:r>
              <a:rPr sz="2000" b="1" spc="-40" dirty="0">
                <a:latin typeface="Calibri"/>
                <a:cs typeface="Calibri"/>
              </a:rPr>
              <a:t> </a:t>
            </a:r>
            <a:r>
              <a:rPr sz="2000" b="1" spc="-20" dirty="0">
                <a:latin typeface="Calibri"/>
                <a:cs typeface="Calibri"/>
              </a:rPr>
              <a:t>l’auteur</a:t>
            </a:r>
            <a:r>
              <a:rPr sz="2000" b="1" spc="-35" dirty="0">
                <a:latin typeface="Calibri"/>
                <a:cs typeface="Calibri"/>
              </a:rPr>
              <a:t> </a:t>
            </a:r>
            <a:r>
              <a:rPr sz="2000" b="1" dirty="0">
                <a:latin typeface="Calibri"/>
                <a:cs typeface="Calibri"/>
              </a:rPr>
              <a:t>et</a:t>
            </a:r>
            <a:r>
              <a:rPr sz="2000" b="1" spc="-30" dirty="0">
                <a:latin typeface="Calibri"/>
                <a:cs typeface="Calibri"/>
              </a:rPr>
              <a:t> </a:t>
            </a:r>
            <a:r>
              <a:rPr sz="2000" b="1" dirty="0">
                <a:latin typeface="Calibri"/>
                <a:cs typeface="Calibri"/>
              </a:rPr>
              <a:t>son</a:t>
            </a:r>
            <a:r>
              <a:rPr sz="2000" b="1" spc="-30" dirty="0">
                <a:latin typeface="Calibri"/>
                <a:cs typeface="Calibri"/>
              </a:rPr>
              <a:t> </a:t>
            </a:r>
            <a:r>
              <a:rPr sz="2000" b="1" dirty="0">
                <a:latin typeface="Calibri"/>
                <a:cs typeface="Calibri"/>
              </a:rPr>
              <a:t>affiliation,</a:t>
            </a:r>
            <a:r>
              <a:rPr sz="2000" b="1" spc="-10" dirty="0">
                <a:latin typeface="Calibri"/>
                <a:cs typeface="Calibri"/>
              </a:rPr>
              <a:t> </a:t>
            </a:r>
            <a:r>
              <a:rPr sz="2000" b="1" dirty="0">
                <a:latin typeface="Calibri"/>
                <a:cs typeface="Calibri"/>
              </a:rPr>
              <a:t>connue</a:t>
            </a:r>
            <a:r>
              <a:rPr sz="2000" b="1" spc="-60" dirty="0">
                <a:latin typeface="Calibri"/>
                <a:cs typeface="Calibri"/>
              </a:rPr>
              <a:t> </a:t>
            </a:r>
            <a:r>
              <a:rPr sz="2000" b="1" dirty="0">
                <a:latin typeface="Calibri"/>
                <a:cs typeface="Calibri"/>
              </a:rPr>
              <a:t>ou</a:t>
            </a:r>
            <a:r>
              <a:rPr sz="2000" b="1" spc="-50" dirty="0">
                <a:latin typeface="Calibri"/>
                <a:cs typeface="Calibri"/>
              </a:rPr>
              <a:t> </a:t>
            </a:r>
            <a:r>
              <a:rPr sz="2000" b="1" dirty="0">
                <a:latin typeface="Calibri"/>
                <a:cs typeface="Calibri"/>
              </a:rPr>
              <a:t>pas</a:t>
            </a:r>
            <a:r>
              <a:rPr sz="2000" b="1" spc="-35" dirty="0">
                <a:latin typeface="Calibri"/>
                <a:cs typeface="Calibri"/>
              </a:rPr>
              <a:t> </a:t>
            </a:r>
            <a:r>
              <a:rPr sz="2000" b="1" dirty="0">
                <a:latin typeface="Calibri"/>
                <a:cs typeface="Calibri"/>
              </a:rPr>
              <a:t>?</a:t>
            </a:r>
            <a:r>
              <a:rPr sz="2000" b="1" spc="-35" dirty="0">
                <a:latin typeface="Calibri"/>
                <a:cs typeface="Calibri"/>
              </a:rPr>
              <a:t> </a:t>
            </a:r>
            <a:r>
              <a:rPr sz="2000" b="1" dirty="0">
                <a:latin typeface="Calibri"/>
                <a:cs typeface="Calibri"/>
              </a:rPr>
              <a:t>vérifie</a:t>
            </a:r>
            <a:r>
              <a:rPr sz="2000" b="1" spc="-15" dirty="0">
                <a:latin typeface="Calibri"/>
                <a:cs typeface="Calibri"/>
              </a:rPr>
              <a:t> </a:t>
            </a:r>
            <a:r>
              <a:rPr sz="2000" b="1" dirty="0">
                <a:latin typeface="Calibri"/>
                <a:cs typeface="Calibri"/>
              </a:rPr>
              <a:t>si</a:t>
            </a:r>
            <a:r>
              <a:rPr sz="2000" b="1" spc="-40" dirty="0">
                <a:latin typeface="Calibri"/>
                <a:cs typeface="Calibri"/>
              </a:rPr>
              <a:t> </a:t>
            </a:r>
            <a:r>
              <a:rPr sz="2000" b="1" spc="-20" dirty="0">
                <a:latin typeface="Calibri"/>
                <a:cs typeface="Calibri"/>
              </a:rPr>
              <a:t>l’auteur</a:t>
            </a:r>
            <a:r>
              <a:rPr sz="2000" b="1" spc="-35" dirty="0">
                <a:latin typeface="Calibri"/>
                <a:cs typeface="Calibri"/>
              </a:rPr>
              <a:t> </a:t>
            </a:r>
            <a:r>
              <a:rPr sz="2000" b="1" spc="-20" dirty="0">
                <a:latin typeface="Calibri"/>
                <a:cs typeface="Calibri"/>
              </a:rPr>
              <a:t>fait </a:t>
            </a:r>
            <a:r>
              <a:rPr sz="2000" b="1" dirty="0">
                <a:latin typeface="Calibri"/>
                <a:cs typeface="Calibri"/>
              </a:rPr>
              <a:t>autorité</a:t>
            </a:r>
            <a:r>
              <a:rPr sz="2000" b="1" spc="-30" dirty="0">
                <a:latin typeface="Calibri"/>
                <a:cs typeface="Calibri"/>
              </a:rPr>
              <a:t> </a:t>
            </a:r>
            <a:r>
              <a:rPr sz="2000" b="1" dirty="0">
                <a:latin typeface="Calibri"/>
                <a:cs typeface="Calibri"/>
              </a:rPr>
              <a:t>sur</a:t>
            </a:r>
            <a:r>
              <a:rPr sz="2000" b="1" spc="-35" dirty="0">
                <a:latin typeface="Calibri"/>
                <a:cs typeface="Calibri"/>
              </a:rPr>
              <a:t> </a:t>
            </a:r>
            <a:r>
              <a:rPr sz="2000" b="1" dirty="0">
                <a:latin typeface="Calibri"/>
                <a:cs typeface="Calibri"/>
              </a:rPr>
              <a:t>se</a:t>
            </a:r>
            <a:r>
              <a:rPr sz="2000" b="1" spc="-35" dirty="0">
                <a:latin typeface="Calibri"/>
                <a:cs typeface="Calibri"/>
              </a:rPr>
              <a:t> </a:t>
            </a:r>
            <a:r>
              <a:rPr sz="2000" b="1" dirty="0">
                <a:latin typeface="Calibri"/>
                <a:cs typeface="Calibri"/>
              </a:rPr>
              <a:t>sujet</a:t>
            </a:r>
            <a:r>
              <a:rPr sz="2000" b="1" spc="-35" dirty="0">
                <a:latin typeface="Calibri"/>
                <a:cs typeface="Calibri"/>
              </a:rPr>
              <a:t> </a:t>
            </a:r>
            <a:r>
              <a:rPr sz="2000" b="1" dirty="0">
                <a:latin typeface="Calibri"/>
                <a:cs typeface="Calibri"/>
              </a:rPr>
              <a:t>ou</a:t>
            </a:r>
            <a:r>
              <a:rPr sz="2000" b="1" spc="-40" dirty="0">
                <a:latin typeface="Calibri"/>
                <a:cs typeface="Calibri"/>
              </a:rPr>
              <a:t> </a:t>
            </a:r>
            <a:r>
              <a:rPr sz="2000" b="1" dirty="0">
                <a:latin typeface="Calibri"/>
                <a:cs typeface="Calibri"/>
              </a:rPr>
              <a:t>pas</a:t>
            </a:r>
            <a:r>
              <a:rPr sz="2000" b="1" spc="-35" dirty="0">
                <a:latin typeface="Calibri"/>
                <a:cs typeface="Calibri"/>
              </a:rPr>
              <a:t> </a:t>
            </a:r>
            <a:r>
              <a:rPr sz="2000" b="1" dirty="0">
                <a:latin typeface="Calibri"/>
                <a:cs typeface="Calibri"/>
              </a:rPr>
              <a:t>?</a:t>
            </a:r>
            <a:r>
              <a:rPr sz="2000" b="1" spc="-45" dirty="0">
                <a:latin typeface="Calibri"/>
                <a:cs typeface="Calibri"/>
              </a:rPr>
              <a:t> </a:t>
            </a:r>
            <a:r>
              <a:rPr sz="2000" b="1" dirty="0">
                <a:latin typeface="Calibri"/>
                <a:cs typeface="Calibri"/>
              </a:rPr>
              <a:t>.</a:t>
            </a:r>
            <a:r>
              <a:rPr sz="2000" b="1" spc="-50" dirty="0">
                <a:latin typeface="Calibri"/>
                <a:cs typeface="Calibri"/>
              </a:rPr>
              <a:t> </a:t>
            </a:r>
            <a:r>
              <a:rPr sz="2000" b="1" dirty="0">
                <a:latin typeface="Calibri"/>
                <a:cs typeface="Calibri"/>
              </a:rPr>
              <a:t>Cela</a:t>
            </a:r>
            <a:r>
              <a:rPr sz="2000" b="1" spc="-25" dirty="0">
                <a:latin typeface="Calibri"/>
                <a:cs typeface="Calibri"/>
              </a:rPr>
              <a:t> </a:t>
            </a:r>
            <a:r>
              <a:rPr sz="2000" b="1" dirty="0">
                <a:latin typeface="Calibri"/>
                <a:cs typeface="Calibri"/>
              </a:rPr>
              <a:t>peut</a:t>
            </a:r>
            <a:r>
              <a:rPr sz="2000" b="1" spc="-40" dirty="0">
                <a:latin typeface="Calibri"/>
                <a:cs typeface="Calibri"/>
              </a:rPr>
              <a:t> </a:t>
            </a:r>
            <a:r>
              <a:rPr sz="2000" b="1" dirty="0">
                <a:latin typeface="Calibri"/>
                <a:cs typeface="Calibri"/>
              </a:rPr>
              <a:t>se</a:t>
            </a:r>
            <a:r>
              <a:rPr sz="2000" b="1" spc="-35" dirty="0">
                <a:latin typeface="Calibri"/>
                <a:cs typeface="Calibri"/>
              </a:rPr>
              <a:t> </a:t>
            </a:r>
            <a:r>
              <a:rPr sz="2000" b="1" dirty="0">
                <a:latin typeface="Calibri"/>
                <a:cs typeface="Calibri"/>
              </a:rPr>
              <a:t>faire</a:t>
            </a:r>
            <a:r>
              <a:rPr sz="2000" b="1" spc="-25" dirty="0">
                <a:latin typeface="Calibri"/>
                <a:cs typeface="Calibri"/>
              </a:rPr>
              <a:t> </a:t>
            </a:r>
            <a:r>
              <a:rPr sz="2000" b="1" dirty="0">
                <a:latin typeface="Calibri"/>
                <a:cs typeface="Calibri"/>
              </a:rPr>
              <a:t>par</a:t>
            </a:r>
            <a:r>
              <a:rPr sz="2000" b="1" spc="-45" dirty="0">
                <a:latin typeface="Calibri"/>
                <a:cs typeface="Calibri"/>
              </a:rPr>
              <a:t> </a:t>
            </a:r>
            <a:r>
              <a:rPr sz="2000" b="1" dirty="0">
                <a:latin typeface="Calibri"/>
                <a:cs typeface="Calibri"/>
              </a:rPr>
              <a:t>des</a:t>
            </a:r>
            <a:r>
              <a:rPr sz="2000" b="1" spc="-35" dirty="0">
                <a:latin typeface="Calibri"/>
                <a:cs typeface="Calibri"/>
              </a:rPr>
              <a:t> </a:t>
            </a:r>
            <a:r>
              <a:rPr sz="2000" b="1" dirty="0">
                <a:latin typeface="Calibri"/>
                <a:cs typeface="Calibri"/>
              </a:rPr>
              <a:t>outils</a:t>
            </a:r>
            <a:r>
              <a:rPr sz="2000" b="1" spc="-25" dirty="0">
                <a:latin typeface="Calibri"/>
                <a:cs typeface="Calibri"/>
              </a:rPr>
              <a:t> </a:t>
            </a:r>
            <a:r>
              <a:rPr sz="2000" b="1" spc="-10" dirty="0">
                <a:latin typeface="Calibri"/>
                <a:cs typeface="Calibri"/>
              </a:rPr>
              <a:t>comme authoratory</a:t>
            </a:r>
            <a:r>
              <a:rPr sz="2000" b="1" spc="-35" dirty="0">
                <a:latin typeface="Calibri"/>
                <a:cs typeface="Calibri"/>
              </a:rPr>
              <a:t> </a:t>
            </a:r>
            <a:r>
              <a:rPr sz="2000" b="1" dirty="0">
                <a:latin typeface="Calibri"/>
                <a:cs typeface="Calibri"/>
              </a:rPr>
              <a:t>web.</a:t>
            </a:r>
            <a:r>
              <a:rPr sz="2000" b="1" spc="-30" dirty="0">
                <a:latin typeface="Calibri"/>
                <a:cs typeface="Calibri"/>
              </a:rPr>
              <a:t> </a:t>
            </a:r>
            <a:r>
              <a:rPr sz="2000" b="1" spc="-10" dirty="0">
                <a:latin typeface="Calibri"/>
                <a:cs typeface="Calibri"/>
                <a:hlinkClick r:id="rId2"/>
              </a:rPr>
              <a:t>www.authoratory.com</a:t>
            </a:r>
            <a:endParaRPr sz="2000" b="1">
              <a:latin typeface="Calibri"/>
              <a:cs typeface="Calibri"/>
            </a:endParaRPr>
          </a:p>
          <a:p>
            <a:pPr marL="469900" indent="-457200">
              <a:lnSpc>
                <a:spcPct val="100000"/>
              </a:lnSpc>
              <a:spcBef>
                <a:spcPts val="5"/>
              </a:spcBef>
              <a:buFont typeface="+mj-lt"/>
              <a:buAutoNum type="arabicPeriod"/>
              <a:tabLst>
                <a:tab pos="147320" algn="l"/>
              </a:tabLst>
            </a:pPr>
            <a:r>
              <a:rPr sz="2000" b="1" dirty="0">
                <a:latin typeface="Calibri"/>
                <a:cs typeface="Calibri"/>
              </a:rPr>
              <a:t>Le</a:t>
            </a:r>
            <a:r>
              <a:rPr sz="2000" b="1" spc="-65" dirty="0">
                <a:latin typeface="Calibri"/>
                <a:cs typeface="Calibri"/>
              </a:rPr>
              <a:t> </a:t>
            </a:r>
            <a:r>
              <a:rPr sz="2000" b="1" dirty="0">
                <a:latin typeface="Calibri"/>
                <a:cs typeface="Calibri"/>
              </a:rPr>
              <a:t>type</a:t>
            </a:r>
            <a:r>
              <a:rPr sz="2000" b="1" spc="-60" dirty="0">
                <a:latin typeface="Calibri"/>
                <a:cs typeface="Calibri"/>
              </a:rPr>
              <a:t> </a:t>
            </a:r>
            <a:r>
              <a:rPr sz="2000" b="1" dirty="0">
                <a:latin typeface="Calibri"/>
                <a:cs typeface="Calibri"/>
              </a:rPr>
              <a:t>de</a:t>
            </a:r>
            <a:r>
              <a:rPr sz="2000" b="1" spc="-55" dirty="0">
                <a:latin typeface="Calibri"/>
                <a:cs typeface="Calibri"/>
              </a:rPr>
              <a:t> </a:t>
            </a:r>
            <a:r>
              <a:rPr sz="2000" b="1" dirty="0">
                <a:latin typeface="Calibri"/>
                <a:cs typeface="Calibri"/>
              </a:rPr>
              <a:t>publication</a:t>
            </a:r>
            <a:r>
              <a:rPr sz="2000" b="1" spc="-60" dirty="0">
                <a:latin typeface="Calibri"/>
                <a:cs typeface="Calibri"/>
              </a:rPr>
              <a:t> </a:t>
            </a:r>
            <a:r>
              <a:rPr sz="2000" b="1" dirty="0">
                <a:latin typeface="Calibri"/>
                <a:cs typeface="Calibri"/>
              </a:rPr>
              <a:t>(lettre,</a:t>
            </a:r>
            <a:r>
              <a:rPr sz="2000" b="1" spc="-35" dirty="0">
                <a:latin typeface="Calibri"/>
                <a:cs typeface="Calibri"/>
              </a:rPr>
              <a:t> </a:t>
            </a:r>
            <a:r>
              <a:rPr sz="2000" b="1" dirty="0">
                <a:latin typeface="Calibri"/>
                <a:cs typeface="Calibri"/>
              </a:rPr>
              <a:t>revue,</a:t>
            </a:r>
            <a:r>
              <a:rPr sz="2000" b="1" spc="-50" dirty="0">
                <a:latin typeface="Calibri"/>
                <a:cs typeface="Calibri"/>
              </a:rPr>
              <a:t> </a:t>
            </a:r>
            <a:r>
              <a:rPr sz="2000" b="1" spc="-10" dirty="0">
                <a:latin typeface="Calibri"/>
                <a:cs typeface="Calibri"/>
              </a:rPr>
              <a:t>commentaire,</a:t>
            </a:r>
            <a:r>
              <a:rPr sz="2000" b="1" spc="-55" dirty="0">
                <a:latin typeface="Calibri"/>
                <a:cs typeface="Calibri"/>
              </a:rPr>
              <a:t> </a:t>
            </a:r>
            <a:r>
              <a:rPr sz="2000" b="1" spc="-10" dirty="0">
                <a:latin typeface="Calibri"/>
                <a:cs typeface="Calibri"/>
              </a:rPr>
              <a:t>…etc)</a:t>
            </a:r>
            <a:endParaRPr sz="2000" b="1">
              <a:latin typeface="Calibri"/>
              <a:cs typeface="Calibri"/>
            </a:endParaRPr>
          </a:p>
          <a:p>
            <a:pPr marL="469900" indent="-457200">
              <a:lnSpc>
                <a:spcPct val="100000"/>
              </a:lnSpc>
              <a:buFont typeface="+mj-lt"/>
              <a:buAutoNum type="arabicPeriod"/>
              <a:tabLst>
                <a:tab pos="147320" algn="l"/>
              </a:tabLst>
            </a:pPr>
            <a:r>
              <a:rPr sz="2000" b="1" dirty="0">
                <a:latin typeface="Calibri"/>
                <a:cs typeface="Calibri"/>
              </a:rPr>
              <a:t>La</a:t>
            </a:r>
            <a:r>
              <a:rPr sz="2000" b="1" spc="-60" dirty="0">
                <a:latin typeface="Calibri"/>
                <a:cs typeface="Calibri"/>
              </a:rPr>
              <a:t> </a:t>
            </a:r>
            <a:r>
              <a:rPr sz="2000" b="1" dirty="0">
                <a:latin typeface="Calibri"/>
                <a:cs typeface="Calibri"/>
              </a:rPr>
              <a:t>date</a:t>
            </a:r>
            <a:r>
              <a:rPr sz="2000" b="1" spc="-45" dirty="0">
                <a:latin typeface="Calibri"/>
                <a:cs typeface="Calibri"/>
              </a:rPr>
              <a:t> </a:t>
            </a:r>
            <a:r>
              <a:rPr sz="2000" b="1" dirty="0">
                <a:latin typeface="Calibri"/>
                <a:cs typeface="Calibri"/>
              </a:rPr>
              <a:t>de</a:t>
            </a:r>
            <a:r>
              <a:rPr sz="2000" b="1" spc="-45" dirty="0">
                <a:latin typeface="Calibri"/>
                <a:cs typeface="Calibri"/>
              </a:rPr>
              <a:t> </a:t>
            </a:r>
            <a:r>
              <a:rPr sz="2000" b="1" dirty="0">
                <a:latin typeface="Calibri"/>
                <a:cs typeface="Calibri"/>
              </a:rPr>
              <a:t>publication</a:t>
            </a:r>
            <a:r>
              <a:rPr sz="2000" b="1" spc="-55" dirty="0">
                <a:latin typeface="Calibri"/>
                <a:cs typeface="Calibri"/>
              </a:rPr>
              <a:t> </a:t>
            </a:r>
            <a:r>
              <a:rPr sz="2000" b="1" dirty="0">
                <a:latin typeface="Calibri"/>
                <a:cs typeface="Calibri"/>
              </a:rPr>
              <a:t>(articles</a:t>
            </a:r>
            <a:r>
              <a:rPr sz="2000" b="1" spc="-35" dirty="0">
                <a:latin typeface="Calibri"/>
                <a:cs typeface="Calibri"/>
              </a:rPr>
              <a:t> </a:t>
            </a:r>
            <a:r>
              <a:rPr sz="2000" b="1" spc="-10" dirty="0">
                <a:latin typeface="Calibri"/>
                <a:cs typeface="Calibri"/>
              </a:rPr>
              <a:t>récents</a:t>
            </a:r>
            <a:r>
              <a:rPr sz="2000" b="1" spc="-35" dirty="0">
                <a:latin typeface="Calibri"/>
                <a:cs typeface="Calibri"/>
              </a:rPr>
              <a:t> </a:t>
            </a:r>
            <a:r>
              <a:rPr sz="2000" b="1" dirty="0">
                <a:latin typeface="Calibri"/>
                <a:cs typeface="Calibri"/>
              </a:rPr>
              <a:t>ou</a:t>
            </a:r>
            <a:r>
              <a:rPr sz="2000" b="1" spc="-50" dirty="0">
                <a:latin typeface="Calibri"/>
                <a:cs typeface="Calibri"/>
              </a:rPr>
              <a:t> </a:t>
            </a:r>
            <a:r>
              <a:rPr sz="2000" b="1" spc="-20" dirty="0">
                <a:latin typeface="Calibri"/>
                <a:cs typeface="Calibri"/>
              </a:rPr>
              <a:t>pas)</a:t>
            </a:r>
            <a:endParaRPr sz="2000" b="1">
              <a:latin typeface="Calibri"/>
              <a:cs typeface="Calibri"/>
            </a:endParaRPr>
          </a:p>
          <a:p>
            <a:pPr marL="469900" indent="-457200">
              <a:lnSpc>
                <a:spcPct val="100000"/>
              </a:lnSpc>
              <a:buFont typeface="+mj-lt"/>
              <a:buAutoNum type="arabicPeriod"/>
              <a:tabLst>
                <a:tab pos="147320" algn="l"/>
              </a:tabLst>
            </a:pPr>
            <a:r>
              <a:rPr sz="2000" b="1" dirty="0">
                <a:latin typeface="Calibri"/>
                <a:cs typeface="Calibri"/>
              </a:rPr>
              <a:t>Le</a:t>
            </a:r>
            <a:r>
              <a:rPr sz="2000" b="1" spc="-50" dirty="0">
                <a:latin typeface="Calibri"/>
                <a:cs typeface="Calibri"/>
              </a:rPr>
              <a:t> </a:t>
            </a:r>
            <a:r>
              <a:rPr sz="2000" b="1" spc="-10" dirty="0">
                <a:latin typeface="Calibri"/>
                <a:cs typeface="Calibri"/>
              </a:rPr>
              <a:t>facteur</a:t>
            </a:r>
            <a:r>
              <a:rPr sz="2000" b="1" spc="-35" dirty="0">
                <a:latin typeface="Calibri"/>
                <a:cs typeface="Calibri"/>
              </a:rPr>
              <a:t> </a:t>
            </a:r>
            <a:r>
              <a:rPr sz="2000" b="1" dirty="0">
                <a:latin typeface="Calibri"/>
                <a:cs typeface="Calibri"/>
              </a:rPr>
              <a:t>d’impact</a:t>
            </a:r>
            <a:r>
              <a:rPr sz="2000" b="1" spc="-40" dirty="0">
                <a:latin typeface="Calibri"/>
                <a:cs typeface="Calibri"/>
              </a:rPr>
              <a:t> </a:t>
            </a:r>
            <a:r>
              <a:rPr sz="2000" b="1" dirty="0">
                <a:latin typeface="Calibri"/>
                <a:cs typeface="Calibri"/>
              </a:rPr>
              <a:t>des</a:t>
            </a:r>
            <a:r>
              <a:rPr sz="2000" b="1" spc="-35" dirty="0">
                <a:latin typeface="Calibri"/>
                <a:cs typeface="Calibri"/>
              </a:rPr>
              <a:t> </a:t>
            </a:r>
            <a:r>
              <a:rPr sz="2000" b="1" spc="-10" dirty="0">
                <a:latin typeface="Calibri"/>
                <a:cs typeface="Calibri"/>
              </a:rPr>
              <a:t>périodiques</a:t>
            </a:r>
            <a:endParaRPr sz="2000" b="1">
              <a:latin typeface="Calibri"/>
              <a:cs typeface="Calibri"/>
            </a:endParaRPr>
          </a:p>
        </p:txBody>
      </p:sp>
      <p:pic>
        <p:nvPicPr>
          <p:cNvPr id="5" name="object 5"/>
          <p:cNvPicPr/>
          <p:nvPr/>
        </p:nvPicPr>
        <p:blipFill>
          <a:blip r:embed="rId3" cstate="print"/>
          <a:stretch>
            <a:fillRect/>
          </a:stretch>
        </p:blipFill>
        <p:spPr>
          <a:xfrm>
            <a:off x="7083552" y="4572"/>
            <a:ext cx="2060447" cy="865631"/>
          </a:xfrm>
          <a:prstGeom prst="rect">
            <a:avLst/>
          </a:prstGeom>
        </p:spPr>
      </p:pic>
      <p:sp>
        <p:nvSpPr>
          <p:cNvPr id="6" name="Titre 5"/>
          <p:cNvSpPr>
            <a:spLocks noGrp="1"/>
          </p:cNvSpPr>
          <p:nvPr>
            <p:ph type="title"/>
          </p:nvPr>
        </p:nvSpPr>
        <p:spPr/>
        <p:txBody>
          <a:bodyPr/>
          <a:lstStyle/>
          <a:p>
            <a:endParaRPr lang="fr-F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62000" y="2057400"/>
            <a:ext cx="7848600" cy="4140236"/>
          </a:xfrm>
          <a:prstGeom prst="rect">
            <a:avLst/>
          </a:prstGeom>
        </p:spPr>
        <p:txBody>
          <a:bodyPr vert="horz" wrap="square" lIns="0" tIns="13335" rIns="0" bIns="0" rtlCol="0">
            <a:spAutoFit/>
          </a:bodyPr>
          <a:lstStyle/>
          <a:p>
            <a:pPr marL="469900" indent="-457200">
              <a:lnSpc>
                <a:spcPct val="100000"/>
              </a:lnSpc>
              <a:spcBef>
                <a:spcPts val="105"/>
              </a:spcBef>
              <a:buFont typeface="+mj-lt"/>
              <a:buAutoNum type="arabicPeriod"/>
              <a:tabLst>
                <a:tab pos="160020" algn="l"/>
              </a:tabLst>
            </a:pPr>
            <a:r>
              <a:rPr lang="en-US" sz="2400" b="0" spc="-60" dirty="0" smtClean="0">
                <a:solidFill>
                  <a:srgbClr val="000000"/>
                </a:solidFill>
              </a:rPr>
              <a:t>The title of the book or Journal</a:t>
            </a:r>
            <a:endParaRPr lang="en-US" sz="2400" dirty="0" smtClean="0">
              <a:latin typeface="Calibri"/>
              <a:cs typeface="Calibri"/>
            </a:endParaRPr>
          </a:p>
          <a:p>
            <a:pPr marL="469900" indent="-457200">
              <a:lnSpc>
                <a:spcPct val="100000"/>
              </a:lnSpc>
              <a:spcBef>
                <a:spcPts val="105"/>
              </a:spcBef>
              <a:buFont typeface="+mj-lt"/>
              <a:buAutoNum type="arabicPeriod"/>
              <a:tabLst>
                <a:tab pos="160020" algn="l"/>
              </a:tabLst>
            </a:pPr>
            <a:r>
              <a:rPr lang="en-US" sz="2400" b="1" dirty="0" smtClean="0">
                <a:latin typeface="Calibri"/>
                <a:cs typeface="Calibri"/>
              </a:rPr>
              <a:t>Article </a:t>
            </a:r>
            <a:r>
              <a:rPr lang="en-US" sz="2400" b="1" dirty="0" err="1" smtClean="0">
                <a:latin typeface="Calibri"/>
                <a:cs typeface="Calibri"/>
              </a:rPr>
              <a:t>languageFull</a:t>
            </a:r>
            <a:r>
              <a:rPr lang="en-US" sz="2400" b="1" dirty="0" smtClean="0">
                <a:latin typeface="Calibri"/>
                <a:cs typeface="Calibri"/>
              </a:rPr>
              <a:t>-text access (with or without subscription). </a:t>
            </a:r>
          </a:p>
          <a:p>
            <a:pPr marL="469900" indent="-457200">
              <a:lnSpc>
                <a:spcPct val="100000"/>
              </a:lnSpc>
              <a:spcBef>
                <a:spcPts val="105"/>
              </a:spcBef>
              <a:buFont typeface="+mj-lt"/>
              <a:buAutoNum type="arabicPeriod"/>
              <a:tabLst>
                <a:tab pos="160020" algn="l"/>
              </a:tabLst>
            </a:pPr>
            <a:r>
              <a:rPr lang="en-US" sz="2400" b="1" dirty="0" err="1" smtClean="0">
                <a:latin typeface="Calibri"/>
                <a:cs typeface="Calibri"/>
              </a:rPr>
              <a:t>Indexingin</a:t>
            </a:r>
            <a:r>
              <a:rPr lang="en-US" sz="2400" b="1" dirty="0" smtClean="0">
                <a:latin typeface="Calibri"/>
                <a:cs typeface="Calibri"/>
              </a:rPr>
              <a:t> databases and catalogs.</a:t>
            </a:r>
          </a:p>
          <a:p>
            <a:pPr marL="469900" indent="-457200">
              <a:lnSpc>
                <a:spcPct val="100000"/>
              </a:lnSpc>
              <a:spcBef>
                <a:spcPts val="105"/>
              </a:spcBef>
              <a:buFont typeface="+mj-lt"/>
              <a:buAutoNum type="arabicPeriod"/>
              <a:tabLst>
                <a:tab pos="160020" algn="l"/>
              </a:tabLst>
            </a:pPr>
            <a:r>
              <a:rPr lang="en-US" sz="2400" b="1" dirty="0" smtClean="0">
                <a:latin typeface="Calibri"/>
                <a:cs typeface="Calibri"/>
              </a:rPr>
              <a:t>Author's name and affiliation, known or unknown? </a:t>
            </a:r>
          </a:p>
          <a:p>
            <a:pPr marL="469900" indent="-457200">
              <a:lnSpc>
                <a:spcPct val="100000"/>
              </a:lnSpc>
              <a:spcBef>
                <a:spcPts val="105"/>
              </a:spcBef>
              <a:buFont typeface="+mj-lt"/>
              <a:buAutoNum type="arabicPeriod"/>
              <a:tabLst>
                <a:tab pos="160020" algn="l"/>
              </a:tabLst>
            </a:pPr>
            <a:r>
              <a:rPr lang="en-US" sz="2400" b="1" dirty="0" smtClean="0">
                <a:latin typeface="Calibri"/>
                <a:cs typeface="Calibri"/>
              </a:rPr>
              <a:t>Check whether the author is an authority on the subject or not? This can be done using tools such as </a:t>
            </a:r>
            <a:r>
              <a:rPr lang="en-US" sz="2400" b="1" dirty="0" err="1" smtClean="0">
                <a:latin typeface="Calibri"/>
                <a:cs typeface="Calibri"/>
              </a:rPr>
              <a:t>authoratory</a:t>
            </a:r>
            <a:r>
              <a:rPr lang="en-US" sz="2400" b="1" dirty="0" smtClean="0">
                <a:latin typeface="Calibri"/>
                <a:cs typeface="Calibri"/>
              </a:rPr>
              <a:t> web. www.authoratory.comType of publication (letter, review, commentary, etc.)</a:t>
            </a:r>
          </a:p>
          <a:p>
            <a:pPr marL="469900" indent="-457200">
              <a:lnSpc>
                <a:spcPct val="100000"/>
              </a:lnSpc>
              <a:spcBef>
                <a:spcPts val="105"/>
              </a:spcBef>
              <a:buFont typeface="+mj-lt"/>
              <a:buAutoNum type="arabicPeriod"/>
              <a:tabLst>
                <a:tab pos="160020" algn="l"/>
              </a:tabLst>
            </a:pPr>
            <a:r>
              <a:rPr lang="en-US" sz="2400" b="1" dirty="0" smtClean="0">
                <a:latin typeface="Calibri"/>
                <a:cs typeface="Calibri"/>
              </a:rPr>
              <a:t>Publication date (recent articles or not)Impact factor of periodicals</a:t>
            </a:r>
            <a:endParaRPr sz="2400" b="1">
              <a:latin typeface="Calibri"/>
              <a:cs typeface="Calibri"/>
            </a:endParaRPr>
          </a:p>
        </p:txBody>
      </p:sp>
      <p:pic>
        <p:nvPicPr>
          <p:cNvPr id="5" name="object 5"/>
          <p:cNvPicPr/>
          <p:nvPr/>
        </p:nvPicPr>
        <p:blipFill>
          <a:blip r:embed="rId2" cstate="print"/>
          <a:stretch>
            <a:fillRect/>
          </a:stretch>
        </p:blipFill>
        <p:spPr>
          <a:xfrm>
            <a:off x="7083552" y="4572"/>
            <a:ext cx="2060447" cy="865631"/>
          </a:xfrm>
          <a:prstGeom prst="rect">
            <a:avLst/>
          </a:prstGeom>
        </p:spPr>
      </p:pic>
      <p:sp>
        <p:nvSpPr>
          <p:cNvPr id="6" name="Titre 5"/>
          <p:cNvSpPr>
            <a:spLocks noGrp="1"/>
          </p:cNvSpPr>
          <p:nvPr>
            <p:ph type="title"/>
          </p:nvPr>
        </p:nvSpPr>
        <p:spPr>
          <a:xfrm>
            <a:off x="372669" y="457200"/>
            <a:ext cx="8771331" cy="1477328"/>
          </a:xfrm>
        </p:spPr>
        <p:txBody>
          <a:bodyPr/>
          <a:lstStyle/>
          <a:p>
            <a:pPr marL="298450" indent="-285750">
              <a:lnSpc>
                <a:spcPct val="100000"/>
              </a:lnSpc>
              <a:spcBef>
                <a:spcPts val="100"/>
              </a:spcBef>
              <a:tabLst>
                <a:tab pos="298450" algn="l"/>
              </a:tabLst>
            </a:pPr>
            <a:r>
              <a:rPr lang="fr-FR" spc="-40" dirty="0" smtClean="0"/>
              <a:t>L’évaluation</a:t>
            </a:r>
            <a:r>
              <a:rPr lang="fr-FR" spc="25" dirty="0" smtClean="0"/>
              <a:t> </a:t>
            </a:r>
            <a:r>
              <a:rPr lang="fr-FR" dirty="0" smtClean="0"/>
              <a:t>des</a:t>
            </a:r>
            <a:r>
              <a:rPr lang="fr-FR" spc="30" dirty="0" smtClean="0"/>
              <a:t> </a:t>
            </a:r>
            <a:r>
              <a:rPr lang="fr-FR" spc="-10" dirty="0" smtClean="0"/>
              <a:t>articles</a:t>
            </a:r>
            <a:br>
              <a:rPr lang="fr-FR" spc="-10" dirty="0" smtClean="0"/>
            </a:br>
            <a:r>
              <a:rPr lang="fr-FR" spc="-10" dirty="0" err="1" smtClean="0"/>
              <a:t>Paper</a:t>
            </a:r>
            <a:r>
              <a:rPr lang="fr-FR" spc="-10" dirty="0" smtClean="0"/>
              <a:t> </a:t>
            </a:r>
            <a:r>
              <a:rPr lang="fr-FR" spc="-10" dirty="0" err="1" smtClean="0"/>
              <a:t>evaluation</a:t>
            </a:r>
            <a:r>
              <a:rPr lang="fr-FR" dirty="0" smtClean="0"/>
              <a:t/>
            </a:r>
            <a:br>
              <a:rPr lang="fr-FR" dirty="0" smtClean="0"/>
            </a:br>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40282" y="678180"/>
            <a:ext cx="4634230" cy="787400"/>
            <a:chOff x="440282" y="678180"/>
            <a:chExt cx="4634230" cy="787400"/>
          </a:xfrm>
        </p:grpSpPr>
        <p:pic>
          <p:nvPicPr>
            <p:cNvPr id="3" name="object 3"/>
            <p:cNvPicPr/>
            <p:nvPr/>
          </p:nvPicPr>
          <p:blipFill>
            <a:blip r:embed="rId2" cstate="print"/>
            <a:stretch>
              <a:fillRect/>
            </a:stretch>
          </p:blipFill>
          <p:spPr>
            <a:xfrm>
              <a:off x="440282" y="882928"/>
              <a:ext cx="744772" cy="272998"/>
            </a:xfrm>
            <a:prstGeom prst="rect">
              <a:avLst/>
            </a:prstGeom>
          </p:spPr>
        </p:pic>
        <p:pic>
          <p:nvPicPr>
            <p:cNvPr id="4" name="object 4"/>
            <p:cNvPicPr/>
            <p:nvPr/>
          </p:nvPicPr>
          <p:blipFill>
            <a:blip r:embed="rId3" cstate="print"/>
            <a:stretch>
              <a:fillRect/>
            </a:stretch>
          </p:blipFill>
          <p:spPr>
            <a:xfrm>
              <a:off x="1033272" y="678180"/>
              <a:ext cx="1911857" cy="787146"/>
            </a:xfrm>
            <a:prstGeom prst="rect">
              <a:avLst/>
            </a:prstGeom>
          </p:spPr>
        </p:pic>
        <p:pic>
          <p:nvPicPr>
            <p:cNvPr id="5" name="object 5"/>
            <p:cNvPicPr/>
            <p:nvPr/>
          </p:nvPicPr>
          <p:blipFill>
            <a:blip r:embed="rId4" cstate="print"/>
            <a:stretch>
              <a:fillRect/>
            </a:stretch>
          </p:blipFill>
          <p:spPr>
            <a:xfrm>
              <a:off x="2563368" y="678180"/>
              <a:ext cx="2416302" cy="787146"/>
            </a:xfrm>
            <a:prstGeom prst="rect">
              <a:avLst/>
            </a:prstGeom>
          </p:spPr>
        </p:pic>
        <p:pic>
          <p:nvPicPr>
            <p:cNvPr id="6" name="object 6"/>
            <p:cNvPicPr/>
            <p:nvPr/>
          </p:nvPicPr>
          <p:blipFill>
            <a:blip r:embed="rId5" cstate="print"/>
            <a:stretch>
              <a:fillRect/>
            </a:stretch>
          </p:blipFill>
          <p:spPr>
            <a:xfrm>
              <a:off x="4512564" y="678180"/>
              <a:ext cx="561593" cy="787146"/>
            </a:xfrm>
            <a:prstGeom prst="rect">
              <a:avLst/>
            </a:prstGeom>
          </p:spPr>
        </p:pic>
      </p:grpSp>
      <p:sp>
        <p:nvSpPr>
          <p:cNvPr id="7" name="object 7"/>
          <p:cNvSpPr txBox="1"/>
          <p:nvPr/>
        </p:nvSpPr>
        <p:spPr>
          <a:xfrm>
            <a:off x="402437" y="758190"/>
            <a:ext cx="7982584" cy="4716780"/>
          </a:xfrm>
          <a:prstGeom prst="rect">
            <a:avLst/>
          </a:prstGeom>
        </p:spPr>
        <p:txBody>
          <a:bodyPr vert="horz" wrap="square" lIns="0" tIns="12065" rIns="0" bIns="0" rtlCol="0">
            <a:spAutoFit/>
          </a:bodyPr>
          <a:lstStyle/>
          <a:p>
            <a:pPr marL="12700" algn="just">
              <a:lnSpc>
                <a:spcPct val="100000"/>
              </a:lnSpc>
              <a:spcBef>
                <a:spcPts val="95"/>
              </a:spcBef>
            </a:pPr>
            <a:r>
              <a:rPr sz="2800" dirty="0">
                <a:solidFill>
                  <a:srgbClr val="C00000"/>
                </a:solidFill>
                <a:latin typeface="Calibri"/>
                <a:cs typeface="Calibri"/>
              </a:rPr>
              <a:t>Fiche</a:t>
            </a:r>
            <a:r>
              <a:rPr sz="2800" spc="-105" dirty="0">
                <a:solidFill>
                  <a:srgbClr val="C00000"/>
                </a:solidFill>
                <a:latin typeface="Calibri"/>
                <a:cs typeface="Calibri"/>
              </a:rPr>
              <a:t> </a:t>
            </a:r>
            <a:r>
              <a:rPr sz="2800" dirty="0">
                <a:solidFill>
                  <a:srgbClr val="C00000"/>
                </a:solidFill>
                <a:latin typeface="Calibri"/>
                <a:cs typeface="Calibri"/>
              </a:rPr>
              <a:t>technique</a:t>
            </a:r>
            <a:r>
              <a:rPr sz="2800" spc="-80" dirty="0">
                <a:solidFill>
                  <a:srgbClr val="C00000"/>
                </a:solidFill>
                <a:latin typeface="Calibri"/>
                <a:cs typeface="Calibri"/>
              </a:rPr>
              <a:t> </a:t>
            </a:r>
            <a:r>
              <a:rPr sz="2800" spc="-10" dirty="0">
                <a:solidFill>
                  <a:srgbClr val="C00000"/>
                </a:solidFill>
                <a:latin typeface="Calibri"/>
                <a:cs typeface="Calibri"/>
              </a:rPr>
              <a:t>ScienceDirect:</a:t>
            </a:r>
            <a:endParaRPr sz="2800">
              <a:latin typeface="Calibri"/>
              <a:cs typeface="Calibri"/>
            </a:endParaRPr>
          </a:p>
          <a:p>
            <a:pPr marL="12700" marR="5080" algn="just">
              <a:lnSpc>
                <a:spcPct val="100000"/>
              </a:lnSpc>
              <a:spcBef>
                <a:spcPts val="3340"/>
              </a:spcBef>
            </a:pPr>
            <a:r>
              <a:rPr sz="2800" b="1" dirty="0">
                <a:latin typeface="Calibri"/>
                <a:cs typeface="Calibri"/>
              </a:rPr>
              <a:t>Le</a:t>
            </a:r>
            <a:r>
              <a:rPr sz="2800" b="1" spc="505" dirty="0">
                <a:latin typeface="Calibri"/>
                <a:cs typeface="Calibri"/>
              </a:rPr>
              <a:t> </a:t>
            </a:r>
            <a:r>
              <a:rPr sz="2800" b="1" dirty="0">
                <a:latin typeface="Calibri"/>
                <a:cs typeface="Calibri"/>
              </a:rPr>
              <a:t>partenaire</a:t>
            </a:r>
            <a:r>
              <a:rPr sz="2800" b="1" spc="530" dirty="0">
                <a:latin typeface="Calibri"/>
                <a:cs typeface="Calibri"/>
              </a:rPr>
              <a:t> </a:t>
            </a:r>
            <a:r>
              <a:rPr sz="2800" b="1" dirty="0">
                <a:latin typeface="Calibri"/>
                <a:cs typeface="Calibri"/>
              </a:rPr>
              <a:t>de</a:t>
            </a:r>
            <a:r>
              <a:rPr sz="2800" b="1" spc="520" dirty="0">
                <a:latin typeface="Calibri"/>
                <a:cs typeface="Calibri"/>
              </a:rPr>
              <a:t> </a:t>
            </a:r>
            <a:r>
              <a:rPr sz="2800" b="1" dirty="0">
                <a:solidFill>
                  <a:srgbClr val="C00000"/>
                </a:solidFill>
                <a:latin typeface="Calibri"/>
                <a:cs typeface="Calibri"/>
              </a:rPr>
              <a:t>CADOC</a:t>
            </a:r>
            <a:r>
              <a:rPr sz="2800" b="1" dirty="0">
                <a:latin typeface="Calibri"/>
                <a:cs typeface="Calibri"/>
              </a:rPr>
              <a:t>,</a:t>
            </a:r>
            <a:r>
              <a:rPr sz="2800" b="1" spc="515" dirty="0">
                <a:latin typeface="Calibri"/>
                <a:cs typeface="Calibri"/>
              </a:rPr>
              <a:t> </a:t>
            </a:r>
            <a:r>
              <a:rPr sz="2800" b="1" dirty="0">
                <a:latin typeface="Calibri"/>
                <a:cs typeface="Calibri"/>
              </a:rPr>
              <a:t>,</a:t>
            </a:r>
            <a:r>
              <a:rPr sz="2800" b="1" spc="535" dirty="0">
                <a:latin typeface="Calibri"/>
                <a:cs typeface="Calibri"/>
              </a:rPr>
              <a:t> </a:t>
            </a:r>
            <a:r>
              <a:rPr sz="2800" b="1" dirty="0">
                <a:latin typeface="Calibri"/>
                <a:cs typeface="Calibri"/>
              </a:rPr>
              <a:t>est</a:t>
            </a:r>
            <a:r>
              <a:rPr sz="2800" b="1" spc="515" dirty="0">
                <a:latin typeface="Calibri"/>
                <a:cs typeface="Calibri"/>
              </a:rPr>
              <a:t> </a:t>
            </a:r>
            <a:r>
              <a:rPr sz="2800" b="1" dirty="0">
                <a:latin typeface="Calibri"/>
                <a:cs typeface="Calibri"/>
              </a:rPr>
              <a:t>l'un</a:t>
            </a:r>
            <a:r>
              <a:rPr sz="2800" b="1" spc="520" dirty="0">
                <a:latin typeface="Calibri"/>
                <a:cs typeface="Calibri"/>
              </a:rPr>
              <a:t> </a:t>
            </a:r>
            <a:r>
              <a:rPr sz="2800" b="1" dirty="0">
                <a:latin typeface="Calibri"/>
                <a:cs typeface="Calibri"/>
              </a:rPr>
              <a:t>des</a:t>
            </a:r>
            <a:r>
              <a:rPr sz="2800" b="1" spc="509" dirty="0">
                <a:latin typeface="Calibri"/>
                <a:cs typeface="Calibri"/>
              </a:rPr>
              <a:t> </a:t>
            </a:r>
            <a:r>
              <a:rPr sz="2800" b="1" dirty="0">
                <a:latin typeface="Calibri"/>
                <a:cs typeface="Calibri"/>
              </a:rPr>
              <a:t>plus</a:t>
            </a:r>
            <a:r>
              <a:rPr sz="2800" b="1" spc="505" dirty="0">
                <a:latin typeface="Calibri"/>
                <a:cs typeface="Calibri"/>
              </a:rPr>
              <a:t> </a:t>
            </a:r>
            <a:r>
              <a:rPr sz="2800" b="1" spc="-10" dirty="0">
                <a:latin typeface="Calibri"/>
                <a:cs typeface="Calibri"/>
              </a:rPr>
              <a:t>grands </a:t>
            </a:r>
            <a:r>
              <a:rPr sz="2800" b="1" dirty="0">
                <a:solidFill>
                  <a:srgbClr val="C00000"/>
                </a:solidFill>
                <a:latin typeface="Calibri"/>
                <a:cs typeface="Calibri"/>
              </a:rPr>
              <a:t>éditeurs</a:t>
            </a:r>
            <a:r>
              <a:rPr sz="2800" b="1" spc="70" dirty="0">
                <a:solidFill>
                  <a:srgbClr val="C00000"/>
                </a:solidFill>
                <a:latin typeface="Calibri"/>
                <a:cs typeface="Calibri"/>
              </a:rPr>
              <a:t>  </a:t>
            </a:r>
            <a:r>
              <a:rPr sz="2800" b="1" dirty="0">
                <a:solidFill>
                  <a:srgbClr val="C00000"/>
                </a:solidFill>
                <a:latin typeface="Calibri"/>
                <a:cs typeface="Calibri"/>
              </a:rPr>
              <a:t>internationaux</a:t>
            </a:r>
            <a:r>
              <a:rPr sz="2800" b="1" dirty="0">
                <a:latin typeface="Calibri"/>
                <a:cs typeface="Calibri"/>
              </a:rPr>
              <a:t>,</a:t>
            </a:r>
            <a:r>
              <a:rPr sz="2800" b="1" spc="75" dirty="0">
                <a:latin typeface="Calibri"/>
                <a:cs typeface="Calibri"/>
              </a:rPr>
              <a:t>  </a:t>
            </a:r>
            <a:r>
              <a:rPr sz="2800" b="1" dirty="0">
                <a:latin typeface="Calibri"/>
                <a:cs typeface="Calibri"/>
              </a:rPr>
              <a:t>qui</a:t>
            </a:r>
            <a:r>
              <a:rPr sz="2800" b="1" spc="80" dirty="0">
                <a:latin typeface="Calibri"/>
                <a:cs typeface="Calibri"/>
              </a:rPr>
              <a:t>  </a:t>
            </a:r>
            <a:r>
              <a:rPr sz="2800" b="1" dirty="0">
                <a:latin typeface="Calibri"/>
                <a:cs typeface="Calibri"/>
              </a:rPr>
              <a:t>offre</a:t>
            </a:r>
            <a:r>
              <a:rPr sz="2800" b="1" spc="65" dirty="0">
                <a:latin typeface="Calibri"/>
                <a:cs typeface="Calibri"/>
              </a:rPr>
              <a:t>  </a:t>
            </a:r>
            <a:r>
              <a:rPr sz="2800" b="1" dirty="0">
                <a:latin typeface="Calibri"/>
                <a:cs typeface="Calibri"/>
              </a:rPr>
              <a:t>des</a:t>
            </a:r>
            <a:r>
              <a:rPr sz="2800" b="1" spc="75" dirty="0">
                <a:latin typeface="Calibri"/>
                <a:cs typeface="Calibri"/>
              </a:rPr>
              <a:t>  </a:t>
            </a:r>
            <a:r>
              <a:rPr sz="2800" b="1" spc="-10" dirty="0">
                <a:latin typeface="Calibri"/>
                <a:cs typeface="Calibri"/>
              </a:rPr>
              <a:t>publications scientifiques,</a:t>
            </a:r>
            <a:r>
              <a:rPr sz="2800" b="1" spc="-75" dirty="0">
                <a:latin typeface="Calibri"/>
                <a:cs typeface="Calibri"/>
              </a:rPr>
              <a:t> </a:t>
            </a:r>
            <a:r>
              <a:rPr sz="2800" b="1" dirty="0">
                <a:latin typeface="Calibri"/>
                <a:cs typeface="Calibri"/>
              </a:rPr>
              <a:t>techniques</a:t>
            </a:r>
            <a:r>
              <a:rPr sz="2800" b="1" spc="-65" dirty="0">
                <a:latin typeface="Calibri"/>
                <a:cs typeface="Calibri"/>
              </a:rPr>
              <a:t> </a:t>
            </a:r>
            <a:r>
              <a:rPr sz="2800" b="1" dirty="0">
                <a:latin typeface="Calibri"/>
                <a:cs typeface="Calibri"/>
              </a:rPr>
              <a:t>et</a:t>
            </a:r>
            <a:r>
              <a:rPr sz="2800" b="1" spc="-60" dirty="0">
                <a:latin typeface="Calibri"/>
                <a:cs typeface="Calibri"/>
              </a:rPr>
              <a:t> </a:t>
            </a:r>
            <a:r>
              <a:rPr sz="2800" b="1" spc="-10" dirty="0">
                <a:latin typeface="Calibri"/>
                <a:cs typeface="Calibri"/>
              </a:rPr>
              <a:t>médicales.</a:t>
            </a:r>
            <a:endParaRPr sz="2800">
              <a:latin typeface="Calibri"/>
              <a:cs typeface="Calibri"/>
            </a:endParaRPr>
          </a:p>
          <a:p>
            <a:pPr marL="12700" marR="6985" algn="just">
              <a:lnSpc>
                <a:spcPct val="100000"/>
              </a:lnSpc>
            </a:pPr>
            <a:r>
              <a:rPr sz="2800" b="1" dirty="0">
                <a:latin typeface="Calibri"/>
                <a:cs typeface="Calibri"/>
              </a:rPr>
              <a:t>En</a:t>
            </a:r>
            <a:r>
              <a:rPr sz="2800" b="1" spc="10" dirty="0">
                <a:latin typeface="Calibri"/>
                <a:cs typeface="Calibri"/>
              </a:rPr>
              <a:t> </a:t>
            </a:r>
            <a:r>
              <a:rPr sz="2800" b="1" dirty="0">
                <a:latin typeface="Calibri"/>
                <a:cs typeface="Calibri"/>
              </a:rPr>
              <a:t>partenariat</a:t>
            </a:r>
            <a:r>
              <a:rPr sz="2800" b="1" spc="25" dirty="0">
                <a:latin typeface="Calibri"/>
                <a:cs typeface="Calibri"/>
              </a:rPr>
              <a:t> </a:t>
            </a:r>
            <a:r>
              <a:rPr sz="2800" b="1" dirty="0">
                <a:latin typeface="Calibri"/>
                <a:cs typeface="Calibri"/>
              </a:rPr>
              <a:t>avec</a:t>
            </a:r>
            <a:r>
              <a:rPr sz="2800" b="1" spc="30" dirty="0">
                <a:latin typeface="Calibri"/>
                <a:cs typeface="Calibri"/>
              </a:rPr>
              <a:t> </a:t>
            </a:r>
            <a:r>
              <a:rPr sz="2800" b="1" dirty="0">
                <a:latin typeface="Calibri"/>
                <a:cs typeface="Calibri"/>
              </a:rPr>
              <a:t>les</a:t>
            </a:r>
            <a:r>
              <a:rPr sz="2800" b="1" spc="10" dirty="0">
                <a:latin typeface="Calibri"/>
                <a:cs typeface="Calibri"/>
              </a:rPr>
              <a:t> </a:t>
            </a:r>
            <a:r>
              <a:rPr sz="2800" b="1" dirty="0">
                <a:latin typeface="Calibri"/>
                <a:cs typeface="Calibri"/>
              </a:rPr>
              <a:t>communautés</a:t>
            </a:r>
            <a:r>
              <a:rPr sz="2800" b="1" spc="15" dirty="0">
                <a:latin typeface="Calibri"/>
                <a:cs typeface="Calibri"/>
              </a:rPr>
              <a:t> </a:t>
            </a:r>
            <a:r>
              <a:rPr sz="2800" b="1" dirty="0">
                <a:latin typeface="Calibri"/>
                <a:cs typeface="Calibri"/>
              </a:rPr>
              <a:t>scientifiques</a:t>
            </a:r>
            <a:r>
              <a:rPr sz="2800" b="1" spc="35" dirty="0">
                <a:latin typeface="Calibri"/>
                <a:cs typeface="Calibri"/>
              </a:rPr>
              <a:t> </a:t>
            </a:r>
            <a:r>
              <a:rPr sz="2800" b="1" spc="-25" dirty="0">
                <a:latin typeface="Calibri"/>
                <a:cs typeface="Calibri"/>
              </a:rPr>
              <a:t>et </a:t>
            </a:r>
            <a:r>
              <a:rPr sz="2800" b="1" dirty="0">
                <a:latin typeface="Calibri"/>
                <a:cs typeface="Calibri"/>
              </a:rPr>
              <a:t>médicales</a:t>
            </a:r>
            <a:r>
              <a:rPr sz="2800" b="1" spc="175" dirty="0">
                <a:latin typeface="Calibri"/>
                <a:cs typeface="Calibri"/>
              </a:rPr>
              <a:t>  </a:t>
            </a:r>
            <a:r>
              <a:rPr sz="2800" b="1" dirty="0">
                <a:latin typeface="Calibri"/>
                <a:cs typeface="Calibri"/>
              </a:rPr>
              <a:t>internationales,</a:t>
            </a:r>
            <a:r>
              <a:rPr sz="2800" b="1" spc="185" dirty="0">
                <a:latin typeface="Calibri"/>
                <a:cs typeface="Calibri"/>
              </a:rPr>
              <a:t>  </a:t>
            </a:r>
            <a:r>
              <a:rPr sz="2800" b="1" dirty="0">
                <a:latin typeface="Calibri"/>
                <a:cs typeface="Calibri"/>
              </a:rPr>
              <a:t>Elsevier</a:t>
            </a:r>
            <a:r>
              <a:rPr sz="2800" b="1" spc="185" dirty="0">
                <a:latin typeface="Calibri"/>
                <a:cs typeface="Calibri"/>
              </a:rPr>
              <a:t>  </a:t>
            </a:r>
            <a:r>
              <a:rPr sz="2800" b="1" dirty="0">
                <a:latin typeface="Calibri"/>
                <a:cs typeface="Calibri"/>
              </a:rPr>
              <a:t>publie</a:t>
            </a:r>
            <a:r>
              <a:rPr sz="2800" b="1" spc="180" dirty="0">
                <a:latin typeface="Calibri"/>
                <a:cs typeface="Calibri"/>
              </a:rPr>
              <a:t>  </a:t>
            </a:r>
            <a:r>
              <a:rPr sz="2800" b="1" dirty="0">
                <a:latin typeface="Calibri"/>
                <a:cs typeface="Calibri"/>
              </a:rPr>
              <a:t>plus</a:t>
            </a:r>
            <a:r>
              <a:rPr sz="2800" b="1" spc="180" dirty="0">
                <a:latin typeface="Calibri"/>
                <a:cs typeface="Calibri"/>
              </a:rPr>
              <a:t>  </a:t>
            </a:r>
            <a:r>
              <a:rPr sz="2800" b="1" spc="-25" dirty="0">
                <a:latin typeface="Calibri"/>
                <a:cs typeface="Calibri"/>
              </a:rPr>
              <a:t>de </a:t>
            </a:r>
            <a:r>
              <a:rPr sz="2800" b="1" dirty="0">
                <a:solidFill>
                  <a:srgbClr val="C00000"/>
                </a:solidFill>
                <a:latin typeface="Calibri"/>
                <a:cs typeface="Calibri"/>
              </a:rPr>
              <a:t>1900</a:t>
            </a:r>
            <a:r>
              <a:rPr sz="2800" b="1" spc="240" dirty="0">
                <a:solidFill>
                  <a:srgbClr val="C00000"/>
                </a:solidFill>
                <a:latin typeface="Calibri"/>
                <a:cs typeface="Calibri"/>
              </a:rPr>
              <a:t> </a:t>
            </a:r>
            <a:r>
              <a:rPr sz="2800" b="1" dirty="0">
                <a:solidFill>
                  <a:srgbClr val="C00000"/>
                </a:solidFill>
                <a:latin typeface="Calibri"/>
                <a:cs typeface="Calibri"/>
              </a:rPr>
              <a:t>revues</a:t>
            </a:r>
            <a:r>
              <a:rPr sz="2800" b="1" spc="245" dirty="0">
                <a:solidFill>
                  <a:srgbClr val="C00000"/>
                </a:solidFill>
                <a:latin typeface="Calibri"/>
                <a:cs typeface="Calibri"/>
              </a:rPr>
              <a:t> </a:t>
            </a:r>
            <a:r>
              <a:rPr sz="2800" b="1" dirty="0">
                <a:solidFill>
                  <a:srgbClr val="C00000"/>
                </a:solidFill>
                <a:latin typeface="Calibri"/>
                <a:cs typeface="Calibri"/>
              </a:rPr>
              <a:t>et</a:t>
            </a:r>
            <a:r>
              <a:rPr sz="2800" b="1" spc="245" dirty="0">
                <a:solidFill>
                  <a:srgbClr val="C00000"/>
                </a:solidFill>
                <a:latin typeface="Calibri"/>
                <a:cs typeface="Calibri"/>
              </a:rPr>
              <a:t> </a:t>
            </a:r>
            <a:r>
              <a:rPr sz="2800" b="1" dirty="0">
                <a:solidFill>
                  <a:srgbClr val="C00000"/>
                </a:solidFill>
                <a:latin typeface="Calibri"/>
                <a:cs typeface="Calibri"/>
              </a:rPr>
              <a:t>1900</a:t>
            </a:r>
            <a:r>
              <a:rPr sz="2800" b="1" spc="229" dirty="0">
                <a:solidFill>
                  <a:srgbClr val="C00000"/>
                </a:solidFill>
                <a:latin typeface="Calibri"/>
                <a:cs typeface="Calibri"/>
              </a:rPr>
              <a:t> </a:t>
            </a:r>
            <a:r>
              <a:rPr sz="2800" b="1" dirty="0">
                <a:solidFill>
                  <a:srgbClr val="C00000"/>
                </a:solidFill>
                <a:latin typeface="Calibri"/>
                <a:cs typeface="Calibri"/>
              </a:rPr>
              <a:t>nouveaux</a:t>
            </a:r>
            <a:r>
              <a:rPr sz="2800" b="1" spc="229" dirty="0">
                <a:solidFill>
                  <a:srgbClr val="C00000"/>
                </a:solidFill>
                <a:latin typeface="Calibri"/>
                <a:cs typeface="Calibri"/>
              </a:rPr>
              <a:t> </a:t>
            </a:r>
            <a:r>
              <a:rPr sz="2800" b="1" dirty="0">
                <a:solidFill>
                  <a:srgbClr val="C00000"/>
                </a:solidFill>
                <a:latin typeface="Calibri"/>
                <a:cs typeface="Calibri"/>
              </a:rPr>
              <a:t>livres</a:t>
            </a:r>
            <a:r>
              <a:rPr sz="2800" b="1" spc="240" dirty="0">
                <a:solidFill>
                  <a:srgbClr val="C00000"/>
                </a:solidFill>
                <a:latin typeface="Calibri"/>
                <a:cs typeface="Calibri"/>
              </a:rPr>
              <a:t> </a:t>
            </a:r>
            <a:r>
              <a:rPr sz="2800" b="1" dirty="0">
                <a:solidFill>
                  <a:srgbClr val="C00000"/>
                </a:solidFill>
                <a:latin typeface="Calibri"/>
                <a:cs typeface="Calibri"/>
              </a:rPr>
              <a:t>par</a:t>
            </a:r>
            <a:r>
              <a:rPr sz="2800" b="1" spc="254" dirty="0">
                <a:solidFill>
                  <a:srgbClr val="C00000"/>
                </a:solidFill>
                <a:latin typeface="Calibri"/>
                <a:cs typeface="Calibri"/>
              </a:rPr>
              <a:t> </a:t>
            </a:r>
            <a:r>
              <a:rPr sz="2800" b="1" dirty="0">
                <a:solidFill>
                  <a:srgbClr val="C00000"/>
                </a:solidFill>
                <a:latin typeface="Calibri"/>
                <a:cs typeface="Calibri"/>
              </a:rPr>
              <a:t>an</a:t>
            </a:r>
            <a:r>
              <a:rPr sz="2800" b="1" dirty="0">
                <a:latin typeface="Calibri"/>
                <a:cs typeface="Calibri"/>
              </a:rPr>
              <a:t>,</a:t>
            </a:r>
            <a:r>
              <a:rPr sz="2800" b="1" spc="240" dirty="0">
                <a:latin typeface="Calibri"/>
                <a:cs typeface="Calibri"/>
              </a:rPr>
              <a:t> </a:t>
            </a:r>
            <a:r>
              <a:rPr sz="2800" b="1" dirty="0">
                <a:latin typeface="Calibri"/>
                <a:cs typeface="Calibri"/>
              </a:rPr>
              <a:t>en</a:t>
            </a:r>
            <a:r>
              <a:rPr sz="2800" b="1" spc="240" dirty="0">
                <a:latin typeface="Calibri"/>
                <a:cs typeface="Calibri"/>
              </a:rPr>
              <a:t> </a:t>
            </a:r>
            <a:r>
              <a:rPr sz="2800" b="1" spc="-20" dirty="0">
                <a:latin typeface="Calibri"/>
                <a:cs typeface="Calibri"/>
              </a:rPr>
              <a:t>plus </a:t>
            </a:r>
            <a:r>
              <a:rPr sz="2800" b="1" dirty="0">
                <a:latin typeface="Calibri"/>
                <a:cs typeface="Calibri"/>
              </a:rPr>
              <a:t>d'offrir</a:t>
            </a:r>
            <a:r>
              <a:rPr sz="2800" b="1" spc="630" dirty="0">
                <a:latin typeface="Calibri"/>
                <a:cs typeface="Calibri"/>
              </a:rPr>
              <a:t> </a:t>
            </a:r>
            <a:r>
              <a:rPr sz="2800" b="1" dirty="0">
                <a:latin typeface="Calibri"/>
                <a:cs typeface="Calibri"/>
              </a:rPr>
              <a:t>un</a:t>
            </a:r>
            <a:r>
              <a:rPr sz="2800" b="1" spc="625" dirty="0">
                <a:latin typeface="Calibri"/>
                <a:cs typeface="Calibri"/>
              </a:rPr>
              <a:t> </a:t>
            </a:r>
            <a:r>
              <a:rPr sz="2800" b="1" dirty="0">
                <a:latin typeface="Calibri"/>
                <a:cs typeface="Calibri"/>
              </a:rPr>
              <a:t>large</a:t>
            </a:r>
            <a:r>
              <a:rPr sz="2800" b="1" spc="625" dirty="0">
                <a:latin typeface="Calibri"/>
                <a:cs typeface="Calibri"/>
              </a:rPr>
              <a:t> </a:t>
            </a:r>
            <a:r>
              <a:rPr sz="2800" b="1" dirty="0">
                <a:latin typeface="Calibri"/>
                <a:cs typeface="Calibri"/>
              </a:rPr>
              <a:t>éventail</a:t>
            </a:r>
            <a:r>
              <a:rPr sz="2800" b="1" spc="620" dirty="0">
                <a:latin typeface="Calibri"/>
                <a:cs typeface="Calibri"/>
              </a:rPr>
              <a:t> </a:t>
            </a:r>
            <a:r>
              <a:rPr sz="2800" b="1" dirty="0">
                <a:latin typeface="Calibri"/>
                <a:cs typeface="Calibri"/>
              </a:rPr>
              <a:t>de</a:t>
            </a:r>
            <a:r>
              <a:rPr sz="2800" b="1" spc="635" dirty="0">
                <a:latin typeface="Calibri"/>
                <a:cs typeface="Calibri"/>
              </a:rPr>
              <a:t> </a:t>
            </a:r>
            <a:r>
              <a:rPr sz="2800" b="1" dirty="0">
                <a:latin typeface="Calibri"/>
                <a:cs typeface="Calibri"/>
              </a:rPr>
              <a:t>produits</a:t>
            </a:r>
            <a:r>
              <a:rPr sz="2800" b="1" spc="615" dirty="0">
                <a:latin typeface="Calibri"/>
                <a:cs typeface="Calibri"/>
              </a:rPr>
              <a:t> </a:t>
            </a:r>
            <a:r>
              <a:rPr sz="2800" b="1" spc="-10" dirty="0">
                <a:latin typeface="Calibri"/>
                <a:cs typeface="Calibri"/>
              </a:rPr>
              <a:t>électroniques innovateurs</a:t>
            </a:r>
            <a:r>
              <a:rPr sz="2800" b="1" spc="-60" dirty="0">
                <a:latin typeface="Calibri"/>
                <a:cs typeface="Calibri"/>
              </a:rPr>
              <a:t> </a:t>
            </a:r>
            <a:r>
              <a:rPr sz="2800" b="1" dirty="0">
                <a:latin typeface="Calibri"/>
                <a:cs typeface="Calibri"/>
              </a:rPr>
              <a:t>tels</a:t>
            </a:r>
            <a:r>
              <a:rPr sz="2800" b="1" spc="-85" dirty="0">
                <a:latin typeface="Calibri"/>
                <a:cs typeface="Calibri"/>
              </a:rPr>
              <a:t> </a:t>
            </a:r>
            <a:r>
              <a:rPr sz="2800" b="1" dirty="0">
                <a:latin typeface="Calibri"/>
                <a:cs typeface="Calibri"/>
              </a:rPr>
              <a:t>que</a:t>
            </a:r>
            <a:r>
              <a:rPr sz="2800" b="1" spc="-80" dirty="0">
                <a:latin typeface="Calibri"/>
                <a:cs typeface="Calibri"/>
              </a:rPr>
              <a:t> </a:t>
            </a:r>
            <a:r>
              <a:rPr sz="2800" b="1" dirty="0">
                <a:solidFill>
                  <a:srgbClr val="C00000"/>
                </a:solidFill>
                <a:latin typeface="Calibri"/>
                <a:cs typeface="Calibri"/>
              </a:rPr>
              <a:t>ScienceDirect,</a:t>
            </a:r>
            <a:r>
              <a:rPr sz="2800" b="1" spc="495" dirty="0">
                <a:solidFill>
                  <a:srgbClr val="C00000"/>
                </a:solidFill>
                <a:latin typeface="Calibri"/>
                <a:cs typeface="Calibri"/>
              </a:rPr>
              <a:t> </a:t>
            </a:r>
            <a:r>
              <a:rPr sz="2800" b="1" dirty="0">
                <a:solidFill>
                  <a:srgbClr val="C00000"/>
                </a:solidFill>
                <a:latin typeface="Calibri"/>
                <a:cs typeface="Calibri"/>
              </a:rPr>
              <a:t>Scopus</a:t>
            </a:r>
            <a:r>
              <a:rPr sz="2800" b="1" spc="-90" dirty="0">
                <a:solidFill>
                  <a:srgbClr val="C00000"/>
                </a:solidFill>
                <a:latin typeface="Calibri"/>
                <a:cs typeface="Calibri"/>
              </a:rPr>
              <a:t> </a:t>
            </a:r>
            <a:r>
              <a:rPr sz="2800" b="1" spc="-60" dirty="0">
                <a:latin typeface="Calibri"/>
                <a:cs typeface="Calibri"/>
              </a:rPr>
              <a:t>…</a:t>
            </a:r>
            <a:endParaRPr sz="2800">
              <a:latin typeface="Calibri"/>
              <a:cs typeface="Calibri"/>
            </a:endParaRPr>
          </a:p>
          <a:p>
            <a:pPr marL="12700" algn="just">
              <a:lnSpc>
                <a:spcPct val="100000"/>
              </a:lnSpc>
            </a:pPr>
            <a:r>
              <a:rPr sz="2800" b="1" dirty="0">
                <a:latin typeface="Calibri"/>
                <a:cs typeface="Calibri"/>
              </a:rPr>
              <a:t>Produit</a:t>
            </a:r>
            <a:r>
              <a:rPr sz="2800" b="1" spc="-45" dirty="0">
                <a:latin typeface="Calibri"/>
                <a:cs typeface="Calibri"/>
              </a:rPr>
              <a:t> </a:t>
            </a:r>
            <a:r>
              <a:rPr sz="2800" b="1" dirty="0">
                <a:latin typeface="Calibri"/>
                <a:cs typeface="Calibri"/>
              </a:rPr>
              <a:t>:</a:t>
            </a:r>
            <a:r>
              <a:rPr sz="2800" b="1" spc="-40" dirty="0">
                <a:latin typeface="Calibri"/>
                <a:cs typeface="Calibri"/>
              </a:rPr>
              <a:t> </a:t>
            </a:r>
            <a:r>
              <a:rPr sz="2800" b="1" spc="-10" dirty="0">
                <a:solidFill>
                  <a:srgbClr val="C00000"/>
                </a:solidFill>
                <a:latin typeface="Calibri"/>
                <a:cs typeface="Calibri"/>
              </a:rPr>
              <a:t>ScienceDirect</a:t>
            </a:r>
            <a:endParaRPr sz="2800">
              <a:latin typeface="Calibri"/>
              <a:cs typeface="Calibri"/>
            </a:endParaRPr>
          </a:p>
        </p:txBody>
      </p:sp>
      <p:grpSp>
        <p:nvGrpSpPr>
          <p:cNvPr id="8" name="object 8"/>
          <p:cNvGrpSpPr/>
          <p:nvPr/>
        </p:nvGrpSpPr>
        <p:grpSpPr>
          <a:xfrm>
            <a:off x="7083552" y="4572"/>
            <a:ext cx="2060575" cy="1018540"/>
            <a:chOff x="7083552" y="4572"/>
            <a:chExt cx="2060575" cy="1018540"/>
          </a:xfrm>
        </p:grpSpPr>
        <p:pic>
          <p:nvPicPr>
            <p:cNvPr id="9" name="object 9"/>
            <p:cNvPicPr/>
            <p:nvPr/>
          </p:nvPicPr>
          <p:blipFill>
            <a:blip r:embed="rId6" cstate="print"/>
            <a:stretch>
              <a:fillRect/>
            </a:stretch>
          </p:blipFill>
          <p:spPr>
            <a:xfrm>
              <a:off x="7083552" y="4572"/>
              <a:ext cx="2060447" cy="865631"/>
            </a:xfrm>
            <a:prstGeom prst="rect">
              <a:avLst/>
            </a:prstGeom>
          </p:spPr>
        </p:pic>
        <p:pic>
          <p:nvPicPr>
            <p:cNvPr id="10" name="object 10"/>
            <p:cNvPicPr/>
            <p:nvPr/>
          </p:nvPicPr>
          <p:blipFill>
            <a:blip r:embed="rId7" cstate="print"/>
            <a:stretch>
              <a:fillRect/>
            </a:stretch>
          </p:blipFill>
          <p:spPr>
            <a:xfrm>
              <a:off x="7235952" y="156972"/>
              <a:ext cx="1908047" cy="865631"/>
            </a:xfrm>
            <a:prstGeom prst="rect">
              <a:avLst/>
            </a:prstGeom>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261413" y="675131"/>
            <a:ext cx="4535170" cy="787400"/>
            <a:chOff x="2261413" y="675131"/>
            <a:chExt cx="4535170" cy="787400"/>
          </a:xfrm>
        </p:grpSpPr>
        <p:pic>
          <p:nvPicPr>
            <p:cNvPr id="3" name="object 3"/>
            <p:cNvPicPr/>
            <p:nvPr/>
          </p:nvPicPr>
          <p:blipFill>
            <a:blip r:embed="rId2" cstate="print"/>
            <a:stretch>
              <a:fillRect/>
            </a:stretch>
          </p:blipFill>
          <p:spPr>
            <a:xfrm>
              <a:off x="2261413" y="879880"/>
              <a:ext cx="2265886" cy="332148"/>
            </a:xfrm>
            <a:prstGeom prst="rect">
              <a:avLst/>
            </a:prstGeom>
          </p:spPr>
        </p:pic>
        <p:pic>
          <p:nvPicPr>
            <p:cNvPr id="4" name="object 4"/>
            <p:cNvPicPr/>
            <p:nvPr/>
          </p:nvPicPr>
          <p:blipFill>
            <a:blip r:embed="rId3" cstate="print"/>
            <a:stretch>
              <a:fillRect/>
            </a:stretch>
          </p:blipFill>
          <p:spPr>
            <a:xfrm>
              <a:off x="4379976" y="675131"/>
              <a:ext cx="2416302" cy="787146"/>
            </a:xfrm>
            <a:prstGeom prst="rect">
              <a:avLst/>
            </a:prstGeom>
          </p:spPr>
        </p:pic>
      </p:grpSp>
      <p:sp>
        <p:nvSpPr>
          <p:cNvPr id="5" name="object 5"/>
          <p:cNvSpPr txBox="1">
            <a:spLocks noGrp="1"/>
          </p:cNvSpPr>
          <p:nvPr>
            <p:ph type="title"/>
          </p:nvPr>
        </p:nvSpPr>
        <p:spPr>
          <a:xfrm>
            <a:off x="2219325" y="755142"/>
            <a:ext cx="4345940" cy="452120"/>
          </a:xfrm>
          <a:prstGeom prst="rect">
            <a:avLst/>
          </a:prstGeom>
        </p:spPr>
        <p:txBody>
          <a:bodyPr vert="horz" wrap="square" lIns="0" tIns="12065" rIns="0" bIns="0" rtlCol="0">
            <a:spAutoFit/>
          </a:bodyPr>
          <a:lstStyle/>
          <a:p>
            <a:pPr marL="12700">
              <a:lnSpc>
                <a:spcPct val="100000"/>
              </a:lnSpc>
              <a:spcBef>
                <a:spcPts val="95"/>
              </a:spcBef>
            </a:pPr>
            <a:r>
              <a:rPr sz="2800" b="0" dirty="0">
                <a:latin typeface="Calibri"/>
                <a:cs typeface="Calibri"/>
              </a:rPr>
              <a:t>Fiche</a:t>
            </a:r>
            <a:r>
              <a:rPr sz="2800" b="0" spc="-105" dirty="0">
                <a:latin typeface="Calibri"/>
                <a:cs typeface="Calibri"/>
              </a:rPr>
              <a:t> </a:t>
            </a:r>
            <a:r>
              <a:rPr sz="2800" b="0" dirty="0">
                <a:latin typeface="Calibri"/>
                <a:cs typeface="Calibri"/>
              </a:rPr>
              <a:t>technique</a:t>
            </a:r>
            <a:r>
              <a:rPr sz="2800" b="0" spc="-85" dirty="0">
                <a:latin typeface="Calibri"/>
                <a:cs typeface="Calibri"/>
              </a:rPr>
              <a:t> </a:t>
            </a:r>
            <a:r>
              <a:rPr sz="2800" b="0" spc="-10" dirty="0">
                <a:latin typeface="Calibri"/>
                <a:cs typeface="Calibri"/>
              </a:rPr>
              <a:t>ScienceDirect</a:t>
            </a:r>
            <a:endParaRPr sz="2800">
              <a:latin typeface="Calibri"/>
              <a:cs typeface="Calibri"/>
            </a:endParaRPr>
          </a:p>
        </p:txBody>
      </p:sp>
      <p:sp>
        <p:nvSpPr>
          <p:cNvPr id="6" name="object 6"/>
          <p:cNvSpPr txBox="1">
            <a:spLocks noGrp="1"/>
          </p:cNvSpPr>
          <p:nvPr>
            <p:ph type="body" idx="1"/>
          </p:nvPr>
        </p:nvSpPr>
        <p:spPr>
          <a:prstGeom prst="rect">
            <a:avLst/>
          </a:prstGeom>
        </p:spPr>
        <p:txBody>
          <a:bodyPr vert="horz" wrap="square" lIns="0" tIns="12065" rIns="0" bIns="0" rtlCol="0">
            <a:spAutoFit/>
          </a:bodyPr>
          <a:lstStyle/>
          <a:p>
            <a:pPr marL="12700">
              <a:lnSpc>
                <a:spcPct val="100000"/>
              </a:lnSpc>
              <a:spcBef>
                <a:spcPts val="95"/>
              </a:spcBef>
            </a:pPr>
            <a:r>
              <a:rPr dirty="0"/>
              <a:t>Produit</a:t>
            </a:r>
            <a:r>
              <a:rPr spc="-55" dirty="0"/>
              <a:t> </a:t>
            </a:r>
            <a:r>
              <a:rPr dirty="0"/>
              <a:t>:</a:t>
            </a:r>
            <a:r>
              <a:rPr spc="-70" dirty="0"/>
              <a:t> </a:t>
            </a:r>
            <a:r>
              <a:rPr spc="-10" dirty="0"/>
              <a:t>ScienceDirect</a:t>
            </a:r>
          </a:p>
          <a:p>
            <a:pPr marL="12700" marR="5080" indent="80645">
              <a:lnSpc>
                <a:spcPct val="100000"/>
              </a:lnSpc>
            </a:pPr>
            <a:r>
              <a:rPr spc="-10" dirty="0"/>
              <a:t>ScienceDirect</a:t>
            </a:r>
            <a:r>
              <a:rPr spc="-45" dirty="0"/>
              <a:t> </a:t>
            </a:r>
            <a:r>
              <a:rPr dirty="0"/>
              <a:t>a</a:t>
            </a:r>
            <a:r>
              <a:rPr spc="-60" dirty="0"/>
              <a:t> </a:t>
            </a:r>
            <a:r>
              <a:rPr dirty="0"/>
              <a:t>été</a:t>
            </a:r>
            <a:r>
              <a:rPr spc="-60" dirty="0"/>
              <a:t> </a:t>
            </a:r>
            <a:r>
              <a:rPr dirty="0"/>
              <a:t>lancé</a:t>
            </a:r>
            <a:r>
              <a:rPr spc="-55" dirty="0"/>
              <a:t> </a:t>
            </a:r>
            <a:r>
              <a:rPr dirty="0"/>
              <a:t>en</a:t>
            </a:r>
            <a:r>
              <a:rPr spc="-55" dirty="0"/>
              <a:t> </a:t>
            </a:r>
            <a:r>
              <a:rPr dirty="0"/>
              <a:t>1995</a:t>
            </a:r>
            <a:r>
              <a:rPr spc="-30" dirty="0"/>
              <a:t> </a:t>
            </a:r>
            <a:r>
              <a:rPr dirty="0"/>
              <a:t>et</a:t>
            </a:r>
            <a:r>
              <a:rPr spc="-70" dirty="0"/>
              <a:t> </a:t>
            </a:r>
            <a:r>
              <a:rPr dirty="0"/>
              <a:t>contient</a:t>
            </a:r>
            <a:r>
              <a:rPr spc="-40" dirty="0"/>
              <a:t> </a:t>
            </a:r>
            <a:r>
              <a:rPr spc="-25" dirty="0"/>
              <a:t>des </a:t>
            </a:r>
            <a:r>
              <a:rPr dirty="0"/>
              <a:t>packages</a:t>
            </a:r>
            <a:r>
              <a:rPr spc="-75" dirty="0"/>
              <a:t> </a:t>
            </a:r>
            <a:r>
              <a:rPr dirty="0"/>
              <a:t>de</a:t>
            </a:r>
            <a:r>
              <a:rPr spc="-65" dirty="0"/>
              <a:t> </a:t>
            </a:r>
            <a:r>
              <a:rPr dirty="0"/>
              <a:t>revues</a:t>
            </a:r>
            <a:r>
              <a:rPr spc="-65" dirty="0"/>
              <a:t> </a:t>
            </a:r>
            <a:r>
              <a:rPr dirty="0"/>
              <a:t>et</a:t>
            </a:r>
            <a:r>
              <a:rPr spc="-80" dirty="0"/>
              <a:t> </a:t>
            </a:r>
            <a:r>
              <a:rPr dirty="0"/>
              <a:t>de</a:t>
            </a:r>
            <a:r>
              <a:rPr spc="-65" dirty="0"/>
              <a:t> </a:t>
            </a:r>
            <a:r>
              <a:rPr dirty="0"/>
              <a:t>e-books</a:t>
            </a:r>
            <a:r>
              <a:rPr spc="-50" dirty="0"/>
              <a:t> </a:t>
            </a:r>
            <a:r>
              <a:rPr spc="-10" dirty="0"/>
              <a:t>(Livres </a:t>
            </a:r>
            <a:r>
              <a:rPr dirty="0"/>
              <a:t>électroniques)</a:t>
            </a:r>
            <a:r>
              <a:rPr spc="-110" dirty="0"/>
              <a:t> </a:t>
            </a:r>
            <a:r>
              <a:rPr dirty="0"/>
              <a:t>disponibles</a:t>
            </a:r>
            <a:r>
              <a:rPr spc="-95" dirty="0"/>
              <a:t> </a:t>
            </a:r>
            <a:r>
              <a:rPr dirty="0"/>
              <a:t>pour</a:t>
            </a:r>
            <a:r>
              <a:rPr spc="-125" dirty="0"/>
              <a:t> </a:t>
            </a:r>
            <a:r>
              <a:rPr dirty="0"/>
              <a:t>plusieurs</a:t>
            </a:r>
            <a:r>
              <a:rPr spc="-95" dirty="0"/>
              <a:t> </a:t>
            </a:r>
            <a:r>
              <a:rPr spc="-10" dirty="0"/>
              <a:t>domaine </a:t>
            </a:r>
            <a:r>
              <a:rPr dirty="0"/>
              <a:t>couverts</a:t>
            </a:r>
            <a:r>
              <a:rPr spc="-150" dirty="0"/>
              <a:t> </a:t>
            </a:r>
            <a:r>
              <a:rPr spc="-50" dirty="0"/>
              <a:t>:</a:t>
            </a:r>
          </a:p>
          <a:p>
            <a:pPr marL="469900" marR="200660" indent="-457200">
              <a:lnSpc>
                <a:spcPct val="100000"/>
              </a:lnSpc>
              <a:spcBef>
                <a:spcPts val="30"/>
              </a:spcBef>
              <a:buFont typeface="Wingdings"/>
              <a:buChar char=""/>
              <a:tabLst>
                <a:tab pos="469900" algn="l"/>
              </a:tabLst>
            </a:pPr>
            <a:r>
              <a:rPr sz="2400" dirty="0"/>
              <a:t>-</a:t>
            </a:r>
            <a:r>
              <a:rPr sz="2400" spc="-45" dirty="0"/>
              <a:t> </a:t>
            </a:r>
            <a:r>
              <a:rPr sz="2400" dirty="0"/>
              <a:t>Sciences</a:t>
            </a:r>
            <a:r>
              <a:rPr sz="2400" spc="-50" dirty="0"/>
              <a:t> </a:t>
            </a:r>
            <a:r>
              <a:rPr sz="2400" spc="-10" dirty="0"/>
              <a:t>Fondamentales</a:t>
            </a:r>
            <a:r>
              <a:rPr sz="2400" spc="-55" dirty="0"/>
              <a:t> </a:t>
            </a:r>
            <a:r>
              <a:rPr sz="2400" spc="-10" dirty="0"/>
              <a:t>(Mathématiques,</a:t>
            </a:r>
            <a:r>
              <a:rPr sz="2400" spc="-55" dirty="0"/>
              <a:t> </a:t>
            </a:r>
            <a:r>
              <a:rPr sz="2400" spc="-10" dirty="0"/>
              <a:t>Physique, Chimie)</a:t>
            </a:r>
            <a:endParaRPr sz="2400"/>
          </a:p>
          <a:p>
            <a:pPr marL="926465" indent="-913765">
              <a:lnSpc>
                <a:spcPct val="100000"/>
              </a:lnSpc>
              <a:spcBef>
                <a:spcPts val="5"/>
              </a:spcBef>
              <a:buFont typeface="Wingdings"/>
              <a:buChar char=""/>
              <a:tabLst>
                <a:tab pos="926465" algn="l"/>
              </a:tabLst>
            </a:pPr>
            <a:r>
              <a:rPr sz="2400" dirty="0"/>
              <a:t>-</a:t>
            </a:r>
            <a:r>
              <a:rPr sz="2400" spc="-40" dirty="0"/>
              <a:t> </a:t>
            </a:r>
            <a:r>
              <a:rPr sz="2400" dirty="0"/>
              <a:t>Sciences</a:t>
            </a:r>
            <a:r>
              <a:rPr sz="2400" spc="-45" dirty="0"/>
              <a:t> </a:t>
            </a:r>
            <a:r>
              <a:rPr sz="2400" dirty="0"/>
              <a:t>et</a:t>
            </a:r>
            <a:r>
              <a:rPr sz="2400" spc="-50" dirty="0"/>
              <a:t> </a:t>
            </a:r>
            <a:r>
              <a:rPr sz="2400" spc="-10" dirty="0"/>
              <a:t>Techniques</a:t>
            </a:r>
            <a:endParaRPr sz="2400"/>
          </a:p>
          <a:p>
            <a:pPr marL="926465" indent="-913765">
              <a:lnSpc>
                <a:spcPct val="100000"/>
              </a:lnSpc>
              <a:spcBef>
                <a:spcPts val="2400"/>
              </a:spcBef>
              <a:buFont typeface="Wingdings"/>
              <a:buChar char=""/>
              <a:tabLst>
                <a:tab pos="926465" algn="l"/>
              </a:tabLst>
            </a:pPr>
            <a:r>
              <a:rPr sz="2400" dirty="0"/>
              <a:t>-</a:t>
            </a:r>
            <a:r>
              <a:rPr sz="2400" spc="-20" dirty="0"/>
              <a:t> </a:t>
            </a:r>
            <a:r>
              <a:rPr sz="2400" dirty="0"/>
              <a:t>Sciences</a:t>
            </a:r>
            <a:r>
              <a:rPr sz="2400" spc="-25" dirty="0"/>
              <a:t> </a:t>
            </a:r>
            <a:r>
              <a:rPr sz="2400" spc="-10" dirty="0"/>
              <a:t>Médicales</a:t>
            </a:r>
            <a:endParaRPr sz="2400"/>
          </a:p>
          <a:p>
            <a:pPr marL="926465" indent="-913765">
              <a:lnSpc>
                <a:spcPct val="100000"/>
              </a:lnSpc>
              <a:spcBef>
                <a:spcPts val="2400"/>
              </a:spcBef>
              <a:buFont typeface="Wingdings"/>
              <a:buChar char=""/>
              <a:tabLst>
                <a:tab pos="926465" algn="l"/>
              </a:tabLst>
            </a:pPr>
            <a:r>
              <a:rPr sz="2400" dirty="0"/>
              <a:t>-</a:t>
            </a:r>
            <a:r>
              <a:rPr sz="2400" spc="-60" dirty="0"/>
              <a:t> </a:t>
            </a:r>
            <a:r>
              <a:rPr sz="2400" dirty="0"/>
              <a:t>Sciences</a:t>
            </a:r>
            <a:r>
              <a:rPr sz="2400" spc="-65" dirty="0"/>
              <a:t> </a:t>
            </a:r>
            <a:r>
              <a:rPr sz="2400" dirty="0"/>
              <a:t>Humaines</a:t>
            </a:r>
            <a:r>
              <a:rPr sz="2400" spc="-65" dirty="0"/>
              <a:t> </a:t>
            </a:r>
            <a:r>
              <a:rPr sz="2400" dirty="0"/>
              <a:t>et</a:t>
            </a:r>
            <a:r>
              <a:rPr sz="2400" spc="-75" dirty="0"/>
              <a:t> </a:t>
            </a:r>
            <a:r>
              <a:rPr sz="2400" spc="-10" dirty="0"/>
              <a:t>Sociales</a:t>
            </a:r>
            <a:endParaRPr sz="2400"/>
          </a:p>
        </p:txBody>
      </p:sp>
      <p:pic>
        <p:nvPicPr>
          <p:cNvPr id="7" name="object 7"/>
          <p:cNvPicPr/>
          <p:nvPr/>
        </p:nvPicPr>
        <p:blipFill>
          <a:blip r:embed="rId4" cstate="print"/>
          <a:stretch>
            <a:fillRect/>
          </a:stretch>
        </p:blipFill>
        <p:spPr>
          <a:xfrm>
            <a:off x="7083552" y="4572"/>
            <a:ext cx="2060447" cy="86563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2437" y="755142"/>
            <a:ext cx="7981315" cy="1305560"/>
          </a:xfrm>
          <a:prstGeom prst="rect">
            <a:avLst/>
          </a:prstGeom>
        </p:spPr>
        <p:txBody>
          <a:bodyPr vert="horz" wrap="square" lIns="0" tIns="12065" rIns="0" bIns="0" rtlCol="0">
            <a:spAutoFit/>
          </a:bodyPr>
          <a:lstStyle/>
          <a:p>
            <a:pPr marL="12700">
              <a:lnSpc>
                <a:spcPct val="100000"/>
              </a:lnSpc>
              <a:spcBef>
                <a:spcPts val="95"/>
              </a:spcBef>
            </a:pPr>
            <a:r>
              <a:rPr sz="2800" b="0" spc="-10" dirty="0">
                <a:solidFill>
                  <a:srgbClr val="FF0000"/>
                </a:solidFill>
                <a:latin typeface="Calibri"/>
                <a:cs typeface="Calibri"/>
              </a:rPr>
              <a:t>Contenu:</a:t>
            </a:r>
            <a:endParaRPr sz="2800">
              <a:latin typeface="Calibri"/>
              <a:cs typeface="Calibri"/>
            </a:endParaRPr>
          </a:p>
          <a:p>
            <a:pPr marL="12700" marR="5080" indent="914400">
              <a:lnSpc>
                <a:spcPct val="100000"/>
              </a:lnSpc>
              <a:tabLst>
                <a:tab pos="1655445" algn="l"/>
                <a:tab pos="2157095" algn="l"/>
                <a:tab pos="3016885" algn="l"/>
                <a:tab pos="3909695" algn="l"/>
                <a:tab pos="4409440" algn="l"/>
                <a:tab pos="5504180" algn="l"/>
                <a:tab pos="6003925" algn="l"/>
                <a:tab pos="6875780" algn="l"/>
              </a:tabLst>
            </a:pPr>
            <a:r>
              <a:rPr sz="2800" b="0" spc="-20" dirty="0">
                <a:solidFill>
                  <a:srgbClr val="000000"/>
                </a:solidFill>
                <a:latin typeface="Calibri"/>
                <a:cs typeface="Calibri"/>
              </a:rPr>
              <a:t>Plus</a:t>
            </a:r>
            <a:r>
              <a:rPr sz="2800" b="0" dirty="0">
                <a:solidFill>
                  <a:srgbClr val="000000"/>
                </a:solidFill>
                <a:latin typeface="Calibri"/>
                <a:cs typeface="Calibri"/>
              </a:rPr>
              <a:t>	</a:t>
            </a:r>
            <a:r>
              <a:rPr sz="2800" b="0" spc="-25" dirty="0">
                <a:solidFill>
                  <a:srgbClr val="000000"/>
                </a:solidFill>
                <a:latin typeface="Calibri"/>
                <a:cs typeface="Calibri"/>
              </a:rPr>
              <a:t>de</a:t>
            </a:r>
            <a:r>
              <a:rPr sz="2800" b="0" dirty="0">
                <a:solidFill>
                  <a:srgbClr val="000000"/>
                </a:solidFill>
                <a:latin typeface="Calibri"/>
                <a:cs typeface="Calibri"/>
              </a:rPr>
              <a:t>	</a:t>
            </a:r>
            <a:r>
              <a:rPr sz="2800" b="0" spc="-20" dirty="0">
                <a:solidFill>
                  <a:srgbClr val="00AF50"/>
                </a:solidFill>
                <a:latin typeface="Calibri"/>
                <a:cs typeface="Calibri"/>
              </a:rPr>
              <a:t>1800</a:t>
            </a:r>
            <a:r>
              <a:rPr sz="2800" b="0" dirty="0">
                <a:solidFill>
                  <a:srgbClr val="00AF50"/>
                </a:solidFill>
                <a:latin typeface="Calibri"/>
                <a:cs typeface="Calibri"/>
              </a:rPr>
              <a:t>	</a:t>
            </a:r>
            <a:r>
              <a:rPr sz="2800" b="0" spc="-10" dirty="0">
                <a:solidFill>
                  <a:srgbClr val="00AF50"/>
                </a:solidFill>
                <a:latin typeface="Calibri"/>
                <a:cs typeface="Calibri"/>
              </a:rPr>
              <a:t>titres</a:t>
            </a:r>
            <a:r>
              <a:rPr sz="2800" b="0" dirty="0">
                <a:solidFill>
                  <a:srgbClr val="00AF50"/>
                </a:solidFill>
                <a:latin typeface="Calibri"/>
                <a:cs typeface="Calibri"/>
              </a:rPr>
              <a:t>	</a:t>
            </a:r>
            <a:r>
              <a:rPr sz="2800" b="0" spc="-25" dirty="0">
                <a:solidFill>
                  <a:srgbClr val="000000"/>
                </a:solidFill>
                <a:latin typeface="Calibri"/>
                <a:cs typeface="Calibri"/>
              </a:rPr>
              <a:t>de</a:t>
            </a:r>
            <a:r>
              <a:rPr sz="2800" b="0" dirty="0">
                <a:solidFill>
                  <a:srgbClr val="000000"/>
                </a:solidFill>
                <a:latin typeface="Calibri"/>
                <a:cs typeface="Calibri"/>
              </a:rPr>
              <a:t>	</a:t>
            </a:r>
            <a:r>
              <a:rPr sz="2800" b="0" spc="-10" dirty="0">
                <a:solidFill>
                  <a:srgbClr val="000000"/>
                </a:solidFill>
                <a:latin typeface="Calibri"/>
                <a:cs typeface="Calibri"/>
              </a:rPr>
              <a:t>revues</a:t>
            </a:r>
            <a:r>
              <a:rPr sz="2800" b="0" dirty="0">
                <a:solidFill>
                  <a:srgbClr val="000000"/>
                </a:solidFill>
                <a:latin typeface="Calibri"/>
                <a:cs typeface="Calibri"/>
              </a:rPr>
              <a:t>	</a:t>
            </a:r>
            <a:r>
              <a:rPr sz="2800" b="0" spc="-25" dirty="0">
                <a:solidFill>
                  <a:srgbClr val="000000"/>
                </a:solidFill>
                <a:latin typeface="Calibri"/>
                <a:cs typeface="Calibri"/>
              </a:rPr>
              <a:t>en</a:t>
            </a:r>
            <a:r>
              <a:rPr sz="2800" b="0" dirty="0">
                <a:solidFill>
                  <a:srgbClr val="000000"/>
                </a:solidFill>
                <a:latin typeface="Calibri"/>
                <a:cs typeface="Calibri"/>
              </a:rPr>
              <a:t>	</a:t>
            </a:r>
            <a:r>
              <a:rPr sz="2800" b="0" spc="-10" dirty="0">
                <a:solidFill>
                  <a:srgbClr val="000000"/>
                </a:solidFill>
                <a:latin typeface="Calibri"/>
                <a:cs typeface="Calibri"/>
              </a:rPr>
              <a:t>texte</a:t>
            </a:r>
            <a:r>
              <a:rPr sz="2800" b="0" dirty="0">
                <a:solidFill>
                  <a:srgbClr val="000000"/>
                </a:solidFill>
                <a:latin typeface="Calibri"/>
                <a:cs typeface="Calibri"/>
              </a:rPr>
              <a:t>	</a:t>
            </a:r>
            <a:r>
              <a:rPr sz="2800" b="0" spc="-25" dirty="0">
                <a:solidFill>
                  <a:srgbClr val="000000"/>
                </a:solidFill>
                <a:latin typeface="Calibri"/>
                <a:cs typeface="Calibri"/>
              </a:rPr>
              <a:t>intégral </a:t>
            </a:r>
            <a:r>
              <a:rPr sz="2800" b="0" dirty="0">
                <a:solidFill>
                  <a:srgbClr val="000000"/>
                </a:solidFill>
                <a:latin typeface="Calibri"/>
                <a:cs typeface="Calibri"/>
              </a:rPr>
              <a:t>concernant</a:t>
            </a:r>
            <a:r>
              <a:rPr sz="2800" b="0" spc="-65" dirty="0">
                <a:solidFill>
                  <a:srgbClr val="000000"/>
                </a:solidFill>
                <a:latin typeface="Calibri"/>
                <a:cs typeface="Calibri"/>
              </a:rPr>
              <a:t> </a:t>
            </a:r>
            <a:r>
              <a:rPr sz="2800" b="0" spc="-20" dirty="0">
                <a:solidFill>
                  <a:srgbClr val="000000"/>
                </a:solidFill>
                <a:latin typeface="Calibri"/>
                <a:cs typeface="Calibri"/>
              </a:rPr>
              <a:t>l’année</a:t>
            </a:r>
            <a:r>
              <a:rPr sz="2800" b="0" spc="-60" dirty="0">
                <a:solidFill>
                  <a:srgbClr val="000000"/>
                </a:solidFill>
                <a:latin typeface="Calibri"/>
                <a:cs typeface="Calibri"/>
              </a:rPr>
              <a:t> </a:t>
            </a:r>
            <a:r>
              <a:rPr sz="2800" b="0" dirty="0">
                <a:solidFill>
                  <a:srgbClr val="000000"/>
                </a:solidFill>
                <a:latin typeface="Calibri"/>
                <a:cs typeface="Calibri"/>
              </a:rPr>
              <a:t>en</a:t>
            </a:r>
            <a:r>
              <a:rPr sz="2800" b="0" spc="-65" dirty="0">
                <a:solidFill>
                  <a:srgbClr val="000000"/>
                </a:solidFill>
                <a:latin typeface="Calibri"/>
                <a:cs typeface="Calibri"/>
              </a:rPr>
              <a:t> </a:t>
            </a:r>
            <a:r>
              <a:rPr sz="2800" b="0" dirty="0">
                <a:solidFill>
                  <a:srgbClr val="000000"/>
                </a:solidFill>
                <a:latin typeface="Calibri"/>
                <a:cs typeface="Calibri"/>
              </a:rPr>
              <a:t>cours</a:t>
            </a:r>
            <a:r>
              <a:rPr sz="2800" b="0" spc="-55" dirty="0">
                <a:solidFill>
                  <a:srgbClr val="000000"/>
                </a:solidFill>
                <a:latin typeface="Calibri"/>
                <a:cs typeface="Calibri"/>
              </a:rPr>
              <a:t> </a:t>
            </a:r>
            <a:r>
              <a:rPr sz="2800" b="0" dirty="0">
                <a:solidFill>
                  <a:srgbClr val="000000"/>
                </a:solidFill>
                <a:latin typeface="Calibri"/>
                <a:cs typeface="Calibri"/>
              </a:rPr>
              <a:t>et</a:t>
            </a:r>
            <a:r>
              <a:rPr sz="2800" b="0" spc="-65" dirty="0">
                <a:solidFill>
                  <a:srgbClr val="000000"/>
                </a:solidFill>
                <a:latin typeface="Calibri"/>
                <a:cs typeface="Calibri"/>
              </a:rPr>
              <a:t> </a:t>
            </a:r>
            <a:r>
              <a:rPr sz="2800" b="0" dirty="0">
                <a:solidFill>
                  <a:srgbClr val="000000"/>
                </a:solidFill>
                <a:latin typeface="Calibri"/>
                <a:cs typeface="Calibri"/>
              </a:rPr>
              <a:t>4</a:t>
            </a:r>
            <a:r>
              <a:rPr sz="2800" b="0" spc="-60" dirty="0">
                <a:solidFill>
                  <a:srgbClr val="000000"/>
                </a:solidFill>
                <a:latin typeface="Calibri"/>
                <a:cs typeface="Calibri"/>
              </a:rPr>
              <a:t> </a:t>
            </a:r>
            <a:r>
              <a:rPr sz="2800" b="0" dirty="0">
                <a:solidFill>
                  <a:srgbClr val="000000"/>
                </a:solidFill>
                <a:latin typeface="Calibri"/>
                <a:cs typeface="Calibri"/>
              </a:rPr>
              <a:t>années</a:t>
            </a:r>
            <a:r>
              <a:rPr sz="2800" b="0" spc="-60" dirty="0">
                <a:solidFill>
                  <a:srgbClr val="000000"/>
                </a:solidFill>
                <a:latin typeface="Calibri"/>
                <a:cs typeface="Calibri"/>
              </a:rPr>
              <a:t> </a:t>
            </a:r>
            <a:r>
              <a:rPr sz="2800" b="0" spc="-25" dirty="0">
                <a:solidFill>
                  <a:srgbClr val="000000"/>
                </a:solidFill>
                <a:latin typeface="Calibri"/>
                <a:cs typeface="Calibri"/>
              </a:rPr>
              <a:t>d’archives</a:t>
            </a:r>
            <a:r>
              <a:rPr sz="2800" b="0" spc="-60" dirty="0">
                <a:solidFill>
                  <a:srgbClr val="000000"/>
                </a:solidFill>
                <a:latin typeface="Calibri"/>
                <a:cs typeface="Calibri"/>
              </a:rPr>
              <a:t> </a:t>
            </a:r>
            <a:r>
              <a:rPr sz="2800" b="0" spc="-20" dirty="0">
                <a:solidFill>
                  <a:srgbClr val="000000"/>
                </a:solidFill>
                <a:latin typeface="Calibri"/>
                <a:cs typeface="Calibri"/>
              </a:rPr>
              <a:t>soit</a:t>
            </a:r>
            <a:endParaRPr sz="2800">
              <a:latin typeface="Calibri"/>
              <a:cs typeface="Calibri"/>
            </a:endParaRPr>
          </a:p>
        </p:txBody>
      </p:sp>
      <p:pic>
        <p:nvPicPr>
          <p:cNvPr id="3" name="object 3"/>
          <p:cNvPicPr/>
          <p:nvPr/>
        </p:nvPicPr>
        <p:blipFill>
          <a:blip r:embed="rId2" cstate="print"/>
          <a:stretch>
            <a:fillRect/>
          </a:stretch>
        </p:blipFill>
        <p:spPr>
          <a:xfrm>
            <a:off x="415137" y="3590797"/>
            <a:ext cx="259079" cy="310895"/>
          </a:xfrm>
          <a:prstGeom prst="rect">
            <a:avLst/>
          </a:prstGeom>
        </p:spPr>
      </p:pic>
      <p:pic>
        <p:nvPicPr>
          <p:cNvPr id="4" name="object 4"/>
          <p:cNvPicPr/>
          <p:nvPr/>
        </p:nvPicPr>
        <p:blipFill>
          <a:blip r:embed="rId2" cstate="print"/>
          <a:stretch>
            <a:fillRect/>
          </a:stretch>
        </p:blipFill>
        <p:spPr>
          <a:xfrm>
            <a:off x="415137" y="4200778"/>
            <a:ext cx="259079" cy="310895"/>
          </a:xfrm>
          <a:prstGeom prst="rect">
            <a:avLst/>
          </a:prstGeom>
        </p:spPr>
      </p:pic>
      <p:pic>
        <p:nvPicPr>
          <p:cNvPr id="5" name="object 5"/>
          <p:cNvPicPr/>
          <p:nvPr/>
        </p:nvPicPr>
        <p:blipFill>
          <a:blip r:embed="rId2" cstate="print"/>
          <a:stretch>
            <a:fillRect/>
          </a:stretch>
        </p:blipFill>
        <p:spPr>
          <a:xfrm>
            <a:off x="415137" y="5115178"/>
            <a:ext cx="259079" cy="310895"/>
          </a:xfrm>
          <a:prstGeom prst="rect">
            <a:avLst/>
          </a:prstGeom>
        </p:spPr>
      </p:pic>
      <p:pic>
        <p:nvPicPr>
          <p:cNvPr id="6" name="object 6"/>
          <p:cNvPicPr/>
          <p:nvPr/>
        </p:nvPicPr>
        <p:blipFill>
          <a:blip r:embed="rId2" cstate="print"/>
          <a:stretch>
            <a:fillRect/>
          </a:stretch>
        </p:blipFill>
        <p:spPr>
          <a:xfrm>
            <a:off x="415137" y="5725058"/>
            <a:ext cx="259079" cy="310896"/>
          </a:xfrm>
          <a:prstGeom prst="rect">
            <a:avLst/>
          </a:prstGeom>
        </p:spPr>
      </p:pic>
      <p:sp>
        <p:nvSpPr>
          <p:cNvPr id="7" name="object 7"/>
          <p:cNvSpPr txBox="1"/>
          <p:nvPr/>
        </p:nvSpPr>
        <p:spPr>
          <a:xfrm>
            <a:off x="402437" y="2035555"/>
            <a:ext cx="7979409" cy="3995420"/>
          </a:xfrm>
          <a:prstGeom prst="rect">
            <a:avLst/>
          </a:prstGeom>
        </p:spPr>
        <p:txBody>
          <a:bodyPr vert="horz" wrap="square" lIns="0" tIns="12065" rIns="0" bIns="0" rtlCol="0">
            <a:spAutoFit/>
          </a:bodyPr>
          <a:lstStyle/>
          <a:p>
            <a:pPr marL="12700" marR="5080">
              <a:lnSpc>
                <a:spcPct val="100000"/>
              </a:lnSpc>
              <a:spcBef>
                <a:spcPts val="95"/>
              </a:spcBef>
              <a:tabLst>
                <a:tab pos="662940" algn="l"/>
                <a:tab pos="1986280" algn="l"/>
                <a:tab pos="3478529" algn="l"/>
                <a:tab pos="4269740" algn="l"/>
                <a:tab pos="4833620" algn="l"/>
                <a:tab pos="5754370" algn="l"/>
                <a:tab pos="7099934" algn="l"/>
              </a:tabLst>
            </a:pPr>
            <a:r>
              <a:rPr sz="2800" spc="-25" dirty="0">
                <a:solidFill>
                  <a:srgbClr val="00AF50"/>
                </a:solidFill>
                <a:latin typeface="Calibri"/>
                <a:cs typeface="Calibri"/>
              </a:rPr>
              <a:t>9.5</a:t>
            </a:r>
            <a:r>
              <a:rPr sz="2800" dirty="0">
                <a:solidFill>
                  <a:srgbClr val="00AF50"/>
                </a:solidFill>
                <a:latin typeface="Calibri"/>
                <a:cs typeface="Calibri"/>
              </a:rPr>
              <a:t>	</a:t>
            </a:r>
            <a:r>
              <a:rPr sz="2800" spc="-10" dirty="0">
                <a:solidFill>
                  <a:srgbClr val="00AF50"/>
                </a:solidFill>
                <a:latin typeface="Calibri"/>
                <a:cs typeface="Calibri"/>
              </a:rPr>
              <a:t>millions</a:t>
            </a:r>
            <a:r>
              <a:rPr sz="2800" dirty="0">
                <a:solidFill>
                  <a:srgbClr val="00AF50"/>
                </a:solidFill>
                <a:latin typeface="Calibri"/>
                <a:cs typeface="Calibri"/>
              </a:rPr>
              <a:t>	</a:t>
            </a:r>
            <a:r>
              <a:rPr sz="2800" spc="-10" dirty="0">
                <a:solidFill>
                  <a:srgbClr val="00AF50"/>
                </a:solidFill>
                <a:latin typeface="Calibri"/>
                <a:cs typeface="Calibri"/>
              </a:rPr>
              <a:t>d’articles</a:t>
            </a:r>
            <a:r>
              <a:rPr sz="2800" dirty="0">
                <a:solidFill>
                  <a:srgbClr val="00AF50"/>
                </a:solidFill>
                <a:latin typeface="Calibri"/>
                <a:cs typeface="Calibri"/>
              </a:rPr>
              <a:t>	</a:t>
            </a:r>
            <a:r>
              <a:rPr sz="2800" spc="-20" dirty="0">
                <a:solidFill>
                  <a:srgbClr val="00AF50"/>
                </a:solidFill>
                <a:latin typeface="Calibri"/>
                <a:cs typeface="Calibri"/>
              </a:rPr>
              <a:t>Plus</a:t>
            </a:r>
            <a:r>
              <a:rPr sz="2800" dirty="0">
                <a:solidFill>
                  <a:srgbClr val="00AF50"/>
                </a:solidFill>
                <a:latin typeface="Calibri"/>
                <a:cs typeface="Calibri"/>
              </a:rPr>
              <a:t>	</a:t>
            </a:r>
            <a:r>
              <a:rPr sz="2800" spc="-25" dirty="0">
                <a:solidFill>
                  <a:srgbClr val="00AF50"/>
                </a:solidFill>
                <a:latin typeface="Calibri"/>
                <a:cs typeface="Calibri"/>
              </a:rPr>
              <a:t>de</a:t>
            </a:r>
            <a:r>
              <a:rPr sz="2800" dirty="0">
                <a:solidFill>
                  <a:srgbClr val="00AF50"/>
                </a:solidFill>
                <a:latin typeface="Calibri"/>
                <a:cs typeface="Calibri"/>
              </a:rPr>
              <a:t>	</a:t>
            </a:r>
            <a:r>
              <a:rPr sz="2800" spc="-20" dirty="0">
                <a:solidFill>
                  <a:srgbClr val="00AF50"/>
                </a:solidFill>
                <a:latin typeface="Calibri"/>
                <a:cs typeface="Calibri"/>
              </a:rPr>
              <a:t>7000</a:t>
            </a:r>
            <a:r>
              <a:rPr sz="2800" dirty="0">
                <a:solidFill>
                  <a:srgbClr val="00AF50"/>
                </a:solidFill>
                <a:latin typeface="Calibri"/>
                <a:cs typeface="Calibri"/>
              </a:rPr>
              <a:t>	e-</a:t>
            </a:r>
            <a:r>
              <a:rPr sz="2800" spc="-10" dirty="0">
                <a:solidFill>
                  <a:srgbClr val="00AF50"/>
                </a:solidFill>
                <a:latin typeface="Calibri"/>
                <a:cs typeface="Calibri"/>
              </a:rPr>
              <a:t>books</a:t>
            </a:r>
            <a:r>
              <a:rPr sz="2800" dirty="0">
                <a:solidFill>
                  <a:srgbClr val="00AF50"/>
                </a:solidFill>
                <a:latin typeface="Calibri"/>
                <a:cs typeface="Calibri"/>
              </a:rPr>
              <a:t>	</a:t>
            </a:r>
            <a:r>
              <a:rPr sz="2800" spc="-10" dirty="0">
                <a:latin typeface="Calibri"/>
                <a:cs typeface="Calibri"/>
              </a:rPr>
              <a:t>(livres </a:t>
            </a:r>
            <a:r>
              <a:rPr sz="2800" dirty="0">
                <a:latin typeface="Calibri"/>
                <a:cs typeface="Calibri"/>
              </a:rPr>
              <a:t>électroniques),</a:t>
            </a:r>
            <a:r>
              <a:rPr sz="2800" spc="-70" dirty="0">
                <a:latin typeface="Calibri"/>
                <a:cs typeface="Calibri"/>
              </a:rPr>
              <a:t> </a:t>
            </a:r>
            <a:r>
              <a:rPr sz="2800" dirty="0">
                <a:latin typeface="Calibri"/>
                <a:cs typeface="Calibri"/>
              </a:rPr>
              <a:t>ce</a:t>
            </a:r>
            <a:r>
              <a:rPr sz="2800" spc="-80" dirty="0">
                <a:latin typeface="Calibri"/>
                <a:cs typeface="Calibri"/>
              </a:rPr>
              <a:t> </a:t>
            </a:r>
            <a:r>
              <a:rPr sz="2800" dirty="0">
                <a:latin typeface="Calibri"/>
                <a:cs typeface="Calibri"/>
              </a:rPr>
              <a:t>nombre</a:t>
            </a:r>
            <a:r>
              <a:rPr sz="2800" spc="-50" dirty="0">
                <a:latin typeface="Calibri"/>
                <a:cs typeface="Calibri"/>
              </a:rPr>
              <a:t> </a:t>
            </a:r>
            <a:r>
              <a:rPr sz="2800" dirty="0">
                <a:latin typeface="Calibri"/>
                <a:cs typeface="Calibri"/>
              </a:rPr>
              <a:t>est</a:t>
            </a:r>
            <a:r>
              <a:rPr sz="2800" spc="-70" dirty="0">
                <a:latin typeface="Calibri"/>
                <a:cs typeface="Calibri"/>
              </a:rPr>
              <a:t> </a:t>
            </a:r>
            <a:r>
              <a:rPr sz="2800" dirty="0">
                <a:latin typeface="Calibri"/>
                <a:cs typeface="Calibri"/>
              </a:rPr>
              <a:t>en</a:t>
            </a:r>
            <a:r>
              <a:rPr sz="2800" spc="-70" dirty="0">
                <a:latin typeface="Calibri"/>
                <a:cs typeface="Calibri"/>
              </a:rPr>
              <a:t> </a:t>
            </a:r>
            <a:r>
              <a:rPr sz="2800" spc="-20" dirty="0">
                <a:latin typeface="Calibri"/>
                <a:cs typeface="Calibri"/>
              </a:rPr>
              <a:t>constante</a:t>
            </a:r>
            <a:r>
              <a:rPr sz="2800" spc="-55" dirty="0">
                <a:latin typeface="Calibri"/>
                <a:cs typeface="Calibri"/>
              </a:rPr>
              <a:t> </a:t>
            </a:r>
            <a:r>
              <a:rPr sz="2800" spc="-10" dirty="0">
                <a:latin typeface="Calibri"/>
                <a:cs typeface="Calibri"/>
              </a:rPr>
              <a:t>évolution</a:t>
            </a:r>
            <a:endParaRPr sz="2800">
              <a:latin typeface="Calibri"/>
              <a:cs typeface="Calibri"/>
            </a:endParaRPr>
          </a:p>
          <a:p>
            <a:pPr marL="12700">
              <a:lnSpc>
                <a:spcPct val="100000"/>
              </a:lnSpc>
              <a:spcBef>
                <a:spcPts val="2940"/>
              </a:spcBef>
            </a:pPr>
            <a:r>
              <a:rPr sz="2000" dirty="0">
                <a:latin typeface="Calibri"/>
                <a:cs typeface="Calibri"/>
              </a:rPr>
              <a:t>Points</a:t>
            </a:r>
            <a:r>
              <a:rPr sz="2000" spc="-110" dirty="0">
                <a:latin typeface="Calibri"/>
                <a:cs typeface="Calibri"/>
              </a:rPr>
              <a:t> </a:t>
            </a:r>
            <a:r>
              <a:rPr sz="2000" spc="-10" dirty="0">
                <a:latin typeface="Calibri"/>
                <a:cs typeface="Calibri"/>
              </a:rPr>
              <a:t>forts</a:t>
            </a:r>
            <a:endParaRPr sz="2000">
              <a:latin typeface="Calibri"/>
              <a:cs typeface="Calibri"/>
            </a:endParaRPr>
          </a:p>
          <a:p>
            <a:pPr marL="198120">
              <a:lnSpc>
                <a:spcPct val="100000"/>
              </a:lnSpc>
            </a:pPr>
            <a:r>
              <a:rPr sz="2000" dirty="0">
                <a:solidFill>
                  <a:srgbClr val="FF0000"/>
                </a:solidFill>
                <a:latin typeface="Calibri"/>
                <a:cs typeface="Calibri"/>
              </a:rPr>
              <a:t>Avoir</a:t>
            </a:r>
            <a:r>
              <a:rPr sz="2000" spc="-40" dirty="0">
                <a:solidFill>
                  <a:srgbClr val="FF0000"/>
                </a:solidFill>
                <a:latin typeface="Calibri"/>
                <a:cs typeface="Calibri"/>
              </a:rPr>
              <a:t> </a:t>
            </a:r>
            <a:r>
              <a:rPr sz="2000" dirty="0">
                <a:solidFill>
                  <a:srgbClr val="FF0000"/>
                </a:solidFill>
                <a:latin typeface="Calibri"/>
                <a:cs typeface="Calibri"/>
              </a:rPr>
              <a:t>4</a:t>
            </a:r>
            <a:r>
              <a:rPr sz="2000" spc="-35" dirty="0">
                <a:solidFill>
                  <a:srgbClr val="FF0000"/>
                </a:solidFill>
                <a:latin typeface="Calibri"/>
                <a:cs typeface="Calibri"/>
              </a:rPr>
              <a:t> </a:t>
            </a:r>
            <a:r>
              <a:rPr sz="2000" dirty="0">
                <a:solidFill>
                  <a:srgbClr val="FF0000"/>
                </a:solidFill>
                <a:latin typeface="Calibri"/>
                <a:cs typeface="Calibri"/>
              </a:rPr>
              <a:t>ans</a:t>
            </a:r>
            <a:r>
              <a:rPr sz="2000" spc="-30" dirty="0">
                <a:solidFill>
                  <a:srgbClr val="FF0000"/>
                </a:solidFill>
                <a:latin typeface="Calibri"/>
                <a:cs typeface="Calibri"/>
              </a:rPr>
              <a:t> </a:t>
            </a:r>
            <a:r>
              <a:rPr sz="2000" spc="-20" dirty="0">
                <a:latin typeface="Calibri"/>
                <a:cs typeface="Calibri"/>
              </a:rPr>
              <a:t>d’archives</a:t>
            </a:r>
            <a:r>
              <a:rPr sz="2000" spc="-30" dirty="0">
                <a:latin typeface="Calibri"/>
                <a:cs typeface="Calibri"/>
              </a:rPr>
              <a:t> </a:t>
            </a:r>
            <a:r>
              <a:rPr sz="2000" dirty="0">
                <a:latin typeface="Calibri"/>
                <a:cs typeface="Calibri"/>
              </a:rPr>
              <a:t>en</a:t>
            </a:r>
            <a:r>
              <a:rPr sz="2000" spc="-35" dirty="0">
                <a:latin typeface="Calibri"/>
                <a:cs typeface="Calibri"/>
              </a:rPr>
              <a:t> </a:t>
            </a:r>
            <a:r>
              <a:rPr sz="2000" dirty="0">
                <a:latin typeface="Calibri"/>
                <a:cs typeface="Calibri"/>
              </a:rPr>
              <a:t>plus</a:t>
            </a:r>
            <a:r>
              <a:rPr sz="2000" spc="-30" dirty="0">
                <a:latin typeface="Calibri"/>
                <a:cs typeface="Calibri"/>
              </a:rPr>
              <a:t> </a:t>
            </a:r>
            <a:r>
              <a:rPr sz="2000" dirty="0">
                <a:latin typeface="Calibri"/>
                <a:cs typeface="Calibri"/>
              </a:rPr>
              <a:t>de</a:t>
            </a:r>
            <a:r>
              <a:rPr sz="2000" spc="-40" dirty="0">
                <a:latin typeface="Calibri"/>
                <a:cs typeface="Calibri"/>
              </a:rPr>
              <a:t> </a:t>
            </a:r>
            <a:r>
              <a:rPr sz="2000" spc="-20" dirty="0">
                <a:latin typeface="Calibri"/>
                <a:cs typeface="Calibri"/>
              </a:rPr>
              <a:t>l’année</a:t>
            </a:r>
            <a:r>
              <a:rPr sz="2000" spc="-40" dirty="0">
                <a:latin typeface="Calibri"/>
                <a:cs typeface="Calibri"/>
              </a:rPr>
              <a:t> </a:t>
            </a:r>
            <a:r>
              <a:rPr sz="2000" dirty="0">
                <a:latin typeface="Calibri"/>
                <a:cs typeface="Calibri"/>
              </a:rPr>
              <a:t>en</a:t>
            </a:r>
            <a:r>
              <a:rPr sz="2000" spc="-30" dirty="0">
                <a:latin typeface="Calibri"/>
                <a:cs typeface="Calibri"/>
              </a:rPr>
              <a:t> </a:t>
            </a:r>
            <a:r>
              <a:rPr sz="2000" dirty="0">
                <a:latin typeface="Calibri"/>
                <a:cs typeface="Calibri"/>
              </a:rPr>
              <a:t>cours</a:t>
            </a:r>
            <a:r>
              <a:rPr sz="2000" spc="-45" dirty="0">
                <a:latin typeface="Calibri"/>
                <a:cs typeface="Calibri"/>
              </a:rPr>
              <a:t> </a:t>
            </a:r>
            <a:r>
              <a:rPr sz="2000" dirty="0">
                <a:latin typeface="Calibri"/>
                <a:cs typeface="Calibri"/>
              </a:rPr>
              <a:t>de</a:t>
            </a:r>
            <a:r>
              <a:rPr sz="2000" spc="-35" dirty="0">
                <a:latin typeface="Calibri"/>
                <a:cs typeface="Calibri"/>
              </a:rPr>
              <a:t> </a:t>
            </a:r>
            <a:r>
              <a:rPr sz="2000" spc="-10" dirty="0">
                <a:latin typeface="Calibri"/>
                <a:cs typeface="Calibri"/>
              </a:rPr>
              <a:t>l’abonnement.</a:t>
            </a:r>
            <a:endParaRPr sz="2000">
              <a:latin typeface="Calibri"/>
              <a:cs typeface="Calibri"/>
            </a:endParaRPr>
          </a:p>
          <a:p>
            <a:pPr marL="12700" marR="325755" indent="185420">
              <a:lnSpc>
                <a:spcPct val="100000"/>
              </a:lnSpc>
              <a:spcBef>
                <a:spcPts val="2400"/>
              </a:spcBef>
            </a:pPr>
            <a:r>
              <a:rPr sz="2000" dirty="0">
                <a:latin typeface="Calibri"/>
                <a:cs typeface="Calibri"/>
              </a:rPr>
              <a:t>Le</a:t>
            </a:r>
            <a:r>
              <a:rPr sz="2000" spc="-60" dirty="0">
                <a:latin typeface="Calibri"/>
                <a:cs typeface="Calibri"/>
              </a:rPr>
              <a:t> </a:t>
            </a:r>
            <a:r>
              <a:rPr sz="2000" dirty="0">
                <a:latin typeface="Calibri"/>
                <a:cs typeface="Calibri"/>
              </a:rPr>
              <a:t>contenu</a:t>
            </a:r>
            <a:r>
              <a:rPr sz="2000" spc="-45" dirty="0">
                <a:latin typeface="Calibri"/>
                <a:cs typeface="Calibri"/>
              </a:rPr>
              <a:t> </a:t>
            </a:r>
            <a:r>
              <a:rPr sz="2000" dirty="0">
                <a:solidFill>
                  <a:srgbClr val="006FC0"/>
                </a:solidFill>
                <a:latin typeface="Calibri"/>
                <a:cs typeface="Calibri"/>
              </a:rPr>
              <a:t>de</a:t>
            </a:r>
            <a:r>
              <a:rPr sz="2000" spc="-50" dirty="0">
                <a:solidFill>
                  <a:srgbClr val="006FC0"/>
                </a:solidFill>
                <a:latin typeface="Calibri"/>
                <a:cs typeface="Calibri"/>
              </a:rPr>
              <a:t> </a:t>
            </a:r>
            <a:r>
              <a:rPr sz="2000" dirty="0">
                <a:solidFill>
                  <a:srgbClr val="006FC0"/>
                </a:solidFill>
                <a:latin typeface="Calibri"/>
                <a:cs typeface="Calibri"/>
              </a:rPr>
              <a:t>ScienceDirect</a:t>
            </a:r>
            <a:r>
              <a:rPr sz="2000" spc="-30" dirty="0">
                <a:solidFill>
                  <a:srgbClr val="006FC0"/>
                </a:solidFill>
                <a:latin typeface="Calibri"/>
                <a:cs typeface="Calibri"/>
              </a:rPr>
              <a:t> </a:t>
            </a:r>
            <a:r>
              <a:rPr sz="2000" spc="-10" dirty="0">
                <a:latin typeface="Calibri"/>
                <a:cs typeface="Calibri"/>
              </a:rPr>
              <a:t>représente</a:t>
            </a:r>
            <a:r>
              <a:rPr sz="2000" spc="-20" dirty="0">
                <a:latin typeface="Calibri"/>
                <a:cs typeface="Calibri"/>
              </a:rPr>
              <a:t> </a:t>
            </a:r>
            <a:r>
              <a:rPr sz="2000" dirty="0">
                <a:solidFill>
                  <a:srgbClr val="FF0000"/>
                </a:solidFill>
                <a:latin typeface="Calibri"/>
                <a:cs typeface="Calibri"/>
              </a:rPr>
              <a:t>25%</a:t>
            </a:r>
            <a:r>
              <a:rPr sz="2000" spc="-65" dirty="0">
                <a:solidFill>
                  <a:srgbClr val="FF0000"/>
                </a:solidFill>
                <a:latin typeface="Calibri"/>
                <a:cs typeface="Calibri"/>
              </a:rPr>
              <a:t> </a:t>
            </a:r>
            <a:r>
              <a:rPr sz="2000" dirty="0">
                <a:latin typeface="Calibri"/>
                <a:cs typeface="Calibri"/>
              </a:rPr>
              <a:t>des</a:t>
            </a:r>
            <a:r>
              <a:rPr sz="2000" spc="-40" dirty="0">
                <a:latin typeface="Calibri"/>
                <a:cs typeface="Calibri"/>
              </a:rPr>
              <a:t> </a:t>
            </a:r>
            <a:r>
              <a:rPr sz="2000" spc="-10" dirty="0">
                <a:latin typeface="Calibri"/>
                <a:cs typeface="Calibri"/>
              </a:rPr>
              <a:t>publications</a:t>
            </a:r>
            <a:r>
              <a:rPr sz="2000" spc="-60" dirty="0">
                <a:latin typeface="Calibri"/>
                <a:cs typeface="Calibri"/>
              </a:rPr>
              <a:t> </a:t>
            </a:r>
            <a:r>
              <a:rPr sz="2000" spc="-10" dirty="0">
                <a:latin typeface="Calibri"/>
                <a:cs typeface="Calibri"/>
              </a:rPr>
              <a:t>mondiales </a:t>
            </a:r>
            <a:r>
              <a:rPr sz="2000" dirty="0">
                <a:latin typeface="Calibri"/>
                <a:cs typeface="Calibri"/>
              </a:rPr>
              <a:t>dans</a:t>
            </a:r>
            <a:r>
              <a:rPr sz="2000" spc="-50" dirty="0">
                <a:latin typeface="Calibri"/>
                <a:cs typeface="Calibri"/>
              </a:rPr>
              <a:t> </a:t>
            </a:r>
            <a:r>
              <a:rPr sz="2000" dirty="0">
                <a:latin typeface="Calibri"/>
                <a:cs typeface="Calibri"/>
              </a:rPr>
              <a:t>le</a:t>
            </a:r>
            <a:r>
              <a:rPr sz="2000" spc="-30" dirty="0">
                <a:latin typeface="Calibri"/>
                <a:cs typeface="Calibri"/>
              </a:rPr>
              <a:t> </a:t>
            </a:r>
            <a:r>
              <a:rPr sz="2000" dirty="0">
                <a:latin typeface="Calibri"/>
                <a:cs typeface="Calibri"/>
              </a:rPr>
              <a:t>domaine</a:t>
            </a:r>
            <a:r>
              <a:rPr sz="2000" spc="-35" dirty="0">
                <a:latin typeface="Calibri"/>
                <a:cs typeface="Calibri"/>
              </a:rPr>
              <a:t> </a:t>
            </a:r>
            <a:r>
              <a:rPr sz="2000" dirty="0">
                <a:latin typeface="Calibri"/>
                <a:cs typeface="Calibri"/>
              </a:rPr>
              <a:t>Scientifique,</a:t>
            </a:r>
            <a:r>
              <a:rPr sz="2000" spc="-20" dirty="0">
                <a:latin typeface="Calibri"/>
                <a:cs typeface="Calibri"/>
              </a:rPr>
              <a:t> </a:t>
            </a:r>
            <a:r>
              <a:rPr sz="2000" spc="-25" dirty="0">
                <a:latin typeface="Calibri"/>
                <a:cs typeface="Calibri"/>
              </a:rPr>
              <a:t>Technique</a:t>
            </a:r>
            <a:r>
              <a:rPr sz="2000" spc="-40" dirty="0">
                <a:latin typeface="Calibri"/>
                <a:cs typeface="Calibri"/>
              </a:rPr>
              <a:t> </a:t>
            </a:r>
            <a:r>
              <a:rPr sz="2000" dirty="0">
                <a:latin typeface="Calibri"/>
                <a:cs typeface="Calibri"/>
              </a:rPr>
              <a:t>et</a:t>
            </a:r>
            <a:r>
              <a:rPr sz="2000" spc="-35" dirty="0">
                <a:latin typeface="Calibri"/>
                <a:cs typeface="Calibri"/>
              </a:rPr>
              <a:t> </a:t>
            </a:r>
            <a:r>
              <a:rPr sz="2000" spc="-10" dirty="0">
                <a:latin typeface="Calibri"/>
                <a:cs typeface="Calibri"/>
              </a:rPr>
              <a:t>Médical.</a:t>
            </a:r>
            <a:endParaRPr sz="2000">
              <a:latin typeface="Calibri"/>
              <a:cs typeface="Calibri"/>
            </a:endParaRPr>
          </a:p>
          <a:p>
            <a:pPr marL="198120" marR="305435">
              <a:lnSpc>
                <a:spcPts val="4800"/>
              </a:lnSpc>
              <a:spcBef>
                <a:spcPts val="360"/>
              </a:spcBef>
            </a:pPr>
            <a:r>
              <a:rPr sz="2000" dirty="0">
                <a:latin typeface="Calibri"/>
                <a:cs typeface="Calibri"/>
              </a:rPr>
              <a:t>Mode</a:t>
            </a:r>
            <a:r>
              <a:rPr sz="2000" spc="-70" dirty="0">
                <a:latin typeface="Calibri"/>
                <a:cs typeface="Calibri"/>
              </a:rPr>
              <a:t> </a:t>
            </a:r>
            <a:r>
              <a:rPr sz="2000" dirty="0">
                <a:latin typeface="Calibri"/>
                <a:cs typeface="Calibri"/>
              </a:rPr>
              <a:t>de</a:t>
            </a:r>
            <a:r>
              <a:rPr sz="2000" spc="-45" dirty="0">
                <a:latin typeface="Calibri"/>
                <a:cs typeface="Calibri"/>
              </a:rPr>
              <a:t> </a:t>
            </a:r>
            <a:r>
              <a:rPr sz="2000" spc="-10" dirty="0">
                <a:latin typeface="Calibri"/>
                <a:cs typeface="Calibri"/>
              </a:rPr>
              <a:t>recherche</a:t>
            </a:r>
            <a:r>
              <a:rPr sz="2000" spc="-55" dirty="0">
                <a:latin typeface="Calibri"/>
                <a:cs typeface="Calibri"/>
              </a:rPr>
              <a:t> </a:t>
            </a:r>
            <a:r>
              <a:rPr sz="2000" dirty="0">
                <a:latin typeface="Calibri"/>
                <a:cs typeface="Calibri"/>
              </a:rPr>
              <a:t>élaborée</a:t>
            </a:r>
            <a:r>
              <a:rPr sz="2000" spc="-45" dirty="0">
                <a:latin typeface="Calibri"/>
                <a:cs typeface="Calibri"/>
              </a:rPr>
              <a:t> </a:t>
            </a:r>
            <a:r>
              <a:rPr sz="2000" spc="-10" dirty="0">
                <a:latin typeface="Calibri"/>
                <a:cs typeface="Calibri"/>
              </a:rPr>
              <a:t>permettant</a:t>
            </a:r>
            <a:r>
              <a:rPr sz="2000" spc="-35" dirty="0">
                <a:latin typeface="Calibri"/>
                <a:cs typeface="Calibri"/>
              </a:rPr>
              <a:t> </a:t>
            </a:r>
            <a:r>
              <a:rPr sz="2000" spc="-25" dirty="0">
                <a:latin typeface="Calibri"/>
                <a:cs typeface="Calibri"/>
              </a:rPr>
              <a:t>d’avoir</a:t>
            </a:r>
            <a:r>
              <a:rPr sz="2000" spc="-55" dirty="0">
                <a:latin typeface="Calibri"/>
                <a:cs typeface="Calibri"/>
              </a:rPr>
              <a:t> </a:t>
            </a:r>
            <a:r>
              <a:rPr sz="2000" dirty="0">
                <a:latin typeface="Calibri"/>
                <a:cs typeface="Calibri"/>
              </a:rPr>
              <a:t>des</a:t>
            </a:r>
            <a:r>
              <a:rPr sz="2000" spc="-45" dirty="0">
                <a:latin typeface="Calibri"/>
                <a:cs typeface="Calibri"/>
              </a:rPr>
              <a:t> </a:t>
            </a:r>
            <a:r>
              <a:rPr sz="2000" spc="-10" dirty="0">
                <a:latin typeface="Calibri"/>
                <a:cs typeface="Calibri"/>
              </a:rPr>
              <a:t>résultats</a:t>
            </a:r>
            <a:r>
              <a:rPr sz="2000" spc="-30" dirty="0">
                <a:latin typeface="Calibri"/>
                <a:cs typeface="Calibri"/>
              </a:rPr>
              <a:t> </a:t>
            </a:r>
            <a:r>
              <a:rPr sz="2000" dirty="0">
                <a:latin typeface="Calibri"/>
                <a:cs typeface="Calibri"/>
              </a:rPr>
              <a:t>très</a:t>
            </a:r>
            <a:r>
              <a:rPr sz="2000" spc="-40" dirty="0">
                <a:latin typeface="Calibri"/>
                <a:cs typeface="Calibri"/>
              </a:rPr>
              <a:t> </a:t>
            </a:r>
            <a:r>
              <a:rPr sz="2000" spc="-10" dirty="0">
                <a:latin typeface="Calibri"/>
                <a:cs typeface="Calibri"/>
              </a:rPr>
              <a:t>précis Possibilité</a:t>
            </a:r>
            <a:r>
              <a:rPr sz="2000" spc="-5" dirty="0">
                <a:latin typeface="Calibri"/>
                <a:cs typeface="Calibri"/>
              </a:rPr>
              <a:t> </a:t>
            </a:r>
            <a:r>
              <a:rPr sz="2000" spc="-20" dirty="0">
                <a:latin typeface="Calibri"/>
                <a:cs typeface="Calibri"/>
              </a:rPr>
              <a:t>d’acquérir</a:t>
            </a:r>
            <a:r>
              <a:rPr sz="2000" spc="-50" dirty="0">
                <a:latin typeface="Calibri"/>
                <a:cs typeface="Calibri"/>
              </a:rPr>
              <a:t> </a:t>
            </a:r>
            <a:r>
              <a:rPr sz="2000" spc="-25" dirty="0">
                <a:latin typeface="Calibri"/>
                <a:cs typeface="Calibri"/>
              </a:rPr>
              <a:t>l’archivage</a:t>
            </a:r>
            <a:r>
              <a:rPr sz="2000" spc="-60" dirty="0">
                <a:latin typeface="Calibri"/>
                <a:cs typeface="Calibri"/>
              </a:rPr>
              <a:t> </a:t>
            </a:r>
            <a:r>
              <a:rPr sz="2000" dirty="0">
                <a:latin typeface="Calibri"/>
                <a:cs typeface="Calibri"/>
              </a:rPr>
              <a:t>des</a:t>
            </a:r>
            <a:r>
              <a:rPr sz="2000" spc="-35" dirty="0">
                <a:latin typeface="Calibri"/>
                <a:cs typeface="Calibri"/>
              </a:rPr>
              <a:t> </a:t>
            </a:r>
            <a:r>
              <a:rPr sz="2000" dirty="0">
                <a:latin typeface="Calibri"/>
                <a:cs typeface="Calibri"/>
              </a:rPr>
              <a:t>revues</a:t>
            </a:r>
            <a:r>
              <a:rPr sz="2000" spc="-30" dirty="0">
                <a:latin typeface="Calibri"/>
                <a:cs typeface="Calibri"/>
              </a:rPr>
              <a:t> </a:t>
            </a:r>
            <a:r>
              <a:rPr sz="2000" spc="-20" dirty="0">
                <a:latin typeface="Calibri"/>
                <a:cs typeface="Calibri"/>
              </a:rPr>
              <a:t>jusqu’au</a:t>
            </a:r>
            <a:r>
              <a:rPr sz="2000" spc="-65" dirty="0">
                <a:latin typeface="Calibri"/>
                <a:cs typeface="Calibri"/>
              </a:rPr>
              <a:t> </a:t>
            </a:r>
            <a:r>
              <a:rPr sz="2000" spc="-10" dirty="0">
                <a:latin typeface="Calibri"/>
                <a:cs typeface="Calibri"/>
              </a:rPr>
              <a:t>premiers</a:t>
            </a:r>
            <a:r>
              <a:rPr sz="2000" spc="-15" dirty="0">
                <a:latin typeface="Calibri"/>
                <a:cs typeface="Calibri"/>
              </a:rPr>
              <a:t> </a:t>
            </a:r>
            <a:r>
              <a:rPr sz="2000" spc="-10" dirty="0">
                <a:latin typeface="Calibri"/>
                <a:cs typeface="Calibri"/>
              </a:rPr>
              <a:t>numéros</a:t>
            </a:r>
            <a:endParaRPr sz="2000">
              <a:latin typeface="Calibri"/>
              <a:cs typeface="Calibri"/>
            </a:endParaRPr>
          </a:p>
        </p:txBody>
      </p:sp>
      <p:pic>
        <p:nvPicPr>
          <p:cNvPr id="8" name="object 8"/>
          <p:cNvPicPr/>
          <p:nvPr/>
        </p:nvPicPr>
        <p:blipFill>
          <a:blip r:embed="rId3" cstate="print"/>
          <a:stretch>
            <a:fillRect/>
          </a:stretch>
        </p:blipFill>
        <p:spPr>
          <a:xfrm>
            <a:off x="7083552" y="4572"/>
            <a:ext cx="2060447" cy="86563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62913" y="720598"/>
            <a:ext cx="6506209" cy="5930265"/>
            <a:chOff x="1462913" y="720598"/>
            <a:chExt cx="6506209" cy="5930265"/>
          </a:xfrm>
        </p:grpSpPr>
        <p:sp>
          <p:nvSpPr>
            <p:cNvPr id="3" name="object 3"/>
            <p:cNvSpPr/>
            <p:nvPr/>
          </p:nvSpPr>
          <p:spPr>
            <a:xfrm>
              <a:off x="1475613" y="733386"/>
              <a:ext cx="6480810" cy="5904865"/>
            </a:xfrm>
            <a:custGeom>
              <a:avLst/>
              <a:gdLst/>
              <a:ahLst/>
              <a:cxnLst/>
              <a:rect l="l" t="t" r="r" b="b"/>
              <a:pathLst>
                <a:path w="6480809" h="5904865">
                  <a:moveTo>
                    <a:pt x="6480683" y="0"/>
                  </a:moveTo>
                  <a:lnTo>
                    <a:pt x="0" y="0"/>
                  </a:lnTo>
                  <a:lnTo>
                    <a:pt x="0" y="243217"/>
                  </a:lnTo>
                  <a:lnTo>
                    <a:pt x="0" y="5904611"/>
                  </a:lnTo>
                  <a:lnTo>
                    <a:pt x="6480683" y="5904611"/>
                  </a:lnTo>
                  <a:lnTo>
                    <a:pt x="6480683" y="243243"/>
                  </a:lnTo>
                  <a:lnTo>
                    <a:pt x="6480683" y="0"/>
                  </a:lnTo>
                  <a:close/>
                </a:path>
              </a:pathLst>
            </a:custGeom>
            <a:solidFill>
              <a:srgbClr val="4F81BC"/>
            </a:solidFill>
          </p:spPr>
          <p:txBody>
            <a:bodyPr wrap="square" lIns="0" tIns="0" rIns="0" bIns="0" rtlCol="0"/>
            <a:lstStyle/>
            <a:p>
              <a:endParaRPr/>
            </a:p>
          </p:txBody>
        </p:sp>
        <p:sp>
          <p:nvSpPr>
            <p:cNvPr id="4" name="object 4"/>
            <p:cNvSpPr/>
            <p:nvPr/>
          </p:nvSpPr>
          <p:spPr>
            <a:xfrm>
              <a:off x="1469263" y="957580"/>
              <a:ext cx="6493510" cy="38100"/>
            </a:xfrm>
            <a:custGeom>
              <a:avLst/>
              <a:gdLst/>
              <a:ahLst/>
              <a:cxnLst/>
              <a:rect l="l" t="t" r="r" b="b"/>
              <a:pathLst>
                <a:path w="6493509" h="38100">
                  <a:moveTo>
                    <a:pt x="0" y="38100"/>
                  </a:moveTo>
                  <a:lnTo>
                    <a:pt x="6493510" y="38100"/>
                  </a:lnTo>
                  <a:lnTo>
                    <a:pt x="6493510" y="0"/>
                  </a:lnTo>
                  <a:lnTo>
                    <a:pt x="0" y="0"/>
                  </a:lnTo>
                  <a:lnTo>
                    <a:pt x="0" y="38100"/>
                  </a:lnTo>
                  <a:close/>
                </a:path>
              </a:pathLst>
            </a:custGeom>
            <a:solidFill>
              <a:srgbClr val="FFFFFF"/>
            </a:solidFill>
          </p:spPr>
          <p:txBody>
            <a:bodyPr wrap="square" lIns="0" tIns="0" rIns="0" bIns="0" rtlCol="0"/>
            <a:lstStyle/>
            <a:p>
              <a:endParaRPr/>
            </a:p>
          </p:txBody>
        </p:sp>
        <p:sp>
          <p:nvSpPr>
            <p:cNvPr id="5" name="object 5"/>
            <p:cNvSpPr/>
            <p:nvPr/>
          </p:nvSpPr>
          <p:spPr>
            <a:xfrm>
              <a:off x="1469263" y="726948"/>
              <a:ext cx="6493510" cy="5917565"/>
            </a:xfrm>
            <a:custGeom>
              <a:avLst/>
              <a:gdLst/>
              <a:ahLst/>
              <a:cxnLst/>
              <a:rect l="l" t="t" r="r" b="b"/>
              <a:pathLst>
                <a:path w="6493509" h="5917565">
                  <a:moveTo>
                    <a:pt x="6350" y="0"/>
                  </a:moveTo>
                  <a:lnTo>
                    <a:pt x="6350" y="5917399"/>
                  </a:lnTo>
                </a:path>
                <a:path w="6493509" h="5917565">
                  <a:moveTo>
                    <a:pt x="6487160" y="0"/>
                  </a:moveTo>
                  <a:lnTo>
                    <a:pt x="6487160" y="5917399"/>
                  </a:lnTo>
                </a:path>
                <a:path w="6493509" h="5917565">
                  <a:moveTo>
                    <a:pt x="0" y="6350"/>
                  </a:moveTo>
                  <a:lnTo>
                    <a:pt x="6493510" y="6350"/>
                  </a:lnTo>
                </a:path>
                <a:path w="6493509" h="5917565">
                  <a:moveTo>
                    <a:pt x="0" y="5911049"/>
                  </a:moveTo>
                  <a:lnTo>
                    <a:pt x="6493510" y="5911049"/>
                  </a:lnTo>
                </a:path>
              </a:pathLst>
            </a:custGeom>
            <a:ln w="12700">
              <a:solidFill>
                <a:srgbClr val="FFFFFF"/>
              </a:solidFill>
            </a:ln>
          </p:spPr>
          <p:txBody>
            <a:bodyPr wrap="square" lIns="0" tIns="0" rIns="0" bIns="0" rtlCol="0"/>
            <a:lstStyle/>
            <a:p>
              <a:endParaRPr/>
            </a:p>
          </p:txBody>
        </p:sp>
        <p:pic>
          <p:nvPicPr>
            <p:cNvPr id="6" name="object 6"/>
            <p:cNvPicPr/>
            <p:nvPr/>
          </p:nvPicPr>
          <p:blipFill>
            <a:blip r:embed="rId2" cstate="print"/>
            <a:stretch>
              <a:fillRect/>
            </a:stretch>
          </p:blipFill>
          <p:spPr>
            <a:xfrm>
              <a:off x="1536446" y="4603369"/>
              <a:ext cx="155447" cy="185927"/>
            </a:xfrm>
            <a:prstGeom prst="rect">
              <a:avLst/>
            </a:prstGeom>
          </p:spPr>
        </p:pic>
        <p:pic>
          <p:nvPicPr>
            <p:cNvPr id="7" name="object 7"/>
            <p:cNvPicPr/>
            <p:nvPr/>
          </p:nvPicPr>
          <p:blipFill>
            <a:blip r:embed="rId2" cstate="print"/>
            <a:stretch>
              <a:fillRect/>
            </a:stretch>
          </p:blipFill>
          <p:spPr>
            <a:xfrm>
              <a:off x="1536446" y="4786249"/>
              <a:ext cx="155447" cy="185927"/>
            </a:xfrm>
            <a:prstGeom prst="rect">
              <a:avLst/>
            </a:prstGeom>
          </p:spPr>
        </p:pic>
        <p:pic>
          <p:nvPicPr>
            <p:cNvPr id="8" name="object 8"/>
            <p:cNvPicPr/>
            <p:nvPr/>
          </p:nvPicPr>
          <p:blipFill>
            <a:blip r:embed="rId2" cstate="print"/>
            <a:stretch>
              <a:fillRect/>
            </a:stretch>
          </p:blipFill>
          <p:spPr>
            <a:xfrm>
              <a:off x="1536446" y="5152008"/>
              <a:ext cx="155447" cy="185927"/>
            </a:xfrm>
            <a:prstGeom prst="rect">
              <a:avLst/>
            </a:prstGeom>
          </p:spPr>
        </p:pic>
        <p:pic>
          <p:nvPicPr>
            <p:cNvPr id="9" name="object 9"/>
            <p:cNvPicPr/>
            <p:nvPr/>
          </p:nvPicPr>
          <p:blipFill>
            <a:blip r:embed="rId2" cstate="print"/>
            <a:stretch>
              <a:fillRect/>
            </a:stretch>
          </p:blipFill>
          <p:spPr>
            <a:xfrm>
              <a:off x="1536446" y="5334888"/>
              <a:ext cx="155447" cy="185928"/>
            </a:xfrm>
            <a:prstGeom prst="rect">
              <a:avLst/>
            </a:prstGeom>
          </p:spPr>
        </p:pic>
      </p:grpSp>
      <p:sp>
        <p:nvSpPr>
          <p:cNvPr id="10" name="object 10"/>
          <p:cNvSpPr txBox="1"/>
          <p:nvPr/>
        </p:nvSpPr>
        <p:spPr>
          <a:xfrm>
            <a:off x="1523746" y="711834"/>
            <a:ext cx="6386195" cy="4811395"/>
          </a:xfrm>
          <a:prstGeom prst="rect">
            <a:avLst/>
          </a:prstGeom>
        </p:spPr>
        <p:txBody>
          <a:bodyPr vert="horz" wrap="square" lIns="0" tIns="12700" rIns="0" bIns="0" rtlCol="0">
            <a:spAutoFit/>
          </a:bodyPr>
          <a:lstStyle/>
          <a:p>
            <a:pPr algn="ctr">
              <a:lnSpc>
                <a:spcPct val="100000"/>
              </a:lnSpc>
              <a:spcBef>
                <a:spcPts val="100"/>
              </a:spcBef>
            </a:pPr>
            <a:r>
              <a:rPr sz="1200" b="1" dirty="0">
                <a:latin typeface="Calibri"/>
                <a:cs typeface="Calibri"/>
              </a:rPr>
              <a:t>Fiche</a:t>
            </a:r>
            <a:r>
              <a:rPr sz="1200" b="1" spc="-35" dirty="0">
                <a:latin typeface="Calibri"/>
                <a:cs typeface="Calibri"/>
              </a:rPr>
              <a:t> </a:t>
            </a:r>
            <a:r>
              <a:rPr sz="1200" b="1" dirty="0">
                <a:latin typeface="Calibri"/>
                <a:cs typeface="Calibri"/>
              </a:rPr>
              <a:t>technique</a:t>
            </a:r>
            <a:r>
              <a:rPr sz="1200" b="1" spc="-35" dirty="0">
                <a:latin typeface="Calibri"/>
                <a:cs typeface="Calibri"/>
              </a:rPr>
              <a:t> </a:t>
            </a:r>
            <a:r>
              <a:rPr sz="1200" b="1" spc="-10" dirty="0">
                <a:latin typeface="Calibri"/>
                <a:cs typeface="Calibri"/>
              </a:rPr>
              <a:t>ScienceDirect</a:t>
            </a:r>
            <a:endParaRPr sz="1200">
              <a:latin typeface="Calibri"/>
              <a:cs typeface="Calibri"/>
            </a:endParaRPr>
          </a:p>
          <a:p>
            <a:pPr>
              <a:lnSpc>
                <a:spcPct val="100000"/>
              </a:lnSpc>
              <a:spcBef>
                <a:spcPts val="450"/>
              </a:spcBef>
            </a:pPr>
            <a:endParaRPr sz="1200">
              <a:latin typeface="Calibri"/>
              <a:cs typeface="Calibri"/>
            </a:endParaRPr>
          </a:p>
          <a:p>
            <a:pPr marL="12700" marR="6350" indent="914400" algn="just">
              <a:lnSpc>
                <a:spcPct val="100000"/>
              </a:lnSpc>
            </a:pPr>
            <a:r>
              <a:rPr sz="1200" b="1" dirty="0">
                <a:latin typeface="Calibri"/>
                <a:cs typeface="Calibri"/>
              </a:rPr>
              <a:t>Le</a:t>
            </a:r>
            <a:r>
              <a:rPr sz="1200" b="1" spc="-20" dirty="0">
                <a:latin typeface="Calibri"/>
                <a:cs typeface="Calibri"/>
              </a:rPr>
              <a:t> </a:t>
            </a:r>
            <a:r>
              <a:rPr sz="1200" b="1" dirty="0">
                <a:latin typeface="Calibri"/>
                <a:cs typeface="Calibri"/>
              </a:rPr>
              <a:t>partenaire</a:t>
            </a:r>
            <a:r>
              <a:rPr sz="1200" b="1" spc="-15" dirty="0">
                <a:latin typeface="Calibri"/>
                <a:cs typeface="Calibri"/>
              </a:rPr>
              <a:t> </a:t>
            </a:r>
            <a:r>
              <a:rPr sz="1200" b="1" dirty="0">
                <a:latin typeface="Calibri"/>
                <a:cs typeface="Calibri"/>
              </a:rPr>
              <a:t>de</a:t>
            </a:r>
            <a:r>
              <a:rPr sz="1200" b="1" spc="-20" dirty="0">
                <a:latin typeface="Calibri"/>
                <a:cs typeface="Calibri"/>
              </a:rPr>
              <a:t> </a:t>
            </a:r>
            <a:r>
              <a:rPr sz="1200" b="1" dirty="0">
                <a:latin typeface="Calibri"/>
                <a:cs typeface="Calibri"/>
              </a:rPr>
              <a:t>CADOC,</a:t>
            </a:r>
            <a:r>
              <a:rPr sz="1200" b="1" spc="-10" dirty="0">
                <a:latin typeface="Calibri"/>
                <a:cs typeface="Calibri"/>
              </a:rPr>
              <a:t> Elsevier, </a:t>
            </a:r>
            <a:r>
              <a:rPr sz="1200" b="1" dirty="0">
                <a:latin typeface="Calibri"/>
                <a:cs typeface="Calibri"/>
              </a:rPr>
              <a:t>est</a:t>
            </a:r>
            <a:r>
              <a:rPr sz="1200" b="1" spc="-10" dirty="0">
                <a:latin typeface="Calibri"/>
                <a:cs typeface="Calibri"/>
              </a:rPr>
              <a:t> </a:t>
            </a:r>
            <a:r>
              <a:rPr sz="1200" b="1" dirty="0">
                <a:latin typeface="Calibri"/>
                <a:cs typeface="Calibri"/>
              </a:rPr>
              <a:t>l'un</a:t>
            </a:r>
            <a:r>
              <a:rPr sz="1200" b="1" spc="-10" dirty="0">
                <a:latin typeface="Calibri"/>
                <a:cs typeface="Calibri"/>
              </a:rPr>
              <a:t> </a:t>
            </a:r>
            <a:r>
              <a:rPr sz="1200" b="1" dirty="0">
                <a:latin typeface="Calibri"/>
                <a:cs typeface="Calibri"/>
              </a:rPr>
              <a:t>des</a:t>
            </a:r>
            <a:r>
              <a:rPr sz="1200" b="1" spc="-10" dirty="0">
                <a:latin typeface="Calibri"/>
                <a:cs typeface="Calibri"/>
              </a:rPr>
              <a:t> </a:t>
            </a:r>
            <a:r>
              <a:rPr sz="1200" b="1" dirty="0">
                <a:latin typeface="Calibri"/>
                <a:cs typeface="Calibri"/>
              </a:rPr>
              <a:t>plus</a:t>
            </a:r>
            <a:r>
              <a:rPr sz="1200" b="1" spc="-5" dirty="0">
                <a:latin typeface="Calibri"/>
                <a:cs typeface="Calibri"/>
              </a:rPr>
              <a:t> </a:t>
            </a:r>
            <a:r>
              <a:rPr sz="1200" b="1" dirty="0">
                <a:latin typeface="Calibri"/>
                <a:cs typeface="Calibri"/>
              </a:rPr>
              <a:t>grands</a:t>
            </a:r>
            <a:r>
              <a:rPr sz="1200" b="1" spc="-10" dirty="0">
                <a:latin typeface="Calibri"/>
                <a:cs typeface="Calibri"/>
              </a:rPr>
              <a:t> </a:t>
            </a:r>
            <a:r>
              <a:rPr sz="1200" b="1" dirty="0">
                <a:latin typeface="Calibri"/>
                <a:cs typeface="Calibri"/>
              </a:rPr>
              <a:t>éditeurs</a:t>
            </a:r>
            <a:r>
              <a:rPr sz="1200" b="1" spc="-10" dirty="0">
                <a:latin typeface="Calibri"/>
                <a:cs typeface="Calibri"/>
              </a:rPr>
              <a:t> internationaux,</a:t>
            </a:r>
            <a:r>
              <a:rPr sz="1200" b="1" spc="-5" dirty="0">
                <a:latin typeface="Calibri"/>
                <a:cs typeface="Calibri"/>
              </a:rPr>
              <a:t> </a:t>
            </a:r>
            <a:r>
              <a:rPr sz="1200" b="1" spc="-25" dirty="0">
                <a:latin typeface="Calibri"/>
                <a:cs typeface="Calibri"/>
              </a:rPr>
              <a:t>qui </a:t>
            </a:r>
            <a:r>
              <a:rPr sz="1200" b="1" dirty="0">
                <a:latin typeface="Calibri"/>
                <a:cs typeface="Calibri"/>
              </a:rPr>
              <a:t>offre</a:t>
            </a:r>
            <a:r>
              <a:rPr sz="1200" b="1" spc="25" dirty="0">
                <a:latin typeface="Calibri"/>
                <a:cs typeface="Calibri"/>
              </a:rPr>
              <a:t> </a:t>
            </a:r>
            <a:r>
              <a:rPr sz="1200" b="1" dirty="0">
                <a:latin typeface="Calibri"/>
                <a:cs typeface="Calibri"/>
              </a:rPr>
              <a:t>des</a:t>
            </a:r>
            <a:r>
              <a:rPr sz="1200" b="1" spc="45" dirty="0">
                <a:latin typeface="Calibri"/>
                <a:cs typeface="Calibri"/>
              </a:rPr>
              <a:t> </a:t>
            </a:r>
            <a:r>
              <a:rPr sz="1200" b="1" dirty="0">
                <a:latin typeface="Calibri"/>
                <a:cs typeface="Calibri"/>
              </a:rPr>
              <a:t>publications</a:t>
            </a:r>
            <a:r>
              <a:rPr sz="1200" b="1" spc="40" dirty="0">
                <a:latin typeface="Calibri"/>
                <a:cs typeface="Calibri"/>
              </a:rPr>
              <a:t> </a:t>
            </a:r>
            <a:r>
              <a:rPr sz="1200" b="1" dirty="0">
                <a:latin typeface="Calibri"/>
                <a:cs typeface="Calibri"/>
              </a:rPr>
              <a:t>scientifiques,</a:t>
            </a:r>
            <a:r>
              <a:rPr sz="1200" b="1" spc="30" dirty="0">
                <a:latin typeface="Calibri"/>
                <a:cs typeface="Calibri"/>
              </a:rPr>
              <a:t> </a:t>
            </a:r>
            <a:r>
              <a:rPr sz="1200" b="1" dirty="0">
                <a:latin typeface="Calibri"/>
                <a:cs typeface="Calibri"/>
              </a:rPr>
              <a:t>techniques</a:t>
            </a:r>
            <a:r>
              <a:rPr sz="1200" b="1" spc="35" dirty="0">
                <a:latin typeface="Calibri"/>
                <a:cs typeface="Calibri"/>
              </a:rPr>
              <a:t> </a:t>
            </a:r>
            <a:r>
              <a:rPr sz="1200" b="1" dirty="0">
                <a:latin typeface="Calibri"/>
                <a:cs typeface="Calibri"/>
              </a:rPr>
              <a:t>et</a:t>
            </a:r>
            <a:r>
              <a:rPr sz="1200" b="1" spc="45" dirty="0">
                <a:latin typeface="Calibri"/>
                <a:cs typeface="Calibri"/>
              </a:rPr>
              <a:t> </a:t>
            </a:r>
            <a:r>
              <a:rPr sz="1200" b="1" dirty="0">
                <a:latin typeface="Calibri"/>
                <a:cs typeface="Calibri"/>
              </a:rPr>
              <a:t>médicales.</a:t>
            </a:r>
            <a:r>
              <a:rPr sz="1200" b="1" spc="45" dirty="0">
                <a:latin typeface="Calibri"/>
                <a:cs typeface="Calibri"/>
              </a:rPr>
              <a:t> </a:t>
            </a:r>
            <a:r>
              <a:rPr sz="1200" b="1" dirty="0">
                <a:latin typeface="Calibri"/>
                <a:cs typeface="Calibri"/>
              </a:rPr>
              <a:t>En</a:t>
            </a:r>
            <a:r>
              <a:rPr sz="1200" b="1" spc="35" dirty="0">
                <a:latin typeface="Calibri"/>
                <a:cs typeface="Calibri"/>
              </a:rPr>
              <a:t> </a:t>
            </a:r>
            <a:r>
              <a:rPr sz="1200" b="1" dirty="0">
                <a:latin typeface="Calibri"/>
                <a:cs typeface="Calibri"/>
              </a:rPr>
              <a:t>partenariat</a:t>
            </a:r>
            <a:r>
              <a:rPr sz="1200" b="1" spc="35" dirty="0">
                <a:latin typeface="Calibri"/>
                <a:cs typeface="Calibri"/>
              </a:rPr>
              <a:t> </a:t>
            </a:r>
            <a:r>
              <a:rPr sz="1200" b="1" dirty="0">
                <a:latin typeface="Calibri"/>
                <a:cs typeface="Calibri"/>
              </a:rPr>
              <a:t>avec</a:t>
            </a:r>
            <a:r>
              <a:rPr sz="1200" b="1" spc="45" dirty="0">
                <a:latin typeface="Calibri"/>
                <a:cs typeface="Calibri"/>
              </a:rPr>
              <a:t> </a:t>
            </a:r>
            <a:r>
              <a:rPr sz="1200" b="1" dirty="0">
                <a:latin typeface="Calibri"/>
                <a:cs typeface="Calibri"/>
              </a:rPr>
              <a:t>les</a:t>
            </a:r>
            <a:r>
              <a:rPr sz="1200" b="1" spc="25" dirty="0">
                <a:latin typeface="Calibri"/>
                <a:cs typeface="Calibri"/>
              </a:rPr>
              <a:t> </a:t>
            </a:r>
            <a:r>
              <a:rPr sz="1200" b="1" spc="-10" dirty="0">
                <a:latin typeface="Calibri"/>
                <a:cs typeface="Calibri"/>
              </a:rPr>
              <a:t>communautés </a:t>
            </a:r>
            <a:r>
              <a:rPr sz="1200" b="1" dirty="0">
                <a:latin typeface="Calibri"/>
                <a:cs typeface="Calibri"/>
              </a:rPr>
              <a:t>scientifiques</a:t>
            </a:r>
            <a:r>
              <a:rPr sz="1200" b="1" spc="160" dirty="0">
                <a:latin typeface="Calibri"/>
                <a:cs typeface="Calibri"/>
              </a:rPr>
              <a:t> </a:t>
            </a:r>
            <a:r>
              <a:rPr sz="1200" b="1" dirty="0">
                <a:latin typeface="Calibri"/>
                <a:cs typeface="Calibri"/>
              </a:rPr>
              <a:t>et</a:t>
            </a:r>
            <a:r>
              <a:rPr sz="1200" b="1" spc="155" dirty="0">
                <a:latin typeface="Calibri"/>
                <a:cs typeface="Calibri"/>
              </a:rPr>
              <a:t> </a:t>
            </a:r>
            <a:r>
              <a:rPr sz="1200" b="1" dirty="0">
                <a:latin typeface="Calibri"/>
                <a:cs typeface="Calibri"/>
              </a:rPr>
              <a:t>médicales</a:t>
            </a:r>
            <a:r>
              <a:rPr sz="1200" b="1" spc="155" dirty="0">
                <a:latin typeface="Calibri"/>
                <a:cs typeface="Calibri"/>
              </a:rPr>
              <a:t> </a:t>
            </a:r>
            <a:r>
              <a:rPr sz="1200" b="1" dirty="0">
                <a:latin typeface="Calibri"/>
                <a:cs typeface="Calibri"/>
              </a:rPr>
              <a:t>internationales,</a:t>
            </a:r>
            <a:r>
              <a:rPr sz="1200" b="1" spc="165" dirty="0">
                <a:latin typeface="Calibri"/>
                <a:cs typeface="Calibri"/>
              </a:rPr>
              <a:t> </a:t>
            </a:r>
            <a:r>
              <a:rPr sz="1200" b="1" dirty="0">
                <a:latin typeface="Calibri"/>
                <a:cs typeface="Calibri"/>
              </a:rPr>
              <a:t>Elsevier</a:t>
            </a:r>
            <a:r>
              <a:rPr sz="1200" b="1" spc="155" dirty="0">
                <a:latin typeface="Calibri"/>
                <a:cs typeface="Calibri"/>
              </a:rPr>
              <a:t> </a:t>
            </a:r>
            <a:r>
              <a:rPr sz="1200" b="1" dirty="0">
                <a:latin typeface="Calibri"/>
                <a:cs typeface="Calibri"/>
              </a:rPr>
              <a:t>publie</a:t>
            </a:r>
            <a:r>
              <a:rPr sz="1200" b="1" spc="160" dirty="0">
                <a:latin typeface="Calibri"/>
                <a:cs typeface="Calibri"/>
              </a:rPr>
              <a:t> </a:t>
            </a:r>
            <a:r>
              <a:rPr sz="1200" b="1" dirty="0">
                <a:latin typeface="Calibri"/>
                <a:cs typeface="Calibri"/>
              </a:rPr>
              <a:t>plus</a:t>
            </a:r>
            <a:r>
              <a:rPr sz="1200" b="1" spc="155" dirty="0">
                <a:latin typeface="Calibri"/>
                <a:cs typeface="Calibri"/>
              </a:rPr>
              <a:t> </a:t>
            </a:r>
            <a:r>
              <a:rPr sz="1200" b="1" dirty="0">
                <a:latin typeface="Calibri"/>
                <a:cs typeface="Calibri"/>
              </a:rPr>
              <a:t>de</a:t>
            </a:r>
            <a:r>
              <a:rPr sz="1200" b="1" spc="150" dirty="0">
                <a:latin typeface="Calibri"/>
                <a:cs typeface="Calibri"/>
              </a:rPr>
              <a:t> </a:t>
            </a:r>
            <a:r>
              <a:rPr sz="1200" b="1" dirty="0">
                <a:latin typeface="Calibri"/>
                <a:cs typeface="Calibri"/>
              </a:rPr>
              <a:t>1900</a:t>
            </a:r>
            <a:r>
              <a:rPr sz="1200" b="1" spc="155" dirty="0">
                <a:latin typeface="Calibri"/>
                <a:cs typeface="Calibri"/>
              </a:rPr>
              <a:t> </a:t>
            </a:r>
            <a:r>
              <a:rPr sz="1200" b="1" dirty="0">
                <a:latin typeface="Calibri"/>
                <a:cs typeface="Calibri"/>
              </a:rPr>
              <a:t>revues</a:t>
            </a:r>
            <a:r>
              <a:rPr sz="1200" b="1" spc="155" dirty="0">
                <a:latin typeface="Calibri"/>
                <a:cs typeface="Calibri"/>
              </a:rPr>
              <a:t> </a:t>
            </a:r>
            <a:r>
              <a:rPr sz="1200" b="1" dirty="0">
                <a:latin typeface="Calibri"/>
                <a:cs typeface="Calibri"/>
              </a:rPr>
              <a:t>et</a:t>
            </a:r>
            <a:r>
              <a:rPr sz="1200" b="1" spc="160" dirty="0">
                <a:latin typeface="Calibri"/>
                <a:cs typeface="Calibri"/>
              </a:rPr>
              <a:t> </a:t>
            </a:r>
            <a:r>
              <a:rPr sz="1200" b="1" dirty="0">
                <a:latin typeface="Calibri"/>
                <a:cs typeface="Calibri"/>
              </a:rPr>
              <a:t>1900</a:t>
            </a:r>
            <a:r>
              <a:rPr sz="1200" b="1" spc="155" dirty="0">
                <a:latin typeface="Calibri"/>
                <a:cs typeface="Calibri"/>
              </a:rPr>
              <a:t> </a:t>
            </a:r>
            <a:r>
              <a:rPr sz="1200" b="1" spc="-10" dirty="0">
                <a:latin typeface="Calibri"/>
                <a:cs typeface="Calibri"/>
              </a:rPr>
              <a:t>nouveaux </a:t>
            </a:r>
            <a:r>
              <a:rPr sz="1200" b="1" dirty="0">
                <a:latin typeface="Calibri"/>
                <a:cs typeface="Calibri"/>
              </a:rPr>
              <a:t>livres</a:t>
            </a:r>
            <a:r>
              <a:rPr sz="1200" b="1" spc="245" dirty="0">
                <a:latin typeface="Calibri"/>
                <a:cs typeface="Calibri"/>
              </a:rPr>
              <a:t> </a:t>
            </a:r>
            <a:r>
              <a:rPr sz="1200" b="1" dirty="0">
                <a:latin typeface="Calibri"/>
                <a:cs typeface="Calibri"/>
              </a:rPr>
              <a:t>par</a:t>
            </a:r>
            <a:r>
              <a:rPr sz="1200" b="1" spc="260" dirty="0">
                <a:latin typeface="Calibri"/>
                <a:cs typeface="Calibri"/>
              </a:rPr>
              <a:t> </a:t>
            </a:r>
            <a:r>
              <a:rPr sz="1200" b="1" dirty="0">
                <a:latin typeface="Calibri"/>
                <a:cs typeface="Calibri"/>
              </a:rPr>
              <a:t>an,</a:t>
            </a:r>
            <a:r>
              <a:rPr sz="1200" b="1" spc="260" dirty="0">
                <a:latin typeface="Calibri"/>
                <a:cs typeface="Calibri"/>
              </a:rPr>
              <a:t> </a:t>
            </a:r>
            <a:r>
              <a:rPr sz="1200" b="1" dirty="0">
                <a:latin typeface="Calibri"/>
                <a:cs typeface="Calibri"/>
              </a:rPr>
              <a:t>en</a:t>
            </a:r>
            <a:r>
              <a:rPr sz="1200" b="1" spc="245" dirty="0">
                <a:latin typeface="Calibri"/>
                <a:cs typeface="Calibri"/>
              </a:rPr>
              <a:t> </a:t>
            </a:r>
            <a:r>
              <a:rPr sz="1200" b="1" dirty="0">
                <a:latin typeface="Calibri"/>
                <a:cs typeface="Calibri"/>
              </a:rPr>
              <a:t>plus</a:t>
            </a:r>
            <a:r>
              <a:rPr sz="1200" b="1" spc="245" dirty="0">
                <a:latin typeface="Calibri"/>
                <a:cs typeface="Calibri"/>
              </a:rPr>
              <a:t> </a:t>
            </a:r>
            <a:r>
              <a:rPr sz="1200" b="1" dirty="0">
                <a:latin typeface="Calibri"/>
                <a:cs typeface="Calibri"/>
              </a:rPr>
              <a:t>d'offrir</a:t>
            </a:r>
            <a:r>
              <a:rPr sz="1200" b="1" spc="254" dirty="0">
                <a:latin typeface="Calibri"/>
                <a:cs typeface="Calibri"/>
              </a:rPr>
              <a:t> </a:t>
            </a:r>
            <a:r>
              <a:rPr sz="1200" b="1" dirty="0">
                <a:latin typeface="Calibri"/>
                <a:cs typeface="Calibri"/>
              </a:rPr>
              <a:t>un</a:t>
            </a:r>
            <a:r>
              <a:rPr sz="1200" b="1" spc="260" dirty="0">
                <a:latin typeface="Calibri"/>
                <a:cs typeface="Calibri"/>
              </a:rPr>
              <a:t> </a:t>
            </a:r>
            <a:r>
              <a:rPr sz="1200" b="1" dirty="0">
                <a:latin typeface="Calibri"/>
                <a:cs typeface="Calibri"/>
              </a:rPr>
              <a:t>large</a:t>
            </a:r>
            <a:r>
              <a:rPr sz="1200" b="1" spc="250" dirty="0">
                <a:latin typeface="Calibri"/>
                <a:cs typeface="Calibri"/>
              </a:rPr>
              <a:t> </a:t>
            </a:r>
            <a:r>
              <a:rPr sz="1200" b="1" dirty="0">
                <a:latin typeface="Calibri"/>
                <a:cs typeface="Calibri"/>
              </a:rPr>
              <a:t>éventail</a:t>
            </a:r>
            <a:r>
              <a:rPr sz="1200" b="1" spc="260" dirty="0">
                <a:latin typeface="Calibri"/>
                <a:cs typeface="Calibri"/>
              </a:rPr>
              <a:t> </a:t>
            </a:r>
            <a:r>
              <a:rPr sz="1200" b="1" dirty="0">
                <a:latin typeface="Calibri"/>
                <a:cs typeface="Calibri"/>
              </a:rPr>
              <a:t>de</a:t>
            </a:r>
            <a:r>
              <a:rPr sz="1200" b="1" spc="250" dirty="0">
                <a:latin typeface="Calibri"/>
                <a:cs typeface="Calibri"/>
              </a:rPr>
              <a:t> </a:t>
            </a:r>
            <a:r>
              <a:rPr sz="1200" b="1" dirty="0">
                <a:latin typeface="Calibri"/>
                <a:cs typeface="Calibri"/>
              </a:rPr>
              <a:t>produits</a:t>
            </a:r>
            <a:r>
              <a:rPr sz="1200" b="1" spc="260" dirty="0">
                <a:latin typeface="Calibri"/>
                <a:cs typeface="Calibri"/>
              </a:rPr>
              <a:t> </a:t>
            </a:r>
            <a:r>
              <a:rPr sz="1200" b="1" dirty="0">
                <a:latin typeface="Calibri"/>
                <a:cs typeface="Calibri"/>
              </a:rPr>
              <a:t>électroniques</a:t>
            </a:r>
            <a:r>
              <a:rPr sz="1200" b="1" spc="260" dirty="0">
                <a:latin typeface="Calibri"/>
                <a:cs typeface="Calibri"/>
              </a:rPr>
              <a:t> </a:t>
            </a:r>
            <a:r>
              <a:rPr sz="1200" b="1" dirty="0">
                <a:latin typeface="Calibri"/>
                <a:cs typeface="Calibri"/>
              </a:rPr>
              <a:t>innovateurs</a:t>
            </a:r>
            <a:r>
              <a:rPr sz="1200" b="1" spc="240" dirty="0">
                <a:latin typeface="Calibri"/>
                <a:cs typeface="Calibri"/>
              </a:rPr>
              <a:t> </a:t>
            </a:r>
            <a:r>
              <a:rPr sz="1200" b="1" dirty="0">
                <a:latin typeface="Calibri"/>
                <a:cs typeface="Calibri"/>
              </a:rPr>
              <a:t>tels</a:t>
            </a:r>
            <a:r>
              <a:rPr sz="1200" b="1" spc="245" dirty="0">
                <a:latin typeface="Calibri"/>
                <a:cs typeface="Calibri"/>
              </a:rPr>
              <a:t> </a:t>
            </a:r>
            <a:r>
              <a:rPr sz="1200" b="1" spc="-25" dirty="0">
                <a:latin typeface="Calibri"/>
                <a:cs typeface="Calibri"/>
              </a:rPr>
              <a:t>que </a:t>
            </a:r>
            <a:r>
              <a:rPr sz="1200" b="1" dirty="0">
                <a:latin typeface="Calibri"/>
                <a:cs typeface="Calibri"/>
              </a:rPr>
              <a:t>ScienceDirect,</a:t>
            </a:r>
            <a:r>
              <a:rPr sz="1200" b="1" spc="200" dirty="0">
                <a:latin typeface="Calibri"/>
                <a:cs typeface="Calibri"/>
              </a:rPr>
              <a:t> </a:t>
            </a:r>
            <a:r>
              <a:rPr sz="1200" b="1" dirty="0">
                <a:latin typeface="Calibri"/>
                <a:cs typeface="Calibri"/>
              </a:rPr>
              <a:t>Scopus</a:t>
            </a:r>
            <a:r>
              <a:rPr sz="1200" b="1" spc="-35" dirty="0">
                <a:latin typeface="Calibri"/>
                <a:cs typeface="Calibri"/>
              </a:rPr>
              <a:t> </a:t>
            </a:r>
            <a:r>
              <a:rPr sz="1200" b="1" spc="-50" dirty="0">
                <a:latin typeface="Calibri"/>
                <a:cs typeface="Calibri"/>
              </a:rPr>
              <a:t>…</a:t>
            </a:r>
            <a:endParaRPr sz="1200">
              <a:latin typeface="Calibri"/>
              <a:cs typeface="Calibri"/>
            </a:endParaRPr>
          </a:p>
          <a:p>
            <a:pPr marL="12700" algn="just">
              <a:lnSpc>
                <a:spcPct val="100000"/>
              </a:lnSpc>
            </a:pPr>
            <a:r>
              <a:rPr sz="1200" b="1" dirty="0">
                <a:latin typeface="Calibri"/>
                <a:cs typeface="Calibri"/>
              </a:rPr>
              <a:t>Produit</a:t>
            </a:r>
            <a:r>
              <a:rPr sz="1200" b="1" spc="-20" dirty="0">
                <a:latin typeface="Calibri"/>
                <a:cs typeface="Calibri"/>
              </a:rPr>
              <a:t> </a:t>
            </a:r>
            <a:r>
              <a:rPr sz="1200" b="1" dirty="0">
                <a:latin typeface="Calibri"/>
                <a:cs typeface="Calibri"/>
              </a:rPr>
              <a:t>:</a:t>
            </a:r>
            <a:r>
              <a:rPr sz="1200" b="1" spc="-20" dirty="0">
                <a:latin typeface="Calibri"/>
                <a:cs typeface="Calibri"/>
              </a:rPr>
              <a:t> </a:t>
            </a:r>
            <a:r>
              <a:rPr sz="1200" b="1" spc="-10" dirty="0">
                <a:latin typeface="Calibri"/>
                <a:cs typeface="Calibri"/>
              </a:rPr>
              <a:t>ScienceDirect</a:t>
            </a:r>
            <a:endParaRPr sz="1200">
              <a:latin typeface="Calibri"/>
              <a:cs typeface="Calibri"/>
            </a:endParaRPr>
          </a:p>
          <a:p>
            <a:pPr marL="12700" marR="649605" indent="34925" algn="just">
              <a:lnSpc>
                <a:spcPct val="100000"/>
              </a:lnSpc>
            </a:pPr>
            <a:r>
              <a:rPr sz="1200" b="1" spc="-10" dirty="0">
                <a:latin typeface="Calibri"/>
                <a:cs typeface="Calibri"/>
              </a:rPr>
              <a:t>ScienceDirect</a:t>
            </a:r>
            <a:r>
              <a:rPr sz="1200" b="1" spc="-25" dirty="0">
                <a:latin typeface="Calibri"/>
                <a:cs typeface="Calibri"/>
              </a:rPr>
              <a:t> </a:t>
            </a:r>
            <a:r>
              <a:rPr sz="1200" b="1" dirty="0">
                <a:latin typeface="Calibri"/>
                <a:cs typeface="Calibri"/>
              </a:rPr>
              <a:t>a</a:t>
            </a:r>
            <a:r>
              <a:rPr sz="1200" b="1" spc="-15" dirty="0">
                <a:latin typeface="Calibri"/>
                <a:cs typeface="Calibri"/>
              </a:rPr>
              <a:t> </a:t>
            </a:r>
            <a:r>
              <a:rPr sz="1200" b="1" dirty="0">
                <a:latin typeface="Calibri"/>
                <a:cs typeface="Calibri"/>
              </a:rPr>
              <a:t>été</a:t>
            </a:r>
            <a:r>
              <a:rPr sz="1200" b="1" spc="-25" dirty="0">
                <a:latin typeface="Calibri"/>
                <a:cs typeface="Calibri"/>
              </a:rPr>
              <a:t> </a:t>
            </a:r>
            <a:r>
              <a:rPr sz="1200" b="1" dirty="0">
                <a:latin typeface="Calibri"/>
                <a:cs typeface="Calibri"/>
              </a:rPr>
              <a:t>lancé</a:t>
            </a:r>
            <a:r>
              <a:rPr sz="1200" b="1" spc="-10" dirty="0">
                <a:latin typeface="Calibri"/>
                <a:cs typeface="Calibri"/>
              </a:rPr>
              <a:t> </a:t>
            </a:r>
            <a:r>
              <a:rPr sz="1200" b="1" dirty="0">
                <a:latin typeface="Calibri"/>
                <a:cs typeface="Calibri"/>
              </a:rPr>
              <a:t>en</a:t>
            </a:r>
            <a:r>
              <a:rPr sz="1200" b="1" spc="-5" dirty="0">
                <a:latin typeface="Calibri"/>
                <a:cs typeface="Calibri"/>
              </a:rPr>
              <a:t> </a:t>
            </a:r>
            <a:r>
              <a:rPr sz="1200" b="1" dirty="0">
                <a:latin typeface="Calibri"/>
                <a:cs typeface="Calibri"/>
              </a:rPr>
              <a:t>1995</a:t>
            </a:r>
            <a:r>
              <a:rPr sz="1200" b="1" spc="-5" dirty="0">
                <a:latin typeface="Calibri"/>
                <a:cs typeface="Calibri"/>
              </a:rPr>
              <a:t> </a:t>
            </a:r>
            <a:r>
              <a:rPr sz="1200" b="1" dirty="0">
                <a:latin typeface="Calibri"/>
                <a:cs typeface="Calibri"/>
              </a:rPr>
              <a:t>et</a:t>
            </a:r>
            <a:r>
              <a:rPr sz="1200" b="1" spc="-10" dirty="0">
                <a:latin typeface="Calibri"/>
                <a:cs typeface="Calibri"/>
              </a:rPr>
              <a:t> contient</a:t>
            </a:r>
            <a:r>
              <a:rPr sz="1200" b="1" spc="-25" dirty="0">
                <a:latin typeface="Calibri"/>
                <a:cs typeface="Calibri"/>
              </a:rPr>
              <a:t> </a:t>
            </a:r>
            <a:r>
              <a:rPr sz="1200" b="1" dirty="0">
                <a:latin typeface="Calibri"/>
                <a:cs typeface="Calibri"/>
              </a:rPr>
              <a:t>des</a:t>
            </a:r>
            <a:r>
              <a:rPr sz="1200" b="1" spc="-10" dirty="0">
                <a:latin typeface="Calibri"/>
                <a:cs typeface="Calibri"/>
              </a:rPr>
              <a:t> </a:t>
            </a:r>
            <a:r>
              <a:rPr sz="1200" b="1" dirty="0">
                <a:latin typeface="Calibri"/>
                <a:cs typeface="Calibri"/>
              </a:rPr>
              <a:t>packages</a:t>
            </a:r>
            <a:r>
              <a:rPr sz="1200" b="1" spc="-15" dirty="0">
                <a:latin typeface="Calibri"/>
                <a:cs typeface="Calibri"/>
              </a:rPr>
              <a:t> </a:t>
            </a:r>
            <a:r>
              <a:rPr sz="1200" b="1" dirty="0">
                <a:latin typeface="Calibri"/>
                <a:cs typeface="Calibri"/>
              </a:rPr>
              <a:t>de</a:t>
            </a:r>
            <a:r>
              <a:rPr sz="1200" b="1" spc="-15" dirty="0">
                <a:latin typeface="Calibri"/>
                <a:cs typeface="Calibri"/>
              </a:rPr>
              <a:t> </a:t>
            </a:r>
            <a:r>
              <a:rPr sz="1200" b="1" dirty="0">
                <a:latin typeface="Calibri"/>
                <a:cs typeface="Calibri"/>
              </a:rPr>
              <a:t>revues</a:t>
            </a:r>
            <a:r>
              <a:rPr sz="1200" b="1" spc="-25" dirty="0">
                <a:latin typeface="Calibri"/>
                <a:cs typeface="Calibri"/>
              </a:rPr>
              <a:t> </a:t>
            </a:r>
            <a:r>
              <a:rPr sz="1200" b="1" dirty="0">
                <a:latin typeface="Calibri"/>
                <a:cs typeface="Calibri"/>
              </a:rPr>
              <a:t>et</a:t>
            </a:r>
            <a:r>
              <a:rPr sz="1200" b="1" spc="-5" dirty="0">
                <a:latin typeface="Calibri"/>
                <a:cs typeface="Calibri"/>
              </a:rPr>
              <a:t> </a:t>
            </a:r>
            <a:r>
              <a:rPr sz="1200" b="1" dirty="0">
                <a:latin typeface="Calibri"/>
                <a:cs typeface="Calibri"/>
              </a:rPr>
              <a:t>de</a:t>
            </a:r>
            <a:r>
              <a:rPr sz="1200" b="1" spc="-15" dirty="0">
                <a:latin typeface="Calibri"/>
                <a:cs typeface="Calibri"/>
              </a:rPr>
              <a:t> </a:t>
            </a:r>
            <a:r>
              <a:rPr sz="1200" b="1" dirty="0">
                <a:latin typeface="Calibri"/>
                <a:cs typeface="Calibri"/>
              </a:rPr>
              <a:t>e-books</a:t>
            </a:r>
            <a:r>
              <a:rPr sz="1200" b="1" spc="-20" dirty="0">
                <a:latin typeface="Calibri"/>
                <a:cs typeface="Calibri"/>
              </a:rPr>
              <a:t> </a:t>
            </a:r>
            <a:r>
              <a:rPr sz="1200" b="1" spc="-10" dirty="0">
                <a:latin typeface="Calibri"/>
                <a:cs typeface="Calibri"/>
              </a:rPr>
              <a:t>(Livres </a:t>
            </a:r>
            <a:r>
              <a:rPr sz="1200" b="1" dirty="0">
                <a:latin typeface="Calibri"/>
                <a:cs typeface="Calibri"/>
              </a:rPr>
              <a:t>électroniques)</a:t>
            </a:r>
            <a:r>
              <a:rPr sz="1200" b="1" spc="-50" dirty="0">
                <a:latin typeface="Calibri"/>
                <a:cs typeface="Calibri"/>
              </a:rPr>
              <a:t> </a:t>
            </a:r>
            <a:r>
              <a:rPr sz="1200" b="1" dirty="0">
                <a:latin typeface="Calibri"/>
                <a:cs typeface="Calibri"/>
              </a:rPr>
              <a:t>disponibles</a:t>
            </a:r>
            <a:r>
              <a:rPr sz="1200" b="1" spc="-40" dirty="0">
                <a:latin typeface="Calibri"/>
                <a:cs typeface="Calibri"/>
              </a:rPr>
              <a:t> </a:t>
            </a:r>
            <a:r>
              <a:rPr sz="1200" b="1" dirty="0">
                <a:latin typeface="Calibri"/>
                <a:cs typeface="Calibri"/>
              </a:rPr>
              <a:t>pour</a:t>
            </a:r>
            <a:r>
              <a:rPr sz="1200" b="1" spc="-45" dirty="0">
                <a:latin typeface="Calibri"/>
                <a:cs typeface="Calibri"/>
              </a:rPr>
              <a:t> </a:t>
            </a:r>
            <a:r>
              <a:rPr sz="1200" b="1" dirty="0">
                <a:latin typeface="Calibri"/>
                <a:cs typeface="Calibri"/>
              </a:rPr>
              <a:t>plusieurs</a:t>
            </a:r>
            <a:r>
              <a:rPr sz="1200" b="1" spc="-50" dirty="0">
                <a:latin typeface="Calibri"/>
                <a:cs typeface="Calibri"/>
              </a:rPr>
              <a:t> </a:t>
            </a:r>
            <a:r>
              <a:rPr sz="1200" b="1" dirty="0">
                <a:latin typeface="Calibri"/>
                <a:cs typeface="Calibri"/>
              </a:rPr>
              <a:t>domaine</a:t>
            </a:r>
            <a:r>
              <a:rPr sz="1200" b="1" spc="-35" dirty="0">
                <a:latin typeface="Calibri"/>
                <a:cs typeface="Calibri"/>
              </a:rPr>
              <a:t> </a:t>
            </a:r>
            <a:r>
              <a:rPr sz="1200" b="1" dirty="0">
                <a:latin typeface="Calibri"/>
                <a:cs typeface="Calibri"/>
              </a:rPr>
              <a:t>couverts</a:t>
            </a:r>
            <a:r>
              <a:rPr sz="1200" b="1" spc="-55" dirty="0">
                <a:latin typeface="Calibri"/>
                <a:cs typeface="Calibri"/>
              </a:rPr>
              <a:t> </a:t>
            </a:r>
            <a:r>
              <a:rPr sz="1200" b="1" spc="-50" dirty="0">
                <a:latin typeface="Calibri"/>
                <a:cs typeface="Calibri"/>
              </a:rPr>
              <a:t>:</a:t>
            </a:r>
            <a:endParaRPr sz="1200">
              <a:latin typeface="Calibri"/>
              <a:cs typeface="Calibri"/>
            </a:endParaRPr>
          </a:p>
          <a:p>
            <a:pPr marL="1007744" indent="-80645">
              <a:lnSpc>
                <a:spcPct val="100000"/>
              </a:lnSpc>
              <a:buChar char="-"/>
              <a:tabLst>
                <a:tab pos="1007744" algn="l"/>
              </a:tabLst>
            </a:pPr>
            <a:r>
              <a:rPr sz="1200" b="1" dirty="0">
                <a:latin typeface="Calibri"/>
                <a:cs typeface="Calibri"/>
              </a:rPr>
              <a:t>Sciences</a:t>
            </a:r>
            <a:r>
              <a:rPr sz="1200" b="1" spc="-15" dirty="0">
                <a:latin typeface="Calibri"/>
                <a:cs typeface="Calibri"/>
              </a:rPr>
              <a:t> </a:t>
            </a:r>
            <a:r>
              <a:rPr sz="1200" b="1" spc="-10" dirty="0">
                <a:latin typeface="Calibri"/>
                <a:cs typeface="Calibri"/>
              </a:rPr>
              <a:t>Fondamentales (Mathématiques,</a:t>
            </a:r>
            <a:r>
              <a:rPr sz="1200" b="1" dirty="0">
                <a:latin typeface="Calibri"/>
                <a:cs typeface="Calibri"/>
              </a:rPr>
              <a:t> Physique,</a:t>
            </a:r>
            <a:r>
              <a:rPr sz="1200" b="1" spc="15" dirty="0">
                <a:latin typeface="Calibri"/>
                <a:cs typeface="Calibri"/>
              </a:rPr>
              <a:t> </a:t>
            </a:r>
            <a:r>
              <a:rPr sz="1200" b="1" spc="-10" dirty="0">
                <a:latin typeface="Calibri"/>
                <a:cs typeface="Calibri"/>
              </a:rPr>
              <a:t>Chimie)</a:t>
            </a:r>
            <a:endParaRPr sz="1200">
              <a:latin typeface="Calibri"/>
              <a:cs typeface="Calibri"/>
            </a:endParaRPr>
          </a:p>
          <a:p>
            <a:pPr marL="1007744" indent="-80645">
              <a:lnSpc>
                <a:spcPct val="100000"/>
              </a:lnSpc>
              <a:buChar char="-"/>
              <a:tabLst>
                <a:tab pos="1007744" algn="l"/>
              </a:tabLst>
            </a:pPr>
            <a:r>
              <a:rPr sz="1200" b="1" dirty="0">
                <a:latin typeface="Calibri"/>
                <a:cs typeface="Calibri"/>
              </a:rPr>
              <a:t>Sciences</a:t>
            </a:r>
            <a:r>
              <a:rPr sz="1200" b="1" spc="-35" dirty="0">
                <a:latin typeface="Calibri"/>
                <a:cs typeface="Calibri"/>
              </a:rPr>
              <a:t> </a:t>
            </a:r>
            <a:r>
              <a:rPr sz="1200" b="1" dirty="0">
                <a:latin typeface="Calibri"/>
                <a:cs typeface="Calibri"/>
              </a:rPr>
              <a:t>et</a:t>
            </a:r>
            <a:r>
              <a:rPr sz="1200" b="1" spc="-20" dirty="0">
                <a:latin typeface="Calibri"/>
                <a:cs typeface="Calibri"/>
              </a:rPr>
              <a:t> </a:t>
            </a:r>
            <a:r>
              <a:rPr sz="1200" b="1" spc="-10" dirty="0">
                <a:latin typeface="Calibri"/>
                <a:cs typeface="Calibri"/>
              </a:rPr>
              <a:t>Techniques</a:t>
            </a:r>
            <a:endParaRPr sz="1200">
              <a:latin typeface="Calibri"/>
              <a:cs typeface="Calibri"/>
            </a:endParaRPr>
          </a:p>
          <a:p>
            <a:pPr marL="1007744" indent="-80645">
              <a:lnSpc>
                <a:spcPct val="100000"/>
              </a:lnSpc>
              <a:spcBef>
                <a:spcPts val="5"/>
              </a:spcBef>
              <a:buChar char="-"/>
              <a:tabLst>
                <a:tab pos="1007744" algn="l"/>
              </a:tabLst>
            </a:pPr>
            <a:r>
              <a:rPr sz="1200" b="1" dirty="0">
                <a:latin typeface="Calibri"/>
                <a:cs typeface="Calibri"/>
              </a:rPr>
              <a:t>Sciences</a:t>
            </a:r>
            <a:r>
              <a:rPr sz="1200" b="1" spc="-40" dirty="0">
                <a:latin typeface="Calibri"/>
                <a:cs typeface="Calibri"/>
              </a:rPr>
              <a:t> </a:t>
            </a:r>
            <a:r>
              <a:rPr sz="1200" b="1" spc="-10" dirty="0">
                <a:latin typeface="Calibri"/>
                <a:cs typeface="Calibri"/>
              </a:rPr>
              <a:t>Médicales</a:t>
            </a:r>
            <a:endParaRPr sz="1200">
              <a:latin typeface="Calibri"/>
              <a:cs typeface="Calibri"/>
            </a:endParaRPr>
          </a:p>
          <a:p>
            <a:pPr marL="1007744" indent="-80645">
              <a:lnSpc>
                <a:spcPct val="100000"/>
              </a:lnSpc>
              <a:buChar char="-"/>
              <a:tabLst>
                <a:tab pos="1007744" algn="l"/>
              </a:tabLst>
            </a:pPr>
            <a:r>
              <a:rPr sz="1200" b="1" dirty="0">
                <a:latin typeface="Calibri"/>
                <a:cs typeface="Calibri"/>
              </a:rPr>
              <a:t>Sciences</a:t>
            </a:r>
            <a:r>
              <a:rPr sz="1200" b="1" spc="-45" dirty="0">
                <a:latin typeface="Calibri"/>
                <a:cs typeface="Calibri"/>
              </a:rPr>
              <a:t> </a:t>
            </a:r>
            <a:r>
              <a:rPr sz="1200" b="1" dirty="0">
                <a:latin typeface="Calibri"/>
                <a:cs typeface="Calibri"/>
              </a:rPr>
              <a:t>Humaines</a:t>
            </a:r>
            <a:r>
              <a:rPr sz="1200" b="1" spc="-20" dirty="0">
                <a:latin typeface="Calibri"/>
                <a:cs typeface="Calibri"/>
              </a:rPr>
              <a:t> </a:t>
            </a:r>
            <a:r>
              <a:rPr sz="1200" b="1" dirty="0">
                <a:latin typeface="Calibri"/>
                <a:cs typeface="Calibri"/>
              </a:rPr>
              <a:t>et</a:t>
            </a:r>
            <a:r>
              <a:rPr sz="1200" b="1" spc="-40" dirty="0">
                <a:latin typeface="Calibri"/>
                <a:cs typeface="Calibri"/>
              </a:rPr>
              <a:t> </a:t>
            </a:r>
            <a:r>
              <a:rPr sz="1200" b="1" spc="-10" dirty="0">
                <a:latin typeface="Calibri"/>
                <a:cs typeface="Calibri"/>
              </a:rPr>
              <a:t>Sociales</a:t>
            </a:r>
            <a:endParaRPr sz="1200">
              <a:latin typeface="Calibri"/>
              <a:cs typeface="Calibri"/>
            </a:endParaRPr>
          </a:p>
          <a:p>
            <a:pPr marL="12700">
              <a:lnSpc>
                <a:spcPct val="100000"/>
              </a:lnSpc>
            </a:pPr>
            <a:r>
              <a:rPr sz="1200" b="1" spc="-10" dirty="0">
                <a:latin typeface="Calibri"/>
                <a:cs typeface="Calibri"/>
              </a:rPr>
              <a:t>Contenu</a:t>
            </a:r>
            <a:endParaRPr sz="1200">
              <a:latin typeface="Calibri"/>
              <a:cs typeface="Calibri"/>
            </a:endParaRPr>
          </a:p>
          <a:p>
            <a:pPr marL="12700" marR="5080" indent="914400" algn="just">
              <a:lnSpc>
                <a:spcPct val="100000"/>
              </a:lnSpc>
            </a:pPr>
            <a:r>
              <a:rPr sz="1200" b="1" dirty="0">
                <a:latin typeface="Calibri"/>
                <a:cs typeface="Calibri"/>
              </a:rPr>
              <a:t>Plus</a:t>
            </a:r>
            <a:r>
              <a:rPr sz="1200" b="1" spc="229" dirty="0">
                <a:latin typeface="Calibri"/>
                <a:cs typeface="Calibri"/>
              </a:rPr>
              <a:t> </a:t>
            </a:r>
            <a:r>
              <a:rPr sz="1200" b="1" dirty="0">
                <a:latin typeface="Calibri"/>
                <a:cs typeface="Calibri"/>
              </a:rPr>
              <a:t>de</a:t>
            </a:r>
            <a:r>
              <a:rPr sz="1200" b="1" spc="225" dirty="0">
                <a:latin typeface="Calibri"/>
                <a:cs typeface="Calibri"/>
              </a:rPr>
              <a:t> </a:t>
            </a:r>
            <a:r>
              <a:rPr sz="1200" b="1" dirty="0">
                <a:latin typeface="Calibri"/>
                <a:cs typeface="Calibri"/>
              </a:rPr>
              <a:t>1800</a:t>
            </a:r>
            <a:r>
              <a:rPr sz="1200" b="1" spc="240" dirty="0">
                <a:latin typeface="Calibri"/>
                <a:cs typeface="Calibri"/>
              </a:rPr>
              <a:t> </a:t>
            </a:r>
            <a:r>
              <a:rPr sz="1200" b="1" dirty="0">
                <a:latin typeface="Calibri"/>
                <a:cs typeface="Calibri"/>
              </a:rPr>
              <a:t>titres</a:t>
            </a:r>
            <a:r>
              <a:rPr sz="1200" b="1" spc="235" dirty="0">
                <a:latin typeface="Calibri"/>
                <a:cs typeface="Calibri"/>
              </a:rPr>
              <a:t> </a:t>
            </a:r>
            <a:r>
              <a:rPr sz="1200" b="1" dirty="0">
                <a:latin typeface="Calibri"/>
                <a:cs typeface="Calibri"/>
              </a:rPr>
              <a:t>de</a:t>
            </a:r>
            <a:r>
              <a:rPr sz="1200" b="1" spc="229" dirty="0">
                <a:latin typeface="Calibri"/>
                <a:cs typeface="Calibri"/>
              </a:rPr>
              <a:t> </a:t>
            </a:r>
            <a:r>
              <a:rPr sz="1200" b="1" dirty="0">
                <a:latin typeface="Calibri"/>
                <a:cs typeface="Calibri"/>
              </a:rPr>
              <a:t>revues</a:t>
            </a:r>
            <a:r>
              <a:rPr sz="1200" b="1" spc="235" dirty="0">
                <a:latin typeface="Calibri"/>
                <a:cs typeface="Calibri"/>
              </a:rPr>
              <a:t> </a:t>
            </a:r>
            <a:r>
              <a:rPr sz="1200" b="1" dirty="0">
                <a:latin typeface="Calibri"/>
                <a:cs typeface="Calibri"/>
              </a:rPr>
              <a:t>en</a:t>
            </a:r>
            <a:r>
              <a:rPr sz="1200" b="1" spc="220" dirty="0">
                <a:latin typeface="Calibri"/>
                <a:cs typeface="Calibri"/>
              </a:rPr>
              <a:t> </a:t>
            </a:r>
            <a:r>
              <a:rPr sz="1200" b="1" dirty="0">
                <a:latin typeface="Calibri"/>
                <a:cs typeface="Calibri"/>
              </a:rPr>
              <a:t>texte</a:t>
            </a:r>
            <a:r>
              <a:rPr sz="1200" b="1" spc="229" dirty="0">
                <a:latin typeface="Calibri"/>
                <a:cs typeface="Calibri"/>
              </a:rPr>
              <a:t> </a:t>
            </a:r>
            <a:r>
              <a:rPr sz="1200" b="1" dirty="0">
                <a:latin typeface="Calibri"/>
                <a:cs typeface="Calibri"/>
              </a:rPr>
              <a:t>intégral</a:t>
            </a:r>
            <a:r>
              <a:rPr sz="1200" b="1" spc="240" dirty="0">
                <a:latin typeface="Calibri"/>
                <a:cs typeface="Calibri"/>
              </a:rPr>
              <a:t> </a:t>
            </a:r>
            <a:r>
              <a:rPr sz="1200" b="1" dirty="0">
                <a:latin typeface="Calibri"/>
                <a:cs typeface="Calibri"/>
              </a:rPr>
              <a:t>concernant</a:t>
            </a:r>
            <a:r>
              <a:rPr sz="1200" b="1" spc="240" dirty="0">
                <a:latin typeface="Calibri"/>
                <a:cs typeface="Calibri"/>
              </a:rPr>
              <a:t> </a:t>
            </a:r>
            <a:r>
              <a:rPr sz="1200" b="1" dirty="0">
                <a:latin typeface="Calibri"/>
                <a:cs typeface="Calibri"/>
              </a:rPr>
              <a:t>l’année</a:t>
            </a:r>
            <a:r>
              <a:rPr sz="1200" b="1" spc="235" dirty="0">
                <a:latin typeface="Calibri"/>
                <a:cs typeface="Calibri"/>
              </a:rPr>
              <a:t> </a:t>
            </a:r>
            <a:r>
              <a:rPr sz="1200" b="1" dirty="0">
                <a:latin typeface="Calibri"/>
                <a:cs typeface="Calibri"/>
              </a:rPr>
              <a:t>en</a:t>
            </a:r>
            <a:r>
              <a:rPr sz="1200" b="1" spc="235" dirty="0">
                <a:latin typeface="Calibri"/>
                <a:cs typeface="Calibri"/>
              </a:rPr>
              <a:t> </a:t>
            </a:r>
            <a:r>
              <a:rPr sz="1200" b="1" dirty="0">
                <a:latin typeface="Calibri"/>
                <a:cs typeface="Calibri"/>
              </a:rPr>
              <a:t>cours</a:t>
            </a:r>
            <a:r>
              <a:rPr sz="1200" b="1" spc="235" dirty="0">
                <a:latin typeface="Calibri"/>
                <a:cs typeface="Calibri"/>
              </a:rPr>
              <a:t> </a:t>
            </a:r>
            <a:r>
              <a:rPr sz="1200" b="1" dirty="0">
                <a:latin typeface="Calibri"/>
                <a:cs typeface="Calibri"/>
              </a:rPr>
              <a:t>et</a:t>
            </a:r>
            <a:r>
              <a:rPr sz="1200" b="1" spc="240" dirty="0">
                <a:latin typeface="Calibri"/>
                <a:cs typeface="Calibri"/>
              </a:rPr>
              <a:t> </a:t>
            </a:r>
            <a:r>
              <a:rPr sz="1200" b="1" spc="-50" dirty="0">
                <a:latin typeface="Calibri"/>
                <a:cs typeface="Calibri"/>
              </a:rPr>
              <a:t>4 </a:t>
            </a:r>
            <a:r>
              <a:rPr sz="1200" b="1" dirty="0">
                <a:latin typeface="Calibri"/>
                <a:cs typeface="Calibri"/>
              </a:rPr>
              <a:t>années</a:t>
            </a:r>
            <a:r>
              <a:rPr sz="1200" b="1" spc="35" dirty="0">
                <a:latin typeface="Calibri"/>
                <a:cs typeface="Calibri"/>
              </a:rPr>
              <a:t> </a:t>
            </a:r>
            <a:r>
              <a:rPr sz="1200" b="1" spc="-10" dirty="0">
                <a:latin typeface="Calibri"/>
                <a:cs typeface="Calibri"/>
              </a:rPr>
              <a:t>d’archives</a:t>
            </a:r>
            <a:r>
              <a:rPr sz="1200" b="1" spc="30" dirty="0">
                <a:latin typeface="Calibri"/>
                <a:cs typeface="Calibri"/>
              </a:rPr>
              <a:t> </a:t>
            </a:r>
            <a:r>
              <a:rPr sz="1200" b="1" dirty="0">
                <a:latin typeface="Calibri"/>
                <a:cs typeface="Calibri"/>
              </a:rPr>
              <a:t>soit</a:t>
            </a:r>
            <a:r>
              <a:rPr sz="1200" b="1" spc="35" dirty="0">
                <a:latin typeface="Calibri"/>
                <a:cs typeface="Calibri"/>
              </a:rPr>
              <a:t> </a:t>
            </a:r>
            <a:r>
              <a:rPr sz="1200" b="1" dirty="0">
                <a:latin typeface="Calibri"/>
                <a:cs typeface="Calibri"/>
              </a:rPr>
              <a:t>9.5</a:t>
            </a:r>
            <a:r>
              <a:rPr sz="1200" b="1" spc="40" dirty="0">
                <a:latin typeface="Calibri"/>
                <a:cs typeface="Calibri"/>
              </a:rPr>
              <a:t> </a:t>
            </a:r>
            <a:r>
              <a:rPr sz="1200" b="1" dirty="0">
                <a:latin typeface="Calibri"/>
                <a:cs typeface="Calibri"/>
              </a:rPr>
              <a:t>millions</a:t>
            </a:r>
            <a:r>
              <a:rPr sz="1200" b="1" spc="45" dirty="0">
                <a:latin typeface="Calibri"/>
                <a:cs typeface="Calibri"/>
              </a:rPr>
              <a:t> </a:t>
            </a:r>
            <a:r>
              <a:rPr sz="1200" b="1" dirty="0">
                <a:latin typeface="Calibri"/>
                <a:cs typeface="Calibri"/>
              </a:rPr>
              <a:t>d’articles</a:t>
            </a:r>
            <a:r>
              <a:rPr sz="1200" b="1" spc="40" dirty="0">
                <a:latin typeface="Calibri"/>
                <a:cs typeface="Calibri"/>
              </a:rPr>
              <a:t> </a:t>
            </a:r>
            <a:r>
              <a:rPr sz="1200" b="1" dirty="0">
                <a:latin typeface="Calibri"/>
                <a:cs typeface="Calibri"/>
              </a:rPr>
              <a:t>Plus</a:t>
            </a:r>
            <a:r>
              <a:rPr sz="1200" b="1" spc="35" dirty="0">
                <a:latin typeface="Calibri"/>
                <a:cs typeface="Calibri"/>
              </a:rPr>
              <a:t> </a:t>
            </a:r>
            <a:r>
              <a:rPr sz="1200" b="1" dirty="0">
                <a:latin typeface="Calibri"/>
                <a:cs typeface="Calibri"/>
              </a:rPr>
              <a:t>de</a:t>
            </a:r>
            <a:r>
              <a:rPr sz="1200" b="1" spc="30" dirty="0">
                <a:latin typeface="Calibri"/>
                <a:cs typeface="Calibri"/>
              </a:rPr>
              <a:t> </a:t>
            </a:r>
            <a:r>
              <a:rPr sz="1200" b="1" dirty="0">
                <a:latin typeface="Calibri"/>
                <a:cs typeface="Calibri"/>
              </a:rPr>
              <a:t>7000</a:t>
            </a:r>
            <a:r>
              <a:rPr sz="1200" b="1" spc="35" dirty="0">
                <a:latin typeface="Calibri"/>
                <a:cs typeface="Calibri"/>
              </a:rPr>
              <a:t> </a:t>
            </a:r>
            <a:r>
              <a:rPr sz="1200" b="1" spc="-10" dirty="0">
                <a:latin typeface="Calibri"/>
                <a:cs typeface="Calibri"/>
              </a:rPr>
              <a:t>e-</a:t>
            </a:r>
            <a:r>
              <a:rPr sz="1200" b="1" dirty="0">
                <a:latin typeface="Calibri"/>
                <a:cs typeface="Calibri"/>
              </a:rPr>
              <a:t>books</a:t>
            </a:r>
            <a:r>
              <a:rPr sz="1200" b="1" spc="30" dirty="0">
                <a:latin typeface="Calibri"/>
                <a:cs typeface="Calibri"/>
              </a:rPr>
              <a:t> </a:t>
            </a:r>
            <a:r>
              <a:rPr sz="1200" b="1" dirty="0">
                <a:latin typeface="Calibri"/>
                <a:cs typeface="Calibri"/>
              </a:rPr>
              <a:t>(livres</a:t>
            </a:r>
            <a:r>
              <a:rPr sz="1200" b="1" spc="35" dirty="0">
                <a:latin typeface="Calibri"/>
                <a:cs typeface="Calibri"/>
              </a:rPr>
              <a:t> </a:t>
            </a:r>
            <a:r>
              <a:rPr sz="1200" b="1" dirty="0">
                <a:latin typeface="Calibri"/>
                <a:cs typeface="Calibri"/>
              </a:rPr>
              <a:t>électroniques),</a:t>
            </a:r>
            <a:r>
              <a:rPr sz="1200" b="1" spc="40" dirty="0">
                <a:latin typeface="Calibri"/>
                <a:cs typeface="Calibri"/>
              </a:rPr>
              <a:t> </a:t>
            </a:r>
            <a:r>
              <a:rPr sz="1200" b="1" dirty="0">
                <a:latin typeface="Calibri"/>
                <a:cs typeface="Calibri"/>
              </a:rPr>
              <a:t>ce</a:t>
            </a:r>
            <a:r>
              <a:rPr sz="1200" b="1" spc="30" dirty="0">
                <a:latin typeface="Calibri"/>
                <a:cs typeface="Calibri"/>
              </a:rPr>
              <a:t> </a:t>
            </a:r>
            <a:r>
              <a:rPr sz="1200" b="1" spc="-10" dirty="0">
                <a:latin typeface="Calibri"/>
                <a:cs typeface="Calibri"/>
              </a:rPr>
              <a:t>nombre </a:t>
            </a:r>
            <a:r>
              <a:rPr sz="1200" b="1" dirty="0">
                <a:latin typeface="Calibri"/>
                <a:cs typeface="Calibri"/>
              </a:rPr>
              <a:t>est</a:t>
            </a:r>
            <a:r>
              <a:rPr sz="1200" b="1" spc="-15" dirty="0">
                <a:latin typeface="Calibri"/>
                <a:cs typeface="Calibri"/>
              </a:rPr>
              <a:t> </a:t>
            </a:r>
            <a:r>
              <a:rPr sz="1200" b="1" dirty="0">
                <a:latin typeface="Calibri"/>
                <a:cs typeface="Calibri"/>
              </a:rPr>
              <a:t>en</a:t>
            </a:r>
            <a:r>
              <a:rPr sz="1200" b="1" spc="-5" dirty="0">
                <a:latin typeface="Calibri"/>
                <a:cs typeface="Calibri"/>
              </a:rPr>
              <a:t> </a:t>
            </a:r>
            <a:r>
              <a:rPr sz="1200" b="1" spc="-10" dirty="0">
                <a:latin typeface="Calibri"/>
                <a:cs typeface="Calibri"/>
              </a:rPr>
              <a:t>constante</a:t>
            </a:r>
            <a:r>
              <a:rPr sz="1200" b="1" spc="-40" dirty="0">
                <a:latin typeface="Calibri"/>
                <a:cs typeface="Calibri"/>
              </a:rPr>
              <a:t> </a:t>
            </a:r>
            <a:r>
              <a:rPr sz="1200" b="1" spc="-10" dirty="0">
                <a:latin typeface="Calibri"/>
                <a:cs typeface="Calibri"/>
              </a:rPr>
              <a:t>évolution</a:t>
            </a:r>
            <a:endParaRPr sz="1200">
              <a:latin typeface="Calibri"/>
              <a:cs typeface="Calibri"/>
            </a:endParaRPr>
          </a:p>
          <a:p>
            <a:pPr marL="12700">
              <a:lnSpc>
                <a:spcPct val="100000"/>
              </a:lnSpc>
              <a:spcBef>
                <a:spcPts val="1320"/>
              </a:spcBef>
            </a:pPr>
            <a:r>
              <a:rPr sz="1200" b="1" dirty="0">
                <a:latin typeface="Calibri"/>
                <a:cs typeface="Calibri"/>
              </a:rPr>
              <a:t>Points</a:t>
            </a:r>
            <a:r>
              <a:rPr sz="1200" b="1" spc="-60" dirty="0">
                <a:latin typeface="Calibri"/>
                <a:cs typeface="Calibri"/>
              </a:rPr>
              <a:t> </a:t>
            </a:r>
            <a:r>
              <a:rPr sz="1200" b="1" spc="-10" dirty="0">
                <a:latin typeface="Calibri"/>
                <a:cs typeface="Calibri"/>
              </a:rPr>
              <a:t>forts</a:t>
            </a:r>
            <a:endParaRPr sz="1200">
              <a:latin typeface="Calibri"/>
              <a:cs typeface="Calibri"/>
            </a:endParaRPr>
          </a:p>
          <a:p>
            <a:pPr marL="125095">
              <a:lnSpc>
                <a:spcPct val="100000"/>
              </a:lnSpc>
              <a:spcBef>
                <a:spcPts val="1320"/>
              </a:spcBef>
            </a:pPr>
            <a:r>
              <a:rPr sz="1200" b="1" spc="-10" dirty="0">
                <a:latin typeface="Calibri"/>
                <a:cs typeface="Calibri"/>
              </a:rPr>
              <a:t>Avoir</a:t>
            </a:r>
            <a:r>
              <a:rPr sz="1200" b="1" spc="-35" dirty="0">
                <a:latin typeface="Calibri"/>
                <a:cs typeface="Calibri"/>
              </a:rPr>
              <a:t> </a:t>
            </a:r>
            <a:r>
              <a:rPr sz="1200" b="1" dirty="0">
                <a:latin typeface="Calibri"/>
                <a:cs typeface="Calibri"/>
              </a:rPr>
              <a:t>4</a:t>
            </a:r>
            <a:r>
              <a:rPr sz="1200" b="1" spc="-15" dirty="0">
                <a:latin typeface="Calibri"/>
                <a:cs typeface="Calibri"/>
              </a:rPr>
              <a:t> </a:t>
            </a:r>
            <a:r>
              <a:rPr sz="1200" b="1" dirty="0">
                <a:latin typeface="Calibri"/>
                <a:cs typeface="Calibri"/>
              </a:rPr>
              <a:t>ans</a:t>
            </a:r>
            <a:r>
              <a:rPr sz="1200" b="1" spc="-15" dirty="0">
                <a:latin typeface="Calibri"/>
                <a:cs typeface="Calibri"/>
              </a:rPr>
              <a:t> </a:t>
            </a:r>
            <a:r>
              <a:rPr sz="1200" b="1" spc="-10" dirty="0">
                <a:latin typeface="Calibri"/>
                <a:cs typeface="Calibri"/>
              </a:rPr>
              <a:t>d’archives</a:t>
            </a:r>
            <a:r>
              <a:rPr sz="1200" b="1" spc="-35" dirty="0">
                <a:latin typeface="Calibri"/>
                <a:cs typeface="Calibri"/>
              </a:rPr>
              <a:t> </a:t>
            </a:r>
            <a:r>
              <a:rPr sz="1200" b="1" dirty="0">
                <a:latin typeface="Calibri"/>
                <a:cs typeface="Calibri"/>
              </a:rPr>
              <a:t>en</a:t>
            </a:r>
            <a:r>
              <a:rPr sz="1200" b="1" spc="-10" dirty="0">
                <a:latin typeface="Calibri"/>
                <a:cs typeface="Calibri"/>
              </a:rPr>
              <a:t> </a:t>
            </a:r>
            <a:r>
              <a:rPr sz="1200" b="1" dirty="0">
                <a:latin typeface="Calibri"/>
                <a:cs typeface="Calibri"/>
              </a:rPr>
              <a:t>plus</a:t>
            </a:r>
            <a:r>
              <a:rPr sz="1200" b="1" spc="-15" dirty="0">
                <a:latin typeface="Calibri"/>
                <a:cs typeface="Calibri"/>
              </a:rPr>
              <a:t> </a:t>
            </a:r>
            <a:r>
              <a:rPr sz="1200" b="1" dirty="0">
                <a:latin typeface="Calibri"/>
                <a:cs typeface="Calibri"/>
              </a:rPr>
              <a:t>de</a:t>
            </a:r>
            <a:r>
              <a:rPr sz="1200" b="1" spc="-20" dirty="0">
                <a:latin typeface="Calibri"/>
                <a:cs typeface="Calibri"/>
              </a:rPr>
              <a:t> </a:t>
            </a:r>
            <a:r>
              <a:rPr sz="1200" b="1" spc="-10" dirty="0">
                <a:latin typeface="Calibri"/>
                <a:cs typeface="Calibri"/>
              </a:rPr>
              <a:t>l’année</a:t>
            </a:r>
            <a:r>
              <a:rPr sz="1200" b="1" spc="-20" dirty="0">
                <a:latin typeface="Calibri"/>
                <a:cs typeface="Calibri"/>
              </a:rPr>
              <a:t> </a:t>
            </a:r>
            <a:r>
              <a:rPr sz="1200" b="1" dirty="0">
                <a:latin typeface="Calibri"/>
                <a:cs typeface="Calibri"/>
              </a:rPr>
              <a:t>en</a:t>
            </a:r>
            <a:r>
              <a:rPr sz="1200" b="1" spc="-10" dirty="0">
                <a:latin typeface="Calibri"/>
                <a:cs typeface="Calibri"/>
              </a:rPr>
              <a:t> </a:t>
            </a:r>
            <a:r>
              <a:rPr sz="1200" b="1" dirty="0">
                <a:latin typeface="Calibri"/>
                <a:cs typeface="Calibri"/>
              </a:rPr>
              <a:t>cours</a:t>
            </a:r>
            <a:r>
              <a:rPr sz="1200" b="1" spc="-25" dirty="0">
                <a:latin typeface="Calibri"/>
                <a:cs typeface="Calibri"/>
              </a:rPr>
              <a:t> </a:t>
            </a:r>
            <a:r>
              <a:rPr sz="1200" b="1" dirty="0">
                <a:latin typeface="Calibri"/>
                <a:cs typeface="Calibri"/>
              </a:rPr>
              <a:t>de</a:t>
            </a:r>
            <a:r>
              <a:rPr sz="1200" b="1" spc="-20" dirty="0">
                <a:latin typeface="Calibri"/>
                <a:cs typeface="Calibri"/>
              </a:rPr>
              <a:t> </a:t>
            </a:r>
            <a:r>
              <a:rPr sz="1200" b="1" spc="-10" dirty="0">
                <a:latin typeface="Calibri"/>
                <a:cs typeface="Calibri"/>
              </a:rPr>
              <a:t>l’abonnement.</a:t>
            </a:r>
            <a:endParaRPr sz="1200">
              <a:latin typeface="Calibri"/>
              <a:cs typeface="Calibri"/>
            </a:endParaRPr>
          </a:p>
          <a:p>
            <a:pPr marL="12700" marR="623570" indent="112395">
              <a:lnSpc>
                <a:spcPct val="100000"/>
              </a:lnSpc>
            </a:pPr>
            <a:r>
              <a:rPr sz="1200" b="1" dirty="0">
                <a:latin typeface="Calibri"/>
                <a:cs typeface="Calibri"/>
              </a:rPr>
              <a:t>Le</a:t>
            </a:r>
            <a:r>
              <a:rPr sz="1200" b="1" spc="5" dirty="0">
                <a:latin typeface="Calibri"/>
                <a:cs typeface="Calibri"/>
              </a:rPr>
              <a:t> </a:t>
            </a:r>
            <a:r>
              <a:rPr sz="1200" b="1" dirty="0">
                <a:latin typeface="Calibri"/>
                <a:cs typeface="Calibri"/>
              </a:rPr>
              <a:t>contenu</a:t>
            </a:r>
            <a:r>
              <a:rPr sz="1200" b="1" spc="-5" dirty="0">
                <a:latin typeface="Calibri"/>
                <a:cs typeface="Calibri"/>
              </a:rPr>
              <a:t> </a:t>
            </a:r>
            <a:r>
              <a:rPr sz="1200" b="1" dirty="0">
                <a:latin typeface="Calibri"/>
                <a:cs typeface="Calibri"/>
              </a:rPr>
              <a:t>de</a:t>
            </a:r>
            <a:r>
              <a:rPr sz="1200" b="1" spc="5" dirty="0">
                <a:latin typeface="Calibri"/>
                <a:cs typeface="Calibri"/>
              </a:rPr>
              <a:t> </a:t>
            </a:r>
            <a:r>
              <a:rPr sz="1200" b="1" spc="-10" dirty="0">
                <a:latin typeface="Calibri"/>
                <a:cs typeface="Calibri"/>
              </a:rPr>
              <a:t>ScienceDirect</a:t>
            </a:r>
            <a:r>
              <a:rPr sz="1200" b="1" spc="-20" dirty="0">
                <a:latin typeface="Calibri"/>
                <a:cs typeface="Calibri"/>
              </a:rPr>
              <a:t> </a:t>
            </a:r>
            <a:r>
              <a:rPr sz="1200" b="1" spc="-10" dirty="0">
                <a:latin typeface="Calibri"/>
                <a:cs typeface="Calibri"/>
              </a:rPr>
              <a:t>représente</a:t>
            </a:r>
            <a:r>
              <a:rPr sz="1200" b="1" spc="-25" dirty="0">
                <a:latin typeface="Calibri"/>
                <a:cs typeface="Calibri"/>
              </a:rPr>
              <a:t> </a:t>
            </a:r>
            <a:r>
              <a:rPr sz="1200" b="1" dirty="0">
                <a:latin typeface="Calibri"/>
                <a:cs typeface="Calibri"/>
              </a:rPr>
              <a:t>25%</a:t>
            </a:r>
            <a:r>
              <a:rPr sz="1200" b="1" spc="-10" dirty="0">
                <a:latin typeface="Calibri"/>
                <a:cs typeface="Calibri"/>
              </a:rPr>
              <a:t> </a:t>
            </a:r>
            <a:r>
              <a:rPr sz="1200" b="1" dirty="0">
                <a:latin typeface="Calibri"/>
                <a:cs typeface="Calibri"/>
              </a:rPr>
              <a:t>des </a:t>
            </a:r>
            <a:r>
              <a:rPr sz="1200" b="1" spc="-10" dirty="0">
                <a:latin typeface="Calibri"/>
                <a:cs typeface="Calibri"/>
              </a:rPr>
              <a:t>publications</a:t>
            </a:r>
            <a:r>
              <a:rPr sz="1200" b="1" spc="-5" dirty="0">
                <a:latin typeface="Calibri"/>
                <a:cs typeface="Calibri"/>
              </a:rPr>
              <a:t> </a:t>
            </a:r>
            <a:r>
              <a:rPr sz="1200" b="1" dirty="0">
                <a:latin typeface="Calibri"/>
                <a:cs typeface="Calibri"/>
              </a:rPr>
              <a:t>mondiales dans le</a:t>
            </a:r>
            <a:r>
              <a:rPr sz="1200" b="1" spc="-5" dirty="0">
                <a:latin typeface="Calibri"/>
                <a:cs typeface="Calibri"/>
              </a:rPr>
              <a:t> </a:t>
            </a:r>
            <a:r>
              <a:rPr sz="1200" b="1" spc="-10" dirty="0">
                <a:latin typeface="Calibri"/>
                <a:cs typeface="Calibri"/>
              </a:rPr>
              <a:t>domaine </a:t>
            </a:r>
            <a:r>
              <a:rPr sz="1200" b="1" dirty="0">
                <a:latin typeface="Calibri"/>
                <a:cs typeface="Calibri"/>
              </a:rPr>
              <a:t>Scientifique,</a:t>
            </a:r>
            <a:r>
              <a:rPr sz="1200" b="1" spc="-25" dirty="0">
                <a:latin typeface="Calibri"/>
                <a:cs typeface="Calibri"/>
              </a:rPr>
              <a:t> </a:t>
            </a:r>
            <a:r>
              <a:rPr sz="1200" b="1" spc="-20" dirty="0">
                <a:latin typeface="Calibri"/>
                <a:cs typeface="Calibri"/>
              </a:rPr>
              <a:t>Technique </a:t>
            </a:r>
            <a:r>
              <a:rPr sz="1200" b="1" dirty="0">
                <a:latin typeface="Calibri"/>
                <a:cs typeface="Calibri"/>
              </a:rPr>
              <a:t>et</a:t>
            </a:r>
            <a:r>
              <a:rPr sz="1200" b="1" spc="-10" dirty="0">
                <a:latin typeface="Calibri"/>
                <a:cs typeface="Calibri"/>
              </a:rPr>
              <a:t> Médical.</a:t>
            </a:r>
            <a:endParaRPr sz="1200">
              <a:latin typeface="Calibri"/>
              <a:cs typeface="Calibri"/>
            </a:endParaRPr>
          </a:p>
          <a:p>
            <a:pPr marL="125095" marR="1691005">
              <a:lnSpc>
                <a:spcPct val="100000"/>
              </a:lnSpc>
            </a:pPr>
            <a:r>
              <a:rPr sz="1200" b="1" dirty="0">
                <a:latin typeface="Calibri"/>
                <a:cs typeface="Calibri"/>
              </a:rPr>
              <a:t>Mode</a:t>
            </a:r>
            <a:r>
              <a:rPr sz="1200" b="1" spc="-10" dirty="0">
                <a:latin typeface="Calibri"/>
                <a:cs typeface="Calibri"/>
              </a:rPr>
              <a:t> </a:t>
            </a:r>
            <a:r>
              <a:rPr sz="1200" b="1" dirty="0">
                <a:latin typeface="Calibri"/>
                <a:cs typeface="Calibri"/>
              </a:rPr>
              <a:t>de</a:t>
            </a:r>
            <a:r>
              <a:rPr sz="1200" b="1" spc="-25" dirty="0">
                <a:latin typeface="Calibri"/>
                <a:cs typeface="Calibri"/>
              </a:rPr>
              <a:t> </a:t>
            </a:r>
            <a:r>
              <a:rPr sz="1200" b="1" dirty="0">
                <a:latin typeface="Calibri"/>
                <a:cs typeface="Calibri"/>
              </a:rPr>
              <a:t>recherche</a:t>
            </a:r>
            <a:r>
              <a:rPr sz="1200" b="1" spc="-45" dirty="0">
                <a:latin typeface="Calibri"/>
                <a:cs typeface="Calibri"/>
              </a:rPr>
              <a:t> </a:t>
            </a:r>
            <a:r>
              <a:rPr sz="1200" b="1" dirty="0">
                <a:latin typeface="Calibri"/>
                <a:cs typeface="Calibri"/>
              </a:rPr>
              <a:t>élaborée</a:t>
            </a:r>
            <a:r>
              <a:rPr sz="1200" b="1" spc="-30" dirty="0">
                <a:latin typeface="Calibri"/>
                <a:cs typeface="Calibri"/>
              </a:rPr>
              <a:t> </a:t>
            </a:r>
            <a:r>
              <a:rPr sz="1200" b="1" spc="-10" dirty="0">
                <a:latin typeface="Calibri"/>
                <a:cs typeface="Calibri"/>
              </a:rPr>
              <a:t>permettant</a:t>
            </a:r>
            <a:r>
              <a:rPr sz="1200" b="1" spc="-40" dirty="0">
                <a:latin typeface="Calibri"/>
                <a:cs typeface="Calibri"/>
              </a:rPr>
              <a:t> </a:t>
            </a:r>
            <a:r>
              <a:rPr sz="1200" b="1" spc="-10" dirty="0">
                <a:latin typeface="Calibri"/>
                <a:cs typeface="Calibri"/>
              </a:rPr>
              <a:t>d’avoir</a:t>
            </a:r>
            <a:r>
              <a:rPr sz="1200" b="1" spc="-15" dirty="0">
                <a:latin typeface="Calibri"/>
                <a:cs typeface="Calibri"/>
              </a:rPr>
              <a:t> </a:t>
            </a:r>
            <a:r>
              <a:rPr sz="1200" b="1" dirty="0">
                <a:latin typeface="Calibri"/>
                <a:cs typeface="Calibri"/>
              </a:rPr>
              <a:t>des</a:t>
            </a:r>
            <a:r>
              <a:rPr sz="1200" b="1" spc="-30" dirty="0">
                <a:latin typeface="Calibri"/>
                <a:cs typeface="Calibri"/>
              </a:rPr>
              <a:t> </a:t>
            </a:r>
            <a:r>
              <a:rPr sz="1200" b="1" spc="-10" dirty="0">
                <a:latin typeface="Calibri"/>
                <a:cs typeface="Calibri"/>
              </a:rPr>
              <a:t>résultats</a:t>
            </a:r>
            <a:r>
              <a:rPr sz="1200" b="1" spc="-35" dirty="0">
                <a:latin typeface="Calibri"/>
                <a:cs typeface="Calibri"/>
              </a:rPr>
              <a:t> </a:t>
            </a:r>
            <a:r>
              <a:rPr sz="1200" b="1" dirty="0">
                <a:latin typeface="Calibri"/>
                <a:cs typeface="Calibri"/>
              </a:rPr>
              <a:t>très</a:t>
            </a:r>
            <a:r>
              <a:rPr sz="1200" b="1" spc="-40" dirty="0">
                <a:latin typeface="Calibri"/>
                <a:cs typeface="Calibri"/>
              </a:rPr>
              <a:t> </a:t>
            </a:r>
            <a:r>
              <a:rPr sz="1200" b="1" spc="-10" dirty="0">
                <a:latin typeface="Calibri"/>
                <a:cs typeface="Calibri"/>
              </a:rPr>
              <a:t>précis Possibilité</a:t>
            </a:r>
            <a:r>
              <a:rPr sz="1200" b="1" spc="-25" dirty="0">
                <a:latin typeface="Calibri"/>
                <a:cs typeface="Calibri"/>
              </a:rPr>
              <a:t> </a:t>
            </a:r>
            <a:r>
              <a:rPr sz="1200" b="1" spc="-10" dirty="0">
                <a:latin typeface="Calibri"/>
                <a:cs typeface="Calibri"/>
              </a:rPr>
              <a:t>d’acquérir </a:t>
            </a:r>
            <a:r>
              <a:rPr sz="1200" b="1" spc="-20" dirty="0">
                <a:latin typeface="Calibri"/>
                <a:cs typeface="Calibri"/>
              </a:rPr>
              <a:t>l’archivage </a:t>
            </a:r>
            <a:r>
              <a:rPr sz="1200" b="1" dirty="0">
                <a:latin typeface="Calibri"/>
                <a:cs typeface="Calibri"/>
              </a:rPr>
              <a:t>des</a:t>
            </a:r>
            <a:r>
              <a:rPr sz="1200" b="1" spc="-20" dirty="0">
                <a:latin typeface="Calibri"/>
                <a:cs typeface="Calibri"/>
              </a:rPr>
              <a:t> </a:t>
            </a:r>
            <a:r>
              <a:rPr sz="1200" b="1" dirty="0">
                <a:latin typeface="Calibri"/>
                <a:cs typeface="Calibri"/>
              </a:rPr>
              <a:t>revues</a:t>
            </a:r>
            <a:r>
              <a:rPr sz="1200" b="1" spc="-15" dirty="0">
                <a:latin typeface="Calibri"/>
                <a:cs typeface="Calibri"/>
              </a:rPr>
              <a:t> </a:t>
            </a:r>
            <a:r>
              <a:rPr sz="1200" b="1" spc="-10" dirty="0">
                <a:latin typeface="Calibri"/>
                <a:cs typeface="Calibri"/>
              </a:rPr>
              <a:t>jusqu’au</a:t>
            </a:r>
            <a:r>
              <a:rPr sz="1200" b="1" dirty="0">
                <a:latin typeface="Calibri"/>
                <a:cs typeface="Calibri"/>
              </a:rPr>
              <a:t> premiers</a:t>
            </a:r>
            <a:r>
              <a:rPr sz="1200" b="1" spc="-25" dirty="0">
                <a:latin typeface="Calibri"/>
                <a:cs typeface="Calibri"/>
              </a:rPr>
              <a:t> </a:t>
            </a:r>
            <a:r>
              <a:rPr sz="1200" b="1" spc="-10" dirty="0">
                <a:latin typeface="Calibri"/>
                <a:cs typeface="Calibri"/>
              </a:rPr>
              <a:t>numéros</a:t>
            </a:r>
            <a:endParaRPr sz="1200">
              <a:latin typeface="Calibri"/>
              <a:cs typeface="Calibri"/>
            </a:endParaRPr>
          </a:p>
        </p:txBody>
      </p:sp>
      <p:pic>
        <p:nvPicPr>
          <p:cNvPr id="11" name="object 11"/>
          <p:cNvPicPr/>
          <p:nvPr/>
        </p:nvPicPr>
        <p:blipFill>
          <a:blip r:embed="rId3" cstate="print"/>
          <a:stretch>
            <a:fillRect/>
          </a:stretch>
        </p:blipFill>
        <p:spPr>
          <a:xfrm>
            <a:off x="7083552" y="4572"/>
            <a:ext cx="2060447" cy="86563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65" dirty="0"/>
              <a:t>Notion</a:t>
            </a:r>
            <a:r>
              <a:rPr spc="-60" dirty="0"/>
              <a:t> </a:t>
            </a:r>
            <a:r>
              <a:rPr dirty="0"/>
              <a:t>de</a:t>
            </a:r>
            <a:r>
              <a:rPr spc="-35" dirty="0"/>
              <a:t> </a:t>
            </a:r>
            <a:r>
              <a:rPr spc="-50" dirty="0"/>
              <a:t>Facteur</a:t>
            </a:r>
            <a:r>
              <a:rPr spc="-55" dirty="0"/>
              <a:t> </a:t>
            </a:r>
            <a:r>
              <a:rPr dirty="0"/>
              <a:t>d'impact</a:t>
            </a:r>
            <a:r>
              <a:rPr spc="-35" dirty="0"/>
              <a:t> </a:t>
            </a:r>
            <a:r>
              <a:rPr spc="-20" dirty="0"/>
              <a:t>(FI)</a:t>
            </a:r>
          </a:p>
        </p:txBody>
      </p:sp>
      <p:sp>
        <p:nvSpPr>
          <p:cNvPr id="3" name="object 3"/>
          <p:cNvSpPr txBox="1"/>
          <p:nvPr/>
        </p:nvSpPr>
        <p:spPr>
          <a:xfrm>
            <a:off x="186334" y="1354277"/>
            <a:ext cx="8836660" cy="4416425"/>
          </a:xfrm>
          <a:prstGeom prst="rect">
            <a:avLst/>
          </a:prstGeom>
        </p:spPr>
        <p:txBody>
          <a:bodyPr vert="horz" wrap="square" lIns="0" tIns="12700" rIns="0" bIns="0" rtlCol="0">
            <a:spAutoFit/>
          </a:bodyPr>
          <a:lstStyle/>
          <a:p>
            <a:pPr marL="12700" marR="5080">
              <a:lnSpc>
                <a:spcPct val="100000"/>
              </a:lnSpc>
              <a:spcBef>
                <a:spcPts val="100"/>
              </a:spcBef>
            </a:pPr>
            <a:r>
              <a:rPr sz="2400" dirty="0">
                <a:latin typeface="Calibri"/>
                <a:cs typeface="Calibri"/>
              </a:rPr>
              <a:t>Le</a:t>
            </a:r>
            <a:r>
              <a:rPr sz="2400" spc="-35" dirty="0">
                <a:latin typeface="Calibri"/>
                <a:cs typeface="Calibri"/>
              </a:rPr>
              <a:t> </a:t>
            </a:r>
            <a:r>
              <a:rPr sz="2400" spc="-10" dirty="0">
                <a:latin typeface="Calibri"/>
                <a:cs typeface="Calibri"/>
              </a:rPr>
              <a:t>comptage</a:t>
            </a:r>
            <a:r>
              <a:rPr sz="2400" spc="-45" dirty="0">
                <a:latin typeface="Calibri"/>
                <a:cs typeface="Calibri"/>
              </a:rPr>
              <a:t> </a:t>
            </a:r>
            <a:r>
              <a:rPr sz="2400" dirty="0">
                <a:latin typeface="Calibri"/>
                <a:cs typeface="Calibri"/>
              </a:rPr>
              <a:t>des</a:t>
            </a:r>
            <a:r>
              <a:rPr sz="2400" spc="-35" dirty="0">
                <a:latin typeface="Calibri"/>
                <a:cs typeface="Calibri"/>
              </a:rPr>
              <a:t> </a:t>
            </a:r>
            <a:r>
              <a:rPr sz="2400" spc="-20" dirty="0">
                <a:latin typeface="Calibri"/>
                <a:cs typeface="Calibri"/>
              </a:rPr>
              <a:t>références</a:t>
            </a:r>
            <a:r>
              <a:rPr sz="2400" spc="-30" dirty="0">
                <a:latin typeface="Calibri"/>
                <a:cs typeface="Calibri"/>
              </a:rPr>
              <a:t> </a:t>
            </a:r>
            <a:r>
              <a:rPr sz="2400" dirty="0">
                <a:latin typeface="Calibri"/>
                <a:cs typeface="Calibri"/>
              </a:rPr>
              <a:t>pour</a:t>
            </a:r>
            <a:r>
              <a:rPr sz="2400" spc="-30" dirty="0">
                <a:latin typeface="Calibri"/>
                <a:cs typeface="Calibri"/>
              </a:rPr>
              <a:t> </a:t>
            </a:r>
            <a:r>
              <a:rPr sz="2400" dirty="0">
                <a:latin typeface="Calibri"/>
                <a:cs typeface="Calibri"/>
              </a:rPr>
              <a:t>classer</a:t>
            </a:r>
            <a:r>
              <a:rPr sz="2400" spc="-55" dirty="0">
                <a:latin typeface="Calibri"/>
                <a:cs typeface="Calibri"/>
              </a:rPr>
              <a:t> </a:t>
            </a:r>
            <a:r>
              <a:rPr sz="2400" dirty="0">
                <a:latin typeface="Calibri"/>
                <a:cs typeface="Calibri"/>
              </a:rPr>
              <a:t>les</a:t>
            </a:r>
            <a:r>
              <a:rPr sz="2400" spc="-30" dirty="0">
                <a:latin typeface="Calibri"/>
                <a:cs typeface="Calibri"/>
              </a:rPr>
              <a:t> </a:t>
            </a:r>
            <a:r>
              <a:rPr sz="2400" dirty="0">
                <a:latin typeface="Calibri"/>
                <a:cs typeface="Calibri"/>
              </a:rPr>
              <a:t>journaux</a:t>
            </a:r>
            <a:r>
              <a:rPr sz="2400" spc="-35" dirty="0">
                <a:latin typeface="Calibri"/>
                <a:cs typeface="Calibri"/>
              </a:rPr>
              <a:t> </a:t>
            </a:r>
            <a:r>
              <a:rPr sz="2400" spc="-10" dirty="0">
                <a:latin typeface="Calibri"/>
                <a:cs typeface="Calibri"/>
              </a:rPr>
              <a:t>scientifiques</a:t>
            </a:r>
            <a:r>
              <a:rPr sz="2400" spc="-50" dirty="0">
                <a:latin typeface="Calibri"/>
                <a:cs typeface="Calibri"/>
              </a:rPr>
              <a:t> </a:t>
            </a:r>
            <a:r>
              <a:rPr sz="2400" spc="-25" dirty="0">
                <a:latin typeface="Calibri"/>
                <a:cs typeface="Calibri"/>
              </a:rPr>
              <a:t>fut </a:t>
            </a:r>
            <a:r>
              <a:rPr sz="2400" dirty="0">
                <a:latin typeface="Calibri"/>
                <a:cs typeface="Calibri"/>
              </a:rPr>
              <a:t>proposé</a:t>
            </a:r>
            <a:r>
              <a:rPr sz="2400" spc="-50" dirty="0">
                <a:latin typeface="Calibri"/>
                <a:cs typeface="Calibri"/>
              </a:rPr>
              <a:t> </a:t>
            </a:r>
            <a:r>
              <a:rPr sz="2400" dirty="0">
                <a:latin typeface="Calibri"/>
                <a:cs typeface="Calibri"/>
              </a:rPr>
              <a:t>dès</a:t>
            </a:r>
            <a:r>
              <a:rPr sz="2400" spc="-55" dirty="0">
                <a:latin typeface="Calibri"/>
                <a:cs typeface="Calibri"/>
              </a:rPr>
              <a:t> </a:t>
            </a:r>
            <a:r>
              <a:rPr sz="2400" dirty="0">
                <a:latin typeface="Calibri"/>
                <a:cs typeface="Calibri"/>
              </a:rPr>
              <a:t>les</a:t>
            </a:r>
            <a:r>
              <a:rPr sz="2400" spc="-50" dirty="0">
                <a:latin typeface="Calibri"/>
                <a:cs typeface="Calibri"/>
              </a:rPr>
              <a:t> </a:t>
            </a:r>
            <a:r>
              <a:rPr sz="2400" dirty="0">
                <a:latin typeface="Calibri"/>
                <a:cs typeface="Calibri"/>
              </a:rPr>
              <a:t>années</a:t>
            </a:r>
            <a:r>
              <a:rPr sz="2400" spc="-50" dirty="0">
                <a:latin typeface="Calibri"/>
                <a:cs typeface="Calibri"/>
              </a:rPr>
              <a:t> </a:t>
            </a:r>
            <a:r>
              <a:rPr sz="2400" dirty="0">
                <a:latin typeface="Calibri"/>
                <a:cs typeface="Calibri"/>
              </a:rPr>
              <a:t>20</a:t>
            </a:r>
            <a:r>
              <a:rPr sz="2400" spc="-60" dirty="0">
                <a:latin typeface="Calibri"/>
                <a:cs typeface="Calibri"/>
              </a:rPr>
              <a:t> </a:t>
            </a:r>
            <a:r>
              <a:rPr sz="2400" dirty="0">
                <a:latin typeface="Calibri"/>
                <a:cs typeface="Calibri"/>
              </a:rPr>
              <a:t>par</a:t>
            </a:r>
            <a:r>
              <a:rPr sz="2400" spc="-50" dirty="0">
                <a:latin typeface="Calibri"/>
                <a:cs typeface="Calibri"/>
              </a:rPr>
              <a:t> </a:t>
            </a:r>
            <a:r>
              <a:rPr sz="2400" dirty="0">
                <a:latin typeface="Calibri"/>
                <a:cs typeface="Calibri"/>
              </a:rPr>
              <a:t>Gross</a:t>
            </a:r>
            <a:r>
              <a:rPr sz="2400" spc="-55" dirty="0">
                <a:latin typeface="Calibri"/>
                <a:cs typeface="Calibri"/>
              </a:rPr>
              <a:t> </a:t>
            </a:r>
            <a:r>
              <a:rPr sz="2400" dirty="0">
                <a:latin typeface="Calibri"/>
                <a:cs typeface="Calibri"/>
              </a:rPr>
              <a:t>et</a:t>
            </a:r>
            <a:r>
              <a:rPr sz="2400" spc="-60" dirty="0">
                <a:latin typeface="Calibri"/>
                <a:cs typeface="Calibri"/>
              </a:rPr>
              <a:t> </a:t>
            </a:r>
            <a:r>
              <a:rPr sz="2400" dirty="0">
                <a:latin typeface="Calibri"/>
                <a:cs typeface="Calibri"/>
              </a:rPr>
              <a:t>Gross.</a:t>
            </a:r>
            <a:r>
              <a:rPr sz="2400" spc="-65" dirty="0">
                <a:latin typeface="Calibri"/>
                <a:cs typeface="Calibri"/>
              </a:rPr>
              <a:t> </a:t>
            </a:r>
            <a:r>
              <a:rPr sz="2400" dirty="0">
                <a:solidFill>
                  <a:srgbClr val="C00000"/>
                </a:solidFill>
                <a:latin typeface="Calibri"/>
                <a:cs typeface="Calibri"/>
              </a:rPr>
              <a:t>En</a:t>
            </a:r>
            <a:r>
              <a:rPr sz="2400" spc="-50" dirty="0">
                <a:solidFill>
                  <a:srgbClr val="C00000"/>
                </a:solidFill>
                <a:latin typeface="Calibri"/>
                <a:cs typeface="Calibri"/>
              </a:rPr>
              <a:t> </a:t>
            </a:r>
            <a:r>
              <a:rPr sz="2400" dirty="0">
                <a:solidFill>
                  <a:srgbClr val="C00000"/>
                </a:solidFill>
                <a:latin typeface="Calibri"/>
                <a:cs typeface="Calibri"/>
              </a:rPr>
              <a:t>1955</a:t>
            </a:r>
            <a:r>
              <a:rPr sz="2400" spc="-60" dirty="0">
                <a:solidFill>
                  <a:srgbClr val="C00000"/>
                </a:solidFill>
                <a:latin typeface="Calibri"/>
                <a:cs typeface="Calibri"/>
              </a:rPr>
              <a:t> </a:t>
            </a:r>
            <a:r>
              <a:rPr sz="2400" dirty="0">
                <a:solidFill>
                  <a:srgbClr val="C00000"/>
                </a:solidFill>
                <a:latin typeface="Calibri"/>
                <a:cs typeface="Calibri"/>
              </a:rPr>
              <a:t>Garfield</a:t>
            </a:r>
            <a:r>
              <a:rPr sz="2400" spc="-55" dirty="0">
                <a:solidFill>
                  <a:srgbClr val="C00000"/>
                </a:solidFill>
                <a:latin typeface="Calibri"/>
                <a:cs typeface="Calibri"/>
              </a:rPr>
              <a:t> </a:t>
            </a:r>
            <a:r>
              <a:rPr sz="2400" spc="-10" dirty="0">
                <a:solidFill>
                  <a:srgbClr val="C00000"/>
                </a:solidFill>
                <a:latin typeface="Calibri"/>
                <a:cs typeface="Calibri"/>
              </a:rPr>
              <a:t>suggéra </a:t>
            </a:r>
            <a:r>
              <a:rPr sz="2400" dirty="0">
                <a:solidFill>
                  <a:srgbClr val="C00000"/>
                </a:solidFill>
                <a:latin typeface="Calibri"/>
                <a:cs typeface="Calibri"/>
              </a:rPr>
              <a:t>qu’il</a:t>
            </a:r>
            <a:r>
              <a:rPr sz="2400" spc="-55" dirty="0">
                <a:solidFill>
                  <a:srgbClr val="C00000"/>
                </a:solidFill>
                <a:latin typeface="Calibri"/>
                <a:cs typeface="Calibri"/>
              </a:rPr>
              <a:t> </a:t>
            </a:r>
            <a:r>
              <a:rPr sz="2400" dirty="0">
                <a:solidFill>
                  <a:srgbClr val="C00000"/>
                </a:solidFill>
                <a:latin typeface="Calibri"/>
                <a:cs typeface="Calibri"/>
              </a:rPr>
              <a:t>pouvait</a:t>
            </a:r>
            <a:r>
              <a:rPr sz="2400" spc="-55" dirty="0">
                <a:solidFill>
                  <a:srgbClr val="C00000"/>
                </a:solidFill>
                <a:latin typeface="Calibri"/>
                <a:cs typeface="Calibri"/>
              </a:rPr>
              <a:t> </a:t>
            </a:r>
            <a:r>
              <a:rPr sz="2400" dirty="0">
                <a:solidFill>
                  <a:srgbClr val="C00000"/>
                </a:solidFill>
                <a:latin typeface="Calibri"/>
                <a:cs typeface="Calibri"/>
              </a:rPr>
              <a:t>mesurer</a:t>
            </a:r>
            <a:r>
              <a:rPr sz="2400" spc="-50" dirty="0">
                <a:solidFill>
                  <a:srgbClr val="C00000"/>
                </a:solidFill>
                <a:latin typeface="Calibri"/>
                <a:cs typeface="Calibri"/>
              </a:rPr>
              <a:t> </a:t>
            </a:r>
            <a:r>
              <a:rPr sz="2400" dirty="0">
                <a:solidFill>
                  <a:srgbClr val="C00000"/>
                </a:solidFill>
                <a:latin typeface="Calibri"/>
                <a:cs typeface="Calibri"/>
              </a:rPr>
              <a:t>l'impact</a:t>
            </a:r>
            <a:r>
              <a:rPr sz="2400" spc="-90" dirty="0">
                <a:solidFill>
                  <a:srgbClr val="C00000"/>
                </a:solidFill>
                <a:latin typeface="Calibri"/>
                <a:cs typeface="Calibri"/>
              </a:rPr>
              <a:t> </a:t>
            </a:r>
            <a:r>
              <a:rPr sz="2400" dirty="0">
                <a:solidFill>
                  <a:srgbClr val="C00000"/>
                </a:solidFill>
                <a:latin typeface="Calibri"/>
                <a:cs typeface="Calibri"/>
              </a:rPr>
              <a:t>des</a:t>
            </a:r>
            <a:r>
              <a:rPr sz="2400" spc="-60" dirty="0">
                <a:solidFill>
                  <a:srgbClr val="C00000"/>
                </a:solidFill>
                <a:latin typeface="Calibri"/>
                <a:cs typeface="Calibri"/>
              </a:rPr>
              <a:t> </a:t>
            </a:r>
            <a:r>
              <a:rPr sz="2400" dirty="0">
                <a:solidFill>
                  <a:srgbClr val="C00000"/>
                </a:solidFill>
                <a:latin typeface="Calibri"/>
                <a:cs typeface="Calibri"/>
              </a:rPr>
              <a:t>journaux</a:t>
            </a:r>
            <a:r>
              <a:rPr sz="2400" dirty="0">
                <a:latin typeface="Calibri"/>
                <a:cs typeface="Calibri"/>
              </a:rPr>
              <a:t>.</a:t>
            </a:r>
            <a:r>
              <a:rPr sz="2400" spc="-55" dirty="0">
                <a:latin typeface="Calibri"/>
                <a:cs typeface="Calibri"/>
              </a:rPr>
              <a:t> </a:t>
            </a:r>
            <a:r>
              <a:rPr sz="2400" dirty="0">
                <a:latin typeface="Calibri"/>
                <a:cs typeface="Calibri"/>
              </a:rPr>
              <a:t>Dans</a:t>
            </a:r>
            <a:r>
              <a:rPr sz="2400" spc="-70" dirty="0">
                <a:latin typeface="Calibri"/>
                <a:cs typeface="Calibri"/>
              </a:rPr>
              <a:t> </a:t>
            </a:r>
            <a:r>
              <a:rPr sz="2400" dirty="0">
                <a:latin typeface="Calibri"/>
                <a:cs typeface="Calibri"/>
              </a:rPr>
              <a:t>les</a:t>
            </a:r>
            <a:r>
              <a:rPr sz="2400" spc="-60" dirty="0">
                <a:latin typeface="Calibri"/>
                <a:cs typeface="Calibri"/>
              </a:rPr>
              <a:t> </a:t>
            </a:r>
            <a:r>
              <a:rPr sz="2400" dirty="0">
                <a:latin typeface="Calibri"/>
                <a:cs typeface="Calibri"/>
              </a:rPr>
              <a:t>années</a:t>
            </a:r>
            <a:r>
              <a:rPr sz="2400" spc="-60" dirty="0">
                <a:latin typeface="Calibri"/>
                <a:cs typeface="Calibri"/>
              </a:rPr>
              <a:t> </a:t>
            </a:r>
            <a:r>
              <a:rPr sz="2400" spc="-10" dirty="0">
                <a:latin typeface="Calibri"/>
                <a:cs typeface="Calibri"/>
              </a:rPr>
              <a:t>1960, </a:t>
            </a:r>
            <a:r>
              <a:rPr sz="2400" dirty="0">
                <a:latin typeface="Calibri"/>
                <a:cs typeface="Calibri"/>
              </a:rPr>
              <a:t>Eugène</a:t>
            </a:r>
            <a:r>
              <a:rPr sz="2400" spc="-70" dirty="0">
                <a:latin typeface="Calibri"/>
                <a:cs typeface="Calibri"/>
              </a:rPr>
              <a:t> </a:t>
            </a:r>
            <a:r>
              <a:rPr sz="2400" dirty="0">
                <a:latin typeface="Calibri"/>
                <a:cs typeface="Calibri"/>
              </a:rPr>
              <a:t>Garfield</a:t>
            </a:r>
            <a:r>
              <a:rPr sz="2400" spc="-65" dirty="0">
                <a:latin typeface="Calibri"/>
                <a:cs typeface="Calibri"/>
              </a:rPr>
              <a:t> </a:t>
            </a:r>
            <a:r>
              <a:rPr sz="2400" dirty="0">
                <a:latin typeface="Calibri"/>
                <a:cs typeface="Calibri"/>
              </a:rPr>
              <a:t>fonde,</a:t>
            </a:r>
            <a:r>
              <a:rPr sz="2400" spc="-65" dirty="0">
                <a:latin typeface="Calibri"/>
                <a:cs typeface="Calibri"/>
              </a:rPr>
              <a:t> </a:t>
            </a:r>
            <a:r>
              <a:rPr sz="2400" dirty="0">
                <a:latin typeface="Calibri"/>
                <a:cs typeface="Calibri"/>
              </a:rPr>
              <a:t>à</a:t>
            </a:r>
            <a:r>
              <a:rPr sz="2400" spc="-75" dirty="0">
                <a:latin typeface="Calibri"/>
                <a:cs typeface="Calibri"/>
              </a:rPr>
              <a:t> </a:t>
            </a:r>
            <a:r>
              <a:rPr sz="2400" dirty="0">
                <a:latin typeface="Calibri"/>
                <a:cs typeface="Calibri"/>
              </a:rPr>
              <a:t>Philadelphie,</a:t>
            </a:r>
            <a:r>
              <a:rPr sz="2400" spc="-65" dirty="0">
                <a:latin typeface="Calibri"/>
                <a:cs typeface="Calibri"/>
              </a:rPr>
              <a:t> </a:t>
            </a:r>
            <a:r>
              <a:rPr sz="2400" dirty="0">
                <a:latin typeface="Calibri"/>
                <a:cs typeface="Calibri"/>
              </a:rPr>
              <a:t>une</a:t>
            </a:r>
            <a:r>
              <a:rPr sz="2400" spc="-75" dirty="0">
                <a:latin typeface="Calibri"/>
                <a:cs typeface="Calibri"/>
              </a:rPr>
              <a:t> </a:t>
            </a:r>
            <a:r>
              <a:rPr sz="2400" dirty="0">
                <a:latin typeface="Calibri"/>
                <a:cs typeface="Calibri"/>
              </a:rPr>
              <a:t>société</a:t>
            </a:r>
            <a:r>
              <a:rPr sz="2400" spc="-80" dirty="0">
                <a:latin typeface="Calibri"/>
                <a:cs typeface="Calibri"/>
              </a:rPr>
              <a:t> </a:t>
            </a:r>
            <a:r>
              <a:rPr sz="2400" dirty="0">
                <a:latin typeface="Calibri"/>
                <a:cs typeface="Calibri"/>
              </a:rPr>
              <a:t>privée</a:t>
            </a:r>
            <a:r>
              <a:rPr sz="2400" dirty="0">
                <a:solidFill>
                  <a:srgbClr val="C00000"/>
                </a:solidFill>
                <a:latin typeface="Calibri"/>
                <a:cs typeface="Calibri"/>
              </a:rPr>
              <a:t>,</a:t>
            </a:r>
            <a:r>
              <a:rPr sz="2400" spc="-65" dirty="0">
                <a:solidFill>
                  <a:srgbClr val="C00000"/>
                </a:solidFill>
                <a:latin typeface="Calibri"/>
                <a:cs typeface="Calibri"/>
              </a:rPr>
              <a:t> </a:t>
            </a:r>
            <a:r>
              <a:rPr sz="2400" dirty="0">
                <a:solidFill>
                  <a:srgbClr val="C00000"/>
                </a:solidFill>
                <a:latin typeface="Calibri"/>
                <a:cs typeface="Calibri"/>
              </a:rPr>
              <a:t>l'</a:t>
            </a:r>
            <a:r>
              <a:rPr sz="2400" spc="-75" dirty="0">
                <a:solidFill>
                  <a:srgbClr val="C00000"/>
                </a:solidFill>
                <a:latin typeface="Calibri"/>
                <a:cs typeface="Calibri"/>
              </a:rPr>
              <a:t> </a:t>
            </a:r>
            <a:r>
              <a:rPr sz="2400" spc="-10" dirty="0">
                <a:solidFill>
                  <a:srgbClr val="C00000"/>
                </a:solidFill>
                <a:latin typeface="Calibri"/>
                <a:cs typeface="Calibri"/>
              </a:rPr>
              <a:t>Institute</a:t>
            </a:r>
            <a:r>
              <a:rPr sz="2400" spc="600" dirty="0">
                <a:solidFill>
                  <a:srgbClr val="C00000"/>
                </a:solidFill>
                <a:latin typeface="Calibri"/>
                <a:cs typeface="Calibri"/>
              </a:rPr>
              <a:t> </a:t>
            </a:r>
            <a:r>
              <a:rPr sz="2400" dirty="0">
                <a:solidFill>
                  <a:srgbClr val="C00000"/>
                </a:solidFill>
                <a:latin typeface="Calibri"/>
                <a:cs typeface="Calibri"/>
              </a:rPr>
              <a:t>for</a:t>
            </a:r>
            <a:r>
              <a:rPr sz="2400" spc="-60" dirty="0">
                <a:solidFill>
                  <a:srgbClr val="C00000"/>
                </a:solidFill>
                <a:latin typeface="Calibri"/>
                <a:cs typeface="Calibri"/>
              </a:rPr>
              <a:t> </a:t>
            </a:r>
            <a:r>
              <a:rPr sz="2400" dirty="0">
                <a:solidFill>
                  <a:srgbClr val="C00000"/>
                </a:solidFill>
                <a:latin typeface="Calibri"/>
                <a:cs typeface="Calibri"/>
              </a:rPr>
              <a:t>Scientific</a:t>
            </a:r>
            <a:r>
              <a:rPr sz="2400" spc="-75" dirty="0">
                <a:solidFill>
                  <a:srgbClr val="C00000"/>
                </a:solidFill>
                <a:latin typeface="Calibri"/>
                <a:cs typeface="Calibri"/>
              </a:rPr>
              <a:t> </a:t>
            </a:r>
            <a:r>
              <a:rPr sz="2400" dirty="0">
                <a:solidFill>
                  <a:srgbClr val="C00000"/>
                </a:solidFill>
                <a:latin typeface="Calibri"/>
                <a:cs typeface="Calibri"/>
              </a:rPr>
              <a:t>Information</a:t>
            </a:r>
            <a:r>
              <a:rPr sz="2400" spc="-65" dirty="0">
                <a:solidFill>
                  <a:srgbClr val="C00000"/>
                </a:solidFill>
                <a:latin typeface="Calibri"/>
                <a:cs typeface="Calibri"/>
              </a:rPr>
              <a:t> </a:t>
            </a:r>
            <a:r>
              <a:rPr sz="2400" dirty="0">
                <a:solidFill>
                  <a:srgbClr val="C00000"/>
                </a:solidFill>
                <a:latin typeface="Calibri"/>
                <a:cs typeface="Calibri"/>
              </a:rPr>
              <a:t>(ISI</a:t>
            </a:r>
            <a:r>
              <a:rPr sz="2400" spc="-80" dirty="0">
                <a:solidFill>
                  <a:srgbClr val="C00000"/>
                </a:solidFill>
                <a:latin typeface="Calibri"/>
                <a:cs typeface="Calibri"/>
              </a:rPr>
              <a:t> </a:t>
            </a:r>
            <a:r>
              <a:rPr sz="2400" dirty="0">
                <a:solidFill>
                  <a:srgbClr val="C00000"/>
                </a:solidFill>
                <a:latin typeface="Calibri"/>
                <a:cs typeface="Calibri"/>
              </a:rPr>
              <a:t>web</a:t>
            </a:r>
            <a:r>
              <a:rPr sz="2400" spc="-60" dirty="0">
                <a:solidFill>
                  <a:srgbClr val="C00000"/>
                </a:solidFill>
                <a:latin typeface="Calibri"/>
                <a:cs typeface="Calibri"/>
              </a:rPr>
              <a:t> </a:t>
            </a:r>
            <a:r>
              <a:rPr sz="2400" dirty="0">
                <a:solidFill>
                  <a:srgbClr val="C00000"/>
                </a:solidFill>
                <a:latin typeface="Calibri"/>
                <a:cs typeface="Calibri"/>
              </a:rPr>
              <a:t>of</a:t>
            </a:r>
            <a:r>
              <a:rPr sz="2400" spc="-45" dirty="0">
                <a:solidFill>
                  <a:srgbClr val="C00000"/>
                </a:solidFill>
                <a:latin typeface="Calibri"/>
                <a:cs typeface="Calibri"/>
              </a:rPr>
              <a:t> </a:t>
            </a:r>
            <a:r>
              <a:rPr sz="2400" dirty="0">
                <a:solidFill>
                  <a:srgbClr val="C00000"/>
                </a:solidFill>
                <a:latin typeface="Calibri"/>
                <a:cs typeface="Calibri"/>
              </a:rPr>
              <a:t>knowledge)</a:t>
            </a:r>
            <a:r>
              <a:rPr sz="2400" spc="-60" dirty="0">
                <a:solidFill>
                  <a:srgbClr val="C00000"/>
                </a:solidFill>
                <a:latin typeface="Calibri"/>
                <a:cs typeface="Calibri"/>
              </a:rPr>
              <a:t> </a:t>
            </a:r>
            <a:r>
              <a:rPr sz="2400" dirty="0">
                <a:latin typeface="Calibri"/>
                <a:cs typeface="Calibri"/>
              </a:rPr>
              <a:t>proposé</a:t>
            </a:r>
            <a:r>
              <a:rPr sz="2400" spc="-60" dirty="0">
                <a:latin typeface="Calibri"/>
                <a:cs typeface="Calibri"/>
              </a:rPr>
              <a:t> </a:t>
            </a:r>
            <a:r>
              <a:rPr sz="2400" dirty="0">
                <a:latin typeface="Calibri"/>
                <a:cs typeface="Calibri"/>
              </a:rPr>
              <a:t>par</a:t>
            </a:r>
            <a:r>
              <a:rPr sz="2400" spc="-55" dirty="0">
                <a:latin typeface="Calibri"/>
                <a:cs typeface="Calibri"/>
              </a:rPr>
              <a:t> </a:t>
            </a:r>
            <a:r>
              <a:rPr sz="2400" spc="-10" dirty="0">
                <a:latin typeface="Calibri"/>
                <a:cs typeface="Calibri"/>
              </a:rPr>
              <a:t>Thomson scientific.</a:t>
            </a:r>
            <a:endParaRPr sz="2400">
              <a:latin typeface="Calibri"/>
              <a:cs typeface="Calibri"/>
            </a:endParaRPr>
          </a:p>
          <a:p>
            <a:pPr marL="12700" marR="307975" algn="just">
              <a:lnSpc>
                <a:spcPct val="100000"/>
              </a:lnSpc>
              <a:spcBef>
                <a:spcPts val="5"/>
              </a:spcBef>
            </a:pPr>
            <a:r>
              <a:rPr sz="2400" dirty="0">
                <a:solidFill>
                  <a:srgbClr val="C00000"/>
                </a:solidFill>
                <a:latin typeface="Calibri"/>
                <a:cs typeface="Calibri"/>
              </a:rPr>
              <a:t>Le</a:t>
            </a:r>
            <a:r>
              <a:rPr sz="2400" spc="-40" dirty="0">
                <a:solidFill>
                  <a:srgbClr val="C00000"/>
                </a:solidFill>
                <a:latin typeface="Calibri"/>
                <a:cs typeface="Calibri"/>
              </a:rPr>
              <a:t> </a:t>
            </a:r>
            <a:r>
              <a:rPr sz="2400" spc="-10" dirty="0">
                <a:solidFill>
                  <a:srgbClr val="C00000"/>
                </a:solidFill>
                <a:latin typeface="Calibri"/>
                <a:cs typeface="Calibri"/>
              </a:rPr>
              <a:t>Facteur</a:t>
            </a:r>
            <a:r>
              <a:rPr sz="2400" spc="-60" dirty="0">
                <a:solidFill>
                  <a:srgbClr val="C00000"/>
                </a:solidFill>
                <a:latin typeface="Calibri"/>
                <a:cs typeface="Calibri"/>
              </a:rPr>
              <a:t> </a:t>
            </a:r>
            <a:r>
              <a:rPr sz="2400" dirty="0">
                <a:solidFill>
                  <a:srgbClr val="C00000"/>
                </a:solidFill>
                <a:latin typeface="Calibri"/>
                <a:cs typeface="Calibri"/>
              </a:rPr>
              <a:t>d’impact</a:t>
            </a:r>
            <a:r>
              <a:rPr sz="2400" spc="-65" dirty="0">
                <a:solidFill>
                  <a:srgbClr val="C00000"/>
                </a:solidFill>
                <a:latin typeface="Calibri"/>
                <a:cs typeface="Calibri"/>
              </a:rPr>
              <a:t> </a:t>
            </a:r>
            <a:r>
              <a:rPr sz="2400" dirty="0">
                <a:solidFill>
                  <a:srgbClr val="C00000"/>
                </a:solidFill>
                <a:latin typeface="Calibri"/>
                <a:cs typeface="Calibri"/>
              </a:rPr>
              <a:t>a</a:t>
            </a:r>
            <a:r>
              <a:rPr sz="2400" spc="-40" dirty="0">
                <a:solidFill>
                  <a:srgbClr val="C00000"/>
                </a:solidFill>
                <a:latin typeface="Calibri"/>
                <a:cs typeface="Calibri"/>
              </a:rPr>
              <a:t> </a:t>
            </a:r>
            <a:r>
              <a:rPr sz="2400" dirty="0">
                <a:solidFill>
                  <a:srgbClr val="C00000"/>
                </a:solidFill>
                <a:latin typeface="Calibri"/>
                <a:cs typeface="Calibri"/>
              </a:rPr>
              <a:t>été</a:t>
            </a:r>
            <a:r>
              <a:rPr sz="2400" spc="-45" dirty="0">
                <a:solidFill>
                  <a:srgbClr val="C00000"/>
                </a:solidFill>
                <a:latin typeface="Calibri"/>
                <a:cs typeface="Calibri"/>
              </a:rPr>
              <a:t> </a:t>
            </a:r>
            <a:r>
              <a:rPr sz="2400" dirty="0">
                <a:solidFill>
                  <a:srgbClr val="C00000"/>
                </a:solidFill>
                <a:latin typeface="Calibri"/>
                <a:cs typeface="Calibri"/>
              </a:rPr>
              <a:t>créé</a:t>
            </a:r>
            <a:r>
              <a:rPr sz="2400" spc="-45" dirty="0">
                <a:solidFill>
                  <a:srgbClr val="C00000"/>
                </a:solidFill>
                <a:latin typeface="Calibri"/>
                <a:cs typeface="Calibri"/>
              </a:rPr>
              <a:t> </a:t>
            </a:r>
            <a:r>
              <a:rPr sz="2400" dirty="0">
                <a:solidFill>
                  <a:srgbClr val="C00000"/>
                </a:solidFill>
                <a:latin typeface="Calibri"/>
                <a:cs typeface="Calibri"/>
              </a:rPr>
              <a:t>par</a:t>
            </a:r>
            <a:r>
              <a:rPr sz="2400" spc="-40" dirty="0">
                <a:solidFill>
                  <a:srgbClr val="C00000"/>
                </a:solidFill>
                <a:latin typeface="Calibri"/>
                <a:cs typeface="Calibri"/>
              </a:rPr>
              <a:t> </a:t>
            </a:r>
            <a:r>
              <a:rPr sz="2400" dirty="0">
                <a:solidFill>
                  <a:srgbClr val="C00000"/>
                </a:solidFill>
                <a:latin typeface="Calibri"/>
                <a:cs typeface="Calibri"/>
              </a:rPr>
              <a:t>Eugene</a:t>
            </a:r>
            <a:r>
              <a:rPr sz="2400" spc="-30" dirty="0">
                <a:solidFill>
                  <a:srgbClr val="C00000"/>
                </a:solidFill>
                <a:latin typeface="Calibri"/>
                <a:cs typeface="Calibri"/>
              </a:rPr>
              <a:t> </a:t>
            </a:r>
            <a:r>
              <a:rPr sz="2400" dirty="0">
                <a:solidFill>
                  <a:srgbClr val="C00000"/>
                </a:solidFill>
                <a:latin typeface="Calibri"/>
                <a:cs typeface="Calibri"/>
              </a:rPr>
              <a:t>Garfield</a:t>
            </a:r>
            <a:r>
              <a:rPr sz="2400" spc="-15" dirty="0">
                <a:solidFill>
                  <a:srgbClr val="C00000"/>
                </a:solidFill>
                <a:latin typeface="Calibri"/>
                <a:cs typeface="Calibri"/>
              </a:rPr>
              <a:t> </a:t>
            </a:r>
            <a:r>
              <a:rPr sz="2400" dirty="0">
                <a:solidFill>
                  <a:srgbClr val="C00000"/>
                </a:solidFill>
                <a:latin typeface="Calibri"/>
                <a:cs typeface="Calibri"/>
              </a:rPr>
              <a:t>et</a:t>
            </a:r>
            <a:r>
              <a:rPr sz="2400" spc="-60" dirty="0">
                <a:solidFill>
                  <a:srgbClr val="C00000"/>
                </a:solidFill>
                <a:latin typeface="Calibri"/>
                <a:cs typeface="Calibri"/>
              </a:rPr>
              <a:t> </a:t>
            </a:r>
            <a:r>
              <a:rPr sz="2400" dirty="0">
                <a:solidFill>
                  <a:srgbClr val="C00000"/>
                </a:solidFill>
                <a:latin typeface="Calibri"/>
                <a:cs typeface="Calibri"/>
              </a:rPr>
              <a:t>Irving</a:t>
            </a:r>
            <a:r>
              <a:rPr sz="2400" spc="-45" dirty="0">
                <a:solidFill>
                  <a:srgbClr val="C00000"/>
                </a:solidFill>
                <a:latin typeface="Calibri"/>
                <a:cs typeface="Calibri"/>
              </a:rPr>
              <a:t> </a:t>
            </a:r>
            <a:r>
              <a:rPr sz="2400" dirty="0">
                <a:solidFill>
                  <a:srgbClr val="C00000"/>
                </a:solidFill>
                <a:latin typeface="Calibri"/>
                <a:cs typeface="Calibri"/>
              </a:rPr>
              <a:t>H.</a:t>
            </a:r>
            <a:r>
              <a:rPr sz="2400" spc="-40" dirty="0">
                <a:solidFill>
                  <a:srgbClr val="C00000"/>
                </a:solidFill>
                <a:latin typeface="Calibri"/>
                <a:cs typeface="Calibri"/>
              </a:rPr>
              <a:t> </a:t>
            </a:r>
            <a:r>
              <a:rPr sz="2400" dirty="0">
                <a:solidFill>
                  <a:srgbClr val="C00000"/>
                </a:solidFill>
                <a:latin typeface="Calibri"/>
                <a:cs typeface="Calibri"/>
              </a:rPr>
              <a:t>Sher</a:t>
            </a:r>
            <a:r>
              <a:rPr sz="2400" spc="-50" dirty="0">
                <a:solidFill>
                  <a:srgbClr val="C00000"/>
                </a:solidFill>
                <a:latin typeface="Calibri"/>
                <a:cs typeface="Calibri"/>
              </a:rPr>
              <a:t> </a:t>
            </a:r>
            <a:r>
              <a:rPr sz="2400" spc="-50" dirty="0">
                <a:latin typeface="Calibri"/>
                <a:cs typeface="Calibri"/>
              </a:rPr>
              <a:t>: </a:t>
            </a:r>
            <a:r>
              <a:rPr sz="2400" dirty="0">
                <a:latin typeface="Calibri"/>
                <a:cs typeface="Calibri"/>
              </a:rPr>
              <a:t>cet</a:t>
            </a:r>
            <a:r>
              <a:rPr sz="2400" spc="-60" dirty="0">
                <a:latin typeface="Calibri"/>
                <a:cs typeface="Calibri"/>
              </a:rPr>
              <a:t> </a:t>
            </a:r>
            <a:r>
              <a:rPr sz="2400" dirty="0">
                <a:latin typeface="Calibri"/>
                <a:cs typeface="Calibri"/>
              </a:rPr>
              <a:t>outil</a:t>
            </a:r>
            <a:r>
              <a:rPr sz="2400" spc="-60" dirty="0">
                <a:latin typeface="Calibri"/>
                <a:cs typeface="Calibri"/>
              </a:rPr>
              <a:t> </a:t>
            </a:r>
            <a:r>
              <a:rPr sz="2400" dirty="0">
                <a:latin typeface="Calibri"/>
                <a:cs typeface="Calibri"/>
              </a:rPr>
              <a:t>devait</a:t>
            </a:r>
            <a:r>
              <a:rPr sz="2400" spc="-40" dirty="0">
                <a:latin typeface="Calibri"/>
                <a:cs typeface="Calibri"/>
              </a:rPr>
              <a:t> </a:t>
            </a:r>
            <a:r>
              <a:rPr sz="2400" dirty="0">
                <a:latin typeface="Calibri"/>
                <a:cs typeface="Calibri"/>
              </a:rPr>
              <a:t>les</a:t>
            </a:r>
            <a:r>
              <a:rPr sz="2400" spc="-45" dirty="0">
                <a:latin typeface="Calibri"/>
                <a:cs typeface="Calibri"/>
              </a:rPr>
              <a:t> </a:t>
            </a:r>
            <a:r>
              <a:rPr sz="2400" dirty="0">
                <a:latin typeface="Calibri"/>
                <a:cs typeface="Calibri"/>
              </a:rPr>
              <a:t>aider</a:t>
            </a:r>
            <a:r>
              <a:rPr sz="2400" spc="-40" dirty="0">
                <a:latin typeface="Calibri"/>
                <a:cs typeface="Calibri"/>
              </a:rPr>
              <a:t> </a:t>
            </a:r>
            <a:r>
              <a:rPr sz="2400" dirty="0">
                <a:latin typeface="Calibri"/>
                <a:cs typeface="Calibri"/>
              </a:rPr>
              <a:t>à</a:t>
            </a:r>
            <a:r>
              <a:rPr sz="2400" spc="-60" dirty="0">
                <a:latin typeface="Calibri"/>
                <a:cs typeface="Calibri"/>
              </a:rPr>
              <a:t> </a:t>
            </a:r>
            <a:r>
              <a:rPr sz="2400" dirty="0">
                <a:latin typeface="Calibri"/>
                <a:cs typeface="Calibri"/>
              </a:rPr>
              <a:t>évaluer</a:t>
            </a:r>
            <a:r>
              <a:rPr sz="2400" spc="-40" dirty="0">
                <a:latin typeface="Calibri"/>
                <a:cs typeface="Calibri"/>
              </a:rPr>
              <a:t> </a:t>
            </a:r>
            <a:r>
              <a:rPr sz="2400" dirty="0">
                <a:latin typeface="Calibri"/>
                <a:cs typeface="Calibri"/>
              </a:rPr>
              <a:t>et</a:t>
            </a:r>
            <a:r>
              <a:rPr sz="2400" spc="-50" dirty="0">
                <a:latin typeface="Calibri"/>
                <a:cs typeface="Calibri"/>
              </a:rPr>
              <a:t> </a:t>
            </a:r>
            <a:r>
              <a:rPr sz="2400" dirty="0">
                <a:latin typeface="Calibri"/>
                <a:cs typeface="Calibri"/>
              </a:rPr>
              <a:t>choisir</a:t>
            </a:r>
            <a:r>
              <a:rPr sz="2400" spc="-55" dirty="0">
                <a:latin typeface="Calibri"/>
                <a:cs typeface="Calibri"/>
              </a:rPr>
              <a:t> </a:t>
            </a:r>
            <a:r>
              <a:rPr sz="2400" dirty="0">
                <a:latin typeface="Calibri"/>
                <a:cs typeface="Calibri"/>
              </a:rPr>
              <a:t>les</a:t>
            </a:r>
            <a:r>
              <a:rPr sz="2400" spc="-40" dirty="0">
                <a:latin typeface="Calibri"/>
                <a:cs typeface="Calibri"/>
              </a:rPr>
              <a:t> </a:t>
            </a:r>
            <a:r>
              <a:rPr sz="2400" dirty="0">
                <a:latin typeface="Calibri"/>
                <a:cs typeface="Calibri"/>
              </a:rPr>
              <a:t>périodiques</a:t>
            </a:r>
            <a:r>
              <a:rPr sz="2400" spc="-45" dirty="0">
                <a:latin typeface="Calibri"/>
                <a:cs typeface="Calibri"/>
              </a:rPr>
              <a:t> </a:t>
            </a:r>
            <a:r>
              <a:rPr sz="2400" dirty="0">
                <a:latin typeface="Calibri"/>
                <a:cs typeface="Calibri"/>
              </a:rPr>
              <a:t>pour</a:t>
            </a:r>
            <a:r>
              <a:rPr sz="2400" spc="-40" dirty="0">
                <a:latin typeface="Calibri"/>
                <a:cs typeface="Calibri"/>
              </a:rPr>
              <a:t> </a:t>
            </a:r>
            <a:r>
              <a:rPr sz="2400" spc="-25" dirty="0">
                <a:latin typeface="Calibri"/>
                <a:cs typeface="Calibri"/>
              </a:rPr>
              <a:t>une </a:t>
            </a:r>
            <a:r>
              <a:rPr sz="2400" spc="-10" dirty="0">
                <a:latin typeface="Calibri"/>
                <a:cs typeface="Calibri"/>
              </a:rPr>
              <a:t>couverture</a:t>
            </a:r>
            <a:r>
              <a:rPr sz="2400" spc="-65" dirty="0">
                <a:latin typeface="Calibri"/>
                <a:cs typeface="Calibri"/>
              </a:rPr>
              <a:t> </a:t>
            </a:r>
            <a:r>
              <a:rPr sz="2400" dirty="0">
                <a:latin typeface="Calibri"/>
                <a:cs typeface="Calibri"/>
              </a:rPr>
              <a:t>significative</a:t>
            </a:r>
            <a:r>
              <a:rPr sz="2400" spc="-60" dirty="0">
                <a:latin typeface="Calibri"/>
                <a:cs typeface="Calibri"/>
              </a:rPr>
              <a:t> </a:t>
            </a:r>
            <a:r>
              <a:rPr sz="2400" dirty="0">
                <a:latin typeface="Calibri"/>
                <a:cs typeface="Calibri"/>
              </a:rPr>
              <a:t>dans</a:t>
            </a:r>
            <a:r>
              <a:rPr sz="2400" spc="-65" dirty="0">
                <a:latin typeface="Calibri"/>
                <a:cs typeface="Calibri"/>
              </a:rPr>
              <a:t> </a:t>
            </a:r>
            <a:r>
              <a:rPr sz="2400" dirty="0">
                <a:latin typeface="Calibri"/>
                <a:cs typeface="Calibri"/>
              </a:rPr>
              <a:t>les</a:t>
            </a:r>
            <a:r>
              <a:rPr sz="2400" spc="-65" dirty="0">
                <a:latin typeface="Calibri"/>
                <a:cs typeface="Calibri"/>
              </a:rPr>
              <a:t> </a:t>
            </a:r>
            <a:r>
              <a:rPr sz="2400" dirty="0">
                <a:latin typeface="Calibri"/>
                <a:cs typeface="Calibri"/>
              </a:rPr>
              <a:t>«</a:t>
            </a:r>
            <a:r>
              <a:rPr sz="2400" spc="-65" dirty="0">
                <a:latin typeface="Calibri"/>
                <a:cs typeface="Calibri"/>
              </a:rPr>
              <a:t> </a:t>
            </a:r>
            <a:r>
              <a:rPr sz="2400" dirty="0">
                <a:latin typeface="Calibri"/>
                <a:cs typeface="Calibri"/>
              </a:rPr>
              <a:t>Current</a:t>
            </a:r>
            <a:r>
              <a:rPr sz="2400" spc="-80" dirty="0">
                <a:latin typeface="Calibri"/>
                <a:cs typeface="Calibri"/>
              </a:rPr>
              <a:t> </a:t>
            </a:r>
            <a:r>
              <a:rPr sz="2400" spc="-10" dirty="0">
                <a:latin typeface="Calibri"/>
                <a:cs typeface="Calibri"/>
              </a:rPr>
              <a:t>contents</a:t>
            </a:r>
            <a:r>
              <a:rPr sz="2400" spc="-65" dirty="0">
                <a:latin typeface="Calibri"/>
                <a:cs typeface="Calibri"/>
              </a:rPr>
              <a:t> </a:t>
            </a:r>
            <a:r>
              <a:rPr sz="2400" spc="-25" dirty="0">
                <a:latin typeface="Calibri"/>
                <a:cs typeface="Calibri"/>
              </a:rPr>
              <a:t>».</a:t>
            </a:r>
            <a:endParaRPr sz="2400">
              <a:latin typeface="Calibri"/>
              <a:cs typeface="Calibri"/>
            </a:endParaRPr>
          </a:p>
          <a:p>
            <a:pPr marL="12700" marR="240029">
              <a:lnSpc>
                <a:spcPct val="100000"/>
              </a:lnSpc>
              <a:spcBef>
                <a:spcPts val="5"/>
              </a:spcBef>
            </a:pPr>
            <a:r>
              <a:rPr sz="2400" spc="-20" dirty="0">
                <a:solidFill>
                  <a:srgbClr val="C00000"/>
                </a:solidFill>
                <a:latin typeface="Calibri"/>
                <a:cs typeface="Calibri"/>
              </a:rPr>
              <a:t>L’ISI</a:t>
            </a:r>
            <a:r>
              <a:rPr sz="2400" spc="-85" dirty="0">
                <a:solidFill>
                  <a:srgbClr val="C00000"/>
                </a:solidFill>
                <a:latin typeface="Calibri"/>
                <a:cs typeface="Calibri"/>
              </a:rPr>
              <a:t> </a:t>
            </a:r>
            <a:r>
              <a:rPr sz="2400" dirty="0">
                <a:solidFill>
                  <a:srgbClr val="C00000"/>
                </a:solidFill>
                <a:latin typeface="Calibri"/>
                <a:cs typeface="Calibri"/>
              </a:rPr>
              <a:t>développe</a:t>
            </a:r>
            <a:r>
              <a:rPr sz="2400" spc="-40" dirty="0">
                <a:solidFill>
                  <a:srgbClr val="C00000"/>
                </a:solidFill>
                <a:latin typeface="Calibri"/>
                <a:cs typeface="Calibri"/>
              </a:rPr>
              <a:t> </a:t>
            </a:r>
            <a:r>
              <a:rPr sz="2400" dirty="0">
                <a:solidFill>
                  <a:srgbClr val="C00000"/>
                </a:solidFill>
                <a:latin typeface="Calibri"/>
                <a:cs typeface="Calibri"/>
              </a:rPr>
              <a:t>ensuite</a:t>
            </a:r>
            <a:r>
              <a:rPr sz="2400" spc="-65" dirty="0">
                <a:solidFill>
                  <a:srgbClr val="C00000"/>
                </a:solidFill>
                <a:latin typeface="Calibri"/>
                <a:cs typeface="Calibri"/>
              </a:rPr>
              <a:t> </a:t>
            </a:r>
            <a:r>
              <a:rPr sz="2400" dirty="0">
                <a:solidFill>
                  <a:srgbClr val="C00000"/>
                </a:solidFill>
                <a:latin typeface="Calibri"/>
                <a:cs typeface="Calibri"/>
              </a:rPr>
              <a:t>la</a:t>
            </a:r>
            <a:r>
              <a:rPr sz="2400" spc="-60" dirty="0">
                <a:solidFill>
                  <a:srgbClr val="C00000"/>
                </a:solidFill>
                <a:latin typeface="Calibri"/>
                <a:cs typeface="Calibri"/>
              </a:rPr>
              <a:t> </a:t>
            </a:r>
            <a:r>
              <a:rPr sz="2400" dirty="0">
                <a:solidFill>
                  <a:srgbClr val="C00000"/>
                </a:solidFill>
                <a:latin typeface="Calibri"/>
                <a:cs typeface="Calibri"/>
              </a:rPr>
              <a:t>base</a:t>
            </a:r>
            <a:r>
              <a:rPr sz="2400" spc="-60" dirty="0">
                <a:solidFill>
                  <a:srgbClr val="C00000"/>
                </a:solidFill>
                <a:latin typeface="Calibri"/>
                <a:cs typeface="Calibri"/>
              </a:rPr>
              <a:t> </a:t>
            </a:r>
            <a:r>
              <a:rPr sz="2400" dirty="0">
                <a:solidFill>
                  <a:srgbClr val="C00000"/>
                </a:solidFill>
                <a:latin typeface="Calibri"/>
                <a:cs typeface="Calibri"/>
              </a:rPr>
              <a:t>de</a:t>
            </a:r>
            <a:r>
              <a:rPr sz="2400" spc="-55" dirty="0">
                <a:solidFill>
                  <a:srgbClr val="C00000"/>
                </a:solidFill>
                <a:latin typeface="Calibri"/>
                <a:cs typeface="Calibri"/>
              </a:rPr>
              <a:t> </a:t>
            </a:r>
            <a:r>
              <a:rPr sz="2400" dirty="0">
                <a:solidFill>
                  <a:srgbClr val="C00000"/>
                </a:solidFill>
                <a:latin typeface="Calibri"/>
                <a:cs typeface="Calibri"/>
              </a:rPr>
              <a:t>données</a:t>
            </a:r>
            <a:r>
              <a:rPr sz="2400" spc="-60" dirty="0">
                <a:solidFill>
                  <a:srgbClr val="C00000"/>
                </a:solidFill>
                <a:latin typeface="Calibri"/>
                <a:cs typeface="Calibri"/>
              </a:rPr>
              <a:t> </a:t>
            </a:r>
            <a:r>
              <a:rPr sz="2400" spc="-10" dirty="0">
                <a:solidFill>
                  <a:srgbClr val="C00000"/>
                </a:solidFill>
                <a:latin typeface="Calibri"/>
                <a:cs typeface="Calibri"/>
              </a:rPr>
              <a:t>bibliographique</a:t>
            </a:r>
            <a:r>
              <a:rPr sz="2400" spc="-55" dirty="0">
                <a:solidFill>
                  <a:srgbClr val="C00000"/>
                </a:solidFill>
                <a:latin typeface="Calibri"/>
                <a:cs typeface="Calibri"/>
              </a:rPr>
              <a:t> </a:t>
            </a:r>
            <a:r>
              <a:rPr sz="2400" spc="-10" dirty="0">
                <a:solidFill>
                  <a:srgbClr val="C00000"/>
                </a:solidFill>
                <a:latin typeface="Calibri"/>
                <a:cs typeface="Calibri"/>
              </a:rPr>
              <a:t>Science </a:t>
            </a:r>
            <a:r>
              <a:rPr sz="2400" dirty="0">
                <a:solidFill>
                  <a:srgbClr val="C00000"/>
                </a:solidFill>
                <a:latin typeface="Calibri"/>
                <a:cs typeface="Calibri"/>
              </a:rPr>
              <a:t>Citation</a:t>
            </a:r>
            <a:r>
              <a:rPr sz="2400" spc="-80" dirty="0">
                <a:solidFill>
                  <a:srgbClr val="C00000"/>
                </a:solidFill>
                <a:latin typeface="Calibri"/>
                <a:cs typeface="Calibri"/>
              </a:rPr>
              <a:t> </a:t>
            </a:r>
            <a:r>
              <a:rPr sz="2400" dirty="0">
                <a:solidFill>
                  <a:srgbClr val="C00000"/>
                </a:solidFill>
                <a:latin typeface="Calibri"/>
                <a:cs typeface="Calibri"/>
              </a:rPr>
              <a:t>Index</a:t>
            </a:r>
            <a:r>
              <a:rPr sz="2400" spc="-50" dirty="0">
                <a:solidFill>
                  <a:srgbClr val="C00000"/>
                </a:solidFill>
                <a:latin typeface="Calibri"/>
                <a:cs typeface="Calibri"/>
              </a:rPr>
              <a:t> </a:t>
            </a:r>
            <a:r>
              <a:rPr sz="2400" dirty="0">
                <a:solidFill>
                  <a:srgbClr val="C00000"/>
                </a:solidFill>
                <a:latin typeface="Calibri"/>
                <a:cs typeface="Calibri"/>
              </a:rPr>
              <a:t>(SCI)</a:t>
            </a:r>
            <a:r>
              <a:rPr sz="2400" dirty="0">
                <a:latin typeface="Calibri"/>
                <a:cs typeface="Calibri"/>
              </a:rPr>
              <a:t>,</a:t>
            </a:r>
            <a:r>
              <a:rPr sz="2400" spc="-85" dirty="0">
                <a:latin typeface="Calibri"/>
                <a:cs typeface="Calibri"/>
              </a:rPr>
              <a:t> </a:t>
            </a:r>
            <a:r>
              <a:rPr sz="2400" dirty="0">
                <a:latin typeface="Calibri"/>
                <a:cs typeface="Calibri"/>
              </a:rPr>
              <a:t>avec</a:t>
            </a:r>
            <a:r>
              <a:rPr sz="2400" spc="-60" dirty="0">
                <a:latin typeface="Calibri"/>
                <a:cs typeface="Calibri"/>
              </a:rPr>
              <a:t> </a:t>
            </a:r>
            <a:r>
              <a:rPr sz="2400" dirty="0">
                <a:latin typeface="Calibri"/>
                <a:cs typeface="Calibri"/>
              </a:rPr>
              <a:t>l'</a:t>
            </a:r>
            <a:r>
              <a:rPr sz="2400" spc="-55" dirty="0">
                <a:latin typeface="Calibri"/>
                <a:cs typeface="Calibri"/>
              </a:rPr>
              <a:t> </a:t>
            </a:r>
            <a:r>
              <a:rPr sz="2400" dirty="0">
                <a:latin typeface="Calibri"/>
                <a:cs typeface="Calibri"/>
              </a:rPr>
              <a:t>objectif</a:t>
            </a:r>
            <a:r>
              <a:rPr sz="2400" spc="-70" dirty="0">
                <a:latin typeface="Calibri"/>
                <a:cs typeface="Calibri"/>
              </a:rPr>
              <a:t> </a:t>
            </a:r>
            <a:r>
              <a:rPr sz="2400" dirty="0">
                <a:latin typeface="Calibri"/>
                <a:cs typeface="Calibri"/>
              </a:rPr>
              <a:t>de</a:t>
            </a:r>
            <a:r>
              <a:rPr sz="2400" spc="-45" dirty="0">
                <a:latin typeface="Calibri"/>
                <a:cs typeface="Calibri"/>
              </a:rPr>
              <a:t> </a:t>
            </a:r>
            <a:r>
              <a:rPr sz="2400" dirty="0">
                <a:latin typeface="Calibri"/>
                <a:cs typeface="Calibri"/>
              </a:rPr>
              <a:t>mettre</a:t>
            </a:r>
            <a:r>
              <a:rPr sz="2400" spc="-65" dirty="0">
                <a:latin typeface="Calibri"/>
                <a:cs typeface="Calibri"/>
              </a:rPr>
              <a:t> </a:t>
            </a:r>
            <a:r>
              <a:rPr sz="2400" dirty="0">
                <a:latin typeface="Calibri"/>
                <a:cs typeface="Calibri"/>
              </a:rPr>
              <a:t>au</a:t>
            </a:r>
            <a:r>
              <a:rPr sz="2400" spc="-55" dirty="0">
                <a:latin typeface="Calibri"/>
                <a:cs typeface="Calibri"/>
              </a:rPr>
              <a:t> </a:t>
            </a:r>
            <a:r>
              <a:rPr sz="2400" dirty="0">
                <a:latin typeface="Calibri"/>
                <a:cs typeface="Calibri"/>
              </a:rPr>
              <a:t>point</a:t>
            </a:r>
            <a:r>
              <a:rPr sz="2400" spc="-50" dirty="0">
                <a:latin typeface="Calibri"/>
                <a:cs typeface="Calibri"/>
              </a:rPr>
              <a:t> </a:t>
            </a:r>
            <a:r>
              <a:rPr sz="2400" dirty="0">
                <a:latin typeface="Calibri"/>
                <a:cs typeface="Calibri"/>
              </a:rPr>
              <a:t>des</a:t>
            </a:r>
            <a:r>
              <a:rPr sz="2400" spc="-60" dirty="0">
                <a:latin typeface="Calibri"/>
                <a:cs typeface="Calibri"/>
              </a:rPr>
              <a:t> </a:t>
            </a:r>
            <a:r>
              <a:rPr sz="2400" spc="-10" dirty="0">
                <a:latin typeface="Calibri"/>
                <a:cs typeface="Calibri"/>
              </a:rPr>
              <a:t>indicateurs mesurant</a:t>
            </a:r>
            <a:r>
              <a:rPr sz="2400" spc="-55" dirty="0">
                <a:latin typeface="Calibri"/>
                <a:cs typeface="Calibri"/>
              </a:rPr>
              <a:t> </a:t>
            </a:r>
            <a:r>
              <a:rPr sz="2400" dirty="0">
                <a:latin typeface="Calibri"/>
                <a:cs typeface="Calibri"/>
              </a:rPr>
              <a:t>la</a:t>
            </a:r>
            <a:r>
              <a:rPr sz="2400" spc="-55" dirty="0">
                <a:latin typeface="Calibri"/>
                <a:cs typeface="Calibri"/>
              </a:rPr>
              <a:t> </a:t>
            </a:r>
            <a:r>
              <a:rPr sz="2400" dirty="0">
                <a:latin typeface="Calibri"/>
                <a:cs typeface="Calibri"/>
              </a:rPr>
              <a:t>«</a:t>
            </a:r>
            <a:r>
              <a:rPr sz="2400" spc="-45" dirty="0">
                <a:latin typeface="Calibri"/>
                <a:cs typeface="Calibri"/>
              </a:rPr>
              <a:t> </a:t>
            </a:r>
            <a:r>
              <a:rPr sz="2400" dirty="0">
                <a:latin typeface="Calibri"/>
                <a:cs typeface="Calibri"/>
              </a:rPr>
              <a:t>consommation</a:t>
            </a:r>
            <a:r>
              <a:rPr sz="2400" spc="-65" dirty="0">
                <a:latin typeface="Calibri"/>
                <a:cs typeface="Calibri"/>
              </a:rPr>
              <a:t> </a:t>
            </a:r>
            <a:r>
              <a:rPr sz="2400" dirty="0">
                <a:latin typeface="Calibri"/>
                <a:cs typeface="Calibri"/>
              </a:rPr>
              <a:t>»</a:t>
            </a:r>
            <a:r>
              <a:rPr sz="2400" spc="-45" dirty="0">
                <a:latin typeface="Calibri"/>
                <a:cs typeface="Calibri"/>
              </a:rPr>
              <a:t> </a:t>
            </a:r>
            <a:r>
              <a:rPr sz="2400" dirty="0">
                <a:latin typeface="Calibri"/>
                <a:cs typeface="Calibri"/>
              </a:rPr>
              <a:t>des</a:t>
            </a:r>
            <a:r>
              <a:rPr sz="2400" spc="-35" dirty="0">
                <a:latin typeface="Calibri"/>
                <a:cs typeface="Calibri"/>
              </a:rPr>
              <a:t> </a:t>
            </a:r>
            <a:r>
              <a:rPr sz="2400" spc="-10" dirty="0">
                <a:latin typeface="Calibri"/>
                <a:cs typeface="Calibri"/>
              </a:rPr>
              <a:t>résultats</a:t>
            </a:r>
            <a:r>
              <a:rPr sz="2400" spc="-60" dirty="0">
                <a:latin typeface="Calibri"/>
                <a:cs typeface="Calibri"/>
              </a:rPr>
              <a:t> </a:t>
            </a:r>
            <a:r>
              <a:rPr sz="2400" spc="-10" dirty="0">
                <a:latin typeface="Calibri"/>
                <a:cs typeface="Calibri"/>
              </a:rPr>
              <a:t>scientifiques.</a:t>
            </a:r>
            <a:endParaRPr sz="2400">
              <a:latin typeface="Calibri"/>
              <a:cs typeface="Calibri"/>
            </a:endParaRPr>
          </a:p>
        </p:txBody>
      </p:sp>
      <p:pic>
        <p:nvPicPr>
          <p:cNvPr id="4" name="object 4"/>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lang="en-US" spc="-20" dirty="0" smtClean="0"/>
              <a:t>Notion of Impact Factor (IF)</a:t>
            </a:r>
            <a:r>
              <a:rPr spc="-20" smtClean="0"/>
              <a:t>)</a:t>
            </a:r>
            <a:endParaRPr spc="-20" dirty="0"/>
          </a:p>
        </p:txBody>
      </p:sp>
      <p:sp>
        <p:nvSpPr>
          <p:cNvPr id="3" name="object 3"/>
          <p:cNvSpPr txBox="1"/>
          <p:nvPr/>
        </p:nvSpPr>
        <p:spPr>
          <a:xfrm>
            <a:off x="186334" y="1354277"/>
            <a:ext cx="8836660" cy="4075475"/>
          </a:xfrm>
          <a:prstGeom prst="rect">
            <a:avLst/>
          </a:prstGeom>
        </p:spPr>
        <p:txBody>
          <a:bodyPr vert="horz" wrap="square" lIns="0" tIns="12700" rIns="0" bIns="0" rtlCol="0">
            <a:spAutoFit/>
          </a:bodyPr>
          <a:lstStyle/>
          <a:p>
            <a:pPr marL="12700" marR="5080">
              <a:lnSpc>
                <a:spcPct val="100000"/>
              </a:lnSpc>
              <a:spcBef>
                <a:spcPts val="100"/>
              </a:spcBef>
            </a:pPr>
            <a:r>
              <a:rPr lang="en-US" sz="2400" dirty="0" smtClean="0">
                <a:latin typeface="Calibri"/>
                <a:cs typeface="Calibri"/>
              </a:rPr>
              <a:t>The counting of references to classify scientific journals was proposed as early as the 1920s by Gross and Gross. In 1955 Garfield suggested that he could measure the impact of journals. In the 1960s, </a:t>
            </a:r>
            <a:r>
              <a:rPr lang="en-US" sz="2400" dirty="0" err="1" smtClean="0">
                <a:latin typeface="Calibri"/>
                <a:cs typeface="Calibri"/>
              </a:rPr>
              <a:t>Eugène</a:t>
            </a:r>
            <a:r>
              <a:rPr lang="en-US" sz="2400" dirty="0" smtClean="0">
                <a:latin typeface="Calibri"/>
                <a:cs typeface="Calibri"/>
              </a:rPr>
              <a:t> Garfield founded a private company in Philadelphia, the Institute for Scientific Information (ISI web of knowledge) proposed by Thomson </a:t>
            </a:r>
            <a:r>
              <a:rPr lang="en-US" sz="2400" dirty="0" err="1" smtClean="0">
                <a:latin typeface="Calibri"/>
                <a:cs typeface="Calibri"/>
              </a:rPr>
              <a:t>scientific.The</a:t>
            </a:r>
            <a:r>
              <a:rPr lang="en-US" sz="2400" dirty="0" smtClean="0">
                <a:latin typeface="Calibri"/>
                <a:cs typeface="Calibri"/>
              </a:rPr>
              <a:t> Impact Factor was created by Eugene Garfield and Irving H. </a:t>
            </a:r>
            <a:r>
              <a:rPr lang="en-US" sz="2400" dirty="0" err="1" smtClean="0">
                <a:latin typeface="Calibri"/>
                <a:cs typeface="Calibri"/>
              </a:rPr>
              <a:t>Sher</a:t>
            </a:r>
            <a:r>
              <a:rPr lang="en-US" sz="2400" dirty="0" smtClean="0">
                <a:latin typeface="Calibri"/>
                <a:cs typeface="Calibri"/>
              </a:rPr>
              <a:t>: this tool was to help them evaluate and select periodicals for significant coverage in “Current </a:t>
            </a:r>
            <a:r>
              <a:rPr lang="en-US" sz="2400" dirty="0" err="1" smtClean="0">
                <a:latin typeface="Calibri"/>
                <a:cs typeface="Calibri"/>
              </a:rPr>
              <a:t>contents”.ISI</a:t>
            </a:r>
            <a:r>
              <a:rPr lang="en-US" sz="2400" dirty="0" smtClean="0">
                <a:latin typeface="Calibri"/>
                <a:cs typeface="Calibri"/>
              </a:rPr>
              <a:t> then developed the bibliographic database Science Citation Index (SCI), with the aim of developing indicators to measure the “consumption” of scientific results.</a:t>
            </a:r>
            <a:endParaRPr sz="2400">
              <a:latin typeface="Calibri"/>
              <a:cs typeface="Calibri"/>
            </a:endParaRPr>
          </a:p>
        </p:txBody>
      </p:sp>
      <p:pic>
        <p:nvPicPr>
          <p:cNvPr id="4" name="object 4"/>
          <p:cNvPicPr/>
          <p:nvPr/>
        </p:nvPicPr>
        <p:blipFill>
          <a:blip r:embed="rId2" cstate="print"/>
          <a:stretch>
            <a:fillRect/>
          </a:stretch>
        </p:blipFill>
        <p:spPr>
          <a:xfrm>
            <a:off x="7083552" y="4572"/>
            <a:ext cx="2060447" cy="86563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02437" y="998982"/>
            <a:ext cx="8305800" cy="1550035"/>
          </a:xfrm>
          <a:prstGeom prst="rect">
            <a:avLst/>
          </a:prstGeom>
        </p:spPr>
        <p:txBody>
          <a:bodyPr vert="horz" wrap="square" lIns="0" tIns="13335" rIns="0" bIns="0" rtlCol="0">
            <a:spAutoFit/>
          </a:bodyPr>
          <a:lstStyle/>
          <a:p>
            <a:pPr marL="12700">
              <a:lnSpc>
                <a:spcPct val="100000"/>
              </a:lnSpc>
              <a:spcBef>
                <a:spcPts val="105"/>
              </a:spcBef>
            </a:pPr>
            <a:r>
              <a:rPr sz="1400" b="1" spc="-20" dirty="0">
                <a:latin typeface="Times New Roman"/>
                <a:cs typeface="Times New Roman"/>
              </a:rPr>
              <a:t>Calcul</a:t>
            </a:r>
            <a:r>
              <a:rPr sz="1400" b="1" spc="-25" dirty="0">
                <a:latin typeface="Times New Roman"/>
                <a:cs typeface="Times New Roman"/>
              </a:rPr>
              <a:t> </a:t>
            </a:r>
            <a:r>
              <a:rPr sz="1400" b="1" dirty="0">
                <a:latin typeface="Times New Roman"/>
                <a:cs typeface="Times New Roman"/>
              </a:rPr>
              <a:t>du</a:t>
            </a:r>
            <a:r>
              <a:rPr sz="1400" b="1" spc="-35" dirty="0">
                <a:latin typeface="Times New Roman"/>
                <a:cs typeface="Times New Roman"/>
              </a:rPr>
              <a:t> </a:t>
            </a:r>
            <a:r>
              <a:rPr sz="1400" b="1" spc="-20" dirty="0">
                <a:latin typeface="Times New Roman"/>
                <a:cs typeface="Times New Roman"/>
              </a:rPr>
              <a:t>facteur</a:t>
            </a:r>
            <a:r>
              <a:rPr sz="1400" b="1" spc="-15" dirty="0">
                <a:latin typeface="Times New Roman"/>
                <a:cs typeface="Times New Roman"/>
              </a:rPr>
              <a:t> </a:t>
            </a:r>
            <a:r>
              <a:rPr sz="1400" b="1" dirty="0">
                <a:latin typeface="Times New Roman"/>
                <a:cs typeface="Times New Roman"/>
              </a:rPr>
              <a:t>d'impact</a:t>
            </a:r>
            <a:r>
              <a:rPr sz="1400" b="1" spc="-20" dirty="0">
                <a:latin typeface="Times New Roman"/>
                <a:cs typeface="Times New Roman"/>
              </a:rPr>
              <a:t> (FI)</a:t>
            </a:r>
            <a:endParaRPr sz="1400">
              <a:latin typeface="Times New Roman"/>
              <a:cs typeface="Times New Roman"/>
            </a:endParaRPr>
          </a:p>
          <a:p>
            <a:pPr>
              <a:lnSpc>
                <a:spcPct val="100000"/>
              </a:lnSpc>
              <a:spcBef>
                <a:spcPts val="65"/>
              </a:spcBef>
            </a:pPr>
            <a:endParaRPr sz="1400">
              <a:latin typeface="Times New Roman"/>
              <a:cs typeface="Times New Roman"/>
            </a:endParaRPr>
          </a:p>
          <a:p>
            <a:pPr marL="12700">
              <a:lnSpc>
                <a:spcPct val="100000"/>
              </a:lnSpc>
            </a:pPr>
            <a:r>
              <a:rPr sz="1800" dirty="0">
                <a:latin typeface="Calibri"/>
                <a:cs typeface="Calibri"/>
              </a:rPr>
              <a:t>Le</a:t>
            </a:r>
            <a:r>
              <a:rPr sz="1800" spc="-20" dirty="0">
                <a:latin typeface="Calibri"/>
                <a:cs typeface="Calibri"/>
              </a:rPr>
              <a:t> </a:t>
            </a:r>
            <a:r>
              <a:rPr sz="1800" dirty="0">
                <a:latin typeface="Calibri"/>
                <a:cs typeface="Calibri"/>
              </a:rPr>
              <a:t>facteur</a:t>
            </a:r>
            <a:r>
              <a:rPr sz="1800" spc="-25" dirty="0">
                <a:latin typeface="Calibri"/>
                <a:cs typeface="Calibri"/>
              </a:rPr>
              <a:t> </a:t>
            </a:r>
            <a:r>
              <a:rPr sz="1800" dirty="0">
                <a:latin typeface="Calibri"/>
                <a:cs typeface="Calibri"/>
              </a:rPr>
              <a:t>d’impact</a:t>
            </a:r>
            <a:r>
              <a:rPr sz="1800" spc="-5" dirty="0">
                <a:latin typeface="Calibri"/>
                <a:cs typeface="Calibri"/>
              </a:rPr>
              <a:t> </a:t>
            </a:r>
            <a:r>
              <a:rPr sz="1800" b="1" dirty="0">
                <a:latin typeface="Calibri"/>
                <a:cs typeface="Calibri"/>
              </a:rPr>
              <a:t>(FI)</a:t>
            </a:r>
            <a:r>
              <a:rPr sz="1800" b="1" spc="-35" dirty="0">
                <a:latin typeface="Calibri"/>
                <a:cs typeface="Calibri"/>
              </a:rPr>
              <a:t> </a:t>
            </a:r>
            <a:r>
              <a:rPr sz="1800" dirty="0">
                <a:latin typeface="Calibri"/>
                <a:cs typeface="Calibri"/>
              </a:rPr>
              <a:t>de</a:t>
            </a:r>
            <a:r>
              <a:rPr sz="1800" spc="-15" dirty="0">
                <a:latin typeface="Calibri"/>
                <a:cs typeface="Calibri"/>
              </a:rPr>
              <a:t> </a:t>
            </a:r>
            <a:r>
              <a:rPr sz="1800" dirty="0">
                <a:latin typeface="Calibri"/>
                <a:cs typeface="Calibri"/>
              </a:rPr>
              <a:t>revue</a:t>
            </a:r>
            <a:r>
              <a:rPr sz="1800" spc="-15" dirty="0">
                <a:latin typeface="Calibri"/>
                <a:cs typeface="Calibri"/>
              </a:rPr>
              <a:t> </a:t>
            </a:r>
            <a:r>
              <a:rPr sz="1800" b="1" dirty="0">
                <a:latin typeface="Calibri"/>
                <a:cs typeface="Calibri"/>
              </a:rPr>
              <a:t>R</a:t>
            </a:r>
            <a:r>
              <a:rPr sz="1800" b="1" spc="-25" dirty="0">
                <a:latin typeface="Calibri"/>
                <a:cs typeface="Calibri"/>
              </a:rPr>
              <a:t> </a:t>
            </a:r>
            <a:r>
              <a:rPr sz="1800" dirty="0">
                <a:latin typeface="Calibri"/>
                <a:cs typeface="Calibri"/>
              </a:rPr>
              <a:t>pour</a:t>
            </a:r>
            <a:r>
              <a:rPr sz="1800" spc="-25" dirty="0">
                <a:latin typeface="Calibri"/>
                <a:cs typeface="Calibri"/>
              </a:rPr>
              <a:t> </a:t>
            </a:r>
            <a:r>
              <a:rPr sz="1800" dirty="0">
                <a:latin typeface="Calibri"/>
                <a:cs typeface="Calibri"/>
              </a:rPr>
              <a:t>2008</a:t>
            </a:r>
            <a:r>
              <a:rPr sz="1800" spc="-25" dirty="0">
                <a:latin typeface="Calibri"/>
                <a:cs typeface="Calibri"/>
              </a:rPr>
              <a:t> </a:t>
            </a:r>
            <a:r>
              <a:rPr sz="1800" dirty="0">
                <a:latin typeface="Calibri"/>
                <a:cs typeface="Calibri"/>
              </a:rPr>
              <a:t>=</a:t>
            </a:r>
            <a:r>
              <a:rPr sz="1800" spc="-30" dirty="0">
                <a:latin typeface="Calibri"/>
                <a:cs typeface="Calibri"/>
              </a:rPr>
              <a:t> </a:t>
            </a:r>
            <a:r>
              <a:rPr sz="1800" b="1" dirty="0">
                <a:latin typeface="Calibri"/>
                <a:cs typeface="Calibri"/>
              </a:rPr>
              <a:t>(le</a:t>
            </a:r>
            <a:r>
              <a:rPr sz="1800" b="1" spc="-35" dirty="0">
                <a:latin typeface="Calibri"/>
                <a:cs typeface="Calibri"/>
              </a:rPr>
              <a:t> </a:t>
            </a:r>
            <a:r>
              <a:rPr sz="1800" b="1" dirty="0">
                <a:latin typeface="Calibri"/>
                <a:cs typeface="Calibri"/>
              </a:rPr>
              <a:t>nombre</a:t>
            </a:r>
            <a:r>
              <a:rPr sz="1800" b="1" spc="-55" dirty="0">
                <a:latin typeface="Calibri"/>
                <a:cs typeface="Calibri"/>
              </a:rPr>
              <a:t> </a:t>
            </a:r>
            <a:r>
              <a:rPr sz="1800" b="1" dirty="0">
                <a:latin typeface="Calibri"/>
                <a:cs typeface="Calibri"/>
              </a:rPr>
              <a:t>de</a:t>
            </a:r>
            <a:r>
              <a:rPr sz="1800" b="1" spc="-40" dirty="0">
                <a:latin typeface="Calibri"/>
                <a:cs typeface="Calibri"/>
              </a:rPr>
              <a:t> </a:t>
            </a:r>
            <a:r>
              <a:rPr sz="1800" b="1" dirty="0">
                <a:latin typeface="Calibri"/>
                <a:cs typeface="Calibri"/>
              </a:rPr>
              <a:t>citations</a:t>
            </a:r>
            <a:r>
              <a:rPr sz="1800" b="1" spc="-70" dirty="0">
                <a:latin typeface="Calibri"/>
                <a:cs typeface="Calibri"/>
              </a:rPr>
              <a:t> </a:t>
            </a:r>
            <a:r>
              <a:rPr sz="1800" b="1" spc="-25" dirty="0">
                <a:latin typeface="Calibri"/>
                <a:cs typeface="Calibri"/>
              </a:rPr>
              <a:t>des</a:t>
            </a:r>
            <a:endParaRPr sz="1800">
              <a:latin typeface="Calibri"/>
              <a:cs typeface="Calibri"/>
            </a:endParaRPr>
          </a:p>
          <a:p>
            <a:pPr marL="12700" marR="5080">
              <a:lnSpc>
                <a:spcPct val="100000"/>
              </a:lnSpc>
            </a:pPr>
            <a:r>
              <a:rPr sz="1800" b="1" dirty="0">
                <a:latin typeface="Calibri"/>
                <a:cs typeface="Calibri"/>
              </a:rPr>
              <a:t>articles</a:t>
            </a:r>
            <a:r>
              <a:rPr sz="1800" b="1" spc="-50" dirty="0">
                <a:latin typeface="Calibri"/>
                <a:cs typeface="Calibri"/>
              </a:rPr>
              <a:t> </a:t>
            </a:r>
            <a:r>
              <a:rPr sz="1800" b="1" dirty="0">
                <a:latin typeface="Calibri"/>
                <a:cs typeface="Calibri"/>
              </a:rPr>
              <a:t>publiés</a:t>
            </a:r>
            <a:r>
              <a:rPr sz="1800" b="1" spc="-30" dirty="0">
                <a:latin typeface="Calibri"/>
                <a:cs typeface="Calibri"/>
              </a:rPr>
              <a:t> </a:t>
            </a:r>
            <a:r>
              <a:rPr sz="1800" b="1" dirty="0">
                <a:latin typeface="Calibri"/>
                <a:cs typeface="Calibri"/>
              </a:rPr>
              <a:t>dans</a:t>
            </a:r>
            <a:r>
              <a:rPr sz="1800" b="1" spc="-30" dirty="0">
                <a:latin typeface="Calibri"/>
                <a:cs typeface="Calibri"/>
              </a:rPr>
              <a:t> </a:t>
            </a:r>
            <a:r>
              <a:rPr sz="1800" b="1" dirty="0">
                <a:latin typeface="Calibri"/>
                <a:cs typeface="Calibri"/>
              </a:rPr>
              <a:t>la</a:t>
            </a:r>
            <a:r>
              <a:rPr sz="1800" b="1" spc="-40" dirty="0">
                <a:latin typeface="Calibri"/>
                <a:cs typeface="Calibri"/>
              </a:rPr>
              <a:t> </a:t>
            </a:r>
            <a:r>
              <a:rPr sz="1800" b="1" dirty="0">
                <a:latin typeface="Calibri"/>
                <a:cs typeface="Calibri"/>
              </a:rPr>
              <a:t>revue</a:t>
            </a:r>
            <a:r>
              <a:rPr sz="1800" b="1" spc="-35" dirty="0">
                <a:latin typeface="Calibri"/>
                <a:cs typeface="Calibri"/>
              </a:rPr>
              <a:t> </a:t>
            </a:r>
            <a:r>
              <a:rPr sz="1800" b="1" dirty="0">
                <a:latin typeface="Calibri"/>
                <a:cs typeface="Calibri"/>
              </a:rPr>
              <a:t>R</a:t>
            </a:r>
            <a:r>
              <a:rPr sz="1800" b="1" spc="-30" dirty="0">
                <a:latin typeface="Calibri"/>
                <a:cs typeface="Calibri"/>
              </a:rPr>
              <a:t> </a:t>
            </a:r>
            <a:r>
              <a:rPr sz="1800" b="1" dirty="0">
                <a:latin typeface="Calibri"/>
                <a:cs typeface="Calibri"/>
              </a:rPr>
              <a:t>durant</a:t>
            </a:r>
            <a:r>
              <a:rPr sz="1800" b="1" spc="-40" dirty="0">
                <a:latin typeface="Calibri"/>
                <a:cs typeface="Calibri"/>
              </a:rPr>
              <a:t> </a:t>
            </a:r>
            <a:r>
              <a:rPr sz="1800" b="1" dirty="0">
                <a:latin typeface="Calibri"/>
                <a:cs typeface="Calibri"/>
              </a:rPr>
              <a:t>la</a:t>
            </a:r>
            <a:r>
              <a:rPr sz="1800" b="1" spc="-15" dirty="0">
                <a:latin typeface="Calibri"/>
                <a:cs typeface="Calibri"/>
              </a:rPr>
              <a:t> </a:t>
            </a:r>
            <a:r>
              <a:rPr sz="1800" b="1" dirty="0">
                <a:latin typeface="Calibri"/>
                <a:cs typeface="Calibri"/>
              </a:rPr>
              <a:t>période</a:t>
            </a:r>
            <a:r>
              <a:rPr sz="1800" b="1" spc="-60" dirty="0">
                <a:latin typeface="Calibri"/>
                <a:cs typeface="Calibri"/>
              </a:rPr>
              <a:t> </a:t>
            </a:r>
            <a:r>
              <a:rPr sz="1800" b="1" spc="-10" dirty="0">
                <a:latin typeface="Calibri"/>
                <a:cs typeface="Calibri"/>
              </a:rPr>
              <a:t>2006-</a:t>
            </a:r>
            <a:r>
              <a:rPr sz="1800" b="1" dirty="0">
                <a:latin typeface="Calibri"/>
                <a:cs typeface="Calibri"/>
              </a:rPr>
              <a:t>2007</a:t>
            </a:r>
            <a:r>
              <a:rPr sz="1800" b="1" spc="-15" dirty="0">
                <a:latin typeface="Calibri"/>
                <a:cs typeface="Calibri"/>
              </a:rPr>
              <a:t> </a:t>
            </a:r>
            <a:r>
              <a:rPr sz="1800" b="1" dirty="0">
                <a:latin typeface="Calibri"/>
                <a:cs typeface="Calibri"/>
              </a:rPr>
              <a:t>dans</a:t>
            </a:r>
            <a:r>
              <a:rPr sz="1800" b="1" spc="-35" dirty="0">
                <a:latin typeface="Calibri"/>
                <a:cs typeface="Calibri"/>
              </a:rPr>
              <a:t> </a:t>
            </a:r>
            <a:r>
              <a:rPr sz="1800" b="1" spc="-10" dirty="0">
                <a:latin typeface="Calibri"/>
                <a:cs typeface="Calibri"/>
              </a:rPr>
              <a:t>l’ensemble</a:t>
            </a:r>
            <a:r>
              <a:rPr sz="1800" b="1" spc="-25" dirty="0">
                <a:latin typeface="Calibri"/>
                <a:cs typeface="Calibri"/>
              </a:rPr>
              <a:t> </a:t>
            </a:r>
            <a:r>
              <a:rPr sz="1800" b="1" dirty="0">
                <a:latin typeface="Calibri"/>
                <a:cs typeface="Calibri"/>
              </a:rPr>
              <a:t>des</a:t>
            </a:r>
            <a:r>
              <a:rPr sz="1800" b="1" spc="-60" dirty="0">
                <a:latin typeface="Calibri"/>
                <a:cs typeface="Calibri"/>
              </a:rPr>
              <a:t> </a:t>
            </a:r>
            <a:r>
              <a:rPr sz="1800" b="1" spc="-10" dirty="0">
                <a:latin typeface="Calibri"/>
                <a:cs typeface="Calibri"/>
              </a:rPr>
              <a:t>revues indexés</a:t>
            </a:r>
            <a:r>
              <a:rPr sz="1800" b="1" spc="-65" dirty="0">
                <a:latin typeface="Calibri"/>
                <a:cs typeface="Calibri"/>
              </a:rPr>
              <a:t> </a:t>
            </a:r>
            <a:r>
              <a:rPr sz="1800" b="1" dirty="0">
                <a:latin typeface="Calibri"/>
                <a:cs typeface="Calibri"/>
              </a:rPr>
              <a:t>durant</a:t>
            </a:r>
            <a:r>
              <a:rPr sz="1800" b="1" spc="-45" dirty="0">
                <a:latin typeface="Calibri"/>
                <a:cs typeface="Calibri"/>
              </a:rPr>
              <a:t> </a:t>
            </a:r>
            <a:r>
              <a:rPr sz="1800" b="1" spc="-10" dirty="0">
                <a:latin typeface="Calibri"/>
                <a:cs typeface="Calibri"/>
              </a:rPr>
              <a:t>l’année</a:t>
            </a:r>
            <a:r>
              <a:rPr sz="1800" b="1" spc="-25" dirty="0">
                <a:latin typeface="Calibri"/>
                <a:cs typeface="Calibri"/>
              </a:rPr>
              <a:t> </a:t>
            </a:r>
            <a:r>
              <a:rPr sz="1800" b="1" dirty="0">
                <a:latin typeface="Calibri"/>
                <a:cs typeface="Calibri"/>
              </a:rPr>
              <a:t>2008)/</a:t>
            </a:r>
            <a:r>
              <a:rPr sz="1800" b="1" spc="-25" dirty="0">
                <a:latin typeface="Calibri"/>
                <a:cs typeface="Calibri"/>
              </a:rPr>
              <a:t> </a:t>
            </a:r>
            <a:r>
              <a:rPr sz="1800" b="1" dirty="0">
                <a:solidFill>
                  <a:srgbClr val="C00000"/>
                </a:solidFill>
                <a:latin typeface="Calibri"/>
                <a:cs typeface="Calibri"/>
              </a:rPr>
              <a:t>(le</a:t>
            </a:r>
            <a:r>
              <a:rPr sz="1800" b="1" spc="-30" dirty="0">
                <a:solidFill>
                  <a:srgbClr val="C00000"/>
                </a:solidFill>
                <a:latin typeface="Calibri"/>
                <a:cs typeface="Calibri"/>
              </a:rPr>
              <a:t> </a:t>
            </a:r>
            <a:r>
              <a:rPr sz="1800" b="1" dirty="0">
                <a:solidFill>
                  <a:srgbClr val="C00000"/>
                </a:solidFill>
                <a:latin typeface="Calibri"/>
                <a:cs typeface="Calibri"/>
              </a:rPr>
              <a:t>nombre</a:t>
            </a:r>
            <a:r>
              <a:rPr sz="1800" b="1" spc="-35" dirty="0">
                <a:solidFill>
                  <a:srgbClr val="C00000"/>
                </a:solidFill>
                <a:latin typeface="Calibri"/>
                <a:cs typeface="Calibri"/>
              </a:rPr>
              <a:t> </a:t>
            </a:r>
            <a:r>
              <a:rPr sz="1800" b="1" dirty="0">
                <a:solidFill>
                  <a:srgbClr val="C00000"/>
                </a:solidFill>
                <a:latin typeface="Calibri"/>
                <a:cs typeface="Calibri"/>
              </a:rPr>
              <a:t>des</a:t>
            </a:r>
            <a:r>
              <a:rPr sz="1800" b="1" spc="-45" dirty="0">
                <a:solidFill>
                  <a:srgbClr val="C00000"/>
                </a:solidFill>
                <a:latin typeface="Calibri"/>
                <a:cs typeface="Calibri"/>
              </a:rPr>
              <a:t> </a:t>
            </a:r>
            <a:r>
              <a:rPr sz="1800" b="1" dirty="0">
                <a:solidFill>
                  <a:srgbClr val="C00000"/>
                </a:solidFill>
                <a:latin typeface="Calibri"/>
                <a:cs typeface="Calibri"/>
              </a:rPr>
              <a:t>articles</a:t>
            </a:r>
            <a:r>
              <a:rPr sz="1800" b="1" spc="-30" dirty="0">
                <a:solidFill>
                  <a:srgbClr val="C00000"/>
                </a:solidFill>
                <a:latin typeface="Calibri"/>
                <a:cs typeface="Calibri"/>
              </a:rPr>
              <a:t> </a:t>
            </a:r>
            <a:r>
              <a:rPr sz="1800" b="1" dirty="0">
                <a:solidFill>
                  <a:srgbClr val="C00000"/>
                </a:solidFill>
                <a:latin typeface="Calibri"/>
                <a:cs typeface="Calibri"/>
              </a:rPr>
              <a:t>publiés</a:t>
            </a:r>
            <a:r>
              <a:rPr sz="1800" b="1" spc="-55" dirty="0">
                <a:solidFill>
                  <a:srgbClr val="C00000"/>
                </a:solidFill>
                <a:latin typeface="Calibri"/>
                <a:cs typeface="Calibri"/>
              </a:rPr>
              <a:t> </a:t>
            </a:r>
            <a:r>
              <a:rPr sz="1800" b="1" dirty="0">
                <a:solidFill>
                  <a:srgbClr val="C00000"/>
                </a:solidFill>
                <a:latin typeface="Calibri"/>
                <a:cs typeface="Calibri"/>
              </a:rPr>
              <a:t>dans</a:t>
            </a:r>
            <a:r>
              <a:rPr sz="1800" b="1" spc="-40" dirty="0">
                <a:solidFill>
                  <a:srgbClr val="C00000"/>
                </a:solidFill>
                <a:latin typeface="Calibri"/>
                <a:cs typeface="Calibri"/>
              </a:rPr>
              <a:t> </a:t>
            </a:r>
            <a:r>
              <a:rPr sz="1800" b="1" dirty="0">
                <a:solidFill>
                  <a:srgbClr val="C00000"/>
                </a:solidFill>
                <a:latin typeface="Calibri"/>
                <a:cs typeface="Calibri"/>
              </a:rPr>
              <a:t>la</a:t>
            </a:r>
            <a:r>
              <a:rPr sz="1800" b="1" spc="-15" dirty="0">
                <a:solidFill>
                  <a:srgbClr val="C00000"/>
                </a:solidFill>
                <a:latin typeface="Calibri"/>
                <a:cs typeface="Calibri"/>
              </a:rPr>
              <a:t> </a:t>
            </a:r>
            <a:r>
              <a:rPr sz="1800" b="1" dirty="0">
                <a:solidFill>
                  <a:srgbClr val="C00000"/>
                </a:solidFill>
                <a:latin typeface="Calibri"/>
                <a:cs typeface="Calibri"/>
              </a:rPr>
              <a:t>revues</a:t>
            </a:r>
            <a:r>
              <a:rPr sz="1800" b="1" spc="-40" dirty="0">
                <a:solidFill>
                  <a:srgbClr val="C00000"/>
                </a:solidFill>
                <a:latin typeface="Calibri"/>
                <a:cs typeface="Calibri"/>
              </a:rPr>
              <a:t> </a:t>
            </a:r>
            <a:r>
              <a:rPr sz="1800" b="1" dirty="0">
                <a:solidFill>
                  <a:srgbClr val="C00000"/>
                </a:solidFill>
                <a:latin typeface="Calibri"/>
                <a:cs typeface="Calibri"/>
              </a:rPr>
              <a:t>R</a:t>
            </a:r>
            <a:r>
              <a:rPr sz="1800" b="1" spc="-20" dirty="0">
                <a:solidFill>
                  <a:srgbClr val="C00000"/>
                </a:solidFill>
                <a:latin typeface="Calibri"/>
                <a:cs typeface="Calibri"/>
              </a:rPr>
              <a:t> </a:t>
            </a:r>
            <a:r>
              <a:rPr sz="1800" b="1" dirty="0">
                <a:solidFill>
                  <a:srgbClr val="C00000"/>
                </a:solidFill>
                <a:latin typeface="Calibri"/>
                <a:cs typeface="Calibri"/>
              </a:rPr>
              <a:t>dans</a:t>
            </a:r>
            <a:r>
              <a:rPr sz="1800" b="1" spc="-40" dirty="0">
                <a:solidFill>
                  <a:srgbClr val="C00000"/>
                </a:solidFill>
                <a:latin typeface="Calibri"/>
                <a:cs typeface="Calibri"/>
              </a:rPr>
              <a:t> </a:t>
            </a:r>
            <a:r>
              <a:rPr sz="1800" b="1" spc="-25" dirty="0">
                <a:solidFill>
                  <a:srgbClr val="C00000"/>
                </a:solidFill>
                <a:latin typeface="Calibri"/>
                <a:cs typeface="Calibri"/>
              </a:rPr>
              <a:t>la </a:t>
            </a:r>
            <a:r>
              <a:rPr sz="1800" b="1" dirty="0">
                <a:solidFill>
                  <a:srgbClr val="C00000"/>
                </a:solidFill>
                <a:latin typeface="Calibri"/>
                <a:cs typeface="Calibri"/>
              </a:rPr>
              <a:t>période</a:t>
            </a:r>
            <a:r>
              <a:rPr sz="1800" b="1" spc="-20" dirty="0">
                <a:solidFill>
                  <a:srgbClr val="C00000"/>
                </a:solidFill>
                <a:latin typeface="Calibri"/>
                <a:cs typeface="Calibri"/>
              </a:rPr>
              <a:t> </a:t>
            </a:r>
            <a:r>
              <a:rPr sz="1800" b="1" spc="-10" dirty="0">
                <a:solidFill>
                  <a:srgbClr val="C00000"/>
                </a:solidFill>
                <a:latin typeface="Calibri"/>
                <a:cs typeface="Calibri"/>
              </a:rPr>
              <a:t>2006-2007).</a:t>
            </a:r>
            <a:endParaRPr sz="1800">
              <a:latin typeface="Calibri"/>
              <a:cs typeface="Calibri"/>
            </a:endParaRPr>
          </a:p>
        </p:txBody>
      </p:sp>
      <p:sp>
        <p:nvSpPr>
          <p:cNvPr id="3" name="object 3"/>
          <p:cNvSpPr txBox="1"/>
          <p:nvPr/>
        </p:nvSpPr>
        <p:spPr>
          <a:xfrm>
            <a:off x="402437" y="3071876"/>
            <a:ext cx="930910"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Exemple/</a:t>
            </a:r>
            <a:endParaRPr sz="1800">
              <a:latin typeface="Calibri"/>
              <a:cs typeface="Calibri"/>
            </a:endParaRPr>
          </a:p>
        </p:txBody>
      </p:sp>
      <p:pic>
        <p:nvPicPr>
          <p:cNvPr id="4" name="object 4"/>
          <p:cNvPicPr/>
          <p:nvPr/>
        </p:nvPicPr>
        <p:blipFill>
          <a:blip r:embed="rId2" cstate="print"/>
          <a:stretch>
            <a:fillRect/>
          </a:stretch>
        </p:blipFill>
        <p:spPr>
          <a:xfrm>
            <a:off x="7083552" y="4572"/>
            <a:ext cx="2060447" cy="865631"/>
          </a:xfrm>
          <a:prstGeom prst="rect">
            <a:avLst/>
          </a:prstGeom>
        </p:spPr>
      </p:pic>
      <p:sp>
        <p:nvSpPr>
          <p:cNvPr id="5" name="object 5"/>
          <p:cNvSpPr/>
          <p:nvPr/>
        </p:nvSpPr>
        <p:spPr>
          <a:xfrm>
            <a:off x="2634488" y="2541650"/>
            <a:ext cx="1767839" cy="212090"/>
          </a:xfrm>
          <a:custGeom>
            <a:avLst/>
            <a:gdLst/>
            <a:ahLst/>
            <a:cxnLst/>
            <a:rect l="l" t="t" r="r" b="b"/>
            <a:pathLst>
              <a:path w="1767839" h="212089">
                <a:moveTo>
                  <a:pt x="70612" y="8509"/>
                </a:moveTo>
                <a:lnTo>
                  <a:pt x="67564" y="0"/>
                </a:lnTo>
                <a:lnTo>
                  <a:pt x="52222" y="5537"/>
                </a:lnTo>
                <a:lnTo>
                  <a:pt x="38773" y="13550"/>
                </a:lnTo>
                <a:lnTo>
                  <a:pt x="9855" y="52095"/>
                </a:lnTo>
                <a:lnTo>
                  <a:pt x="0" y="105918"/>
                </a:lnTo>
                <a:lnTo>
                  <a:pt x="1092" y="125374"/>
                </a:lnTo>
                <a:lnTo>
                  <a:pt x="17526" y="174752"/>
                </a:lnTo>
                <a:lnTo>
                  <a:pt x="52146" y="206184"/>
                </a:lnTo>
                <a:lnTo>
                  <a:pt x="67564" y="211709"/>
                </a:lnTo>
                <a:lnTo>
                  <a:pt x="70231" y="203073"/>
                </a:lnTo>
                <a:lnTo>
                  <a:pt x="58178" y="197751"/>
                </a:lnTo>
                <a:lnTo>
                  <a:pt x="47764" y="190309"/>
                </a:lnTo>
                <a:lnTo>
                  <a:pt x="26365" y="155638"/>
                </a:lnTo>
                <a:lnTo>
                  <a:pt x="19304" y="104775"/>
                </a:lnTo>
                <a:lnTo>
                  <a:pt x="20078" y="86728"/>
                </a:lnTo>
                <a:lnTo>
                  <a:pt x="31877" y="42164"/>
                </a:lnTo>
                <a:lnTo>
                  <a:pt x="58394" y="13893"/>
                </a:lnTo>
                <a:lnTo>
                  <a:pt x="70612" y="8509"/>
                </a:lnTo>
                <a:close/>
              </a:path>
              <a:path w="1767839" h="212089">
                <a:moveTo>
                  <a:pt x="383921" y="105918"/>
                </a:moveTo>
                <a:lnTo>
                  <a:pt x="374103" y="52095"/>
                </a:lnTo>
                <a:lnTo>
                  <a:pt x="345198" y="13550"/>
                </a:lnTo>
                <a:lnTo>
                  <a:pt x="316357" y="0"/>
                </a:lnTo>
                <a:lnTo>
                  <a:pt x="313436" y="8509"/>
                </a:lnTo>
                <a:lnTo>
                  <a:pt x="325640" y="13893"/>
                </a:lnTo>
                <a:lnTo>
                  <a:pt x="336181" y="21297"/>
                </a:lnTo>
                <a:lnTo>
                  <a:pt x="357593" y="55435"/>
                </a:lnTo>
                <a:lnTo>
                  <a:pt x="364617" y="104775"/>
                </a:lnTo>
                <a:lnTo>
                  <a:pt x="363829" y="123444"/>
                </a:lnTo>
                <a:lnTo>
                  <a:pt x="352044" y="169164"/>
                </a:lnTo>
                <a:lnTo>
                  <a:pt x="325780" y="197739"/>
                </a:lnTo>
                <a:lnTo>
                  <a:pt x="313690" y="203073"/>
                </a:lnTo>
                <a:lnTo>
                  <a:pt x="316357" y="211709"/>
                </a:lnTo>
                <a:lnTo>
                  <a:pt x="356870" y="187706"/>
                </a:lnTo>
                <a:lnTo>
                  <a:pt x="379552" y="143344"/>
                </a:lnTo>
                <a:lnTo>
                  <a:pt x="382816" y="125374"/>
                </a:lnTo>
                <a:lnTo>
                  <a:pt x="383921" y="105918"/>
                </a:lnTo>
                <a:close/>
              </a:path>
              <a:path w="1767839" h="212089">
                <a:moveTo>
                  <a:pt x="495808" y="8509"/>
                </a:moveTo>
                <a:lnTo>
                  <a:pt x="492760" y="0"/>
                </a:lnTo>
                <a:lnTo>
                  <a:pt x="477418" y="5537"/>
                </a:lnTo>
                <a:lnTo>
                  <a:pt x="463969" y="13550"/>
                </a:lnTo>
                <a:lnTo>
                  <a:pt x="435051" y="52095"/>
                </a:lnTo>
                <a:lnTo>
                  <a:pt x="425196" y="105918"/>
                </a:lnTo>
                <a:lnTo>
                  <a:pt x="426288" y="125374"/>
                </a:lnTo>
                <a:lnTo>
                  <a:pt x="442722" y="174752"/>
                </a:lnTo>
                <a:lnTo>
                  <a:pt x="477342" y="206184"/>
                </a:lnTo>
                <a:lnTo>
                  <a:pt x="492760" y="211709"/>
                </a:lnTo>
                <a:lnTo>
                  <a:pt x="495427" y="203073"/>
                </a:lnTo>
                <a:lnTo>
                  <a:pt x="483374" y="197751"/>
                </a:lnTo>
                <a:lnTo>
                  <a:pt x="472960" y="190309"/>
                </a:lnTo>
                <a:lnTo>
                  <a:pt x="451561" y="155638"/>
                </a:lnTo>
                <a:lnTo>
                  <a:pt x="444500" y="104775"/>
                </a:lnTo>
                <a:lnTo>
                  <a:pt x="445274" y="86728"/>
                </a:lnTo>
                <a:lnTo>
                  <a:pt x="457073" y="42164"/>
                </a:lnTo>
                <a:lnTo>
                  <a:pt x="483590" y="13893"/>
                </a:lnTo>
                <a:lnTo>
                  <a:pt x="495808" y="8509"/>
                </a:lnTo>
                <a:close/>
              </a:path>
              <a:path w="1767839" h="212089">
                <a:moveTo>
                  <a:pt x="1767713" y="105918"/>
                </a:moveTo>
                <a:lnTo>
                  <a:pt x="1757895" y="52095"/>
                </a:lnTo>
                <a:lnTo>
                  <a:pt x="1728990" y="13550"/>
                </a:lnTo>
                <a:lnTo>
                  <a:pt x="1700149" y="0"/>
                </a:lnTo>
                <a:lnTo>
                  <a:pt x="1697228" y="8509"/>
                </a:lnTo>
                <a:lnTo>
                  <a:pt x="1709432" y="13893"/>
                </a:lnTo>
                <a:lnTo>
                  <a:pt x="1719973" y="21297"/>
                </a:lnTo>
                <a:lnTo>
                  <a:pt x="1741385" y="55435"/>
                </a:lnTo>
                <a:lnTo>
                  <a:pt x="1748409" y="104775"/>
                </a:lnTo>
                <a:lnTo>
                  <a:pt x="1747621" y="123444"/>
                </a:lnTo>
                <a:lnTo>
                  <a:pt x="1735836" y="169164"/>
                </a:lnTo>
                <a:lnTo>
                  <a:pt x="1709572" y="197739"/>
                </a:lnTo>
                <a:lnTo>
                  <a:pt x="1697482" y="203073"/>
                </a:lnTo>
                <a:lnTo>
                  <a:pt x="1700149" y="211709"/>
                </a:lnTo>
                <a:lnTo>
                  <a:pt x="1740662" y="187706"/>
                </a:lnTo>
                <a:lnTo>
                  <a:pt x="1763344" y="143344"/>
                </a:lnTo>
                <a:lnTo>
                  <a:pt x="1766608" y="125374"/>
                </a:lnTo>
                <a:lnTo>
                  <a:pt x="1767713" y="105918"/>
                </a:lnTo>
                <a:close/>
              </a:path>
            </a:pathLst>
          </a:custGeom>
          <a:solidFill>
            <a:srgbClr val="000000"/>
          </a:solidFill>
        </p:spPr>
        <p:txBody>
          <a:bodyPr wrap="square" lIns="0" tIns="0" rIns="0" bIns="0" rtlCol="0"/>
          <a:lstStyle/>
          <a:p>
            <a:endParaRPr/>
          </a:p>
        </p:txBody>
      </p:sp>
      <p:sp>
        <p:nvSpPr>
          <p:cNvPr id="6" name="object 6"/>
          <p:cNvSpPr txBox="1"/>
          <p:nvPr/>
        </p:nvSpPr>
        <p:spPr>
          <a:xfrm>
            <a:off x="2696717" y="2471420"/>
            <a:ext cx="2862580" cy="299720"/>
          </a:xfrm>
          <a:prstGeom prst="rect">
            <a:avLst/>
          </a:prstGeom>
        </p:spPr>
        <p:txBody>
          <a:bodyPr vert="horz" wrap="square" lIns="0" tIns="12700" rIns="0" bIns="0" rtlCol="0">
            <a:spAutoFit/>
          </a:bodyPr>
          <a:lstStyle/>
          <a:p>
            <a:pPr marL="12700">
              <a:lnSpc>
                <a:spcPct val="100000"/>
              </a:lnSpc>
              <a:spcBef>
                <a:spcPts val="100"/>
              </a:spcBef>
              <a:tabLst>
                <a:tab pos="437515" algn="l"/>
                <a:tab pos="1791335" algn="l"/>
                <a:tab pos="2176780" algn="l"/>
              </a:tabLst>
            </a:pPr>
            <a:r>
              <a:rPr sz="1800" spc="-25" dirty="0">
                <a:latin typeface="Cambria Math"/>
                <a:cs typeface="Cambria Math"/>
              </a:rPr>
              <a:t>𝐹𝐼</a:t>
            </a:r>
            <a:r>
              <a:rPr sz="1800" dirty="0">
                <a:latin typeface="Cambria Math"/>
                <a:cs typeface="Cambria Math"/>
              </a:rPr>
              <a:t>	𝐴𝑛𝑛é𝑒</a:t>
            </a:r>
            <a:r>
              <a:rPr sz="1800" spc="15" dirty="0">
                <a:latin typeface="Cambria Math"/>
                <a:cs typeface="Cambria Math"/>
              </a:rPr>
              <a:t> </a:t>
            </a:r>
            <a:r>
              <a:rPr sz="1800" spc="-20" dirty="0">
                <a:latin typeface="Cambria Math"/>
                <a:cs typeface="Cambria Math"/>
              </a:rPr>
              <a:t>2008</a:t>
            </a:r>
            <a:r>
              <a:rPr sz="1800" dirty="0">
                <a:latin typeface="Cambria Math"/>
                <a:cs typeface="Cambria Math"/>
              </a:rPr>
              <a:t>	</a:t>
            </a:r>
            <a:r>
              <a:rPr sz="1800" spc="-50" dirty="0">
                <a:latin typeface="Cambria Math"/>
                <a:cs typeface="Cambria Math"/>
              </a:rPr>
              <a:t>=</a:t>
            </a:r>
            <a:r>
              <a:rPr sz="1800" dirty="0">
                <a:latin typeface="Cambria Math"/>
                <a:cs typeface="Cambria Math"/>
              </a:rPr>
              <a:t>	</a:t>
            </a:r>
            <a:r>
              <a:rPr sz="1800" dirty="0">
                <a:solidFill>
                  <a:srgbClr val="C00000"/>
                </a:solidFill>
                <a:latin typeface="Cambria Math"/>
                <a:cs typeface="Cambria Math"/>
              </a:rPr>
              <a:t>𝑁/𝑅</a:t>
            </a:r>
            <a:r>
              <a:rPr sz="1800" spc="175" dirty="0">
                <a:solidFill>
                  <a:srgbClr val="C00000"/>
                </a:solidFill>
                <a:latin typeface="Cambria Math"/>
                <a:cs typeface="Cambria Math"/>
              </a:rPr>
              <a:t> </a:t>
            </a:r>
            <a:r>
              <a:rPr sz="1800" spc="-50" dirty="0">
                <a:latin typeface="Cambria Math"/>
                <a:cs typeface="Cambria Math"/>
              </a:rPr>
              <a:t>=</a:t>
            </a:r>
            <a:endParaRPr sz="1800">
              <a:latin typeface="Cambria Math"/>
              <a:cs typeface="Cambria Math"/>
            </a:endParaRPr>
          </a:p>
        </p:txBody>
      </p:sp>
      <p:sp>
        <p:nvSpPr>
          <p:cNvPr id="7" name="object 7"/>
          <p:cNvSpPr txBox="1"/>
          <p:nvPr/>
        </p:nvSpPr>
        <p:spPr>
          <a:xfrm>
            <a:off x="2561082" y="2852419"/>
            <a:ext cx="351155" cy="226695"/>
          </a:xfrm>
          <a:prstGeom prst="rect">
            <a:avLst/>
          </a:prstGeom>
        </p:spPr>
        <p:txBody>
          <a:bodyPr vert="horz" wrap="square" lIns="0" tIns="15240" rIns="0" bIns="0" rtlCol="0">
            <a:spAutoFit/>
          </a:bodyPr>
          <a:lstStyle/>
          <a:p>
            <a:pPr marL="12700">
              <a:lnSpc>
                <a:spcPct val="100000"/>
              </a:lnSpc>
              <a:spcBef>
                <a:spcPts val="120"/>
              </a:spcBef>
            </a:pPr>
            <a:r>
              <a:rPr sz="1300" spc="-25" dirty="0">
                <a:latin typeface="Cambria Math"/>
                <a:cs typeface="Cambria Math"/>
              </a:rPr>
              <a:t>𝑘=0</a:t>
            </a:r>
            <a:endParaRPr sz="1300">
              <a:latin typeface="Cambria Math"/>
              <a:cs typeface="Cambria Math"/>
            </a:endParaRPr>
          </a:p>
        </p:txBody>
      </p:sp>
      <p:sp>
        <p:nvSpPr>
          <p:cNvPr id="8" name="object 8"/>
          <p:cNvSpPr txBox="1"/>
          <p:nvPr/>
        </p:nvSpPr>
        <p:spPr>
          <a:xfrm>
            <a:off x="2374138" y="2645155"/>
            <a:ext cx="346710" cy="299720"/>
          </a:xfrm>
          <a:prstGeom prst="rect">
            <a:avLst/>
          </a:prstGeom>
        </p:spPr>
        <p:txBody>
          <a:bodyPr vert="horz" wrap="square" lIns="0" tIns="12700" rIns="0" bIns="0" rtlCol="0">
            <a:spAutoFit/>
          </a:bodyPr>
          <a:lstStyle/>
          <a:p>
            <a:pPr marL="38100">
              <a:lnSpc>
                <a:spcPct val="100000"/>
              </a:lnSpc>
              <a:spcBef>
                <a:spcPts val="100"/>
              </a:spcBef>
            </a:pPr>
            <a:r>
              <a:rPr sz="2700" spc="217" baseline="-20061" dirty="0">
                <a:latin typeface="Cambria Math"/>
                <a:cs typeface="Cambria Math"/>
              </a:rPr>
              <a:t>σ</a:t>
            </a:r>
            <a:r>
              <a:rPr sz="1300" spc="145" dirty="0">
                <a:latin typeface="Cambria Math"/>
                <a:cs typeface="Cambria Math"/>
              </a:rPr>
              <a:t>𝑛</a:t>
            </a:r>
            <a:endParaRPr sz="1300">
              <a:latin typeface="Cambria Math"/>
              <a:cs typeface="Cambria Math"/>
            </a:endParaRPr>
          </a:p>
        </p:txBody>
      </p:sp>
      <p:sp>
        <p:nvSpPr>
          <p:cNvPr id="9" name="object 9"/>
          <p:cNvSpPr txBox="1"/>
          <p:nvPr/>
        </p:nvSpPr>
        <p:spPr>
          <a:xfrm>
            <a:off x="2923794" y="2736596"/>
            <a:ext cx="431165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C00000"/>
                </a:solidFill>
                <a:latin typeface="Cambria Math"/>
                <a:cs typeface="Cambria Math"/>
              </a:rPr>
              <a:t>𝑁 </a:t>
            </a:r>
            <a:r>
              <a:rPr sz="1800" dirty="0">
                <a:latin typeface="Cambria Math"/>
                <a:cs typeface="Cambria Math"/>
              </a:rPr>
              <a:t>𝑐𝑖𝑡𝑎𝑡𝑖𝑜𝑛𝑠𝑑𝑎𝑛𝑠</a:t>
            </a:r>
            <a:r>
              <a:rPr sz="1800" spc="30" dirty="0">
                <a:latin typeface="Cambria Math"/>
                <a:cs typeface="Cambria Math"/>
              </a:rPr>
              <a:t> </a:t>
            </a:r>
            <a:r>
              <a:rPr sz="1800" dirty="0">
                <a:latin typeface="Cambria Math"/>
                <a:cs typeface="Cambria Math"/>
              </a:rPr>
              <a:t>𝑑𝑒𝑠</a:t>
            </a:r>
            <a:r>
              <a:rPr sz="1800" spc="-5" dirty="0">
                <a:latin typeface="Cambria Math"/>
                <a:cs typeface="Cambria Math"/>
              </a:rPr>
              <a:t> </a:t>
            </a:r>
            <a:r>
              <a:rPr sz="1800" dirty="0">
                <a:latin typeface="Cambria Math"/>
                <a:cs typeface="Cambria Math"/>
              </a:rPr>
              <a:t>𝑟𝑒𝑣𝑢𝑒𝑠</a:t>
            </a:r>
            <a:r>
              <a:rPr sz="1800" spc="5" dirty="0">
                <a:latin typeface="Cambria Math"/>
                <a:cs typeface="Cambria Math"/>
              </a:rPr>
              <a:t> </a:t>
            </a:r>
            <a:r>
              <a:rPr sz="1800" dirty="0">
                <a:latin typeface="Cambria Math"/>
                <a:cs typeface="Cambria Math"/>
              </a:rPr>
              <a:t>𝑖𝑛𝑑𝑒𝑥é𝑒𝑠</a:t>
            </a:r>
            <a:r>
              <a:rPr sz="1800" dirty="0">
                <a:latin typeface="Calibri"/>
                <a:cs typeface="Calibri"/>
              </a:rPr>
              <a:t>/</a:t>
            </a:r>
            <a:r>
              <a:rPr sz="1800" spc="-20" dirty="0">
                <a:latin typeface="Calibri"/>
                <a:cs typeface="Calibri"/>
              </a:rPr>
              <a:t> </a:t>
            </a:r>
            <a:r>
              <a:rPr sz="1800" dirty="0">
                <a:solidFill>
                  <a:srgbClr val="C00000"/>
                </a:solidFill>
                <a:latin typeface="Calibri"/>
                <a:cs typeface="Calibri"/>
              </a:rPr>
              <a:t>R</a:t>
            </a:r>
            <a:r>
              <a:rPr sz="1800" spc="-30" dirty="0">
                <a:solidFill>
                  <a:srgbClr val="C00000"/>
                </a:solidFill>
                <a:latin typeface="Calibri"/>
                <a:cs typeface="Calibri"/>
              </a:rPr>
              <a:t> </a:t>
            </a:r>
            <a:r>
              <a:rPr sz="1800" spc="-25" dirty="0">
                <a:latin typeface="Calibri"/>
                <a:cs typeface="Calibri"/>
              </a:rPr>
              <a:t>Le</a:t>
            </a:r>
            <a:endParaRPr sz="1800">
              <a:latin typeface="Calibri"/>
              <a:cs typeface="Calibri"/>
            </a:endParaRPr>
          </a:p>
        </p:txBody>
      </p:sp>
      <p:sp>
        <p:nvSpPr>
          <p:cNvPr id="10" name="object 10"/>
          <p:cNvSpPr txBox="1"/>
          <p:nvPr/>
        </p:nvSpPr>
        <p:spPr>
          <a:xfrm>
            <a:off x="2399538" y="3010611"/>
            <a:ext cx="4866640" cy="848994"/>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Nombre</a:t>
            </a:r>
            <a:r>
              <a:rPr sz="1800" spc="-30" dirty="0">
                <a:latin typeface="Calibri"/>
                <a:cs typeface="Calibri"/>
              </a:rPr>
              <a:t> </a:t>
            </a:r>
            <a:r>
              <a:rPr sz="1800" dirty="0">
                <a:latin typeface="Calibri"/>
                <a:cs typeface="Calibri"/>
              </a:rPr>
              <a:t>des</a:t>
            </a:r>
            <a:r>
              <a:rPr sz="1800" spc="-30" dirty="0">
                <a:latin typeface="Calibri"/>
                <a:cs typeface="Calibri"/>
              </a:rPr>
              <a:t> </a:t>
            </a:r>
            <a:r>
              <a:rPr sz="1800" dirty="0">
                <a:latin typeface="Calibri"/>
                <a:cs typeface="Calibri"/>
              </a:rPr>
              <a:t>articles</a:t>
            </a:r>
            <a:r>
              <a:rPr sz="1800" spc="-20" dirty="0">
                <a:latin typeface="Calibri"/>
                <a:cs typeface="Calibri"/>
              </a:rPr>
              <a:t> </a:t>
            </a:r>
            <a:r>
              <a:rPr sz="1800" dirty="0">
                <a:latin typeface="Calibri"/>
                <a:cs typeface="Calibri"/>
              </a:rPr>
              <a:t>publiés</a:t>
            </a:r>
            <a:r>
              <a:rPr sz="1800" spc="-15" dirty="0">
                <a:latin typeface="Calibri"/>
                <a:cs typeface="Calibri"/>
              </a:rPr>
              <a:t> </a:t>
            </a:r>
            <a:r>
              <a:rPr sz="1800" dirty="0">
                <a:latin typeface="Calibri"/>
                <a:cs typeface="Calibri"/>
              </a:rPr>
              <a:t>dans</a:t>
            </a:r>
            <a:r>
              <a:rPr sz="1800" spc="-25" dirty="0">
                <a:latin typeface="Calibri"/>
                <a:cs typeface="Calibri"/>
              </a:rPr>
              <a:t> </a:t>
            </a:r>
            <a:r>
              <a:rPr sz="1800" dirty="0">
                <a:latin typeface="Calibri"/>
                <a:cs typeface="Calibri"/>
              </a:rPr>
              <a:t>la</a:t>
            </a:r>
            <a:r>
              <a:rPr sz="1800" spc="-20" dirty="0">
                <a:latin typeface="Calibri"/>
                <a:cs typeface="Calibri"/>
              </a:rPr>
              <a:t> </a:t>
            </a:r>
            <a:r>
              <a:rPr sz="1800" dirty="0">
                <a:latin typeface="Calibri"/>
                <a:cs typeface="Calibri"/>
              </a:rPr>
              <a:t>revues</a:t>
            </a:r>
            <a:r>
              <a:rPr sz="1800" spc="-20" dirty="0">
                <a:latin typeface="Calibri"/>
                <a:cs typeface="Calibri"/>
              </a:rPr>
              <a:t> </a:t>
            </a:r>
            <a:r>
              <a:rPr sz="1800" dirty="0">
                <a:solidFill>
                  <a:srgbClr val="C00000"/>
                </a:solidFill>
                <a:latin typeface="Calibri"/>
                <a:cs typeface="Calibri"/>
              </a:rPr>
              <a:t>R</a:t>
            </a:r>
            <a:r>
              <a:rPr sz="1800" spc="-35" dirty="0">
                <a:solidFill>
                  <a:srgbClr val="C00000"/>
                </a:solidFill>
                <a:latin typeface="Calibri"/>
                <a:cs typeface="Calibri"/>
              </a:rPr>
              <a:t> </a:t>
            </a:r>
            <a:r>
              <a:rPr sz="1800" dirty="0">
                <a:latin typeface="Calibri"/>
                <a:cs typeface="Calibri"/>
              </a:rPr>
              <a:t>dans</a:t>
            </a:r>
            <a:r>
              <a:rPr sz="1800" spc="-25" dirty="0">
                <a:latin typeface="Calibri"/>
                <a:cs typeface="Calibri"/>
              </a:rPr>
              <a:t> la</a:t>
            </a:r>
            <a:endParaRPr sz="1800">
              <a:latin typeface="Calibri"/>
              <a:cs typeface="Calibri"/>
            </a:endParaRPr>
          </a:p>
          <a:p>
            <a:pPr marL="12700">
              <a:lnSpc>
                <a:spcPct val="100000"/>
              </a:lnSpc>
              <a:spcBef>
                <a:spcPts val="5"/>
              </a:spcBef>
            </a:pPr>
            <a:r>
              <a:rPr sz="1800">
                <a:latin typeface="Calibri"/>
                <a:cs typeface="Calibri"/>
              </a:rPr>
              <a:t>periode </a:t>
            </a:r>
            <a:r>
              <a:rPr sz="1800" spc="-20" smtClean="0">
                <a:latin typeface="Calibri"/>
                <a:cs typeface="Calibri"/>
              </a:rPr>
              <a:t>200</a:t>
            </a:r>
            <a:r>
              <a:rPr lang="fr-FR" sz="1800" spc="-20" dirty="0" smtClean="0">
                <a:latin typeface="Calibri"/>
                <a:cs typeface="Calibri"/>
              </a:rPr>
              <a:t>6</a:t>
            </a:r>
            <a:r>
              <a:rPr sz="1800" spc="-20" smtClean="0">
                <a:latin typeface="Calibri"/>
                <a:cs typeface="Calibri"/>
              </a:rPr>
              <a:t>—</a:t>
            </a:r>
            <a:r>
              <a:rPr sz="1800" spc="-10" smtClean="0">
                <a:latin typeface="Calibri"/>
                <a:cs typeface="Calibri"/>
              </a:rPr>
              <a:t>2007</a:t>
            </a:r>
            <a:r>
              <a:rPr sz="1800" spc="-10" dirty="0">
                <a:latin typeface="Calibri"/>
                <a:cs typeface="Calibri"/>
              </a:rPr>
              <a:t>)</a:t>
            </a:r>
            <a:endParaRPr sz="1800">
              <a:latin typeface="Calibri"/>
              <a:cs typeface="Calibri"/>
            </a:endParaRPr>
          </a:p>
          <a:p>
            <a:pPr marL="12700">
              <a:lnSpc>
                <a:spcPct val="100000"/>
              </a:lnSpc>
            </a:pPr>
            <a:r>
              <a:rPr sz="1800" b="1" spc="-25" dirty="0">
                <a:latin typeface="Calibri"/>
                <a:cs typeface="Calibri"/>
              </a:rPr>
              <a:t>Si;</a:t>
            </a:r>
            <a:endParaRPr sz="1800">
              <a:latin typeface="Calibri"/>
              <a:cs typeface="Calibri"/>
            </a:endParaRPr>
          </a:p>
        </p:txBody>
      </p:sp>
      <p:sp>
        <p:nvSpPr>
          <p:cNvPr id="11" name="object 11"/>
          <p:cNvSpPr txBox="1"/>
          <p:nvPr/>
        </p:nvSpPr>
        <p:spPr>
          <a:xfrm>
            <a:off x="402437" y="3834129"/>
            <a:ext cx="8519160" cy="2494280"/>
          </a:xfrm>
          <a:prstGeom prst="rect">
            <a:avLst/>
          </a:prstGeom>
        </p:spPr>
        <p:txBody>
          <a:bodyPr vert="horz" wrap="square" lIns="0" tIns="12700" rIns="0" bIns="0" rtlCol="0">
            <a:spAutoFit/>
          </a:bodyPr>
          <a:lstStyle/>
          <a:p>
            <a:pPr marL="2009775">
              <a:lnSpc>
                <a:spcPct val="100000"/>
              </a:lnSpc>
              <a:spcBef>
                <a:spcPts val="100"/>
              </a:spcBef>
              <a:tabLst>
                <a:tab pos="2831465" algn="l"/>
                <a:tab pos="6626225" algn="l"/>
              </a:tabLst>
            </a:pPr>
            <a:r>
              <a:rPr sz="1800" b="1" spc="-10" dirty="0">
                <a:latin typeface="Calibri"/>
                <a:cs typeface="Calibri"/>
              </a:rPr>
              <a:t>N=100</a:t>
            </a:r>
            <a:r>
              <a:rPr sz="1800" b="1" dirty="0">
                <a:latin typeface="Calibri"/>
                <a:cs typeface="Calibri"/>
              </a:rPr>
              <a:t>	R=80</a:t>
            </a:r>
            <a:r>
              <a:rPr sz="1800" b="1" spc="345" dirty="0">
                <a:latin typeface="Calibri"/>
                <a:cs typeface="Calibri"/>
              </a:rPr>
              <a:t> </a:t>
            </a:r>
            <a:r>
              <a:rPr sz="1800" spc="-10" dirty="0">
                <a:latin typeface="Calibri"/>
                <a:cs typeface="Calibri"/>
              </a:rPr>
              <a:t>(FI)(revue</a:t>
            </a:r>
            <a:r>
              <a:rPr sz="1800" spc="-15" dirty="0">
                <a:latin typeface="Calibri"/>
                <a:cs typeface="Calibri"/>
              </a:rPr>
              <a:t> </a:t>
            </a:r>
            <a:r>
              <a:rPr sz="1800" dirty="0">
                <a:latin typeface="Calibri"/>
                <a:cs typeface="Calibri"/>
              </a:rPr>
              <a:t>année</a:t>
            </a:r>
            <a:r>
              <a:rPr sz="1800" spc="-30" dirty="0">
                <a:latin typeface="Calibri"/>
                <a:cs typeface="Calibri"/>
              </a:rPr>
              <a:t> </a:t>
            </a:r>
            <a:r>
              <a:rPr sz="1800" dirty="0">
                <a:latin typeface="Calibri"/>
                <a:cs typeface="Calibri"/>
              </a:rPr>
              <a:t>2008)=</a:t>
            </a:r>
            <a:r>
              <a:rPr sz="1800" spc="-30" dirty="0">
                <a:latin typeface="Calibri"/>
                <a:cs typeface="Calibri"/>
              </a:rPr>
              <a:t> </a:t>
            </a:r>
            <a:r>
              <a:rPr sz="1800" spc="-10" dirty="0">
                <a:latin typeface="Calibri"/>
                <a:cs typeface="Calibri"/>
              </a:rPr>
              <a:t>100/80</a:t>
            </a:r>
            <a:r>
              <a:rPr sz="1800" dirty="0">
                <a:latin typeface="Calibri"/>
                <a:cs typeface="Calibri"/>
              </a:rPr>
              <a:t>	</a:t>
            </a:r>
            <a:r>
              <a:rPr sz="1800" b="1" dirty="0">
                <a:solidFill>
                  <a:srgbClr val="C00000"/>
                </a:solidFill>
                <a:latin typeface="Calibri"/>
                <a:cs typeface="Calibri"/>
              </a:rPr>
              <a:t>FI=</a:t>
            </a:r>
            <a:r>
              <a:rPr sz="1800" b="1" spc="-30" dirty="0">
                <a:solidFill>
                  <a:srgbClr val="C00000"/>
                </a:solidFill>
                <a:latin typeface="Calibri"/>
                <a:cs typeface="Calibri"/>
              </a:rPr>
              <a:t> </a:t>
            </a:r>
            <a:r>
              <a:rPr sz="1800" b="1" spc="-20" dirty="0">
                <a:solidFill>
                  <a:srgbClr val="C00000"/>
                </a:solidFill>
                <a:latin typeface="Calibri"/>
                <a:cs typeface="Calibri"/>
              </a:rPr>
              <a:t>1,25</a:t>
            </a:r>
            <a:endParaRPr sz="1800">
              <a:latin typeface="Calibri"/>
              <a:cs typeface="Calibri"/>
            </a:endParaRPr>
          </a:p>
          <a:p>
            <a:pPr>
              <a:lnSpc>
                <a:spcPct val="100000"/>
              </a:lnSpc>
              <a:spcBef>
                <a:spcPts val="670"/>
              </a:spcBef>
            </a:pPr>
            <a:endParaRPr sz="1800">
              <a:latin typeface="Calibri"/>
              <a:cs typeface="Calibri"/>
            </a:endParaRPr>
          </a:p>
          <a:p>
            <a:pPr marL="12700">
              <a:lnSpc>
                <a:spcPct val="100000"/>
              </a:lnSpc>
              <a:spcBef>
                <a:spcPts val="5"/>
              </a:spcBef>
            </a:pPr>
            <a:r>
              <a:rPr sz="2000" dirty="0">
                <a:latin typeface="Calibri"/>
                <a:cs typeface="Calibri"/>
              </a:rPr>
              <a:t>Science</a:t>
            </a:r>
            <a:r>
              <a:rPr sz="2000" spc="-5" dirty="0">
                <a:latin typeface="Calibri"/>
                <a:cs typeface="Calibri"/>
              </a:rPr>
              <a:t> </a:t>
            </a:r>
            <a:r>
              <a:rPr sz="2000" dirty="0">
                <a:latin typeface="Calibri"/>
                <a:cs typeface="Calibri"/>
              </a:rPr>
              <a:t>FI</a:t>
            </a:r>
            <a:r>
              <a:rPr sz="2000" spc="-15" dirty="0">
                <a:latin typeface="Calibri"/>
                <a:cs typeface="Calibri"/>
              </a:rPr>
              <a:t> </a:t>
            </a:r>
            <a:r>
              <a:rPr sz="2000" dirty="0">
                <a:latin typeface="Calibri"/>
                <a:cs typeface="Calibri"/>
              </a:rPr>
              <a:t>(1996)</a:t>
            </a:r>
            <a:r>
              <a:rPr sz="2000" spc="-30" dirty="0">
                <a:latin typeface="Calibri"/>
                <a:cs typeface="Calibri"/>
              </a:rPr>
              <a:t> </a:t>
            </a:r>
            <a:r>
              <a:rPr sz="2000" dirty="0">
                <a:latin typeface="Calibri"/>
                <a:cs typeface="Calibri"/>
              </a:rPr>
              <a:t>=</a:t>
            </a:r>
            <a:r>
              <a:rPr sz="2000" spc="-5" dirty="0">
                <a:latin typeface="Calibri"/>
                <a:cs typeface="Calibri"/>
              </a:rPr>
              <a:t> </a:t>
            </a:r>
            <a:r>
              <a:rPr sz="2000" dirty="0">
                <a:latin typeface="Calibri"/>
                <a:cs typeface="Calibri"/>
              </a:rPr>
              <a:t>23,600</a:t>
            </a:r>
            <a:r>
              <a:rPr sz="2000" spc="-45" dirty="0">
                <a:latin typeface="Calibri"/>
                <a:cs typeface="Calibri"/>
              </a:rPr>
              <a:t> </a:t>
            </a:r>
            <a:r>
              <a:rPr sz="2000" dirty="0">
                <a:latin typeface="Calibri"/>
                <a:cs typeface="Calibri"/>
              </a:rPr>
              <a:t>FI</a:t>
            </a:r>
            <a:r>
              <a:rPr sz="2000" spc="-15" dirty="0">
                <a:latin typeface="Calibri"/>
                <a:cs typeface="Calibri"/>
              </a:rPr>
              <a:t> </a:t>
            </a:r>
            <a:r>
              <a:rPr sz="2000" dirty="0">
                <a:latin typeface="Calibri"/>
                <a:cs typeface="Calibri"/>
              </a:rPr>
              <a:t>(89-95)</a:t>
            </a:r>
            <a:r>
              <a:rPr sz="2000" spc="-20" dirty="0">
                <a:latin typeface="Calibri"/>
                <a:cs typeface="Calibri"/>
              </a:rPr>
              <a:t> </a:t>
            </a:r>
            <a:r>
              <a:rPr sz="2000" dirty="0">
                <a:latin typeface="Calibri"/>
                <a:cs typeface="Calibri"/>
              </a:rPr>
              <a:t>=</a:t>
            </a:r>
            <a:r>
              <a:rPr sz="2000" spc="-20" dirty="0">
                <a:latin typeface="Calibri"/>
                <a:cs typeface="Calibri"/>
              </a:rPr>
              <a:t> </a:t>
            </a:r>
            <a:r>
              <a:rPr sz="2000" dirty="0">
                <a:latin typeface="Calibri"/>
                <a:cs typeface="Calibri"/>
              </a:rPr>
              <a:t>106,100</a:t>
            </a:r>
            <a:r>
              <a:rPr sz="2000" spc="-50" dirty="0">
                <a:latin typeface="Calibri"/>
                <a:cs typeface="Calibri"/>
              </a:rPr>
              <a:t> </a:t>
            </a:r>
            <a:r>
              <a:rPr sz="2000" dirty="0">
                <a:latin typeface="Calibri"/>
                <a:cs typeface="Calibri"/>
              </a:rPr>
              <a:t>FI</a:t>
            </a:r>
            <a:r>
              <a:rPr sz="2000" spc="-15" dirty="0">
                <a:latin typeface="Calibri"/>
                <a:cs typeface="Calibri"/>
              </a:rPr>
              <a:t> </a:t>
            </a:r>
            <a:r>
              <a:rPr sz="2000" dirty="0">
                <a:latin typeface="Calibri"/>
                <a:cs typeface="Calibri"/>
              </a:rPr>
              <a:t>(81-95)</a:t>
            </a:r>
            <a:r>
              <a:rPr sz="2000" spc="-35" dirty="0">
                <a:latin typeface="Calibri"/>
                <a:cs typeface="Calibri"/>
              </a:rPr>
              <a:t> </a:t>
            </a:r>
            <a:r>
              <a:rPr sz="2000" dirty="0">
                <a:latin typeface="Calibri"/>
                <a:cs typeface="Calibri"/>
              </a:rPr>
              <a:t>=</a:t>
            </a:r>
            <a:r>
              <a:rPr sz="2000" spc="-5" dirty="0">
                <a:latin typeface="Calibri"/>
                <a:cs typeface="Calibri"/>
              </a:rPr>
              <a:t> </a:t>
            </a:r>
            <a:r>
              <a:rPr sz="2000" spc="-10" dirty="0">
                <a:solidFill>
                  <a:srgbClr val="C00000"/>
                </a:solidFill>
                <a:latin typeface="Calibri"/>
                <a:cs typeface="Calibri"/>
              </a:rPr>
              <a:t>70,800</a:t>
            </a:r>
            <a:endParaRPr sz="2000">
              <a:latin typeface="Calibri"/>
              <a:cs typeface="Calibri"/>
            </a:endParaRPr>
          </a:p>
          <a:p>
            <a:pPr marL="12700">
              <a:lnSpc>
                <a:spcPct val="100000"/>
              </a:lnSpc>
              <a:spcBef>
                <a:spcPts val="2400"/>
              </a:spcBef>
            </a:pPr>
            <a:r>
              <a:rPr sz="2000" dirty="0">
                <a:latin typeface="Calibri"/>
                <a:cs typeface="Calibri"/>
              </a:rPr>
              <a:t>Nature</a:t>
            </a:r>
            <a:r>
              <a:rPr sz="2000" spc="-10" dirty="0">
                <a:latin typeface="Calibri"/>
                <a:cs typeface="Calibri"/>
              </a:rPr>
              <a:t> </a:t>
            </a:r>
            <a:r>
              <a:rPr sz="2000" dirty="0">
                <a:latin typeface="Calibri"/>
                <a:cs typeface="Calibri"/>
              </a:rPr>
              <a:t>FI</a:t>
            </a:r>
            <a:r>
              <a:rPr sz="2000" spc="-10" dirty="0">
                <a:latin typeface="Calibri"/>
                <a:cs typeface="Calibri"/>
              </a:rPr>
              <a:t> </a:t>
            </a:r>
            <a:r>
              <a:rPr sz="2000" dirty="0">
                <a:latin typeface="Calibri"/>
                <a:cs typeface="Calibri"/>
              </a:rPr>
              <a:t>(1996)</a:t>
            </a:r>
            <a:r>
              <a:rPr sz="2000" spc="-35" dirty="0">
                <a:latin typeface="Calibri"/>
                <a:cs typeface="Calibri"/>
              </a:rPr>
              <a:t> </a:t>
            </a:r>
            <a:r>
              <a:rPr sz="2000" dirty="0">
                <a:latin typeface="Calibri"/>
                <a:cs typeface="Calibri"/>
              </a:rPr>
              <a:t>=</a:t>
            </a:r>
            <a:r>
              <a:rPr sz="2000" spc="-5" dirty="0">
                <a:latin typeface="Calibri"/>
                <a:cs typeface="Calibri"/>
              </a:rPr>
              <a:t> </a:t>
            </a:r>
            <a:r>
              <a:rPr sz="2000" dirty="0">
                <a:latin typeface="Calibri"/>
                <a:cs typeface="Calibri"/>
              </a:rPr>
              <a:t>28,417</a:t>
            </a:r>
            <a:r>
              <a:rPr sz="2000" spc="-45" dirty="0">
                <a:latin typeface="Calibri"/>
                <a:cs typeface="Calibri"/>
              </a:rPr>
              <a:t> </a:t>
            </a:r>
            <a:r>
              <a:rPr sz="2000" dirty="0">
                <a:latin typeface="Calibri"/>
                <a:cs typeface="Calibri"/>
              </a:rPr>
              <a:t>FI</a:t>
            </a:r>
            <a:r>
              <a:rPr sz="2000" spc="-5" dirty="0">
                <a:latin typeface="Calibri"/>
                <a:cs typeface="Calibri"/>
              </a:rPr>
              <a:t> </a:t>
            </a:r>
            <a:r>
              <a:rPr sz="2000" dirty="0">
                <a:latin typeface="Calibri"/>
                <a:cs typeface="Calibri"/>
              </a:rPr>
              <a:t>(89-95)</a:t>
            </a:r>
            <a:r>
              <a:rPr sz="2000" spc="-40" dirty="0">
                <a:latin typeface="Calibri"/>
                <a:cs typeface="Calibri"/>
              </a:rPr>
              <a:t> </a:t>
            </a:r>
            <a:r>
              <a:rPr sz="2000" dirty="0">
                <a:latin typeface="Calibri"/>
                <a:cs typeface="Calibri"/>
              </a:rPr>
              <a:t>=</a:t>
            </a:r>
            <a:r>
              <a:rPr sz="2000" spc="-5" dirty="0">
                <a:latin typeface="Calibri"/>
                <a:cs typeface="Calibri"/>
              </a:rPr>
              <a:t> </a:t>
            </a:r>
            <a:r>
              <a:rPr sz="2000" dirty="0">
                <a:latin typeface="Calibri"/>
                <a:cs typeface="Calibri"/>
              </a:rPr>
              <a:t>99,100</a:t>
            </a:r>
            <a:r>
              <a:rPr sz="2000" spc="-50" dirty="0">
                <a:latin typeface="Calibri"/>
                <a:cs typeface="Calibri"/>
              </a:rPr>
              <a:t> </a:t>
            </a:r>
            <a:r>
              <a:rPr sz="2000" dirty="0">
                <a:latin typeface="Calibri"/>
                <a:cs typeface="Calibri"/>
              </a:rPr>
              <a:t>FI</a:t>
            </a:r>
            <a:r>
              <a:rPr sz="2000" spc="-5" dirty="0">
                <a:latin typeface="Calibri"/>
                <a:cs typeface="Calibri"/>
              </a:rPr>
              <a:t> </a:t>
            </a:r>
            <a:r>
              <a:rPr sz="2000" dirty="0">
                <a:latin typeface="Calibri"/>
                <a:cs typeface="Calibri"/>
              </a:rPr>
              <a:t>(81-95)</a:t>
            </a:r>
            <a:r>
              <a:rPr sz="2000" spc="-30" dirty="0">
                <a:latin typeface="Calibri"/>
                <a:cs typeface="Calibri"/>
              </a:rPr>
              <a:t> </a:t>
            </a:r>
            <a:r>
              <a:rPr sz="2000" dirty="0">
                <a:latin typeface="Calibri"/>
                <a:cs typeface="Calibri"/>
              </a:rPr>
              <a:t>=</a:t>
            </a:r>
            <a:r>
              <a:rPr sz="2000" spc="-15" dirty="0">
                <a:latin typeface="Calibri"/>
                <a:cs typeface="Calibri"/>
              </a:rPr>
              <a:t> </a:t>
            </a:r>
            <a:r>
              <a:rPr sz="2000" spc="-10" dirty="0">
                <a:solidFill>
                  <a:srgbClr val="C00000"/>
                </a:solidFill>
                <a:latin typeface="Calibri"/>
                <a:cs typeface="Calibri"/>
              </a:rPr>
              <a:t>79,000</a:t>
            </a:r>
            <a:endParaRPr sz="2000">
              <a:latin typeface="Calibri"/>
              <a:cs typeface="Calibri"/>
            </a:endParaRPr>
          </a:p>
          <a:p>
            <a:pPr marL="12700" marR="5080">
              <a:lnSpc>
                <a:spcPct val="100000"/>
              </a:lnSpc>
            </a:pPr>
            <a:r>
              <a:rPr sz="2000" dirty="0">
                <a:latin typeface="Calibri"/>
                <a:cs typeface="Calibri"/>
              </a:rPr>
              <a:t>Les</a:t>
            </a:r>
            <a:r>
              <a:rPr sz="2000" spc="-40" dirty="0">
                <a:latin typeface="Calibri"/>
                <a:cs typeface="Calibri"/>
              </a:rPr>
              <a:t> </a:t>
            </a:r>
            <a:r>
              <a:rPr sz="2000" spc="-10" dirty="0">
                <a:latin typeface="Calibri"/>
                <a:cs typeface="Calibri"/>
              </a:rPr>
              <a:t>changements</a:t>
            </a:r>
            <a:r>
              <a:rPr sz="2000" spc="-40" dirty="0">
                <a:latin typeface="Calibri"/>
                <a:cs typeface="Calibri"/>
              </a:rPr>
              <a:t> </a:t>
            </a:r>
            <a:r>
              <a:rPr sz="2000" dirty="0">
                <a:latin typeface="Calibri"/>
                <a:cs typeface="Calibri"/>
              </a:rPr>
              <a:t>de</a:t>
            </a:r>
            <a:r>
              <a:rPr sz="2000" spc="-30" dirty="0">
                <a:latin typeface="Calibri"/>
                <a:cs typeface="Calibri"/>
              </a:rPr>
              <a:t> </a:t>
            </a:r>
            <a:r>
              <a:rPr sz="2000" dirty="0">
                <a:latin typeface="Calibri"/>
                <a:cs typeface="Calibri"/>
              </a:rPr>
              <a:t>titre</a:t>
            </a:r>
            <a:r>
              <a:rPr sz="2000" spc="-20" dirty="0">
                <a:latin typeface="Calibri"/>
                <a:cs typeface="Calibri"/>
              </a:rPr>
              <a:t> </a:t>
            </a:r>
            <a:r>
              <a:rPr sz="2000" dirty="0">
                <a:latin typeface="Calibri"/>
                <a:cs typeface="Calibri"/>
              </a:rPr>
              <a:t>peuvent</a:t>
            </a:r>
            <a:r>
              <a:rPr sz="2000" spc="-35" dirty="0">
                <a:latin typeface="Calibri"/>
                <a:cs typeface="Calibri"/>
              </a:rPr>
              <a:t> </a:t>
            </a:r>
            <a:r>
              <a:rPr sz="2000" dirty="0">
                <a:latin typeface="Calibri"/>
                <a:cs typeface="Calibri"/>
              </a:rPr>
              <a:t>influer</a:t>
            </a:r>
            <a:r>
              <a:rPr sz="2000" spc="-25" dirty="0">
                <a:latin typeface="Calibri"/>
                <a:cs typeface="Calibri"/>
              </a:rPr>
              <a:t> </a:t>
            </a:r>
            <a:r>
              <a:rPr sz="2000" dirty="0">
                <a:latin typeface="Calibri"/>
                <a:cs typeface="Calibri"/>
              </a:rPr>
              <a:t>dans</a:t>
            </a:r>
            <a:r>
              <a:rPr sz="2000" spc="-45" dirty="0">
                <a:latin typeface="Calibri"/>
                <a:cs typeface="Calibri"/>
              </a:rPr>
              <a:t> </a:t>
            </a:r>
            <a:r>
              <a:rPr sz="2000" dirty="0">
                <a:latin typeface="Calibri"/>
                <a:cs typeface="Calibri"/>
              </a:rPr>
              <a:t>ce</a:t>
            </a:r>
            <a:r>
              <a:rPr sz="2000" spc="-25" dirty="0">
                <a:latin typeface="Calibri"/>
                <a:cs typeface="Calibri"/>
              </a:rPr>
              <a:t> </a:t>
            </a:r>
            <a:r>
              <a:rPr sz="2000" dirty="0">
                <a:latin typeface="Calibri"/>
                <a:cs typeface="Calibri"/>
              </a:rPr>
              <a:t>mode</a:t>
            </a:r>
            <a:r>
              <a:rPr sz="2000" spc="-35" dirty="0">
                <a:latin typeface="Calibri"/>
                <a:cs typeface="Calibri"/>
              </a:rPr>
              <a:t> </a:t>
            </a:r>
            <a:r>
              <a:rPr sz="2000" dirty="0">
                <a:latin typeface="Calibri"/>
                <a:cs typeface="Calibri"/>
              </a:rPr>
              <a:t>de</a:t>
            </a:r>
            <a:r>
              <a:rPr sz="2000" spc="-30" dirty="0">
                <a:latin typeface="Calibri"/>
                <a:cs typeface="Calibri"/>
              </a:rPr>
              <a:t> </a:t>
            </a:r>
            <a:r>
              <a:rPr sz="2000" dirty="0">
                <a:latin typeface="Calibri"/>
                <a:cs typeface="Calibri"/>
              </a:rPr>
              <a:t>calcul</a:t>
            </a:r>
            <a:r>
              <a:rPr sz="2000" spc="-30" dirty="0">
                <a:latin typeface="Calibri"/>
                <a:cs typeface="Calibri"/>
              </a:rPr>
              <a:t> </a:t>
            </a:r>
            <a:r>
              <a:rPr sz="2000" dirty="0">
                <a:latin typeface="Calibri"/>
                <a:cs typeface="Calibri"/>
              </a:rPr>
              <a:t>sur</a:t>
            </a:r>
            <a:r>
              <a:rPr sz="2000" spc="-30" dirty="0">
                <a:latin typeface="Calibri"/>
                <a:cs typeface="Calibri"/>
              </a:rPr>
              <a:t> </a:t>
            </a:r>
            <a:r>
              <a:rPr sz="2000" dirty="0">
                <a:latin typeface="Calibri"/>
                <a:cs typeface="Calibri"/>
              </a:rPr>
              <a:t>le</a:t>
            </a:r>
            <a:r>
              <a:rPr sz="2000" spc="-25" dirty="0">
                <a:latin typeface="Calibri"/>
                <a:cs typeface="Calibri"/>
              </a:rPr>
              <a:t> </a:t>
            </a:r>
            <a:r>
              <a:rPr sz="2000" spc="-10" dirty="0">
                <a:latin typeface="Calibri"/>
                <a:cs typeface="Calibri"/>
              </a:rPr>
              <a:t>facteur</a:t>
            </a:r>
            <a:r>
              <a:rPr sz="2000" spc="-30" dirty="0">
                <a:latin typeface="Calibri"/>
                <a:cs typeface="Calibri"/>
              </a:rPr>
              <a:t> </a:t>
            </a:r>
            <a:r>
              <a:rPr sz="2000" spc="-25" dirty="0">
                <a:latin typeface="Calibri"/>
                <a:cs typeface="Calibri"/>
              </a:rPr>
              <a:t>d' </a:t>
            </a:r>
            <a:r>
              <a:rPr sz="2000" dirty="0">
                <a:latin typeface="Calibri"/>
                <a:cs typeface="Calibri"/>
              </a:rPr>
              <a:t>impact.</a:t>
            </a:r>
            <a:r>
              <a:rPr sz="2000" spc="-50" dirty="0">
                <a:latin typeface="Calibri"/>
                <a:cs typeface="Calibri"/>
              </a:rPr>
              <a:t> </a:t>
            </a:r>
            <a:r>
              <a:rPr sz="2000" dirty="0">
                <a:latin typeface="Calibri"/>
                <a:cs typeface="Calibri"/>
              </a:rPr>
              <a:t>D'</a:t>
            </a:r>
            <a:r>
              <a:rPr sz="2000" spc="-60" dirty="0">
                <a:latin typeface="Calibri"/>
                <a:cs typeface="Calibri"/>
              </a:rPr>
              <a:t> </a:t>
            </a:r>
            <a:r>
              <a:rPr sz="2000" dirty="0">
                <a:latin typeface="Calibri"/>
                <a:cs typeface="Calibri"/>
              </a:rPr>
              <a:t>autres</a:t>
            </a:r>
            <a:r>
              <a:rPr sz="2000" spc="-45" dirty="0">
                <a:latin typeface="Calibri"/>
                <a:cs typeface="Calibri"/>
              </a:rPr>
              <a:t> </a:t>
            </a:r>
            <a:r>
              <a:rPr sz="2000" dirty="0">
                <a:latin typeface="Calibri"/>
                <a:cs typeface="Calibri"/>
              </a:rPr>
              <a:t>calculs</a:t>
            </a:r>
            <a:r>
              <a:rPr sz="2000" spc="-35" dirty="0">
                <a:latin typeface="Calibri"/>
                <a:cs typeface="Calibri"/>
              </a:rPr>
              <a:t> </a:t>
            </a:r>
            <a:r>
              <a:rPr sz="2000" spc="-10" dirty="0">
                <a:latin typeface="Calibri"/>
                <a:cs typeface="Calibri"/>
              </a:rPr>
              <a:t>permettent</a:t>
            </a:r>
            <a:r>
              <a:rPr sz="2000" spc="-35" dirty="0">
                <a:latin typeface="Calibri"/>
                <a:cs typeface="Calibri"/>
              </a:rPr>
              <a:t> </a:t>
            </a:r>
            <a:r>
              <a:rPr sz="2000" dirty="0">
                <a:latin typeface="Calibri"/>
                <a:cs typeface="Calibri"/>
              </a:rPr>
              <a:t>de</a:t>
            </a:r>
            <a:r>
              <a:rPr sz="2000" spc="-50" dirty="0">
                <a:latin typeface="Calibri"/>
                <a:cs typeface="Calibri"/>
              </a:rPr>
              <a:t> </a:t>
            </a:r>
            <a:r>
              <a:rPr sz="2000" dirty="0">
                <a:latin typeface="Calibri"/>
                <a:cs typeface="Calibri"/>
              </a:rPr>
              <a:t>le</a:t>
            </a:r>
            <a:r>
              <a:rPr sz="2000" spc="-35" dirty="0">
                <a:latin typeface="Calibri"/>
                <a:cs typeface="Calibri"/>
              </a:rPr>
              <a:t> </a:t>
            </a:r>
            <a:r>
              <a:rPr sz="2000" spc="-25" dirty="0">
                <a:latin typeface="Calibri"/>
                <a:cs typeface="Calibri"/>
              </a:rPr>
              <a:t>corriger.</a:t>
            </a:r>
            <a:r>
              <a:rPr sz="2000" spc="-60" dirty="0">
                <a:latin typeface="Calibri"/>
                <a:cs typeface="Calibri"/>
              </a:rPr>
              <a:t> </a:t>
            </a:r>
            <a:r>
              <a:rPr sz="2000" dirty="0">
                <a:latin typeface="Calibri"/>
                <a:cs typeface="Calibri"/>
              </a:rPr>
              <a:t>Le</a:t>
            </a:r>
            <a:r>
              <a:rPr sz="2000" spc="-55" dirty="0">
                <a:latin typeface="Calibri"/>
                <a:cs typeface="Calibri"/>
              </a:rPr>
              <a:t> </a:t>
            </a:r>
            <a:r>
              <a:rPr sz="2000" dirty="0">
                <a:latin typeface="Calibri"/>
                <a:cs typeface="Calibri"/>
              </a:rPr>
              <a:t>JCR</a:t>
            </a:r>
            <a:r>
              <a:rPr sz="2000" spc="-50" dirty="0">
                <a:latin typeface="Calibri"/>
                <a:cs typeface="Calibri"/>
              </a:rPr>
              <a:t> </a:t>
            </a:r>
            <a:r>
              <a:rPr sz="2000" dirty="0">
                <a:latin typeface="Calibri"/>
                <a:cs typeface="Calibri"/>
              </a:rPr>
              <a:t>liste</a:t>
            </a:r>
            <a:r>
              <a:rPr sz="2000" spc="-25" dirty="0">
                <a:latin typeface="Calibri"/>
                <a:cs typeface="Calibri"/>
              </a:rPr>
              <a:t> </a:t>
            </a:r>
            <a:r>
              <a:rPr sz="2000" dirty="0">
                <a:latin typeface="Calibri"/>
                <a:cs typeface="Calibri"/>
              </a:rPr>
              <a:t>les</a:t>
            </a:r>
            <a:r>
              <a:rPr sz="2000" spc="-30" dirty="0">
                <a:latin typeface="Calibri"/>
                <a:cs typeface="Calibri"/>
              </a:rPr>
              <a:t> </a:t>
            </a:r>
            <a:r>
              <a:rPr sz="2000" dirty="0">
                <a:latin typeface="Calibri"/>
                <a:cs typeface="Calibri"/>
              </a:rPr>
              <a:t>changements</a:t>
            </a:r>
            <a:r>
              <a:rPr sz="2000" spc="-60" dirty="0">
                <a:latin typeface="Calibri"/>
                <a:cs typeface="Calibri"/>
              </a:rPr>
              <a:t> </a:t>
            </a:r>
            <a:r>
              <a:rPr sz="2000" spc="-25" dirty="0">
                <a:latin typeface="Calibri"/>
                <a:cs typeface="Calibri"/>
              </a:rPr>
              <a:t>de </a:t>
            </a:r>
            <a:r>
              <a:rPr sz="2000" spc="-10" dirty="0">
                <a:latin typeface="Calibri"/>
                <a:cs typeface="Calibri"/>
              </a:rPr>
              <a:t>titre.</a:t>
            </a:r>
            <a:endParaRPr sz="200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78509" y="350646"/>
            <a:ext cx="1969770" cy="299720"/>
          </a:xfrm>
          <a:prstGeom prst="rect">
            <a:avLst/>
          </a:prstGeom>
        </p:spPr>
        <p:txBody>
          <a:bodyPr vert="horz" wrap="square" lIns="0" tIns="12700" rIns="0" bIns="0" rtlCol="0">
            <a:spAutoFit/>
          </a:bodyPr>
          <a:lstStyle/>
          <a:p>
            <a:pPr marL="12700">
              <a:lnSpc>
                <a:spcPct val="100000"/>
              </a:lnSpc>
              <a:spcBef>
                <a:spcPts val="100"/>
              </a:spcBef>
            </a:pPr>
            <a:r>
              <a:rPr sz="1800" b="1" i="1" dirty="0">
                <a:solidFill>
                  <a:srgbClr val="C00000"/>
                </a:solidFill>
                <a:latin typeface="Calibri"/>
                <a:cs typeface="Calibri"/>
              </a:rPr>
              <a:t>Comment</a:t>
            </a:r>
            <a:r>
              <a:rPr sz="1800" b="1" i="1" spc="-85" dirty="0">
                <a:solidFill>
                  <a:srgbClr val="C00000"/>
                </a:solidFill>
                <a:latin typeface="Calibri"/>
                <a:cs typeface="Calibri"/>
              </a:rPr>
              <a:t> </a:t>
            </a:r>
            <a:r>
              <a:rPr sz="1800" b="1" i="1" dirty="0">
                <a:solidFill>
                  <a:srgbClr val="C00000"/>
                </a:solidFill>
                <a:latin typeface="Calibri"/>
                <a:cs typeface="Calibri"/>
              </a:rPr>
              <a:t>chercher</a:t>
            </a:r>
            <a:r>
              <a:rPr sz="1800" b="1" i="1" spc="-90" dirty="0">
                <a:solidFill>
                  <a:srgbClr val="C00000"/>
                </a:solidFill>
                <a:latin typeface="Calibri"/>
                <a:cs typeface="Calibri"/>
              </a:rPr>
              <a:t> </a:t>
            </a:r>
            <a:r>
              <a:rPr sz="1800" b="1" i="1" spc="-50" dirty="0">
                <a:solidFill>
                  <a:srgbClr val="C00000"/>
                </a:solidFill>
                <a:latin typeface="Calibri"/>
                <a:cs typeface="Calibri"/>
              </a:rPr>
              <a:t>?</a:t>
            </a:r>
            <a:endParaRPr sz="1800">
              <a:latin typeface="Calibri"/>
              <a:cs typeface="Calibri"/>
            </a:endParaRPr>
          </a:p>
        </p:txBody>
      </p:sp>
      <p:sp>
        <p:nvSpPr>
          <p:cNvPr id="3" name="object 3"/>
          <p:cNvSpPr txBox="1"/>
          <p:nvPr/>
        </p:nvSpPr>
        <p:spPr>
          <a:xfrm>
            <a:off x="1066800" y="609600"/>
            <a:ext cx="6858000" cy="2316019"/>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Il</a:t>
            </a:r>
            <a:r>
              <a:rPr sz="1800" spc="-55" dirty="0">
                <a:latin typeface="Calibri"/>
                <a:cs typeface="Calibri"/>
              </a:rPr>
              <a:t> </a:t>
            </a:r>
            <a:r>
              <a:rPr sz="1800" dirty="0">
                <a:latin typeface="Calibri"/>
                <a:cs typeface="Calibri"/>
              </a:rPr>
              <a:t>existe</a:t>
            </a:r>
            <a:r>
              <a:rPr sz="1800" spc="-45" dirty="0">
                <a:latin typeface="Calibri"/>
                <a:cs typeface="Calibri"/>
              </a:rPr>
              <a:t> </a:t>
            </a:r>
            <a:r>
              <a:rPr sz="1800" dirty="0">
                <a:latin typeface="Calibri"/>
                <a:cs typeface="Calibri"/>
              </a:rPr>
              <a:t>deux</a:t>
            </a:r>
            <a:r>
              <a:rPr sz="1800" spc="-40" dirty="0">
                <a:latin typeface="Calibri"/>
                <a:cs typeface="Calibri"/>
              </a:rPr>
              <a:t> </a:t>
            </a:r>
            <a:r>
              <a:rPr sz="1800" spc="-10" dirty="0">
                <a:latin typeface="Calibri"/>
                <a:cs typeface="Calibri"/>
              </a:rPr>
              <a:t>façons</a:t>
            </a:r>
            <a:r>
              <a:rPr sz="1800" spc="-40" dirty="0">
                <a:latin typeface="Calibri"/>
                <a:cs typeface="Calibri"/>
              </a:rPr>
              <a:t> </a:t>
            </a:r>
            <a:r>
              <a:rPr sz="1800" dirty="0">
                <a:latin typeface="Calibri"/>
                <a:cs typeface="Calibri"/>
              </a:rPr>
              <a:t>de</a:t>
            </a:r>
            <a:r>
              <a:rPr sz="1800" spc="-45" dirty="0">
                <a:latin typeface="Calibri"/>
                <a:cs typeface="Calibri"/>
              </a:rPr>
              <a:t> </a:t>
            </a:r>
            <a:r>
              <a:rPr sz="1800">
                <a:latin typeface="Calibri"/>
                <a:cs typeface="Calibri"/>
              </a:rPr>
              <a:t>chercher</a:t>
            </a:r>
            <a:r>
              <a:rPr sz="1800" spc="-25">
                <a:latin typeface="Calibri"/>
                <a:cs typeface="Calibri"/>
              </a:rPr>
              <a:t> </a:t>
            </a:r>
            <a:endParaRPr lang="fr-FR" sz="1800" spc="-25" dirty="0" smtClean="0">
              <a:latin typeface="Calibri"/>
              <a:cs typeface="Calibri"/>
            </a:endParaRPr>
          </a:p>
          <a:p>
            <a:pPr marL="12700">
              <a:lnSpc>
                <a:spcPct val="100000"/>
              </a:lnSpc>
              <a:spcBef>
                <a:spcPts val="100"/>
              </a:spcBef>
            </a:pPr>
            <a:r>
              <a:rPr lang="fr-FR" b="1" spc="-20" dirty="0" smtClean="0">
                <a:solidFill>
                  <a:schemeClr val="tx2">
                    <a:lumMod val="60000"/>
                    <a:lumOff val="40000"/>
                  </a:schemeClr>
                </a:solidFill>
                <a:latin typeface="Calibri"/>
                <a:cs typeface="Calibri"/>
              </a:rPr>
              <a:t>Techniques</a:t>
            </a:r>
            <a:r>
              <a:rPr lang="fr-FR" b="1" spc="-40" dirty="0" smtClean="0">
                <a:solidFill>
                  <a:schemeClr val="tx2">
                    <a:lumMod val="60000"/>
                    <a:lumOff val="40000"/>
                  </a:schemeClr>
                </a:solidFill>
                <a:latin typeface="Calibri"/>
                <a:cs typeface="Calibri"/>
              </a:rPr>
              <a:t> </a:t>
            </a:r>
            <a:r>
              <a:rPr lang="fr-FR" b="1" dirty="0" smtClean="0">
                <a:solidFill>
                  <a:schemeClr val="tx2">
                    <a:lumMod val="60000"/>
                    <a:lumOff val="40000"/>
                  </a:schemeClr>
                </a:solidFill>
                <a:latin typeface="Calibri"/>
                <a:cs typeface="Calibri"/>
              </a:rPr>
              <a:t>de</a:t>
            </a:r>
            <a:r>
              <a:rPr lang="fr-FR" b="1" spc="-40" dirty="0" smtClean="0">
                <a:solidFill>
                  <a:schemeClr val="tx2">
                    <a:lumMod val="60000"/>
                    <a:lumOff val="40000"/>
                  </a:schemeClr>
                </a:solidFill>
                <a:latin typeface="Calibri"/>
                <a:cs typeface="Calibri"/>
              </a:rPr>
              <a:t> </a:t>
            </a:r>
            <a:r>
              <a:rPr lang="fr-FR" b="1" dirty="0" smtClean="0">
                <a:solidFill>
                  <a:schemeClr val="tx2">
                    <a:lumMod val="60000"/>
                    <a:lumOff val="40000"/>
                  </a:schemeClr>
                </a:solidFill>
                <a:latin typeface="Calibri"/>
                <a:cs typeface="Calibri"/>
              </a:rPr>
              <a:t>la</a:t>
            </a:r>
            <a:r>
              <a:rPr lang="fr-FR" b="1" spc="-35" dirty="0" smtClean="0">
                <a:solidFill>
                  <a:schemeClr val="tx2">
                    <a:lumMod val="60000"/>
                    <a:lumOff val="40000"/>
                  </a:schemeClr>
                </a:solidFill>
                <a:latin typeface="Calibri"/>
                <a:cs typeface="Calibri"/>
              </a:rPr>
              <a:t> </a:t>
            </a:r>
            <a:r>
              <a:rPr lang="fr-FR" b="1" spc="-10" dirty="0" smtClean="0">
                <a:solidFill>
                  <a:schemeClr val="tx2">
                    <a:lumMod val="60000"/>
                    <a:lumOff val="40000"/>
                  </a:schemeClr>
                </a:solidFill>
                <a:latin typeface="Calibri"/>
                <a:cs typeface="Calibri"/>
              </a:rPr>
              <a:t>recherche</a:t>
            </a:r>
            <a:r>
              <a:rPr lang="fr-FR" b="1" spc="-50" dirty="0" smtClean="0">
                <a:solidFill>
                  <a:schemeClr val="tx2">
                    <a:lumMod val="60000"/>
                    <a:lumOff val="40000"/>
                  </a:schemeClr>
                </a:solidFill>
                <a:latin typeface="Calibri"/>
                <a:cs typeface="Calibri"/>
              </a:rPr>
              <a:t> </a:t>
            </a:r>
            <a:r>
              <a:rPr lang="fr-FR" b="1" spc="-10" dirty="0" smtClean="0">
                <a:solidFill>
                  <a:schemeClr val="tx2">
                    <a:lumMod val="60000"/>
                    <a:lumOff val="40000"/>
                  </a:schemeClr>
                </a:solidFill>
                <a:latin typeface="Calibri"/>
                <a:cs typeface="Calibri"/>
              </a:rPr>
              <a:t>bibliographique</a:t>
            </a:r>
            <a:endParaRPr lang="fr-FR" dirty="0" smtClean="0">
              <a:solidFill>
                <a:schemeClr val="tx2">
                  <a:lumMod val="60000"/>
                  <a:lumOff val="40000"/>
                </a:schemeClr>
              </a:solidFill>
              <a:latin typeface="Calibri"/>
              <a:cs typeface="Calibri"/>
            </a:endParaRPr>
          </a:p>
          <a:p>
            <a:pPr marL="80645">
              <a:lnSpc>
                <a:spcPct val="100000"/>
              </a:lnSpc>
              <a:spcBef>
                <a:spcPts val="25"/>
              </a:spcBef>
            </a:pPr>
            <a:r>
              <a:rPr lang="fr-FR" sz="1400" b="1" dirty="0" smtClean="0">
                <a:latin typeface="Calibri"/>
                <a:cs typeface="Calibri"/>
              </a:rPr>
              <a:t>Recherche</a:t>
            </a:r>
            <a:r>
              <a:rPr lang="fr-FR" sz="1400" b="1" spc="-85" dirty="0" smtClean="0">
                <a:latin typeface="Calibri"/>
                <a:cs typeface="Calibri"/>
              </a:rPr>
              <a:t> </a:t>
            </a:r>
            <a:r>
              <a:rPr lang="fr-FR" sz="1400" b="1" spc="-10" dirty="0" smtClean="0">
                <a:latin typeface="Calibri"/>
                <a:cs typeface="Calibri"/>
              </a:rPr>
              <a:t>manuelle</a:t>
            </a:r>
          </a:p>
          <a:p>
            <a:pPr marL="80645">
              <a:lnSpc>
                <a:spcPct val="100000"/>
              </a:lnSpc>
              <a:spcBef>
                <a:spcPts val="25"/>
              </a:spcBef>
            </a:pPr>
            <a:r>
              <a:rPr lang="fr-FR" sz="1400" b="1" spc="-10" dirty="0" smtClean="0">
                <a:latin typeface="Calibri"/>
                <a:cs typeface="Calibri"/>
              </a:rPr>
              <a:t>Recherche</a:t>
            </a:r>
            <a:r>
              <a:rPr lang="fr-FR" sz="1400" b="1" spc="-20" dirty="0" smtClean="0">
                <a:latin typeface="Calibri"/>
                <a:cs typeface="Calibri"/>
              </a:rPr>
              <a:t> </a:t>
            </a:r>
            <a:r>
              <a:rPr lang="fr-FR" sz="1400" b="1" spc="-10" dirty="0" smtClean="0">
                <a:latin typeface="Calibri"/>
                <a:cs typeface="Calibri"/>
              </a:rPr>
              <a:t>automatisée</a:t>
            </a:r>
            <a:r>
              <a:rPr lang="fr-FR" sz="1400" b="1" dirty="0" smtClean="0">
                <a:latin typeface="Calibri"/>
                <a:cs typeface="Calibri"/>
              </a:rPr>
              <a:t>	</a:t>
            </a:r>
          </a:p>
          <a:p>
            <a:pPr marL="80645" algn="r">
              <a:lnSpc>
                <a:spcPct val="100000"/>
              </a:lnSpc>
              <a:spcBef>
                <a:spcPts val="25"/>
              </a:spcBef>
            </a:pPr>
            <a:r>
              <a:rPr lang="en-US" sz="2400" b="1" spc="-10" dirty="0" smtClean="0">
                <a:latin typeface="Calibri"/>
                <a:cs typeface="Calibri"/>
              </a:rPr>
              <a:t>Bibliographic search techniques</a:t>
            </a:r>
          </a:p>
          <a:p>
            <a:pPr marL="423545" indent="-342900" algn="r">
              <a:lnSpc>
                <a:spcPct val="100000"/>
              </a:lnSpc>
              <a:spcBef>
                <a:spcPts val="25"/>
              </a:spcBef>
              <a:buFont typeface="Wingdings" pitchFamily="2" charset="2"/>
              <a:buChar char="ü"/>
            </a:pPr>
            <a:r>
              <a:rPr lang="en-US" b="1" spc="-10" dirty="0" smtClean="0">
                <a:latin typeface="Calibri"/>
                <a:cs typeface="Calibri"/>
              </a:rPr>
              <a:t>Manual search</a:t>
            </a:r>
          </a:p>
          <a:p>
            <a:pPr marL="80645" algn="r">
              <a:lnSpc>
                <a:spcPct val="100000"/>
              </a:lnSpc>
              <a:spcBef>
                <a:spcPts val="25"/>
              </a:spcBef>
              <a:buFont typeface="Wingdings" pitchFamily="2" charset="2"/>
              <a:buChar char="ü"/>
            </a:pPr>
            <a:r>
              <a:rPr lang="en-US" b="1" spc="-10" dirty="0" smtClean="0">
                <a:latin typeface="Calibri"/>
                <a:cs typeface="Calibri"/>
              </a:rPr>
              <a:t>Automated search</a:t>
            </a:r>
            <a:r>
              <a:rPr lang="en-US" sz="2400" b="1" spc="-10" dirty="0" smtClean="0">
                <a:latin typeface="Calibri"/>
                <a:cs typeface="Calibri"/>
              </a:rPr>
              <a:t>	</a:t>
            </a:r>
            <a:endParaRPr lang="fr-FR" sz="2400" b="1" spc="-10" dirty="0" smtClean="0">
              <a:latin typeface="Calibri"/>
              <a:cs typeface="Calibri"/>
            </a:endParaRPr>
          </a:p>
          <a:p>
            <a:pPr marL="12700">
              <a:lnSpc>
                <a:spcPct val="100000"/>
              </a:lnSpc>
              <a:spcBef>
                <a:spcPts val="100"/>
              </a:spcBef>
            </a:pPr>
            <a:r>
              <a:rPr sz="1800" spc="-50" smtClean="0">
                <a:latin typeface="Calibri"/>
                <a:cs typeface="Calibri"/>
              </a:rPr>
              <a:t>:</a:t>
            </a:r>
            <a:endParaRPr sz="1800">
              <a:latin typeface="Calibri"/>
              <a:cs typeface="Calibri"/>
            </a:endParaRPr>
          </a:p>
        </p:txBody>
      </p:sp>
      <p:sp>
        <p:nvSpPr>
          <p:cNvPr id="4" name="object 4"/>
          <p:cNvSpPr txBox="1">
            <a:spLocks noGrp="1"/>
          </p:cNvSpPr>
          <p:nvPr>
            <p:ph type="title"/>
          </p:nvPr>
        </p:nvSpPr>
        <p:spPr>
          <a:xfrm>
            <a:off x="533400" y="2667000"/>
            <a:ext cx="7587615" cy="3336811"/>
          </a:xfrm>
          <a:prstGeom prst="rect">
            <a:avLst/>
          </a:prstGeom>
        </p:spPr>
        <p:txBody>
          <a:bodyPr vert="horz" wrap="square" lIns="0" tIns="12700" rIns="0" bIns="0" rtlCol="0">
            <a:spAutoFit/>
          </a:bodyPr>
          <a:lstStyle/>
          <a:p>
            <a:pPr marL="12700" marR="5080" indent="68580">
              <a:lnSpc>
                <a:spcPct val="100000"/>
              </a:lnSpc>
              <a:spcBef>
                <a:spcPts val="100"/>
              </a:spcBef>
            </a:pPr>
            <a:r>
              <a:rPr sz="2400" dirty="0">
                <a:solidFill>
                  <a:srgbClr val="1F487C"/>
                </a:solidFill>
                <a:latin typeface="Calibri"/>
                <a:cs typeface="Calibri"/>
              </a:rPr>
              <a:t>La</a:t>
            </a:r>
            <a:r>
              <a:rPr sz="2400" spc="-60" dirty="0">
                <a:solidFill>
                  <a:srgbClr val="1F487C"/>
                </a:solidFill>
                <a:latin typeface="Calibri"/>
                <a:cs typeface="Calibri"/>
              </a:rPr>
              <a:t> </a:t>
            </a:r>
            <a:r>
              <a:rPr sz="2400" spc="-10" dirty="0">
                <a:solidFill>
                  <a:srgbClr val="1F487C"/>
                </a:solidFill>
                <a:latin typeface="Calibri"/>
                <a:cs typeface="Calibri"/>
              </a:rPr>
              <a:t>remontée</a:t>
            </a:r>
            <a:r>
              <a:rPr sz="2400" spc="-55" dirty="0">
                <a:solidFill>
                  <a:srgbClr val="1F487C"/>
                </a:solidFill>
                <a:latin typeface="Calibri"/>
                <a:cs typeface="Calibri"/>
              </a:rPr>
              <a:t> </a:t>
            </a:r>
            <a:r>
              <a:rPr sz="2400" dirty="0">
                <a:solidFill>
                  <a:srgbClr val="1F487C"/>
                </a:solidFill>
                <a:latin typeface="Calibri"/>
                <a:cs typeface="Calibri"/>
              </a:rPr>
              <a:t>des</a:t>
            </a:r>
            <a:r>
              <a:rPr sz="2400" spc="-50" dirty="0">
                <a:solidFill>
                  <a:srgbClr val="1F487C"/>
                </a:solidFill>
                <a:latin typeface="Calibri"/>
                <a:cs typeface="Calibri"/>
              </a:rPr>
              <a:t> </a:t>
            </a:r>
            <a:r>
              <a:rPr sz="2400" dirty="0">
                <a:solidFill>
                  <a:srgbClr val="1F487C"/>
                </a:solidFill>
                <a:latin typeface="Calibri"/>
                <a:cs typeface="Calibri"/>
              </a:rPr>
              <a:t>filières</a:t>
            </a:r>
            <a:r>
              <a:rPr sz="2400" spc="-45" dirty="0">
                <a:solidFill>
                  <a:srgbClr val="1F487C"/>
                </a:solidFill>
                <a:latin typeface="Calibri"/>
                <a:cs typeface="Calibri"/>
              </a:rPr>
              <a:t> </a:t>
            </a:r>
            <a:r>
              <a:rPr sz="2400" spc="-10" dirty="0">
                <a:solidFill>
                  <a:srgbClr val="1F487C"/>
                </a:solidFill>
                <a:latin typeface="Calibri"/>
                <a:cs typeface="Calibri"/>
              </a:rPr>
              <a:t>bibliographiques</a:t>
            </a:r>
            <a:r>
              <a:rPr sz="2400" spc="-25" dirty="0">
                <a:solidFill>
                  <a:srgbClr val="00B050"/>
                </a:solidFill>
                <a:latin typeface="Calibri"/>
                <a:cs typeface="Calibri"/>
              </a:rPr>
              <a:t> </a:t>
            </a:r>
            <a:r>
              <a:rPr sz="2400" b="0" dirty="0">
                <a:solidFill>
                  <a:schemeClr val="tx2">
                    <a:lumMod val="60000"/>
                    <a:lumOff val="40000"/>
                  </a:schemeClr>
                </a:solidFill>
                <a:latin typeface="Calibri"/>
                <a:cs typeface="Calibri"/>
              </a:rPr>
              <a:t>consiste</a:t>
            </a:r>
            <a:r>
              <a:rPr sz="2400" b="0" spc="-60"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à</a:t>
            </a:r>
            <a:r>
              <a:rPr sz="2400" b="0" spc="-60" dirty="0">
                <a:solidFill>
                  <a:schemeClr val="tx2">
                    <a:lumMod val="60000"/>
                    <a:lumOff val="40000"/>
                  </a:schemeClr>
                </a:solidFill>
                <a:latin typeface="Calibri"/>
                <a:cs typeface="Calibri"/>
              </a:rPr>
              <a:t> </a:t>
            </a:r>
            <a:r>
              <a:rPr sz="2400" b="0" spc="-10" dirty="0">
                <a:solidFill>
                  <a:schemeClr val="tx2">
                    <a:lumMod val="60000"/>
                    <a:lumOff val="40000"/>
                  </a:schemeClr>
                </a:solidFill>
                <a:latin typeface="Calibri"/>
                <a:cs typeface="Calibri"/>
              </a:rPr>
              <a:t>partir d'ouvrages</a:t>
            </a:r>
            <a:r>
              <a:rPr sz="2400" b="0" spc="-45" dirty="0">
                <a:solidFill>
                  <a:schemeClr val="tx2">
                    <a:lumMod val="60000"/>
                    <a:lumOff val="40000"/>
                  </a:schemeClr>
                </a:solidFill>
                <a:latin typeface="Calibri"/>
                <a:cs typeface="Calibri"/>
              </a:rPr>
              <a:t> </a:t>
            </a:r>
            <a:r>
              <a:rPr sz="2400" b="0" spc="-10" dirty="0">
                <a:solidFill>
                  <a:schemeClr val="tx2">
                    <a:lumMod val="60000"/>
                    <a:lumOff val="40000"/>
                  </a:schemeClr>
                </a:solidFill>
                <a:latin typeface="Calibri"/>
                <a:cs typeface="Calibri"/>
              </a:rPr>
              <a:t>récents</a:t>
            </a:r>
            <a:r>
              <a:rPr sz="2400" b="0" spc="-6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sur</a:t>
            </a:r>
            <a:r>
              <a:rPr sz="2400" b="0" spc="-50"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le</a:t>
            </a:r>
            <a:r>
              <a:rPr sz="2400" b="0" spc="-4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sujet,</a:t>
            </a:r>
            <a:r>
              <a:rPr sz="2400" b="0" spc="-70"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à</a:t>
            </a:r>
            <a:r>
              <a:rPr sz="2400" b="0" spc="-5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étudier</a:t>
            </a:r>
            <a:r>
              <a:rPr sz="2400" b="0" spc="-5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leurs</a:t>
            </a:r>
            <a:r>
              <a:rPr sz="2400" b="0" spc="-55" dirty="0">
                <a:solidFill>
                  <a:schemeClr val="tx2">
                    <a:lumMod val="60000"/>
                    <a:lumOff val="40000"/>
                  </a:schemeClr>
                </a:solidFill>
                <a:latin typeface="Calibri"/>
                <a:cs typeface="Calibri"/>
              </a:rPr>
              <a:t> </a:t>
            </a:r>
            <a:r>
              <a:rPr sz="2400" b="0" spc="-10" dirty="0">
                <a:solidFill>
                  <a:schemeClr val="tx2">
                    <a:lumMod val="60000"/>
                    <a:lumOff val="40000"/>
                  </a:schemeClr>
                </a:solidFill>
                <a:latin typeface="Calibri"/>
                <a:cs typeface="Calibri"/>
              </a:rPr>
              <a:t>bibliographies, </a:t>
            </a:r>
            <a:r>
              <a:rPr sz="2400" b="0" dirty="0">
                <a:solidFill>
                  <a:schemeClr val="tx2">
                    <a:lumMod val="60000"/>
                    <a:lumOff val="40000"/>
                  </a:schemeClr>
                </a:solidFill>
                <a:latin typeface="Calibri"/>
                <a:cs typeface="Calibri"/>
              </a:rPr>
              <a:t>leurs</a:t>
            </a:r>
            <a:r>
              <a:rPr sz="2400" b="0" spc="-7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sources,</a:t>
            </a:r>
            <a:r>
              <a:rPr sz="2400" b="0" spc="-60"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les</a:t>
            </a:r>
            <a:r>
              <a:rPr sz="2400" b="0" spc="-5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auteurs</a:t>
            </a:r>
            <a:r>
              <a:rPr sz="2400" b="0" spc="-7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qu'ils</a:t>
            </a:r>
            <a:r>
              <a:rPr sz="2400" b="0" spc="-6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citent</a:t>
            </a:r>
            <a:r>
              <a:rPr sz="2400" b="0" spc="-8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et</a:t>
            </a:r>
            <a:r>
              <a:rPr sz="2400" b="0" spc="-70"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à</a:t>
            </a:r>
            <a:r>
              <a:rPr sz="2400" b="0" spc="-60"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noter</a:t>
            </a:r>
            <a:r>
              <a:rPr sz="2400" b="0" spc="-55" dirty="0">
                <a:solidFill>
                  <a:schemeClr val="tx2">
                    <a:lumMod val="60000"/>
                    <a:lumOff val="40000"/>
                  </a:schemeClr>
                </a:solidFill>
                <a:latin typeface="Calibri"/>
                <a:cs typeface="Calibri"/>
              </a:rPr>
              <a:t> </a:t>
            </a:r>
            <a:r>
              <a:rPr sz="2400" b="0" spc="-25" dirty="0">
                <a:solidFill>
                  <a:schemeClr val="tx2">
                    <a:lumMod val="60000"/>
                    <a:lumOff val="40000"/>
                  </a:schemeClr>
                </a:solidFill>
                <a:latin typeface="Calibri"/>
                <a:cs typeface="Calibri"/>
              </a:rPr>
              <a:t>les </a:t>
            </a:r>
            <a:r>
              <a:rPr sz="2400" b="0" spc="-20" dirty="0">
                <a:solidFill>
                  <a:schemeClr val="tx2">
                    <a:lumMod val="60000"/>
                    <a:lumOff val="40000"/>
                  </a:schemeClr>
                </a:solidFill>
                <a:latin typeface="Calibri"/>
                <a:cs typeface="Calibri"/>
              </a:rPr>
              <a:t>références</a:t>
            </a:r>
            <a:r>
              <a:rPr sz="2400" b="0" spc="-40"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de</a:t>
            </a:r>
            <a:r>
              <a:rPr sz="2400" b="0" spc="-40"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tous</a:t>
            </a:r>
            <a:r>
              <a:rPr sz="2400" b="0" spc="-55" dirty="0">
                <a:solidFill>
                  <a:schemeClr val="tx2">
                    <a:lumMod val="60000"/>
                    <a:lumOff val="40000"/>
                  </a:schemeClr>
                </a:solidFill>
                <a:latin typeface="Calibri"/>
                <a:cs typeface="Calibri"/>
              </a:rPr>
              <a:t> </a:t>
            </a:r>
            <a:r>
              <a:rPr sz="2400" b="0" dirty="0">
                <a:solidFill>
                  <a:schemeClr val="tx2">
                    <a:lumMod val="60000"/>
                    <a:lumOff val="40000"/>
                  </a:schemeClr>
                </a:solidFill>
                <a:latin typeface="Calibri"/>
                <a:cs typeface="Calibri"/>
              </a:rPr>
              <a:t>les</a:t>
            </a:r>
            <a:r>
              <a:rPr sz="2400" b="0" spc="-55" dirty="0">
                <a:solidFill>
                  <a:schemeClr val="tx2">
                    <a:lumMod val="60000"/>
                    <a:lumOff val="40000"/>
                  </a:schemeClr>
                </a:solidFill>
                <a:latin typeface="Calibri"/>
                <a:cs typeface="Calibri"/>
              </a:rPr>
              <a:t> </a:t>
            </a:r>
            <a:r>
              <a:rPr sz="2400" b="0" spc="-10" dirty="0">
                <a:solidFill>
                  <a:schemeClr val="tx2">
                    <a:lumMod val="60000"/>
                    <a:lumOff val="40000"/>
                  </a:schemeClr>
                </a:solidFill>
                <a:latin typeface="Calibri"/>
                <a:cs typeface="Calibri"/>
              </a:rPr>
              <a:t>ouvrages</a:t>
            </a:r>
            <a:r>
              <a:rPr sz="2400" b="0" spc="-35" dirty="0">
                <a:solidFill>
                  <a:schemeClr val="tx2">
                    <a:lumMod val="60000"/>
                    <a:lumOff val="40000"/>
                  </a:schemeClr>
                </a:solidFill>
                <a:latin typeface="Calibri"/>
                <a:cs typeface="Calibri"/>
              </a:rPr>
              <a:t> </a:t>
            </a:r>
            <a:r>
              <a:rPr sz="2400" b="0" spc="-10" dirty="0">
                <a:solidFill>
                  <a:schemeClr val="tx2">
                    <a:lumMod val="60000"/>
                    <a:lumOff val="40000"/>
                  </a:schemeClr>
                </a:solidFill>
                <a:latin typeface="Calibri"/>
                <a:cs typeface="Calibri"/>
              </a:rPr>
              <a:t>paraissant</a:t>
            </a:r>
            <a:r>
              <a:rPr sz="2400" b="0" spc="-55" dirty="0">
                <a:solidFill>
                  <a:schemeClr val="tx2">
                    <a:lumMod val="60000"/>
                    <a:lumOff val="40000"/>
                  </a:schemeClr>
                </a:solidFill>
                <a:latin typeface="Calibri"/>
                <a:cs typeface="Calibri"/>
              </a:rPr>
              <a:t> </a:t>
            </a:r>
            <a:r>
              <a:rPr sz="2400" b="0" spc="-10">
                <a:solidFill>
                  <a:schemeClr val="tx2">
                    <a:lumMod val="60000"/>
                    <a:lumOff val="40000"/>
                  </a:schemeClr>
                </a:solidFill>
                <a:latin typeface="Calibri"/>
                <a:cs typeface="Calibri"/>
              </a:rPr>
              <a:t>intéressants</a:t>
            </a:r>
            <a:r>
              <a:rPr sz="2400" b="0" spc="-10" smtClean="0">
                <a:solidFill>
                  <a:schemeClr val="tx2">
                    <a:lumMod val="60000"/>
                    <a:lumOff val="40000"/>
                  </a:schemeClr>
                </a:solidFill>
                <a:latin typeface="Calibri"/>
                <a:cs typeface="Calibri"/>
              </a:rPr>
              <a:t>.</a:t>
            </a:r>
            <a:r>
              <a:rPr lang="fr-FR" sz="2400" b="0" spc="-10" dirty="0" smtClean="0">
                <a:solidFill>
                  <a:srgbClr val="000000"/>
                </a:solidFill>
                <a:latin typeface="Calibri"/>
                <a:cs typeface="Calibri"/>
              </a:rPr>
              <a:t/>
            </a:r>
            <a:br>
              <a:rPr lang="fr-FR" sz="2400" b="0" spc="-10" dirty="0" smtClean="0">
                <a:solidFill>
                  <a:srgbClr val="000000"/>
                </a:solidFill>
                <a:latin typeface="Calibri"/>
                <a:cs typeface="Calibri"/>
              </a:rPr>
            </a:br>
            <a:r>
              <a:rPr lang="en-US" sz="2400" b="0" spc="-10" dirty="0" smtClean="0">
                <a:solidFill>
                  <a:srgbClr val="000000"/>
                </a:solidFill>
                <a:latin typeface="Calibri"/>
                <a:cs typeface="Calibri"/>
              </a:rPr>
              <a:t> </a:t>
            </a:r>
            <a:br>
              <a:rPr lang="en-US" sz="2400" b="0" spc="-10" dirty="0" smtClean="0">
                <a:solidFill>
                  <a:srgbClr val="000000"/>
                </a:solidFill>
                <a:latin typeface="Calibri"/>
                <a:cs typeface="Calibri"/>
              </a:rPr>
            </a:br>
            <a:r>
              <a:rPr lang="en-US" sz="2400" spc="-10" dirty="0" smtClean="0">
                <a:solidFill>
                  <a:srgbClr val="FF0000"/>
                </a:solidFill>
                <a:latin typeface="Calibri"/>
                <a:cs typeface="Calibri"/>
              </a:rPr>
              <a:t>Tracing the bibliographic sources</a:t>
            </a:r>
            <a:r>
              <a:rPr lang="en-US" sz="2400" b="0" spc="-10" dirty="0" smtClean="0">
                <a:solidFill>
                  <a:srgbClr val="000000"/>
                </a:solidFill>
                <a:latin typeface="Calibri"/>
                <a:cs typeface="Calibri"/>
              </a:rPr>
              <a:t/>
            </a:r>
            <a:br>
              <a:rPr lang="en-US" sz="2400" b="0" spc="-10" dirty="0" smtClean="0">
                <a:solidFill>
                  <a:srgbClr val="000000"/>
                </a:solidFill>
                <a:latin typeface="Calibri"/>
                <a:cs typeface="Calibri"/>
              </a:rPr>
            </a:br>
            <a:r>
              <a:rPr lang="en-US" sz="2400" b="0" spc="-10" dirty="0" smtClean="0">
                <a:solidFill>
                  <a:srgbClr val="000000"/>
                </a:solidFill>
                <a:latin typeface="Calibri"/>
                <a:cs typeface="Calibri"/>
              </a:rPr>
              <a:t>Involves starting with recent works on the subject, studying their bibliographies, their sources, the authors they cite, and noting the references of all the works that seem interesting.</a:t>
            </a:r>
            <a:endParaRPr sz="2400">
              <a:latin typeface="Calibri"/>
              <a:cs typeface="Calibri"/>
            </a:endParaRPr>
          </a:p>
        </p:txBody>
      </p:sp>
      <p:pic>
        <p:nvPicPr>
          <p:cNvPr id="5122" name="Picture 2"/>
          <p:cNvPicPr>
            <a:picLocks noChangeAspect="1" noChangeArrowheads="1"/>
          </p:cNvPicPr>
          <p:nvPr/>
        </p:nvPicPr>
        <p:blipFill>
          <a:blip r:embed="rId2"/>
          <a:srcRect/>
          <a:stretch>
            <a:fillRect/>
          </a:stretch>
        </p:blipFill>
        <p:spPr bwMode="auto">
          <a:xfrm>
            <a:off x="7598911" y="-114631"/>
            <a:ext cx="1545089" cy="1867231"/>
          </a:xfrm>
          <a:prstGeom prst="rect">
            <a:avLst/>
          </a:prstGeom>
          <a:noFill/>
          <a:ln w="9525">
            <a:no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3400" y="914400"/>
            <a:ext cx="8305800" cy="1318951"/>
          </a:xfrm>
          <a:prstGeom prst="rect">
            <a:avLst/>
          </a:prstGeom>
        </p:spPr>
        <p:txBody>
          <a:bodyPr vert="horz" wrap="square" lIns="0" tIns="13335" rIns="0" bIns="0" rtlCol="0">
            <a:spAutoFit/>
          </a:bodyPr>
          <a:lstStyle/>
          <a:p>
            <a:pPr marL="12700">
              <a:lnSpc>
                <a:spcPct val="100000"/>
              </a:lnSpc>
              <a:spcBef>
                <a:spcPts val="105"/>
              </a:spcBef>
            </a:pPr>
            <a:r>
              <a:rPr lang="en-US" sz="2400" dirty="0" err="1" smtClean="0">
                <a:solidFill>
                  <a:srgbClr val="FF0000"/>
                </a:solidFill>
                <a:latin typeface="Calibri"/>
                <a:cs typeface="Calibri"/>
              </a:rPr>
              <a:t>Claculating</a:t>
            </a:r>
            <a:r>
              <a:rPr lang="en-US" sz="2400" dirty="0" smtClean="0">
                <a:solidFill>
                  <a:srgbClr val="FF0000"/>
                </a:solidFill>
                <a:latin typeface="Calibri"/>
                <a:cs typeface="Calibri"/>
              </a:rPr>
              <a:t> the impact factor of journals</a:t>
            </a:r>
            <a:endParaRPr lang="en-US" sz="2000" dirty="0" smtClean="0">
              <a:latin typeface="Calibri"/>
              <a:cs typeface="Calibri"/>
            </a:endParaRPr>
          </a:p>
          <a:p>
            <a:pPr marL="12700">
              <a:lnSpc>
                <a:spcPct val="100000"/>
              </a:lnSpc>
              <a:spcBef>
                <a:spcPts val="105"/>
              </a:spcBef>
            </a:pPr>
            <a:r>
              <a:rPr lang="en-US" sz="2000" dirty="0" smtClean="0">
                <a:latin typeface="Calibri"/>
                <a:cs typeface="Calibri"/>
              </a:rPr>
              <a:t>The impact factor (IF) of journal R for 2008 = (the number of citations of articles published in journal R during 2006-2007 in all indexed journals during 2008)/ (number of articles published in journal R during 2006-2007).</a:t>
            </a:r>
            <a:endParaRPr sz="2000">
              <a:latin typeface="Calibri"/>
              <a:cs typeface="Calibri"/>
            </a:endParaRPr>
          </a:p>
        </p:txBody>
      </p:sp>
      <p:sp>
        <p:nvSpPr>
          <p:cNvPr id="3" name="object 3"/>
          <p:cNvSpPr txBox="1"/>
          <p:nvPr/>
        </p:nvSpPr>
        <p:spPr>
          <a:xfrm>
            <a:off x="228600" y="4572000"/>
            <a:ext cx="8458200" cy="579646"/>
          </a:xfrm>
          <a:prstGeom prst="rect">
            <a:avLst/>
          </a:prstGeom>
        </p:spPr>
        <p:txBody>
          <a:bodyPr vert="horz" wrap="square" lIns="0" tIns="12700" rIns="0" bIns="0" rtlCol="0">
            <a:spAutoFit/>
          </a:bodyPr>
          <a:lstStyle/>
          <a:p>
            <a:pPr marL="12700">
              <a:spcBef>
                <a:spcPts val="100"/>
              </a:spcBef>
            </a:pPr>
            <a:r>
              <a:rPr sz="1800" b="1" spc="-10" smtClean="0">
                <a:latin typeface="Calibri"/>
                <a:cs typeface="Calibri"/>
              </a:rPr>
              <a:t>Exemple</a:t>
            </a:r>
            <a:r>
              <a:rPr lang="fr-FR" sz="1800" b="1" spc="-10" dirty="0" smtClean="0">
                <a:latin typeface="Calibri"/>
                <a:cs typeface="Calibri"/>
              </a:rPr>
              <a:t>:   N=100</a:t>
            </a:r>
            <a:r>
              <a:rPr lang="fr-FR" sz="1800" b="1" dirty="0" smtClean="0">
                <a:latin typeface="Calibri"/>
                <a:cs typeface="Calibri"/>
              </a:rPr>
              <a:t>	R=80</a:t>
            </a:r>
            <a:r>
              <a:rPr lang="fr-FR" sz="1800" b="1" spc="345" dirty="0" smtClean="0">
                <a:latin typeface="Calibri"/>
                <a:cs typeface="Calibri"/>
              </a:rPr>
              <a:t> </a:t>
            </a:r>
            <a:r>
              <a:rPr lang="fr-FR" sz="1800" spc="-10" dirty="0" smtClean="0">
                <a:latin typeface="Calibri"/>
                <a:cs typeface="Calibri"/>
              </a:rPr>
              <a:t>(FI)(revue</a:t>
            </a:r>
            <a:r>
              <a:rPr lang="fr-FR" sz="1800" spc="-15" dirty="0" smtClean="0">
                <a:latin typeface="Calibri"/>
                <a:cs typeface="Calibri"/>
              </a:rPr>
              <a:t> </a:t>
            </a:r>
            <a:r>
              <a:rPr lang="fr-FR" sz="1800" dirty="0" smtClean="0">
                <a:latin typeface="Calibri"/>
                <a:cs typeface="Calibri"/>
              </a:rPr>
              <a:t>année</a:t>
            </a:r>
            <a:r>
              <a:rPr lang="fr-FR" sz="1800" spc="-30" dirty="0" smtClean="0">
                <a:latin typeface="Calibri"/>
                <a:cs typeface="Calibri"/>
              </a:rPr>
              <a:t> </a:t>
            </a:r>
            <a:r>
              <a:rPr lang="fr-FR" sz="1800" dirty="0" smtClean="0">
                <a:latin typeface="Calibri"/>
                <a:cs typeface="Calibri"/>
              </a:rPr>
              <a:t>2008)=</a:t>
            </a:r>
            <a:r>
              <a:rPr lang="fr-FR" sz="1800" spc="-30" dirty="0" smtClean="0">
                <a:latin typeface="Calibri"/>
                <a:cs typeface="Calibri"/>
              </a:rPr>
              <a:t> </a:t>
            </a:r>
            <a:r>
              <a:rPr lang="fr-FR" sz="1800" spc="-10" dirty="0" smtClean="0">
                <a:latin typeface="Calibri"/>
                <a:cs typeface="Calibri"/>
              </a:rPr>
              <a:t>100/80</a:t>
            </a:r>
            <a:r>
              <a:rPr lang="fr-FR" sz="1800" dirty="0" smtClean="0">
                <a:latin typeface="Calibri"/>
                <a:cs typeface="Calibri"/>
              </a:rPr>
              <a:t>	</a:t>
            </a:r>
            <a:r>
              <a:rPr lang="fr-FR" sz="1800" b="1" dirty="0" smtClean="0">
                <a:solidFill>
                  <a:srgbClr val="C00000"/>
                </a:solidFill>
                <a:latin typeface="Calibri"/>
                <a:cs typeface="Calibri"/>
              </a:rPr>
              <a:t>FI=</a:t>
            </a:r>
            <a:r>
              <a:rPr lang="fr-FR" sz="1800" b="1" spc="-30" dirty="0" smtClean="0">
                <a:solidFill>
                  <a:srgbClr val="C00000"/>
                </a:solidFill>
                <a:latin typeface="Calibri"/>
                <a:cs typeface="Calibri"/>
              </a:rPr>
              <a:t> </a:t>
            </a:r>
            <a:r>
              <a:rPr lang="fr-FR" sz="1800" b="1" spc="-20" dirty="0" smtClean="0">
                <a:solidFill>
                  <a:srgbClr val="C00000"/>
                </a:solidFill>
                <a:latin typeface="Calibri"/>
                <a:cs typeface="Calibri"/>
              </a:rPr>
              <a:t>1,25</a:t>
            </a:r>
            <a:endParaRPr lang="fr-FR" sz="1800" dirty="0" smtClean="0">
              <a:latin typeface="Calibri"/>
              <a:cs typeface="Calibri"/>
            </a:endParaRPr>
          </a:p>
          <a:p>
            <a:pPr marL="12700">
              <a:lnSpc>
                <a:spcPct val="100000"/>
              </a:lnSpc>
              <a:spcBef>
                <a:spcPts val="100"/>
              </a:spcBef>
            </a:pPr>
            <a:endParaRPr sz="1800">
              <a:latin typeface="Calibri"/>
              <a:cs typeface="Calibri"/>
            </a:endParaRPr>
          </a:p>
        </p:txBody>
      </p:sp>
      <p:pic>
        <p:nvPicPr>
          <p:cNvPr id="4" name="object 4"/>
          <p:cNvPicPr/>
          <p:nvPr/>
        </p:nvPicPr>
        <p:blipFill>
          <a:blip r:embed="rId2" cstate="print"/>
          <a:stretch>
            <a:fillRect/>
          </a:stretch>
        </p:blipFill>
        <p:spPr>
          <a:xfrm>
            <a:off x="7083552" y="4572"/>
            <a:ext cx="2060447" cy="865631"/>
          </a:xfrm>
          <a:prstGeom prst="rect">
            <a:avLst/>
          </a:prstGeom>
        </p:spPr>
      </p:pic>
      <p:sp>
        <p:nvSpPr>
          <p:cNvPr id="6" name="object 6"/>
          <p:cNvSpPr txBox="1"/>
          <p:nvPr/>
        </p:nvSpPr>
        <p:spPr>
          <a:xfrm>
            <a:off x="4419600" y="2438400"/>
            <a:ext cx="4724400" cy="733534"/>
          </a:xfrm>
          <a:prstGeom prst="rect">
            <a:avLst/>
          </a:prstGeom>
        </p:spPr>
        <p:txBody>
          <a:bodyPr vert="horz" wrap="square" lIns="0" tIns="12700" rIns="0" bIns="0" rtlCol="0">
            <a:spAutoFit/>
          </a:bodyPr>
          <a:lstStyle/>
          <a:p>
            <a:pPr marL="12700">
              <a:lnSpc>
                <a:spcPct val="100000"/>
              </a:lnSpc>
              <a:spcBef>
                <a:spcPts val="100"/>
              </a:spcBef>
              <a:tabLst>
                <a:tab pos="437515" algn="l"/>
                <a:tab pos="1791335" algn="l"/>
                <a:tab pos="2176780" algn="l"/>
              </a:tabLst>
            </a:pPr>
            <a:r>
              <a:rPr sz="2800" b="1" spc="-25" dirty="0">
                <a:latin typeface="Cambria Math"/>
                <a:cs typeface="Cambria Math"/>
              </a:rPr>
              <a:t>𝐹𝐼</a:t>
            </a:r>
            <a:r>
              <a:rPr sz="2800" b="1">
                <a:latin typeface="Cambria Math"/>
                <a:cs typeface="Cambria Math"/>
              </a:rPr>
              <a:t>	</a:t>
            </a:r>
            <a:r>
              <a:rPr lang="fr-FR" sz="2800" b="1" dirty="0" smtClean="0">
                <a:latin typeface="Cambria Math"/>
                <a:cs typeface="Cambria Math"/>
              </a:rPr>
              <a:t>(</a:t>
            </a:r>
            <a:r>
              <a:rPr lang="fr-FR" sz="2800" b="1" dirty="0" err="1" smtClean="0">
                <a:latin typeface="Cambria Math"/>
                <a:cs typeface="Cambria Math"/>
              </a:rPr>
              <a:t>year</a:t>
            </a:r>
            <a:r>
              <a:rPr sz="2800" b="1" spc="-20" smtClean="0">
                <a:latin typeface="Cambria Math"/>
                <a:cs typeface="Cambria Math"/>
              </a:rPr>
              <a:t>2008</a:t>
            </a:r>
            <a:r>
              <a:rPr lang="fr-FR" sz="2800" b="1" spc="-20" dirty="0" smtClean="0">
                <a:latin typeface="Cambria Math"/>
                <a:cs typeface="Cambria Math"/>
              </a:rPr>
              <a:t>)</a:t>
            </a:r>
            <a:r>
              <a:rPr sz="2800" b="1" dirty="0">
                <a:latin typeface="Cambria Math"/>
                <a:cs typeface="Cambria Math"/>
              </a:rPr>
              <a:t>	</a:t>
            </a:r>
            <a:r>
              <a:rPr sz="2800" b="1" spc="-50" dirty="0">
                <a:latin typeface="Cambria Math"/>
                <a:cs typeface="Cambria Math"/>
              </a:rPr>
              <a:t>=</a:t>
            </a:r>
            <a:r>
              <a:rPr sz="2800" b="1" dirty="0">
                <a:latin typeface="Cambria Math"/>
                <a:cs typeface="Cambria Math"/>
              </a:rPr>
              <a:t>	</a:t>
            </a:r>
            <a:r>
              <a:rPr sz="2800" b="1" dirty="0">
                <a:solidFill>
                  <a:srgbClr val="C00000"/>
                </a:solidFill>
                <a:latin typeface="Cambria Math"/>
                <a:cs typeface="Cambria Math"/>
              </a:rPr>
              <a:t>𝑁/</a:t>
            </a:r>
            <a:r>
              <a:rPr sz="2800" b="1">
                <a:solidFill>
                  <a:srgbClr val="C00000"/>
                </a:solidFill>
                <a:latin typeface="Cambria Math"/>
                <a:cs typeface="Cambria Math"/>
              </a:rPr>
              <a:t>𝑅</a:t>
            </a:r>
            <a:r>
              <a:rPr sz="2800" b="1" spc="175">
                <a:solidFill>
                  <a:srgbClr val="C00000"/>
                </a:solidFill>
                <a:latin typeface="Cambria Math"/>
                <a:cs typeface="Cambria Math"/>
              </a:rPr>
              <a:t> </a:t>
            </a:r>
            <a:r>
              <a:rPr sz="1800" b="1" spc="-50" smtClean="0">
                <a:latin typeface="Cambria Math"/>
                <a:cs typeface="Cambria Math"/>
              </a:rPr>
              <a:t>=</a:t>
            </a:r>
            <a:endParaRPr lang="fr-FR" sz="1800" b="1" spc="-50" dirty="0" smtClean="0">
              <a:latin typeface="Cambria Math"/>
              <a:cs typeface="Cambria Math"/>
            </a:endParaRPr>
          </a:p>
          <a:p>
            <a:pPr marL="12700">
              <a:lnSpc>
                <a:spcPct val="100000"/>
              </a:lnSpc>
              <a:spcBef>
                <a:spcPts val="100"/>
              </a:spcBef>
              <a:tabLst>
                <a:tab pos="437515" algn="l"/>
                <a:tab pos="1791335" algn="l"/>
                <a:tab pos="2176780" algn="l"/>
              </a:tabLst>
            </a:pPr>
            <a:endParaRPr sz="1800">
              <a:latin typeface="Cambria Math"/>
              <a:cs typeface="Cambria Math"/>
            </a:endParaRPr>
          </a:p>
        </p:txBody>
      </p:sp>
      <p:sp>
        <p:nvSpPr>
          <p:cNvPr id="7" name="object 7"/>
          <p:cNvSpPr txBox="1"/>
          <p:nvPr/>
        </p:nvSpPr>
        <p:spPr>
          <a:xfrm>
            <a:off x="2561082" y="2852419"/>
            <a:ext cx="351155" cy="226695"/>
          </a:xfrm>
          <a:prstGeom prst="rect">
            <a:avLst/>
          </a:prstGeom>
        </p:spPr>
        <p:txBody>
          <a:bodyPr vert="horz" wrap="square" lIns="0" tIns="15240" rIns="0" bIns="0" rtlCol="0">
            <a:spAutoFit/>
          </a:bodyPr>
          <a:lstStyle/>
          <a:p>
            <a:pPr marL="12700">
              <a:lnSpc>
                <a:spcPct val="100000"/>
              </a:lnSpc>
              <a:spcBef>
                <a:spcPts val="120"/>
              </a:spcBef>
            </a:pPr>
            <a:r>
              <a:rPr sz="1300" spc="-25" dirty="0">
                <a:latin typeface="Cambria Math"/>
                <a:cs typeface="Cambria Math"/>
              </a:rPr>
              <a:t>𝑘=0</a:t>
            </a:r>
            <a:endParaRPr sz="1300">
              <a:latin typeface="Cambria Math"/>
              <a:cs typeface="Cambria Math"/>
            </a:endParaRPr>
          </a:p>
        </p:txBody>
      </p:sp>
      <p:sp>
        <p:nvSpPr>
          <p:cNvPr id="8" name="object 8"/>
          <p:cNvSpPr txBox="1"/>
          <p:nvPr/>
        </p:nvSpPr>
        <p:spPr>
          <a:xfrm>
            <a:off x="2374138" y="2645155"/>
            <a:ext cx="346710" cy="299720"/>
          </a:xfrm>
          <a:prstGeom prst="rect">
            <a:avLst/>
          </a:prstGeom>
        </p:spPr>
        <p:txBody>
          <a:bodyPr vert="horz" wrap="square" lIns="0" tIns="12700" rIns="0" bIns="0" rtlCol="0">
            <a:spAutoFit/>
          </a:bodyPr>
          <a:lstStyle/>
          <a:p>
            <a:pPr marL="38100">
              <a:lnSpc>
                <a:spcPct val="100000"/>
              </a:lnSpc>
              <a:spcBef>
                <a:spcPts val="100"/>
              </a:spcBef>
            </a:pPr>
            <a:r>
              <a:rPr sz="2700" spc="217" baseline="-20061" dirty="0">
                <a:latin typeface="Cambria Math"/>
                <a:cs typeface="Cambria Math"/>
              </a:rPr>
              <a:t>σ</a:t>
            </a:r>
            <a:r>
              <a:rPr sz="1300" spc="145" dirty="0">
                <a:latin typeface="Cambria Math"/>
                <a:cs typeface="Cambria Math"/>
              </a:rPr>
              <a:t>𝑛</a:t>
            </a:r>
            <a:endParaRPr sz="1300">
              <a:latin typeface="Cambria Math"/>
              <a:cs typeface="Cambria Math"/>
            </a:endParaRPr>
          </a:p>
        </p:txBody>
      </p:sp>
      <p:sp>
        <p:nvSpPr>
          <p:cNvPr id="9" name="object 9"/>
          <p:cNvSpPr txBox="1"/>
          <p:nvPr/>
        </p:nvSpPr>
        <p:spPr>
          <a:xfrm>
            <a:off x="304800" y="3276600"/>
            <a:ext cx="8382000" cy="856645"/>
          </a:xfrm>
          <a:prstGeom prst="rect">
            <a:avLst/>
          </a:prstGeom>
        </p:spPr>
        <p:txBody>
          <a:bodyPr vert="horz" wrap="square" lIns="0" tIns="12700" rIns="0" bIns="0" rtlCol="0">
            <a:spAutoFit/>
          </a:bodyPr>
          <a:lstStyle/>
          <a:p>
            <a:pPr marL="12700">
              <a:spcBef>
                <a:spcPts val="100"/>
              </a:spcBef>
            </a:pPr>
            <a:r>
              <a:rPr sz="1800">
                <a:solidFill>
                  <a:srgbClr val="C00000"/>
                </a:solidFill>
                <a:latin typeface="Cambria Math"/>
                <a:cs typeface="Cambria Math"/>
              </a:rPr>
              <a:t>𝑁 </a:t>
            </a:r>
            <a:r>
              <a:rPr lang="fr-FR" sz="1800" dirty="0" smtClean="0">
                <a:solidFill>
                  <a:srgbClr val="C00000"/>
                </a:solidFill>
                <a:latin typeface="Cambria Math"/>
                <a:cs typeface="Cambria Math"/>
              </a:rPr>
              <a:t>(</a:t>
            </a:r>
            <a:r>
              <a:rPr sz="1800" smtClean="0">
                <a:latin typeface="Cambria Math"/>
                <a:cs typeface="Cambria Math"/>
              </a:rPr>
              <a:t>𝑐𝑖𝑡𝑎𝑡𝑖𝑜𝑛𝑠</a:t>
            </a:r>
            <a:r>
              <a:rPr lang="fr-FR" sz="1800" dirty="0" smtClean="0">
                <a:latin typeface="Cambria Math"/>
                <a:cs typeface="Cambria Math"/>
              </a:rPr>
              <a:t> in </a:t>
            </a:r>
            <a:r>
              <a:rPr lang="fr-FR" sz="1800" dirty="0" err="1" smtClean="0">
                <a:latin typeface="Cambria Math"/>
                <a:cs typeface="Cambria Math"/>
              </a:rPr>
              <a:t>indexed</a:t>
            </a:r>
            <a:r>
              <a:rPr lang="fr-FR" sz="1800" dirty="0" smtClean="0">
                <a:latin typeface="Cambria Math"/>
                <a:cs typeface="Cambria Math"/>
              </a:rPr>
              <a:t> </a:t>
            </a:r>
            <a:r>
              <a:rPr lang="fr-FR" sz="1800" dirty="0" err="1" smtClean="0">
                <a:latin typeface="Cambria Math"/>
                <a:cs typeface="Cambria Math"/>
              </a:rPr>
              <a:t>journals</a:t>
            </a:r>
            <a:r>
              <a:rPr lang="fr-FR" sz="1800" dirty="0" smtClean="0">
                <a:latin typeface="Cambria Math"/>
                <a:cs typeface="Cambria Math"/>
              </a:rPr>
              <a:t>)</a:t>
            </a:r>
            <a:r>
              <a:rPr sz="1800" smtClean="0">
                <a:latin typeface="Calibri"/>
                <a:cs typeface="Calibri"/>
              </a:rPr>
              <a:t>/</a:t>
            </a:r>
            <a:r>
              <a:rPr sz="1800" spc="-20" smtClean="0">
                <a:latin typeface="Calibri"/>
                <a:cs typeface="Calibri"/>
              </a:rPr>
              <a:t> </a:t>
            </a:r>
            <a:r>
              <a:rPr sz="1800" smtClean="0">
                <a:solidFill>
                  <a:srgbClr val="C00000"/>
                </a:solidFill>
                <a:latin typeface="Calibri"/>
                <a:cs typeface="Calibri"/>
              </a:rPr>
              <a:t>R</a:t>
            </a:r>
            <a:r>
              <a:rPr lang="fr-FR" sz="1800" dirty="0" smtClean="0">
                <a:solidFill>
                  <a:srgbClr val="C00000"/>
                </a:solidFill>
                <a:latin typeface="Calibri"/>
                <a:cs typeface="Calibri"/>
              </a:rPr>
              <a:t> </a:t>
            </a:r>
            <a:r>
              <a:rPr lang="fr-FR" sz="1800" dirty="0" smtClean="0">
                <a:solidFill>
                  <a:schemeClr val="tx1"/>
                </a:solidFill>
                <a:latin typeface="Calibri"/>
                <a:cs typeface="Calibri"/>
              </a:rPr>
              <a:t>[</a:t>
            </a:r>
            <a:r>
              <a:rPr lang="en-US" sz="1800" dirty="0" err="1" smtClean="0">
                <a:latin typeface="Calibri"/>
                <a:cs typeface="Calibri"/>
              </a:rPr>
              <a:t>Numbre</a:t>
            </a:r>
            <a:r>
              <a:rPr lang="en-US" sz="1800" spc="-30" dirty="0" smtClean="0">
                <a:latin typeface="Calibri"/>
                <a:cs typeface="Calibri"/>
              </a:rPr>
              <a:t> </a:t>
            </a:r>
            <a:r>
              <a:rPr lang="en-US" spc="-30" dirty="0" smtClean="0">
                <a:latin typeface="Calibri"/>
                <a:cs typeface="Calibri"/>
              </a:rPr>
              <a:t>of </a:t>
            </a:r>
            <a:r>
              <a:rPr lang="en-US" sz="1800" spc="-30" dirty="0" smtClean="0">
                <a:latin typeface="Calibri"/>
                <a:cs typeface="Calibri"/>
              </a:rPr>
              <a:t> </a:t>
            </a:r>
            <a:r>
              <a:rPr lang="en-US" sz="1800" dirty="0" smtClean="0">
                <a:latin typeface="Calibri"/>
                <a:cs typeface="Calibri"/>
              </a:rPr>
              <a:t>articles</a:t>
            </a:r>
            <a:r>
              <a:rPr lang="en-US" sz="1800" spc="-20" dirty="0" smtClean="0">
                <a:latin typeface="Calibri"/>
                <a:cs typeface="Calibri"/>
              </a:rPr>
              <a:t> </a:t>
            </a:r>
            <a:r>
              <a:rPr lang="en-US" sz="1800" dirty="0" smtClean="0">
                <a:latin typeface="Calibri"/>
                <a:cs typeface="Calibri"/>
              </a:rPr>
              <a:t>published </a:t>
            </a:r>
            <a:r>
              <a:rPr lang="en-US" sz="1800" spc="-15" dirty="0" smtClean="0">
                <a:latin typeface="Calibri"/>
                <a:cs typeface="Calibri"/>
              </a:rPr>
              <a:t> </a:t>
            </a:r>
            <a:r>
              <a:rPr lang="en-US" spc="-15" dirty="0" smtClean="0">
                <a:latin typeface="Calibri"/>
                <a:cs typeface="Calibri"/>
              </a:rPr>
              <a:t>in the journal </a:t>
            </a:r>
            <a:r>
              <a:rPr lang="en-US" sz="1800" spc="-20" dirty="0" smtClean="0">
                <a:latin typeface="Calibri"/>
                <a:cs typeface="Calibri"/>
              </a:rPr>
              <a:t> </a:t>
            </a:r>
            <a:r>
              <a:rPr lang="en-US" sz="1800" dirty="0" smtClean="0">
                <a:solidFill>
                  <a:srgbClr val="C00000"/>
                </a:solidFill>
                <a:latin typeface="Calibri"/>
                <a:cs typeface="Calibri"/>
              </a:rPr>
              <a:t>R</a:t>
            </a:r>
            <a:r>
              <a:rPr lang="en-US" sz="1800" spc="-35" dirty="0" smtClean="0">
                <a:solidFill>
                  <a:srgbClr val="C00000"/>
                </a:solidFill>
                <a:latin typeface="Calibri"/>
                <a:cs typeface="Calibri"/>
              </a:rPr>
              <a:t> </a:t>
            </a:r>
            <a:r>
              <a:rPr lang="en-US" sz="1800" dirty="0" smtClean="0">
                <a:latin typeface="Calibri"/>
                <a:cs typeface="Calibri"/>
              </a:rPr>
              <a:t>during the </a:t>
            </a:r>
            <a:r>
              <a:rPr lang="en-US" sz="1800" dirty="0" err="1" smtClean="0">
                <a:latin typeface="Calibri"/>
                <a:cs typeface="Calibri"/>
              </a:rPr>
              <a:t>periode</a:t>
            </a:r>
            <a:r>
              <a:rPr lang="en-US" sz="1800" dirty="0" smtClean="0">
                <a:latin typeface="Calibri"/>
                <a:cs typeface="Calibri"/>
              </a:rPr>
              <a:t> of </a:t>
            </a:r>
            <a:r>
              <a:rPr lang="en-US" sz="1800" spc="-25" dirty="0" smtClean="0">
                <a:latin typeface="Calibri"/>
                <a:cs typeface="Calibri"/>
              </a:rPr>
              <a:t> ( </a:t>
            </a:r>
            <a:r>
              <a:rPr lang="en-US" sz="1800" spc="-25" dirty="0" smtClean="0">
                <a:solidFill>
                  <a:srgbClr val="FF0000"/>
                </a:solidFill>
                <a:latin typeface="Calibri"/>
                <a:cs typeface="Calibri"/>
              </a:rPr>
              <a:t>l</a:t>
            </a:r>
            <a:r>
              <a:rPr lang="en-US" sz="1800" spc="-20" dirty="0" smtClean="0">
                <a:solidFill>
                  <a:srgbClr val="FF0000"/>
                </a:solidFill>
                <a:latin typeface="Calibri"/>
                <a:cs typeface="Calibri"/>
              </a:rPr>
              <a:t>2006—</a:t>
            </a:r>
            <a:r>
              <a:rPr lang="en-US" sz="1800" spc="-10" dirty="0" smtClean="0">
                <a:solidFill>
                  <a:srgbClr val="FF0000"/>
                </a:solidFill>
                <a:latin typeface="Calibri"/>
                <a:cs typeface="Calibri"/>
              </a:rPr>
              <a:t>2007)</a:t>
            </a:r>
            <a:r>
              <a:rPr lang="en-US" sz="1800" spc="-10" dirty="0" smtClean="0">
                <a:solidFill>
                  <a:schemeClr val="tx1"/>
                </a:solidFill>
                <a:latin typeface="Calibri"/>
                <a:cs typeface="Calibri"/>
              </a:rPr>
              <a:t>}</a:t>
            </a:r>
            <a:endParaRPr lang="en-US" sz="1800" dirty="0" smtClean="0">
              <a:solidFill>
                <a:schemeClr val="tx1"/>
              </a:solidFill>
              <a:latin typeface="Calibri"/>
              <a:cs typeface="Calibri"/>
            </a:endParaRPr>
          </a:p>
          <a:p>
            <a:pPr marL="12700">
              <a:lnSpc>
                <a:spcPct val="100000"/>
              </a:lnSpc>
              <a:spcBef>
                <a:spcPts val="100"/>
              </a:spcBef>
            </a:pPr>
            <a:endParaRPr sz="1800">
              <a:latin typeface="Calibri"/>
              <a:cs typeface="Calibri"/>
            </a:endParaRPr>
          </a:p>
        </p:txBody>
      </p:sp>
      <p:sp>
        <p:nvSpPr>
          <p:cNvPr id="11" name="object 11"/>
          <p:cNvSpPr txBox="1"/>
          <p:nvPr/>
        </p:nvSpPr>
        <p:spPr>
          <a:xfrm>
            <a:off x="228600" y="5029294"/>
            <a:ext cx="8686800" cy="1828706"/>
          </a:xfrm>
          <a:prstGeom prst="rect">
            <a:avLst/>
          </a:prstGeom>
        </p:spPr>
        <p:txBody>
          <a:bodyPr vert="horz" wrap="square" lIns="0" tIns="12700" rIns="0" bIns="0" rtlCol="0">
            <a:spAutoFit/>
          </a:bodyPr>
          <a:lstStyle/>
          <a:p>
            <a:pPr indent="-457200">
              <a:lnSpc>
                <a:spcPct val="100000"/>
              </a:lnSpc>
              <a:spcBef>
                <a:spcPts val="670"/>
              </a:spcBef>
            </a:pPr>
            <a:endParaRPr sz="1800">
              <a:latin typeface="Calibri"/>
              <a:cs typeface="Calibri"/>
            </a:endParaRPr>
          </a:p>
          <a:p>
            <a:pPr marL="12700" indent="-457200">
              <a:lnSpc>
                <a:spcPct val="100000"/>
              </a:lnSpc>
              <a:spcBef>
                <a:spcPts val="5"/>
              </a:spcBef>
            </a:pPr>
            <a:r>
              <a:rPr sz="2000" dirty="0">
                <a:solidFill>
                  <a:srgbClr val="FF0000"/>
                </a:solidFill>
                <a:latin typeface="Calibri"/>
                <a:cs typeface="Calibri"/>
              </a:rPr>
              <a:t>Science</a:t>
            </a:r>
            <a:r>
              <a:rPr sz="2000" spc="-5" dirty="0">
                <a:solidFill>
                  <a:srgbClr val="FF0000"/>
                </a:solidFill>
                <a:latin typeface="Calibri"/>
                <a:cs typeface="Calibri"/>
              </a:rPr>
              <a:t> </a:t>
            </a:r>
            <a:r>
              <a:rPr sz="2000" dirty="0">
                <a:latin typeface="Calibri"/>
                <a:cs typeface="Calibri"/>
              </a:rPr>
              <a:t>FI</a:t>
            </a:r>
            <a:r>
              <a:rPr sz="2000" spc="-15" dirty="0">
                <a:latin typeface="Calibri"/>
                <a:cs typeface="Calibri"/>
              </a:rPr>
              <a:t> </a:t>
            </a:r>
            <a:r>
              <a:rPr sz="2000" dirty="0">
                <a:latin typeface="Calibri"/>
                <a:cs typeface="Calibri"/>
              </a:rPr>
              <a:t>(1996)</a:t>
            </a:r>
            <a:r>
              <a:rPr sz="2000" spc="-30" dirty="0">
                <a:latin typeface="Calibri"/>
                <a:cs typeface="Calibri"/>
              </a:rPr>
              <a:t> </a:t>
            </a:r>
            <a:r>
              <a:rPr sz="2000" dirty="0">
                <a:latin typeface="Calibri"/>
                <a:cs typeface="Calibri"/>
              </a:rPr>
              <a:t>=</a:t>
            </a:r>
            <a:r>
              <a:rPr sz="2000" spc="-5" dirty="0">
                <a:latin typeface="Calibri"/>
                <a:cs typeface="Calibri"/>
              </a:rPr>
              <a:t> </a:t>
            </a:r>
            <a:r>
              <a:rPr sz="2000" dirty="0">
                <a:latin typeface="Calibri"/>
                <a:cs typeface="Calibri"/>
              </a:rPr>
              <a:t>23,600</a:t>
            </a:r>
            <a:r>
              <a:rPr sz="2000" spc="-45" dirty="0">
                <a:latin typeface="Calibri"/>
                <a:cs typeface="Calibri"/>
              </a:rPr>
              <a:t> </a:t>
            </a:r>
            <a:r>
              <a:rPr sz="2000" dirty="0">
                <a:latin typeface="Calibri"/>
                <a:cs typeface="Calibri"/>
              </a:rPr>
              <a:t>FI</a:t>
            </a:r>
            <a:r>
              <a:rPr sz="2000" spc="-15" dirty="0">
                <a:latin typeface="Calibri"/>
                <a:cs typeface="Calibri"/>
              </a:rPr>
              <a:t> </a:t>
            </a:r>
            <a:r>
              <a:rPr sz="2000" dirty="0">
                <a:latin typeface="Calibri"/>
                <a:cs typeface="Calibri"/>
              </a:rPr>
              <a:t>(89-95)</a:t>
            </a:r>
            <a:r>
              <a:rPr sz="2000" spc="-20" dirty="0">
                <a:latin typeface="Calibri"/>
                <a:cs typeface="Calibri"/>
              </a:rPr>
              <a:t> </a:t>
            </a:r>
            <a:r>
              <a:rPr sz="2000" dirty="0">
                <a:latin typeface="Calibri"/>
                <a:cs typeface="Calibri"/>
              </a:rPr>
              <a:t>=</a:t>
            </a:r>
            <a:r>
              <a:rPr sz="2000" spc="-20" dirty="0">
                <a:latin typeface="Calibri"/>
                <a:cs typeface="Calibri"/>
              </a:rPr>
              <a:t> </a:t>
            </a:r>
            <a:r>
              <a:rPr sz="2000" dirty="0">
                <a:latin typeface="Calibri"/>
                <a:cs typeface="Calibri"/>
              </a:rPr>
              <a:t>106,100</a:t>
            </a:r>
            <a:r>
              <a:rPr sz="2000" spc="-50" dirty="0">
                <a:latin typeface="Calibri"/>
                <a:cs typeface="Calibri"/>
              </a:rPr>
              <a:t> </a:t>
            </a:r>
            <a:r>
              <a:rPr sz="2000" dirty="0">
                <a:latin typeface="Calibri"/>
                <a:cs typeface="Calibri"/>
              </a:rPr>
              <a:t>FI</a:t>
            </a:r>
            <a:r>
              <a:rPr sz="2000" spc="-15" dirty="0">
                <a:latin typeface="Calibri"/>
                <a:cs typeface="Calibri"/>
              </a:rPr>
              <a:t> </a:t>
            </a:r>
            <a:r>
              <a:rPr sz="2000" dirty="0">
                <a:latin typeface="Calibri"/>
                <a:cs typeface="Calibri"/>
              </a:rPr>
              <a:t>(81-95)</a:t>
            </a:r>
            <a:r>
              <a:rPr sz="2000" spc="-35" dirty="0">
                <a:latin typeface="Calibri"/>
                <a:cs typeface="Calibri"/>
              </a:rPr>
              <a:t> </a:t>
            </a:r>
            <a:r>
              <a:rPr sz="2000" dirty="0">
                <a:latin typeface="Calibri"/>
                <a:cs typeface="Calibri"/>
              </a:rPr>
              <a:t>=</a:t>
            </a:r>
            <a:r>
              <a:rPr sz="2000" spc="-5" dirty="0">
                <a:latin typeface="Calibri"/>
                <a:cs typeface="Calibri"/>
              </a:rPr>
              <a:t> </a:t>
            </a:r>
            <a:r>
              <a:rPr sz="2000" spc="-10" dirty="0">
                <a:solidFill>
                  <a:srgbClr val="C00000"/>
                </a:solidFill>
                <a:latin typeface="Calibri"/>
                <a:cs typeface="Calibri"/>
              </a:rPr>
              <a:t>70,800</a:t>
            </a:r>
            <a:endParaRPr sz="2000">
              <a:latin typeface="Calibri"/>
              <a:cs typeface="Calibri"/>
            </a:endParaRPr>
          </a:p>
          <a:p>
            <a:pPr marL="12700" indent="-457200">
              <a:lnSpc>
                <a:spcPct val="100000"/>
              </a:lnSpc>
              <a:spcBef>
                <a:spcPts val="2400"/>
              </a:spcBef>
            </a:pPr>
            <a:r>
              <a:rPr sz="2000" dirty="0">
                <a:solidFill>
                  <a:srgbClr val="FF0000"/>
                </a:solidFill>
                <a:latin typeface="Calibri"/>
                <a:cs typeface="Calibri"/>
              </a:rPr>
              <a:t>Nature</a:t>
            </a:r>
            <a:r>
              <a:rPr sz="2000" spc="-10" dirty="0">
                <a:solidFill>
                  <a:srgbClr val="FF0000"/>
                </a:solidFill>
                <a:latin typeface="Calibri"/>
                <a:cs typeface="Calibri"/>
              </a:rPr>
              <a:t> </a:t>
            </a:r>
            <a:r>
              <a:rPr sz="2000" dirty="0">
                <a:solidFill>
                  <a:srgbClr val="FF0000"/>
                </a:solidFill>
                <a:latin typeface="Calibri"/>
                <a:cs typeface="Calibri"/>
              </a:rPr>
              <a:t>FI</a:t>
            </a:r>
            <a:r>
              <a:rPr sz="2000" spc="-10" dirty="0">
                <a:solidFill>
                  <a:srgbClr val="FF0000"/>
                </a:solidFill>
                <a:latin typeface="Calibri"/>
                <a:cs typeface="Calibri"/>
              </a:rPr>
              <a:t> </a:t>
            </a:r>
            <a:r>
              <a:rPr sz="2000" dirty="0">
                <a:solidFill>
                  <a:srgbClr val="FF0000"/>
                </a:solidFill>
                <a:latin typeface="Calibri"/>
                <a:cs typeface="Calibri"/>
              </a:rPr>
              <a:t>(1996)</a:t>
            </a:r>
            <a:r>
              <a:rPr sz="2000" spc="-35" dirty="0">
                <a:solidFill>
                  <a:srgbClr val="FF0000"/>
                </a:solidFill>
                <a:latin typeface="Calibri"/>
                <a:cs typeface="Calibri"/>
              </a:rPr>
              <a:t> </a:t>
            </a:r>
            <a:r>
              <a:rPr sz="2000" dirty="0">
                <a:latin typeface="Calibri"/>
                <a:cs typeface="Calibri"/>
              </a:rPr>
              <a:t>=</a:t>
            </a:r>
            <a:r>
              <a:rPr sz="2000" spc="-5" dirty="0">
                <a:latin typeface="Calibri"/>
                <a:cs typeface="Calibri"/>
              </a:rPr>
              <a:t> </a:t>
            </a:r>
            <a:r>
              <a:rPr sz="2000" dirty="0">
                <a:latin typeface="Calibri"/>
                <a:cs typeface="Calibri"/>
              </a:rPr>
              <a:t>28,417</a:t>
            </a:r>
            <a:r>
              <a:rPr sz="2000" spc="-45" dirty="0">
                <a:latin typeface="Calibri"/>
                <a:cs typeface="Calibri"/>
              </a:rPr>
              <a:t> </a:t>
            </a:r>
            <a:r>
              <a:rPr sz="2000" dirty="0">
                <a:latin typeface="Calibri"/>
                <a:cs typeface="Calibri"/>
              </a:rPr>
              <a:t>FI</a:t>
            </a:r>
            <a:r>
              <a:rPr sz="2000" spc="-5" dirty="0">
                <a:latin typeface="Calibri"/>
                <a:cs typeface="Calibri"/>
              </a:rPr>
              <a:t> </a:t>
            </a:r>
            <a:r>
              <a:rPr sz="2000" dirty="0">
                <a:latin typeface="Calibri"/>
                <a:cs typeface="Calibri"/>
              </a:rPr>
              <a:t>(89-95)</a:t>
            </a:r>
            <a:r>
              <a:rPr sz="2000" spc="-40" dirty="0">
                <a:latin typeface="Calibri"/>
                <a:cs typeface="Calibri"/>
              </a:rPr>
              <a:t> </a:t>
            </a:r>
            <a:r>
              <a:rPr sz="2000" dirty="0">
                <a:latin typeface="Calibri"/>
                <a:cs typeface="Calibri"/>
              </a:rPr>
              <a:t>=</a:t>
            </a:r>
            <a:r>
              <a:rPr sz="2000" spc="-5" dirty="0">
                <a:latin typeface="Calibri"/>
                <a:cs typeface="Calibri"/>
              </a:rPr>
              <a:t> </a:t>
            </a:r>
            <a:r>
              <a:rPr sz="2000" dirty="0">
                <a:latin typeface="Calibri"/>
                <a:cs typeface="Calibri"/>
              </a:rPr>
              <a:t>99,100</a:t>
            </a:r>
            <a:r>
              <a:rPr sz="2000" spc="-50" dirty="0">
                <a:latin typeface="Calibri"/>
                <a:cs typeface="Calibri"/>
              </a:rPr>
              <a:t> </a:t>
            </a:r>
            <a:r>
              <a:rPr sz="2000" dirty="0">
                <a:latin typeface="Calibri"/>
                <a:cs typeface="Calibri"/>
              </a:rPr>
              <a:t>FI</a:t>
            </a:r>
            <a:r>
              <a:rPr sz="2000" spc="-5" dirty="0">
                <a:latin typeface="Calibri"/>
                <a:cs typeface="Calibri"/>
              </a:rPr>
              <a:t> </a:t>
            </a:r>
            <a:r>
              <a:rPr sz="2000" dirty="0">
                <a:latin typeface="Calibri"/>
                <a:cs typeface="Calibri"/>
              </a:rPr>
              <a:t>(81-95)</a:t>
            </a:r>
            <a:r>
              <a:rPr sz="2000" spc="-30" dirty="0">
                <a:latin typeface="Calibri"/>
                <a:cs typeface="Calibri"/>
              </a:rPr>
              <a:t> </a:t>
            </a:r>
            <a:r>
              <a:rPr sz="2000">
                <a:latin typeface="Calibri"/>
                <a:cs typeface="Calibri"/>
              </a:rPr>
              <a:t>=</a:t>
            </a:r>
            <a:r>
              <a:rPr sz="2000" spc="-15">
                <a:latin typeface="Calibri"/>
                <a:cs typeface="Calibri"/>
              </a:rPr>
              <a:t> </a:t>
            </a:r>
            <a:r>
              <a:rPr sz="2000" spc="-10" smtClean="0">
                <a:solidFill>
                  <a:srgbClr val="C00000"/>
                </a:solidFill>
                <a:latin typeface="Calibri"/>
                <a:cs typeface="Calibri"/>
              </a:rPr>
              <a:t>79,000</a:t>
            </a:r>
            <a:endParaRPr lang="fr-FR" sz="2000" spc="-10" dirty="0" smtClean="0">
              <a:solidFill>
                <a:srgbClr val="C00000"/>
              </a:solidFill>
              <a:latin typeface="Calibri"/>
              <a:cs typeface="Calibri"/>
            </a:endParaRPr>
          </a:p>
          <a:p>
            <a:pPr marL="12700" indent="-457200">
              <a:lnSpc>
                <a:spcPct val="100000"/>
              </a:lnSpc>
              <a:spcBef>
                <a:spcPts val="2400"/>
              </a:spcBef>
            </a:pPr>
            <a:r>
              <a:rPr lang="fr-FR" sz="2000" spc="-10" dirty="0" smtClean="0">
                <a:solidFill>
                  <a:srgbClr val="C00000"/>
                </a:solidFill>
                <a:latin typeface="Calibri"/>
                <a:cs typeface="Calibri"/>
              </a:rPr>
              <a:t>NB</a:t>
            </a:r>
            <a:r>
              <a:rPr lang="en-US" sz="2000" dirty="0" smtClean="0">
                <a:latin typeface="Calibri"/>
                <a:cs typeface="Calibri"/>
              </a:rPr>
              <a:t>Changes in title can influence the impact factor in this calculation mode.</a:t>
            </a:r>
            <a:endParaRPr sz="2000">
              <a:latin typeface="Calibri"/>
              <a:cs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77414" y="2710687"/>
            <a:ext cx="3141345" cy="635000"/>
          </a:xfrm>
          <a:prstGeom prst="rect">
            <a:avLst/>
          </a:prstGeom>
        </p:spPr>
        <p:txBody>
          <a:bodyPr vert="horz" wrap="square" lIns="0" tIns="12065" rIns="0" bIns="0" rtlCol="0">
            <a:spAutoFit/>
          </a:bodyPr>
          <a:lstStyle/>
          <a:p>
            <a:pPr marL="12700">
              <a:lnSpc>
                <a:spcPct val="100000"/>
              </a:lnSpc>
              <a:spcBef>
                <a:spcPts val="95"/>
              </a:spcBef>
            </a:pPr>
            <a:r>
              <a:rPr sz="4000" dirty="0">
                <a:latin typeface="Calibri"/>
                <a:cs typeface="Calibri"/>
              </a:rPr>
              <a:t>FIN</a:t>
            </a:r>
            <a:r>
              <a:rPr sz="4000" spc="-90" dirty="0">
                <a:latin typeface="Calibri"/>
                <a:cs typeface="Calibri"/>
              </a:rPr>
              <a:t> </a:t>
            </a:r>
            <a:r>
              <a:rPr sz="4000" dirty="0">
                <a:latin typeface="Calibri"/>
                <a:cs typeface="Calibri"/>
              </a:rPr>
              <a:t>Chapitre</a:t>
            </a:r>
            <a:r>
              <a:rPr sz="4000" spc="-60" dirty="0">
                <a:latin typeface="Calibri"/>
                <a:cs typeface="Calibri"/>
              </a:rPr>
              <a:t> </a:t>
            </a:r>
            <a:r>
              <a:rPr sz="4000" dirty="0">
                <a:latin typeface="Calibri"/>
                <a:cs typeface="Calibri"/>
              </a:rPr>
              <a:t>I</a:t>
            </a:r>
            <a:r>
              <a:rPr sz="4000" spc="-85" dirty="0">
                <a:latin typeface="Calibri"/>
                <a:cs typeface="Calibri"/>
              </a:rPr>
              <a:t> </a:t>
            </a:r>
            <a:r>
              <a:rPr sz="4000" spc="-50" dirty="0">
                <a:latin typeface="Calibri"/>
                <a:cs typeface="Calibri"/>
              </a:rPr>
              <a:t>I</a:t>
            </a:r>
            <a:endParaRPr sz="4000">
              <a:latin typeface="Calibri"/>
              <a:cs typeface="Calibri"/>
            </a:endParaRPr>
          </a:p>
        </p:txBody>
      </p:sp>
      <p:pic>
        <p:nvPicPr>
          <p:cNvPr id="4" name="object 4"/>
          <p:cNvPicPr/>
          <p:nvPr/>
        </p:nvPicPr>
        <p:blipFill>
          <a:blip r:embed="rId2" cstate="print"/>
          <a:stretch>
            <a:fillRect/>
          </a:stretch>
        </p:blipFill>
        <p:spPr>
          <a:xfrm>
            <a:off x="3924300" y="4572"/>
            <a:ext cx="5219699" cy="2705100"/>
          </a:xfrm>
          <a:prstGeom prst="rect">
            <a:avLst/>
          </a:prstGeom>
        </p:spPr>
      </p:pic>
      <p:pic>
        <p:nvPicPr>
          <p:cNvPr id="5" name="Image 27">
            <a:extLst>
              <a:ext uri="{FF2B5EF4-FFF2-40B4-BE49-F238E27FC236}">
                <a16:creationId xmlns="" xmlns:a16="http://schemas.microsoft.com/office/drawing/2014/main" id="{FB6FAB84-71B7-45D7-B5B1-A9F374DD4BA5}"/>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209800" y="3733800"/>
            <a:ext cx="4172698" cy="20782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78509" y="350646"/>
            <a:ext cx="1969770" cy="299720"/>
          </a:xfrm>
          <a:prstGeom prst="rect">
            <a:avLst/>
          </a:prstGeom>
        </p:spPr>
        <p:txBody>
          <a:bodyPr vert="horz" wrap="square" lIns="0" tIns="12700" rIns="0" bIns="0" rtlCol="0">
            <a:spAutoFit/>
          </a:bodyPr>
          <a:lstStyle/>
          <a:p>
            <a:pPr marL="12700">
              <a:lnSpc>
                <a:spcPct val="100000"/>
              </a:lnSpc>
              <a:spcBef>
                <a:spcPts val="100"/>
              </a:spcBef>
            </a:pPr>
            <a:r>
              <a:rPr sz="1800" b="1" i="1" dirty="0">
                <a:solidFill>
                  <a:srgbClr val="C00000"/>
                </a:solidFill>
                <a:latin typeface="Calibri"/>
                <a:cs typeface="Calibri"/>
              </a:rPr>
              <a:t>Comment</a:t>
            </a:r>
            <a:r>
              <a:rPr sz="1800" b="1" i="1" spc="-85" dirty="0">
                <a:solidFill>
                  <a:srgbClr val="C00000"/>
                </a:solidFill>
                <a:latin typeface="Calibri"/>
                <a:cs typeface="Calibri"/>
              </a:rPr>
              <a:t> </a:t>
            </a:r>
            <a:r>
              <a:rPr sz="1800" b="1" i="1" dirty="0">
                <a:solidFill>
                  <a:srgbClr val="C00000"/>
                </a:solidFill>
                <a:latin typeface="Calibri"/>
                <a:cs typeface="Calibri"/>
              </a:rPr>
              <a:t>chercher</a:t>
            </a:r>
            <a:r>
              <a:rPr sz="1800" b="1" i="1" spc="-90" dirty="0">
                <a:solidFill>
                  <a:srgbClr val="C00000"/>
                </a:solidFill>
                <a:latin typeface="Calibri"/>
                <a:cs typeface="Calibri"/>
              </a:rPr>
              <a:t> </a:t>
            </a:r>
            <a:r>
              <a:rPr sz="1800" b="1" i="1" spc="-50" dirty="0">
                <a:solidFill>
                  <a:srgbClr val="C00000"/>
                </a:solidFill>
                <a:latin typeface="Calibri"/>
                <a:cs typeface="Calibri"/>
              </a:rPr>
              <a:t>?</a:t>
            </a:r>
            <a:endParaRPr sz="1800">
              <a:latin typeface="Calibri"/>
              <a:cs typeface="Calibri"/>
            </a:endParaRPr>
          </a:p>
        </p:txBody>
      </p:sp>
      <p:sp>
        <p:nvSpPr>
          <p:cNvPr id="3" name="object 3"/>
          <p:cNvSpPr txBox="1"/>
          <p:nvPr/>
        </p:nvSpPr>
        <p:spPr>
          <a:xfrm>
            <a:off x="1066800" y="914400"/>
            <a:ext cx="6477000" cy="2316019"/>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Il</a:t>
            </a:r>
            <a:r>
              <a:rPr sz="1800" spc="-55" dirty="0">
                <a:latin typeface="Calibri"/>
                <a:cs typeface="Calibri"/>
              </a:rPr>
              <a:t> </a:t>
            </a:r>
            <a:r>
              <a:rPr sz="1800" dirty="0">
                <a:latin typeface="Calibri"/>
                <a:cs typeface="Calibri"/>
              </a:rPr>
              <a:t>existe</a:t>
            </a:r>
            <a:r>
              <a:rPr sz="1800" spc="-45" dirty="0">
                <a:latin typeface="Calibri"/>
                <a:cs typeface="Calibri"/>
              </a:rPr>
              <a:t> </a:t>
            </a:r>
            <a:r>
              <a:rPr sz="1800" dirty="0">
                <a:latin typeface="Calibri"/>
                <a:cs typeface="Calibri"/>
              </a:rPr>
              <a:t>deux</a:t>
            </a:r>
            <a:r>
              <a:rPr sz="1800" spc="-40" dirty="0">
                <a:latin typeface="Calibri"/>
                <a:cs typeface="Calibri"/>
              </a:rPr>
              <a:t> </a:t>
            </a:r>
            <a:r>
              <a:rPr sz="1800" spc="-10" dirty="0">
                <a:latin typeface="Calibri"/>
                <a:cs typeface="Calibri"/>
              </a:rPr>
              <a:t>façons</a:t>
            </a:r>
            <a:r>
              <a:rPr sz="1800" spc="-40" dirty="0">
                <a:latin typeface="Calibri"/>
                <a:cs typeface="Calibri"/>
              </a:rPr>
              <a:t> </a:t>
            </a:r>
            <a:r>
              <a:rPr sz="1800" dirty="0">
                <a:latin typeface="Calibri"/>
                <a:cs typeface="Calibri"/>
              </a:rPr>
              <a:t>de</a:t>
            </a:r>
            <a:r>
              <a:rPr sz="1800" spc="-45" dirty="0">
                <a:latin typeface="Calibri"/>
                <a:cs typeface="Calibri"/>
              </a:rPr>
              <a:t> </a:t>
            </a:r>
            <a:r>
              <a:rPr sz="1800">
                <a:latin typeface="Calibri"/>
                <a:cs typeface="Calibri"/>
              </a:rPr>
              <a:t>chercher</a:t>
            </a:r>
            <a:r>
              <a:rPr sz="1800" spc="-25">
                <a:latin typeface="Calibri"/>
                <a:cs typeface="Calibri"/>
              </a:rPr>
              <a:t> </a:t>
            </a:r>
            <a:endParaRPr lang="fr-FR" sz="1800" spc="-25" dirty="0" smtClean="0">
              <a:latin typeface="Calibri"/>
              <a:cs typeface="Calibri"/>
            </a:endParaRPr>
          </a:p>
          <a:p>
            <a:pPr marL="12700">
              <a:lnSpc>
                <a:spcPct val="100000"/>
              </a:lnSpc>
              <a:spcBef>
                <a:spcPts val="100"/>
              </a:spcBef>
            </a:pPr>
            <a:r>
              <a:rPr lang="fr-FR" b="1" spc="-20" dirty="0" smtClean="0">
                <a:solidFill>
                  <a:schemeClr val="tx2">
                    <a:lumMod val="60000"/>
                    <a:lumOff val="40000"/>
                  </a:schemeClr>
                </a:solidFill>
                <a:latin typeface="Calibri"/>
                <a:cs typeface="Calibri"/>
              </a:rPr>
              <a:t>Techniques</a:t>
            </a:r>
            <a:r>
              <a:rPr lang="fr-FR" b="1" spc="-40" dirty="0" smtClean="0">
                <a:solidFill>
                  <a:schemeClr val="tx2">
                    <a:lumMod val="60000"/>
                    <a:lumOff val="40000"/>
                  </a:schemeClr>
                </a:solidFill>
                <a:latin typeface="Calibri"/>
                <a:cs typeface="Calibri"/>
              </a:rPr>
              <a:t> </a:t>
            </a:r>
            <a:r>
              <a:rPr lang="fr-FR" b="1" dirty="0" smtClean="0">
                <a:solidFill>
                  <a:schemeClr val="tx2">
                    <a:lumMod val="60000"/>
                    <a:lumOff val="40000"/>
                  </a:schemeClr>
                </a:solidFill>
                <a:latin typeface="Calibri"/>
                <a:cs typeface="Calibri"/>
              </a:rPr>
              <a:t>de</a:t>
            </a:r>
            <a:r>
              <a:rPr lang="fr-FR" b="1" spc="-40" dirty="0" smtClean="0">
                <a:solidFill>
                  <a:schemeClr val="tx2">
                    <a:lumMod val="60000"/>
                    <a:lumOff val="40000"/>
                  </a:schemeClr>
                </a:solidFill>
                <a:latin typeface="Calibri"/>
                <a:cs typeface="Calibri"/>
              </a:rPr>
              <a:t> </a:t>
            </a:r>
            <a:r>
              <a:rPr lang="fr-FR" b="1" dirty="0" smtClean="0">
                <a:solidFill>
                  <a:schemeClr val="tx2">
                    <a:lumMod val="60000"/>
                    <a:lumOff val="40000"/>
                  </a:schemeClr>
                </a:solidFill>
                <a:latin typeface="Calibri"/>
                <a:cs typeface="Calibri"/>
              </a:rPr>
              <a:t>la</a:t>
            </a:r>
            <a:r>
              <a:rPr lang="fr-FR" b="1" spc="-35" dirty="0" smtClean="0">
                <a:solidFill>
                  <a:schemeClr val="tx2">
                    <a:lumMod val="60000"/>
                    <a:lumOff val="40000"/>
                  </a:schemeClr>
                </a:solidFill>
                <a:latin typeface="Calibri"/>
                <a:cs typeface="Calibri"/>
              </a:rPr>
              <a:t> </a:t>
            </a:r>
            <a:r>
              <a:rPr lang="fr-FR" b="1" spc="-10" dirty="0" smtClean="0">
                <a:solidFill>
                  <a:schemeClr val="tx2">
                    <a:lumMod val="60000"/>
                    <a:lumOff val="40000"/>
                  </a:schemeClr>
                </a:solidFill>
                <a:latin typeface="Calibri"/>
                <a:cs typeface="Calibri"/>
              </a:rPr>
              <a:t>recherche</a:t>
            </a:r>
            <a:r>
              <a:rPr lang="fr-FR" b="1" spc="-50" dirty="0" smtClean="0">
                <a:solidFill>
                  <a:schemeClr val="tx2">
                    <a:lumMod val="60000"/>
                    <a:lumOff val="40000"/>
                  </a:schemeClr>
                </a:solidFill>
                <a:latin typeface="Calibri"/>
                <a:cs typeface="Calibri"/>
              </a:rPr>
              <a:t> </a:t>
            </a:r>
            <a:r>
              <a:rPr lang="fr-FR" b="1" spc="-10" dirty="0" smtClean="0">
                <a:solidFill>
                  <a:schemeClr val="tx2">
                    <a:lumMod val="60000"/>
                    <a:lumOff val="40000"/>
                  </a:schemeClr>
                </a:solidFill>
                <a:latin typeface="Calibri"/>
                <a:cs typeface="Calibri"/>
              </a:rPr>
              <a:t>bibliographique</a:t>
            </a:r>
            <a:endParaRPr lang="fr-FR" dirty="0" smtClean="0">
              <a:solidFill>
                <a:schemeClr val="tx2">
                  <a:lumMod val="60000"/>
                  <a:lumOff val="40000"/>
                </a:schemeClr>
              </a:solidFill>
              <a:latin typeface="Calibri"/>
              <a:cs typeface="Calibri"/>
            </a:endParaRPr>
          </a:p>
          <a:p>
            <a:pPr marL="80645">
              <a:lnSpc>
                <a:spcPct val="100000"/>
              </a:lnSpc>
              <a:spcBef>
                <a:spcPts val="25"/>
              </a:spcBef>
            </a:pPr>
            <a:r>
              <a:rPr lang="fr-FR" sz="1400" b="1" dirty="0" smtClean="0">
                <a:latin typeface="Calibri"/>
                <a:cs typeface="Calibri"/>
              </a:rPr>
              <a:t>Recherche</a:t>
            </a:r>
            <a:r>
              <a:rPr lang="fr-FR" sz="1400" b="1" spc="-85" dirty="0" smtClean="0">
                <a:latin typeface="Calibri"/>
                <a:cs typeface="Calibri"/>
              </a:rPr>
              <a:t> </a:t>
            </a:r>
            <a:r>
              <a:rPr lang="fr-FR" sz="1400" b="1" spc="-10" dirty="0" smtClean="0">
                <a:latin typeface="Calibri"/>
                <a:cs typeface="Calibri"/>
              </a:rPr>
              <a:t>manuelle</a:t>
            </a:r>
          </a:p>
          <a:p>
            <a:pPr marL="80645">
              <a:lnSpc>
                <a:spcPct val="100000"/>
              </a:lnSpc>
              <a:spcBef>
                <a:spcPts val="25"/>
              </a:spcBef>
            </a:pPr>
            <a:r>
              <a:rPr lang="fr-FR" sz="1400" b="1" spc="-10" dirty="0" smtClean="0">
                <a:latin typeface="Calibri"/>
                <a:cs typeface="Calibri"/>
              </a:rPr>
              <a:t>Recherche</a:t>
            </a:r>
            <a:r>
              <a:rPr lang="fr-FR" sz="1400" b="1" spc="-20" dirty="0" smtClean="0">
                <a:latin typeface="Calibri"/>
                <a:cs typeface="Calibri"/>
              </a:rPr>
              <a:t> </a:t>
            </a:r>
            <a:r>
              <a:rPr lang="fr-FR" sz="1400" b="1" spc="-10" dirty="0" smtClean="0">
                <a:latin typeface="Calibri"/>
                <a:cs typeface="Calibri"/>
              </a:rPr>
              <a:t>automatisée</a:t>
            </a:r>
            <a:r>
              <a:rPr lang="fr-FR" sz="1400" b="1" dirty="0" smtClean="0">
                <a:latin typeface="Calibri"/>
                <a:cs typeface="Calibri"/>
              </a:rPr>
              <a:t>	</a:t>
            </a:r>
          </a:p>
          <a:p>
            <a:pPr marL="80645" algn="l">
              <a:lnSpc>
                <a:spcPct val="100000"/>
              </a:lnSpc>
              <a:spcBef>
                <a:spcPts val="25"/>
              </a:spcBef>
            </a:pPr>
            <a:r>
              <a:rPr lang="en-US" sz="2400" b="1" spc="-10" dirty="0" smtClean="0">
                <a:latin typeface="Calibri"/>
                <a:cs typeface="Calibri"/>
              </a:rPr>
              <a:t>Bibliographic search techniques</a:t>
            </a:r>
          </a:p>
          <a:p>
            <a:pPr marL="423545" indent="-342900" algn="l">
              <a:lnSpc>
                <a:spcPct val="100000"/>
              </a:lnSpc>
              <a:spcBef>
                <a:spcPts val="25"/>
              </a:spcBef>
              <a:buFont typeface="Wingdings" pitchFamily="2" charset="2"/>
              <a:buChar char="ü"/>
            </a:pPr>
            <a:r>
              <a:rPr lang="en-US" b="1" spc="-10" dirty="0" smtClean="0">
                <a:latin typeface="Calibri"/>
                <a:cs typeface="Calibri"/>
              </a:rPr>
              <a:t>Manual search</a:t>
            </a:r>
          </a:p>
          <a:p>
            <a:pPr marL="80645" algn="l">
              <a:lnSpc>
                <a:spcPct val="100000"/>
              </a:lnSpc>
              <a:spcBef>
                <a:spcPts val="25"/>
              </a:spcBef>
              <a:buFont typeface="Wingdings" pitchFamily="2" charset="2"/>
              <a:buChar char="ü"/>
            </a:pPr>
            <a:r>
              <a:rPr lang="en-US" b="1" spc="-10" dirty="0" smtClean="0">
                <a:latin typeface="Calibri"/>
                <a:cs typeface="Calibri"/>
              </a:rPr>
              <a:t>Automated search</a:t>
            </a:r>
            <a:r>
              <a:rPr lang="en-US" sz="2400" b="1" spc="-10" dirty="0" smtClean="0">
                <a:latin typeface="Calibri"/>
                <a:cs typeface="Calibri"/>
              </a:rPr>
              <a:t>	</a:t>
            </a:r>
            <a:endParaRPr lang="fr-FR" sz="2400" b="1" spc="-10" dirty="0" smtClean="0">
              <a:latin typeface="Calibri"/>
              <a:cs typeface="Calibri"/>
            </a:endParaRPr>
          </a:p>
          <a:p>
            <a:pPr marL="12700">
              <a:lnSpc>
                <a:spcPct val="100000"/>
              </a:lnSpc>
              <a:spcBef>
                <a:spcPts val="100"/>
              </a:spcBef>
            </a:pPr>
            <a:r>
              <a:rPr sz="1800" spc="-50" smtClean="0">
                <a:latin typeface="Calibri"/>
                <a:cs typeface="Calibri"/>
              </a:rPr>
              <a:t>:</a:t>
            </a:r>
            <a:endParaRPr sz="1800">
              <a:latin typeface="Calibri"/>
              <a:cs typeface="Calibri"/>
            </a:endParaRPr>
          </a:p>
        </p:txBody>
      </p:sp>
      <p:sp>
        <p:nvSpPr>
          <p:cNvPr id="4" name="object 4"/>
          <p:cNvSpPr txBox="1">
            <a:spLocks noGrp="1"/>
          </p:cNvSpPr>
          <p:nvPr>
            <p:ph type="title"/>
          </p:nvPr>
        </p:nvSpPr>
        <p:spPr>
          <a:xfrm>
            <a:off x="609600" y="3048000"/>
            <a:ext cx="7587615" cy="2967479"/>
          </a:xfrm>
          <a:prstGeom prst="rect">
            <a:avLst/>
          </a:prstGeom>
        </p:spPr>
        <p:txBody>
          <a:bodyPr vert="horz" wrap="square" lIns="0" tIns="12700" rIns="0" bIns="0" rtlCol="0">
            <a:spAutoFit/>
          </a:bodyPr>
          <a:lstStyle/>
          <a:p>
            <a:pPr marL="12700" marR="5080" indent="68580">
              <a:lnSpc>
                <a:spcPct val="100000"/>
              </a:lnSpc>
              <a:spcBef>
                <a:spcPts val="100"/>
              </a:spcBef>
            </a:pPr>
            <a:r>
              <a:rPr lang="en-US" sz="2400" dirty="0" smtClean="0">
                <a:latin typeface="Calibri"/>
                <a:cs typeface="Calibri"/>
              </a:rPr>
              <a:t>Systematic (automatic) file search:</a:t>
            </a:r>
            <a:br>
              <a:rPr lang="en-US" sz="2400" dirty="0" smtClean="0">
                <a:latin typeface="Calibri"/>
                <a:cs typeface="Calibri"/>
              </a:rPr>
            </a:br>
            <a:r>
              <a:rPr lang="en-US" sz="2400" dirty="0" smtClean="0">
                <a:latin typeface="Calibri"/>
                <a:cs typeface="Calibri"/>
              </a:rPr>
              <a:t/>
            </a:r>
            <a:br>
              <a:rPr lang="en-US" sz="2400" dirty="0" smtClean="0">
                <a:latin typeface="Calibri"/>
                <a:cs typeface="Calibri"/>
              </a:rPr>
            </a:br>
            <a:r>
              <a:rPr lang="en-US" sz="2400" dirty="0" smtClean="0">
                <a:latin typeface="Calibri"/>
                <a:cs typeface="Calibri"/>
              </a:rPr>
              <a:t> </a:t>
            </a:r>
            <a:r>
              <a:rPr lang="en-US" sz="2400" b="0" dirty="0" smtClean="0">
                <a:solidFill>
                  <a:schemeClr val="tx1"/>
                </a:solidFill>
                <a:latin typeface="Calibri"/>
                <a:cs typeface="Calibri"/>
              </a:rPr>
              <a:t>Involves systematically searching through files (author, title, subject, keywords), which is easier if the file is </a:t>
            </a:r>
            <a:r>
              <a:rPr lang="en-US" sz="2400" b="0" dirty="0" err="1" smtClean="0">
                <a:solidFill>
                  <a:schemeClr val="tx1"/>
                </a:solidFill>
                <a:latin typeface="Calibri"/>
                <a:cs typeface="Calibri"/>
              </a:rPr>
              <a:t>computerized.Some</a:t>
            </a:r>
            <a:r>
              <a:rPr lang="en-US" sz="2400" b="0" dirty="0" smtClean="0">
                <a:solidFill>
                  <a:schemeClr val="tx1"/>
                </a:solidFill>
                <a:latin typeface="Calibri"/>
                <a:cs typeface="Calibri"/>
              </a:rPr>
              <a:t> databases are accessible by </a:t>
            </a:r>
            <a:r>
              <a:rPr lang="en-US" sz="2400" b="0" dirty="0" err="1" smtClean="0">
                <a:solidFill>
                  <a:schemeClr val="tx1"/>
                </a:solidFill>
                <a:latin typeface="Calibri"/>
                <a:cs typeface="Calibri"/>
              </a:rPr>
              <a:t>telematic</a:t>
            </a:r>
            <a:r>
              <a:rPr lang="en-US" sz="2400" b="0" dirty="0" smtClean="0">
                <a:solidFill>
                  <a:schemeClr val="tx1"/>
                </a:solidFill>
                <a:latin typeface="Calibri"/>
                <a:cs typeface="Calibri"/>
              </a:rPr>
              <a:t> means, giving you rapid access to references that do not exist in your own country. Some foreign documentation centers also respond to queries sent to them by post.</a:t>
            </a:r>
            <a:endParaRPr sz="2400" b="0">
              <a:solidFill>
                <a:schemeClr val="tx1"/>
              </a:solidFill>
              <a:latin typeface="Calibri"/>
              <a:cs typeface="Calibri"/>
            </a:endParaRPr>
          </a:p>
        </p:txBody>
      </p:sp>
      <p:pic>
        <p:nvPicPr>
          <p:cNvPr id="6146" name="Picture 2"/>
          <p:cNvPicPr>
            <a:picLocks noChangeAspect="1" noChangeArrowheads="1"/>
          </p:cNvPicPr>
          <p:nvPr/>
        </p:nvPicPr>
        <p:blipFill>
          <a:blip r:embed="rId2"/>
          <a:srcRect/>
          <a:stretch>
            <a:fillRect/>
          </a:stretch>
        </p:blipFill>
        <p:spPr bwMode="auto">
          <a:xfrm>
            <a:off x="6677025" y="0"/>
            <a:ext cx="2466975" cy="2524125"/>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685799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066800" y="381000"/>
            <a:ext cx="7364476" cy="6137578"/>
          </a:xfrm>
          <a:prstGeom prst="rect">
            <a:avLst/>
          </a:prstGeom>
        </p:spPr>
        <p:txBody>
          <a:bodyPr vert="horz" wrap="square" lIns="0" tIns="12700" rIns="0" bIns="0" rtlCol="0">
            <a:spAutoFit/>
          </a:bodyPr>
          <a:lstStyle/>
          <a:p>
            <a:pPr marL="535305" lvl="2" indent="-522605">
              <a:lnSpc>
                <a:spcPct val="100000"/>
              </a:lnSpc>
              <a:spcBef>
                <a:spcPts val="100"/>
              </a:spcBef>
              <a:buAutoNum type="arabicPeriod"/>
              <a:tabLst>
                <a:tab pos="535305" algn="l"/>
              </a:tabLst>
            </a:pPr>
            <a:r>
              <a:rPr sz="1800" b="1" dirty="0">
                <a:solidFill>
                  <a:srgbClr val="C00000"/>
                </a:solidFill>
                <a:latin typeface="Calibri"/>
                <a:cs typeface="Calibri"/>
              </a:rPr>
              <a:t>Types</a:t>
            </a:r>
            <a:r>
              <a:rPr sz="1800" b="1" spc="-60" dirty="0">
                <a:solidFill>
                  <a:srgbClr val="C00000"/>
                </a:solidFill>
                <a:latin typeface="Calibri"/>
                <a:cs typeface="Calibri"/>
              </a:rPr>
              <a:t> </a:t>
            </a:r>
            <a:r>
              <a:rPr sz="1800" b="1" dirty="0">
                <a:solidFill>
                  <a:srgbClr val="C00000"/>
                </a:solidFill>
                <a:latin typeface="Calibri"/>
                <a:cs typeface="Calibri"/>
              </a:rPr>
              <a:t>de</a:t>
            </a:r>
            <a:r>
              <a:rPr sz="1800" b="1" spc="-55" dirty="0">
                <a:solidFill>
                  <a:srgbClr val="C00000"/>
                </a:solidFill>
                <a:latin typeface="Calibri"/>
                <a:cs typeface="Calibri"/>
              </a:rPr>
              <a:t> </a:t>
            </a:r>
            <a:r>
              <a:rPr sz="1800" b="1" spc="-10" dirty="0">
                <a:solidFill>
                  <a:srgbClr val="C00000"/>
                </a:solidFill>
                <a:latin typeface="Calibri"/>
                <a:cs typeface="Calibri"/>
              </a:rPr>
              <a:t>documents</a:t>
            </a:r>
            <a:endParaRPr sz="1800">
              <a:latin typeface="Calibri"/>
              <a:cs typeface="Calibri"/>
            </a:endParaRPr>
          </a:p>
          <a:p>
            <a:pPr marL="12700">
              <a:lnSpc>
                <a:spcPct val="100000"/>
              </a:lnSpc>
            </a:pPr>
            <a:r>
              <a:rPr sz="1800" b="1" dirty="0">
                <a:latin typeface="Calibri"/>
                <a:cs typeface="Calibri"/>
              </a:rPr>
              <a:t>(</a:t>
            </a:r>
            <a:r>
              <a:rPr sz="1800" i="1" dirty="0">
                <a:latin typeface="Calibri"/>
                <a:cs typeface="Calibri"/>
              </a:rPr>
              <a:t>Les</a:t>
            </a:r>
            <a:r>
              <a:rPr sz="1800" i="1" spc="-30" dirty="0">
                <a:latin typeface="Calibri"/>
                <a:cs typeface="Calibri"/>
              </a:rPr>
              <a:t> </a:t>
            </a:r>
            <a:r>
              <a:rPr sz="1800" i="1" dirty="0">
                <a:latin typeface="Calibri"/>
                <a:cs typeface="Calibri"/>
              </a:rPr>
              <a:t>outils</a:t>
            </a:r>
            <a:r>
              <a:rPr sz="1800" i="1" spc="-20" dirty="0">
                <a:latin typeface="Calibri"/>
                <a:cs typeface="Calibri"/>
              </a:rPr>
              <a:t> </a:t>
            </a:r>
            <a:r>
              <a:rPr sz="1800" i="1" dirty="0">
                <a:latin typeface="Calibri"/>
                <a:cs typeface="Calibri"/>
              </a:rPr>
              <a:t>et</a:t>
            </a:r>
            <a:r>
              <a:rPr sz="1800" i="1" spc="-45" dirty="0">
                <a:latin typeface="Calibri"/>
                <a:cs typeface="Calibri"/>
              </a:rPr>
              <a:t> </a:t>
            </a:r>
            <a:r>
              <a:rPr sz="1800" i="1" dirty="0">
                <a:latin typeface="Calibri"/>
                <a:cs typeface="Calibri"/>
              </a:rPr>
              <a:t>les</a:t>
            </a:r>
            <a:r>
              <a:rPr sz="1800" i="1" spc="-25" dirty="0">
                <a:latin typeface="Calibri"/>
                <a:cs typeface="Calibri"/>
              </a:rPr>
              <a:t> </a:t>
            </a:r>
            <a:r>
              <a:rPr sz="1800" i="1" dirty="0">
                <a:latin typeface="Calibri"/>
                <a:cs typeface="Calibri"/>
              </a:rPr>
              <a:t>supports</a:t>
            </a:r>
            <a:r>
              <a:rPr sz="1800" i="1" spc="-35" dirty="0">
                <a:latin typeface="Calibri"/>
                <a:cs typeface="Calibri"/>
              </a:rPr>
              <a:t> </a:t>
            </a:r>
            <a:r>
              <a:rPr sz="1800" i="1" spc="-10" dirty="0">
                <a:latin typeface="Calibri"/>
                <a:cs typeface="Calibri"/>
              </a:rPr>
              <a:t>d’une</a:t>
            </a:r>
            <a:r>
              <a:rPr sz="1800" i="1" spc="-30" dirty="0">
                <a:latin typeface="Calibri"/>
                <a:cs typeface="Calibri"/>
              </a:rPr>
              <a:t> </a:t>
            </a:r>
            <a:r>
              <a:rPr sz="1800" i="1" dirty="0">
                <a:latin typeface="Calibri"/>
                <a:cs typeface="Calibri"/>
              </a:rPr>
              <a:t>recherche</a:t>
            </a:r>
            <a:r>
              <a:rPr sz="1800" i="1" spc="-20" dirty="0">
                <a:latin typeface="Calibri"/>
                <a:cs typeface="Calibri"/>
              </a:rPr>
              <a:t> </a:t>
            </a:r>
            <a:r>
              <a:rPr sz="1800" i="1" spc="-10" dirty="0">
                <a:latin typeface="Calibri"/>
                <a:cs typeface="Calibri"/>
              </a:rPr>
              <a:t>bibliographique</a:t>
            </a:r>
            <a:r>
              <a:rPr sz="1800" b="1" spc="-10" dirty="0">
                <a:latin typeface="Calibri"/>
                <a:cs typeface="Calibri"/>
              </a:rPr>
              <a:t>)</a:t>
            </a:r>
            <a:endParaRPr sz="1800">
              <a:latin typeface="Calibri"/>
              <a:cs typeface="Calibri"/>
            </a:endParaRPr>
          </a:p>
          <a:p>
            <a:pPr marL="299085" lvl="3" indent="-286385">
              <a:lnSpc>
                <a:spcPct val="100000"/>
              </a:lnSpc>
              <a:spcBef>
                <a:spcPts val="2160"/>
              </a:spcBef>
              <a:tabLst>
                <a:tab pos="299085" algn="l"/>
              </a:tabLst>
            </a:pPr>
            <a:r>
              <a:rPr sz="1800" smtClean="0">
                <a:solidFill>
                  <a:srgbClr val="C00000"/>
                </a:solidFill>
                <a:latin typeface="Calibri"/>
                <a:cs typeface="Calibri"/>
              </a:rPr>
              <a:t>D-</a:t>
            </a:r>
            <a:r>
              <a:rPr sz="1800" spc="-20" smtClean="0">
                <a:solidFill>
                  <a:srgbClr val="C00000"/>
                </a:solidFill>
                <a:latin typeface="Calibri"/>
                <a:cs typeface="Calibri"/>
              </a:rPr>
              <a:t> </a:t>
            </a:r>
            <a:r>
              <a:rPr sz="1800" dirty="0">
                <a:latin typeface="Calibri"/>
                <a:cs typeface="Calibri"/>
              </a:rPr>
              <a:t>Bases</a:t>
            </a:r>
            <a:r>
              <a:rPr sz="1800" spc="-50" dirty="0">
                <a:latin typeface="Calibri"/>
                <a:cs typeface="Calibri"/>
              </a:rPr>
              <a:t> </a:t>
            </a:r>
            <a:r>
              <a:rPr sz="1800" dirty="0">
                <a:latin typeface="Calibri"/>
                <a:cs typeface="Calibri"/>
              </a:rPr>
              <a:t>de</a:t>
            </a:r>
            <a:r>
              <a:rPr sz="1800" spc="-10" dirty="0">
                <a:latin typeface="Calibri"/>
                <a:cs typeface="Calibri"/>
              </a:rPr>
              <a:t> </a:t>
            </a:r>
            <a:r>
              <a:rPr sz="1800" dirty="0">
                <a:latin typeface="Calibri"/>
                <a:cs typeface="Calibri"/>
              </a:rPr>
              <a:t>données</a:t>
            </a:r>
            <a:r>
              <a:rPr sz="1800" spc="-30" dirty="0">
                <a:latin typeface="Calibri"/>
                <a:cs typeface="Calibri"/>
              </a:rPr>
              <a:t> </a:t>
            </a:r>
            <a:r>
              <a:rPr sz="1800" spc="-10" dirty="0">
                <a:latin typeface="Calibri"/>
                <a:cs typeface="Calibri"/>
              </a:rPr>
              <a:t>(cd-</a:t>
            </a:r>
            <a:r>
              <a:rPr sz="1800" dirty="0">
                <a:latin typeface="Calibri"/>
                <a:cs typeface="Calibri"/>
              </a:rPr>
              <a:t>rom,</a:t>
            </a:r>
            <a:r>
              <a:rPr sz="1800" spc="-15" dirty="0">
                <a:latin typeface="Calibri"/>
                <a:cs typeface="Calibri"/>
              </a:rPr>
              <a:t> </a:t>
            </a:r>
            <a:r>
              <a:rPr sz="1800" dirty="0">
                <a:latin typeface="Calibri"/>
                <a:cs typeface="Calibri"/>
              </a:rPr>
              <a:t>sites</a:t>
            </a:r>
            <a:r>
              <a:rPr sz="1800" spc="355" dirty="0">
                <a:latin typeface="Calibri"/>
                <a:cs typeface="Calibri"/>
              </a:rPr>
              <a:t> </a:t>
            </a:r>
            <a:r>
              <a:rPr sz="1800" spc="-10">
                <a:latin typeface="Calibri"/>
                <a:cs typeface="Calibri"/>
              </a:rPr>
              <a:t>...</a:t>
            </a:r>
            <a:r>
              <a:rPr sz="1800" spc="-10" smtClean="0">
                <a:latin typeface="Calibri"/>
                <a:cs typeface="Calibri"/>
              </a:rPr>
              <a:t>etc)</a:t>
            </a:r>
            <a:r>
              <a:rPr lang="fr-FR" spc="-10" dirty="0">
                <a:latin typeface="Calibri"/>
                <a:cs typeface="Calibri"/>
              </a:rPr>
              <a:t> </a:t>
            </a:r>
            <a:r>
              <a:rPr sz="1800" smtClean="0">
                <a:solidFill>
                  <a:srgbClr val="C00000"/>
                </a:solidFill>
                <a:latin typeface="Calibri"/>
                <a:cs typeface="Calibri"/>
              </a:rPr>
              <a:t>E-</a:t>
            </a:r>
            <a:r>
              <a:rPr sz="1800" spc="-45" smtClean="0">
                <a:solidFill>
                  <a:srgbClr val="C00000"/>
                </a:solidFill>
                <a:latin typeface="Calibri"/>
                <a:cs typeface="Calibri"/>
              </a:rPr>
              <a:t> </a:t>
            </a:r>
            <a:r>
              <a:rPr sz="1800" dirty="0">
                <a:latin typeface="Calibri"/>
                <a:cs typeface="Calibri"/>
              </a:rPr>
              <a:t>Actes</a:t>
            </a:r>
            <a:r>
              <a:rPr sz="1800" spc="-35" dirty="0">
                <a:latin typeface="Calibri"/>
                <a:cs typeface="Calibri"/>
              </a:rPr>
              <a:t> </a:t>
            </a:r>
            <a:r>
              <a:rPr sz="1800" dirty="0">
                <a:latin typeface="Calibri"/>
                <a:cs typeface="Calibri"/>
              </a:rPr>
              <a:t>de</a:t>
            </a:r>
            <a:r>
              <a:rPr sz="1800" spc="-30" dirty="0">
                <a:latin typeface="Calibri"/>
                <a:cs typeface="Calibri"/>
              </a:rPr>
              <a:t> </a:t>
            </a:r>
            <a:r>
              <a:rPr sz="1800" spc="-10" dirty="0">
                <a:latin typeface="Calibri"/>
                <a:cs typeface="Calibri"/>
              </a:rPr>
              <a:t>rencontres</a:t>
            </a:r>
            <a:r>
              <a:rPr sz="1800" spc="-40" dirty="0">
                <a:latin typeface="Calibri"/>
                <a:cs typeface="Calibri"/>
              </a:rPr>
              <a:t> </a:t>
            </a:r>
            <a:r>
              <a:rPr sz="1800" dirty="0">
                <a:latin typeface="Calibri"/>
                <a:cs typeface="Calibri"/>
              </a:rPr>
              <a:t>et</a:t>
            </a:r>
            <a:r>
              <a:rPr sz="1800" spc="-35" dirty="0">
                <a:latin typeface="Calibri"/>
                <a:cs typeface="Calibri"/>
              </a:rPr>
              <a:t> </a:t>
            </a:r>
            <a:r>
              <a:rPr sz="1800" dirty="0">
                <a:latin typeface="Calibri"/>
                <a:cs typeface="Calibri"/>
              </a:rPr>
              <a:t>symposiums</a:t>
            </a:r>
            <a:r>
              <a:rPr sz="1800" spc="-40" dirty="0">
                <a:latin typeface="Calibri"/>
                <a:cs typeface="Calibri"/>
              </a:rPr>
              <a:t> </a:t>
            </a:r>
            <a:r>
              <a:rPr sz="1800" dirty="0">
                <a:latin typeface="Calibri"/>
                <a:cs typeface="Calibri"/>
              </a:rPr>
              <a:t>:</a:t>
            </a:r>
            <a:r>
              <a:rPr sz="1800" spc="-40" dirty="0">
                <a:latin typeface="Calibri"/>
                <a:cs typeface="Calibri"/>
              </a:rPr>
              <a:t> </a:t>
            </a:r>
            <a:r>
              <a:rPr sz="1800" dirty="0">
                <a:latin typeface="Calibri"/>
                <a:cs typeface="Calibri"/>
              </a:rPr>
              <a:t>résumé</a:t>
            </a:r>
            <a:r>
              <a:rPr sz="1800" spc="-50" dirty="0">
                <a:latin typeface="Calibri"/>
                <a:cs typeface="Calibri"/>
              </a:rPr>
              <a:t> </a:t>
            </a:r>
            <a:r>
              <a:rPr sz="1800" dirty="0">
                <a:latin typeface="Calibri"/>
                <a:cs typeface="Calibri"/>
              </a:rPr>
              <a:t>d’une</a:t>
            </a:r>
            <a:r>
              <a:rPr sz="1800" spc="-25" dirty="0">
                <a:latin typeface="Calibri"/>
                <a:cs typeface="Calibri"/>
              </a:rPr>
              <a:t> </a:t>
            </a:r>
            <a:r>
              <a:rPr sz="1800" spc="-10" dirty="0">
                <a:latin typeface="Calibri"/>
                <a:cs typeface="Calibri"/>
              </a:rPr>
              <a:t>communication</a:t>
            </a:r>
            <a:r>
              <a:rPr sz="1800" spc="-25" dirty="0">
                <a:latin typeface="Calibri"/>
                <a:cs typeface="Calibri"/>
              </a:rPr>
              <a:t> </a:t>
            </a:r>
            <a:r>
              <a:rPr sz="1800" spc="-20" dirty="0">
                <a:latin typeface="Calibri"/>
                <a:cs typeface="Calibri"/>
              </a:rPr>
              <a:t>dans 	</a:t>
            </a:r>
            <a:r>
              <a:rPr sz="1800" dirty="0">
                <a:latin typeface="Calibri"/>
                <a:cs typeface="Calibri"/>
              </a:rPr>
              <a:t>des</a:t>
            </a:r>
            <a:r>
              <a:rPr sz="1800" spc="-55" dirty="0">
                <a:latin typeface="Calibri"/>
                <a:cs typeface="Calibri"/>
              </a:rPr>
              <a:t> </a:t>
            </a:r>
            <a:r>
              <a:rPr sz="1800" dirty="0">
                <a:latin typeface="Calibri"/>
                <a:cs typeface="Calibri"/>
              </a:rPr>
              <a:t>actes,</a:t>
            </a:r>
            <a:r>
              <a:rPr sz="1800" spc="-45" dirty="0">
                <a:latin typeface="Calibri"/>
                <a:cs typeface="Calibri"/>
              </a:rPr>
              <a:t> </a:t>
            </a:r>
            <a:r>
              <a:rPr sz="1800" dirty="0">
                <a:latin typeface="Calibri"/>
                <a:cs typeface="Calibri"/>
              </a:rPr>
              <a:t>actes</a:t>
            </a:r>
            <a:r>
              <a:rPr sz="1800" spc="-50" dirty="0">
                <a:latin typeface="Calibri"/>
                <a:cs typeface="Calibri"/>
              </a:rPr>
              <a:t> </a:t>
            </a:r>
            <a:r>
              <a:rPr sz="1800" dirty="0">
                <a:latin typeface="Calibri"/>
                <a:cs typeface="Calibri"/>
              </a:rPr>
              <a:t>publiés</a:t>
            </a:r>
            <a:r>
              <a:rPr sz="1800" spc="-35" dirty="0">
                <a:latin typeface="Calibri"/>
                <a:cs typeface="Calibri"/>
              </a:rPr>
              <a:t> </a:t>
            </a:r>
            <a:r>
              <a:rPr sz="1800" dirty="0">
                <a:latin typeface="Calibri"/>
                <a:cs typeface="Calibri"/>
              </a:rPr>
              <a:t>annuellement,</a:t>
            </a:r>
            <a:r>
              <a:rPr sz="1800" spc="-40" dirty="0">
                <a:latin typeface="Calibri"/>
                <a:cs typeface="Calibri"/>
              </a:rPr>
              <a:t> </a:t>
            </a:r>
            <a:r>
              <a:rPr sz="1800" spc="-10" dirty="0">
                <a:latin typeface="Calibri"/>
                <a:cs typeface="Calibri"/>
              </a:rPr>
              <a:t>communications</a:t>
            </a:r>
            <a:r>
              <a:rPr sz="1800" spc="-40" dirty="0">
                <a:latin typeface="Calibri"/>
                <a:cs typeface="Calibri"/>
              </a:rPr>
              <a:t> </a:t>
            </a:r>
            <a:r>
              <a:rPr sz="1800" dirty="0">
                <a:latin typeface="Calibri"/>
                <a:cs typeface="Calibri"/>
              </a:rPr>
              <a:t>dans</a:t>
            </a:r>
            <a:r>
              <a:rPr sz="1800" spc="-50" dirty="0">
                <a:latin typeface="Calibri"/>
                <a:cs typeface="Calibri"/>
              </a:rPr>
              <a:t> </a:t>
            </a:r>
            <a:r>
              <a:rPr sz="1800" dirty="0">
                <a:latin typeface="Calibri"/>
                <a:cs typeface="Calibri"/>
              </a:rPr>
              <a:t>des</a:t>
            </a:r>
            <a:r>
              <a:rPr sz="1800" spc="-50" dirty="0">
                <a:latin typeface="Calibri"/>
                <a:cs typeface="Calibri"/>
              </a:rPr>
              <a:t> </a:t>
            </a:r>
            <a:r>
              <a:rPr sz="1800" spc="-10" dirty="0">
                <a:latin typeface="Calibri"/>
                <a:cs typeface="Calibri"/>
              </a:rPr>
              <a:t>actes </a:t>
            </a:r>
            <a:r>
              <a:rPr sz="1800" spc="-10">
                <a:latin typeface="Calibri"/>
                <a:cs typeface="Calibri"/>
              </a:rPr>
              <a:t>	</a:t>
            </a:r>
            <a:r>
              <a:rPr sz="1800" spc="-10" smtClean="0">
                <a:latin typeface="Calibri"/>
                <a:cs typeface="Calibri"/>
              </a:rPr>
              <a:t>publiés…</a:t>
            </a:r>
            <a:r>
              <a:rPr sz="1800" b="1" i="1" smtClean="0">
                <a:solidFill>
                  <a:srgbClr val="C00000"/>
                </a:solidFill>
                <a:latin typeface="Calibri"/>
                <a:cs typeface="Calibri"/>
              </a:rPr>
              <a:t>F-</a:t>
            </a:r>
            <a:r>
              <a:rPr sz="1800" b="1" i="1" spc="-40" smtClean="0">
                <a:solidFill>
                  <a:srgbClr val="C00000"/>
                </a:solidFill>
                <a:latin typeface="Calibri"/>
                <a:cs typeface="Calibri"/>
              </a:rPr>
              <a:t> </a:t>
            </a:r>
            <a:r>
              <a:rPr sz="1800" b="1" i="1" dirty="0">
                <a:latin typeface="Calibri"/>
                <a:cs typeface="Calibri"/>
              </a:rPr>
              <a:t>La</a:t>
            </a:r>
            <a:r>
              <a:rPr sz="1800" b="1" i="1" spc="-25" dirty="0">
                <a:latin typeface="Calibri"/>
                <a:cs typeface="Calibri"/>
              </a:rPr>
              <a:t> </a:t>
            </a:r>
            <a:r>
              <a:rPr sz="1800" spc="-10" dirty="0">
                <a:latin typeface="Calibri"/>
                <a:cs typeface="Calibri"/>
              </a:rPr>
              <a:t>littérature</a:t>
            </a:r>
            <a:r>
              <a:rPr sz="1800" spc="-20" dirty="0">
                <a:latin typeface="Calibri"/>
                <a:cs typeface="Calibri"/>
              </a:rPr>
              <a:t> </a:t>
            </a:r>
            <a:r>
              <a:rPr sz="1800" dirty="0">
                <a:latin typeface="Calibri"/>
                <a:cs typeface="Calibri"/>
              </a:rPr>
              <a:t>gris</a:t>
            </a:r>
            <a:r>
              <a:rPr sz="1800" i="1" dirty="0">
                <a:latin typeface="Calibri"/>
                <a:cs typeface="Calibri"/>
              </a:rPr>
              <a:t>e</a:t>
            </a:r>
            <a:r>
              <a:rPr sz="1800" i="1" spc="340" dirty="0">
                <a:latin typeface="Calibri"/>
                <a:cs typeface="Calibri"/>
              </a:rPr>
              <a:t> </a:t>
            </a:r>
            <a:r>
              <a:rPr sz="1800" i="1" dirty="0">
                <a:latin typeface="Calibri"/>
                <a:cs typeface="Calibri"/>
              </a:rPr>
              <a:t>(</a:t>
            </a:r>
            <a:r>
              <a:rPr sz="1800" dirty="0">
                <a:latin typeface="Calibri"/>
                <a:cs typeface="Calibri"/>
              </a:rPr>
              <a:t>sites</a:t>
            </a:r>
            <a:r>
              <a:rPr sz="1800" spc="-20" dirty="0">
                <a:latin typeface="Calibri"/>
                <a:cs typeface="Calibri"/>
              </a:rPr>
              <a:t> </a:t>
            </a:r>
            <a:r>
              <a:rPr sz="1800" dirty="0">
                <a:latin typeface="Calibri"/>
                <a:cs typeface="Calibri"/>
              </a:rPr>
              <a:t>comme</a:t>
            </a:r>
            <a:r>
              <a:rPr sz="1800" spc="-25" dirty="0">
                <a:latin typeface="Calibri"/>
                <a:cs typeface="Calibri"/>
              </a:rPr>
              <a:t> </a:t>
            </a:r>
            <a:r>
              <a:rPr sz="1800" dirty="0">
                <a:latin typeface="Calibri"/>
                <a:cs typeface="Calibri"/>
              </a:rPr>
              <a:t>INIST</a:t>
            </a:r>
            <a:r>
              <a:rPr sz="1800" spc="-45" dirty="0">
                <a:latin typeface="Calibri"/>
                <a:cs typeface="Calibri"/>
              </a:rPr>
              <a:t> </a:t>
            </a:r>
            <a:r>
              <a:rPr sz="1800">
                <a:latin typeface="Calibri"/>
                <a:cs typeface="Calibri"/>
              </a:rPr>
              <a:t>etc</a:t>
            </a:r>
            <a:r>
              <a:rPr sz="1800" spc="-15">
                <a:latin typeface="Calibri"/>
                <a:cs typeface="Calibri"/>
              </a:rPr>
              <a:t> </a:t>
            </a:r>
            <a:r>
              <a:rPr sz="1800" spc="-20" smtClean="0">
                <a:latin typeface="Calibri"/>
                <a:cs typeface="Calibri"/>
              </a:rPr>
              <a:t>...)</a:t>
            </a:r>
            <a:r>
              <a:rPr lang="fr-FR" spc="-20" dirty="0">
                <a:latin typeface="Calibri"/>
                <a:cs typeface="Calibri"/>
              </a:rPr>
              <a:t> </a:t>
            </a:r>
            <a:r>
              <a:rPr sz="1800" smtClean="0">
                <a:solidFill>
                  <a:srgbClr val="C00000"/>
                </a:solidFill>
                <a:latin typeface="Calibri"/>
                <a:cs typeface="Calibri"/>
              </a:rPr>
              <a:t>G-</a:t>
            </a:r>
            <a:r>
              <a:rPr sz="1800" spc="-35" smtClean="0">
                <a:solidFill>
                  <a:srgbClr val="C00000"/>
                </a:solidFill>
                <a:latin typeface="Calibri"/>
                <a:cs typeface="Calibri"/>
              </a:rPr>
              <a:t> </a:t>
            </a:r>
            <a:r>
              <a:rPr sz="1800" dirty="0">
                <a:latin typeface="Calibri"/>
                <a:cs typeface="Calibri"/>
              </a:rPr>
              <a:t>Thèses</a:t>
            </a:r>
            <a:r>
              <a:rPr sz="1800" spc="-45" dirty="0">
                <a:latin typeface="Calibri"/>
                <a:cs typeface="Calibri"/>
              </a:rPr>
              <a:t> </a:t>
            </a:r>
            <a:r>
              <a:rPr sz="1800" dirty="0">
                <a:latin typeface="Calibri"/>
                <a:cs typeface="Calibri"/>
              </a:rPr>
              <a:t>de</a:t>
            </a:r>
            <a:r>
              <a:rPr sz="1800" spc="-25" dirty="0">
                <a:latin typeface="Calibri"/>
                <a:cs typeface="Calibri"/>
              </a:rPr>
              <a:t> </a:t>
            </a:r>
            <a:r>
              <a:rPr sz="1800" dirty="0">
                <a:latin typeface="Calibri"/>
                <a:cs typeface="Calibri"/>
              </a:rPr>
              <a:t>doctorat</a:t>
            </a:r>
            <a:r>
              <a:rPr sz="1800" spc="-35" dirty="0">
                <a:latin typeface="Calibri"/>
                <a:cs typeface="Calibri"/>
              </a:rPr>
              <a:t> </a:t>
            </a:r>
            <a:r>
              <a:rPr sz="1800">
                <a:latin typeface="Calibri"/>
                <a:cs typeface="Calibri"/>
              </a:rPr>
              <a:t>et</a:t>
            </a:r>
            <a:r>
              <a:rPr sz="1800" spc="-35">
                <a:latin typeface="Calibri"/>
                <a:cs typeface="Calibri"/>
              </a:rPr>
              <a:t> </a:t>
            </a:r>
            <a:r>
              <a:rPr sz="1800" spc="-10" smtClean="0">
                <a:latin typeface="Calibri"/>
                <a:cs typeface="Calibri"/>
              </a:rPr>
              <a:t>mémoires.</a:t>
            </a:r>
            <a:r>
              <a:rPr lang="fr-FR" spc="-10" dirty="0">
                <a:latin typeface="Calibri"/>
                <a:cs typeface="Calibri"/>
              </a:rPr>
              <a:t> </a:t>
            </a:r>
            <a:r>
              <a:rPr sz="1800" smtClean="0">
                <a:solidFill>
                  <a:srgbClr val="C00000"/>
                </a:solidFill>
                <a:latin typeface="Calibri"/>
                <a:cs typeface="Calibri"/>
              </a:rPr>
              <a:t>H-</a:t>
            </a:r>
            <a:r>
              <a:rPr sz="1800" spc="-50" smtClean="0">
                <a:solidFill>
                  <a:srgbClr val="C00000"/>
                </a:solidFill>
                <a:latin typeface="Calibri"/>
                <a:cs typeface="Calibri"/>
              </a:rPr>
              <a:t> </a:t>
            </a:r>
            <a:r>
              <a:rPr sz="1800" dirty="0">
                <a:latin typeface="Calibri"/>
                <a:cs typeface="Calibri"/>
              </a:rPr>
              <a:t>Rapports</a:t>
            </a:r>
            <a:r>
              <a:rPr sz="1800" spc="-50" dirty="0">
                <a:latin typeface="Calibri"/>
                <a:cs typeface="Calibri"/>
              </a:rPr>
              <a:t> </a:t>
            </a:r>
            <a:r>
              <a:rPr sz="1800" dirty="0">
                <a:latin typeface="Calibri"/>
                <a:cs typeface="Calibri"/>
              </a:rPr>
              <a:t>techniques</a:t>
            </a:r>
            <a:r>
              <a:rPr sz="1800" spc="-35" dirty="0">
                <a:latin typeface="Calibri"/>
                <a:cs typeface="Calibri"/>
              </a:rPr>
              <a:t> </a:t>
            </a:r>
            <a:r>
              <a:rPr sz="1800" dirty="0">
                <a:latin typeface="Calibri"/>
                <a:cs typeface="Calibri"/>
              </a:rPr>
              <a:t>et</a:t>
            </a:r>
            <a:r>
              <a:rPr sz="1800" spc="-50" dirty="0">
                <a:latin typeface="Calibri"/>
                <a:cs typeface="Calibri"/>
              </a:rPr>
              <a:t> </a:t>
            </a:r>
            <a:r>
              <a:rPr sz="1800" dirty="0">
                <a:latin typeface="Calibri"/>
                <a:cs typeface="Calibri"/>
              </a:rPr>
              <a:t>de</a:t>
            </a:r>
            <a:r>
              <a:rPr sz="1800" spc="-50" dirty="0">
                <a:latin typeface="Calibri"/>
                <a:cs typeface="Calibri"/>
              </a:rPr>
              <a:t> </a:t>
            </a:r>
            <a:r>
              <a:rPr sz="1800" dirty="0">
                <a:latin typeface="Calibri"/>
                <a:cs typeface="Calibri"/>
              </a:rPr>
              <a:t>recherche</a:t>
            </a:r>
            <a:r>
              <a:rPr sz="1800" spc="-30" dirty="0">
                <a:latin typeface="Calibri"/>
                <a:cs typeface="Calibri"/>
              </a:rPr>
              <a:t> </a:t>
            </a:r>
            <a:r>
              <a:rPr sz="1800" dirty="0">
                <a:latin typeface="Calibri"/>
                <a:cs typeface="Calibri"/>
              </a:rPr>
              <a:t>:</a:t>
            </a:r>
            <a:r>
              <a:rPr sz="1800" spc="-50" dirty="0">
                <a:latin typeface="Calibri"/>
                <a:cs typeface="Calibri"/>
              </a:rPr>
              <a:t> </a:t>
            </a:r>
            <a:r>
              <a:rPr sz="1800" dirty="0">
                <a:latin typeface="Calibri"/>
                <a:cs typeface="Calibri"/>
              </a:rPr>
              <a:t>rapports</a:t>
            </a:r>
            <a:r>
              <a:rPr sz="1800" spc="-55" dirty="0">
                <a:latin typeface="Calibri"/>
                <a:cs typeface="Calibri"/>
              </a:rPr>
              <a:t> </a:t>
            </a:r>
            <a:r>
              <a:rPr sz="1800" spc="-10" dirty="0">
                <a:latin typeface="Calibri"/>
                <a:cs typeface="Calibri"/>
              </a:rPr>
              <a:t>d’université,</a:t>
            </a:r>
            <a:r>
              <a:rPr sz="1800" spc="-40" dirty="0">
                <a:latin typeface="Calibri"/>
                <a:cs typeface="Calibri"/>
              </a:rPr>
              <a:t> </a:t>
            </a:r>
            <a:r>
              <a:rPr sz="1800" spc="-10" dirty="0">
                <a:latin typeface="Calibri"/>
                <a:cs typeface="Calibri"/>
              </a:rPr>
              <a:t>rapport </a:t>
            </a:r>
            <a:r>
              <a:rPr sz="1800" dirty="0">
                <a:latin typeface="Calibri"/>
                <a:cs typeface="Calibri"/>
              </a:rPr>
              <a:t>pour</a:t>
            </a:r>
            <a:r>
              <a:rPr sz="1800" spc="-30" dirty="0">
                <a:latin typeface="Calibri"/>
                <a:cs typeface="Calibri"/>
              </a:rPr>
              <a:t> </a:t>
            </a:r>
            <a:r>
              <a:rPr sz="1800" dirty="0">
                <a:latin typeface="Calibri"/>
                <a:cs typeface="Calibri"/>
              </a:rPr>
              <a:t>le</a:t>
            </a:r>
            <a:r>
              <a:rPr sz="1800" spc="-25" dirty="0">
                <a:latin typeface="Calibri"/>
                <a:cs typeface="Calibri"/>
              </a:rPr>
              <a:t> </a:t>
            </a:r>
            <a:r>
              <a:rPr sz="1800" spc="-10" dirty="0">
                <a:latin typeface="Calibri"/>
                <a:cs typeface="Calibri"/>
              </a:rPr>
              <a:t>ministère,</a:t>
            </a:r>
            <a:r>
              <a:rPr sz="1800" spc="-35" dirty="0">
                <a:latin typeface="Calibri"/>
                <a:cs typeface="Calibri"/>
              </a:rPr>
              <a:t> </a:t>
            </a:r>
            <a:r>
              <a:rPr sz="1800" dirty="0">
                <a:latin typeface="Calibri"/>
                <a:cs typeface="Calibri"/>
              </a:rPr>
              <a:t>rapport</a:t>
            </a:r>
            <a:r>
              <a:rPr sz="1800" spc="-35" dirty="0">
                <a:latin typeface="Calibri"/>
                <a:cs typeface="Calibri"/>
              </a:rPr>
              <a:t> </a:t>
            </a:r>
            <a:r>
              <a:rPr sz="1800" dirty="0">
                <a:latin typeface="Calibri"/>
                <a:cs typeface="Calibri"/>
              </a:rPr>
              <a:t>pour</a:t>
            </a:r>
            <a:r>
              <a:rPr sz="1800" spc="-30" dirty="0">
                <a:latin typeface="Calibri"/>
                <a:cs typeface="Calibri"/>
              </a:rPr>
              <a:t> </a:t>
            </a:r>
            <a:r>
              <a:rPr sz="1800" dirty="0">
                <a:latin typeface="Calibri"/>
                <a:cs typeface="Calibri"/>
              </a:rPr>
              <a:t>un</a:t>
            </a:r>
            <a:r>
              <a:rPr sz="1800" spc="-25" dirty="0">
                <a:latin typeface="Calibri"/>
                <a:cs typeface="Calibri"/>
              </a:rPr>
              <a:t> </a:t>
            </a:r>
            <a:r>
              <a:rPr sz="1800" spc="-10" dirty="0">
                <a:latin typeface="Calibri"/>
                <a:cs typeface="Calibri"/>
              </a:rPr>
              <a:t>organisme</a:t>
            </a:r>
            <a:r>
              <a:rPr sz="1800" spc="-35" dirty="0">
                <a:latin typeface="Calibri"/>
                <a:cs typeface="Calibri"/>
              </a:rPr>
              <a:t> </a:t>
            </a:r>
            <a:r>
              <a:rPr sz="1800" spc="-10">
                <a:latin typeface="Calibri"/>
                <a:cs typeface="Calibri"/>
              </a:rPr>
              <a:t>privé</a:t>
            </a:r>
            <a:r>
              <a:rPr sz="1800" spc="-10" smtClean="0">
                <a:latin typeface="Calibri"/>
                <a:cs typeface="Calibri"/>
              </a:rPr>
              <a:t>…</a:t>
            </a:r>
            <a:endParaRPr lang="fr-FR" sz="1800" spc="-10" dirty="0" smtClean="0">
              <a:latin typeface="Calibri"/>
              <a:cs typeface="Calibri"/>
            </a:endParaRPr>
          </a:p>
          <a:p>
            <a:pPr marL="299085" marR="360680" lvl="3" indent="-287020">
              <a:lnSpc>
                <a:spcPct val="100000"/>
              </a:lnSpc>
              <a:spcBef>
                <a:spcPts val="2160"/>
              </a:spcBef>
              <a:buFont typeface="Wingdings"/>
              <a:buChar char=""/>
              <a:tabLst>
                <a:tab pos="299085" algn="l"/>
              </a:tabLst>
            </a:pPr>
            <a:r>
              <a:rPr lang="en-US" sz="1800" dirty="0" smtClean="0">
                <a:solidFill>
                  <a:srgbClr val="FF0000"/>
                </a:solidFill>
                <a:latin typeface="Calibri"/>
                <a:cs typeface="Calibri"/>
              </a:rPr>
              <a:t>D</a:t>
            </a:r>
            <a:r>
              <a:rPr lang="en-US" sz="1800" dirty="0" smtClean="0">
                <a:latin typeface="Calibri"/>
                <a:cs typeface="Calibri"/>
              </a:rPr>
              <a:t>- Databases (</a:t>
            </a:r>
            <a:r>
              <a:rPr lang="en-US" sz="1800" dirty="0" err="1" smtClean="0">
                <a:latin typeface="Calibri"/>
                <a:cs typeface="Calibri"/>
              </a:rPr>
              <a:t>cd-rom</a:t>
            </a:r>
            <a:r>
              <a:rPr lang="en-US" sz="1800" dirty="0" smtClean="0">
                <a:latin typeface="Calibri"/>
                <a:cs typeface="Calibri"/>
              </a:rPr>
              <a:t>, websites, etc.)</a:t>
            </a:r>
          </a:p>
          <a:p>
            <a:pPr marL="299085" marR="360680" lvl="3" indent="-287020">
              <a:lnSpc>
                <a:spcPct val="100000"/>
              </a:lnSpc>
              <a:spcBef>
                <a:spcPts val="2160"/>
              </a:spcBef>
              <a:buFont typeface="Wingdings"/>
              <a:buChar char=""/>
              <a:tabLst>
                <a:tab pos="299085" algn="l"/>
              </a:tabLst>
            </a:pPr>
            <a:r>
              <a:rPr lang="en-US" sz="1800" dirty="0" smtClean="0">
                <a:solidFill>
                  <a:srgbClr val="FF0000"/>
                </a:solidFill>
                <a:latin typeface="Calibri"/>
                <a:cs typeface="Calibri"/>
              </a:rPr>
              <a:t>E-</a:t>
            </a:r>
            <a:r>
              <a:rPr lang="en-US" sz="1800" dirty="0" smtClean="0">
                <a:latin typeface="Calibri"/>
                <a:cs typeface="Calibri"/>
              </a:rPr>
              <a:t> Proceedings of meetings and symposia: abstract of a paper in proceedings, proceedings published annually, papers in published proceedings..</a:t>
            </a:r>
          </a:p>
          <a:p>
            <a:pPr marL="299085" marR="360680" lvl="3" indent="-287020">
              <a:lnSpc>
                <a:spcPct val="100000"/>
              </a:lnSpc>
              <a:spcBef>
                <a:spcPts val="2160"/>
              </a:spcBef>
              <a:buFont typeface="Wingdings"/>
              <a:buChar char=""/>
              <a:tabLst>
                <a:tab pos="299085" algn="l"/>
              </a:tabLst>
            </a:pPr>
            <a:r>
              <a:rPr lang="en-US" sz="1800" dirty="0" smtClean="0">
                <a:solidFill>
                  <a:srgbClr val="FF0000"/>
                </a:solidFill>
                <a:latin typeface="Calibri"/>
                <a:cs typeface="Calibri"/>
              </a:rPr>
              <a:t>.F- </a:t>
            </a:r>
            <a:r>
              <a:rPr lang="en-US" sz="1800" dirty="0" smtClean="0">
                <a:latin typeface="Calibri"/>
                <a:cs typeface="Calibri"/>
              </a:rPr>
              <a:t>Grey literature (sites such as INIST, etc.)</a:t>
            </a:r>
          </a:p>
          <a:p>
            <a:pPr marL="299085" marR="360680" lvl="3" indent="-287020">
              <a:lnSpc>
                <a:spcPct val="100000"/>
              </a:lnSpc>
              <a:spcBef>
                <a:spcPts val="2160"/>
              </a:spcBef>
              <a:buFont typeface="Wingdings"/>
              <a:buChar char=""/>
              <a:tabLst>
                <a:tab pos="299085" algn="l"/>
              </a:tabLst>
            </a:pPr>
            <a:r>
              <a:rPr lang="en-US" sz="1800" dirty="0" smtClean="0">
                <a:solidFill>
                  <a:srgbClr val="FF0000"/>
                </a:solidFill>
                <a:latin typeface="Calibri"/>
                <a:cs typeface="Calibri"/>
              </a:rPr>
              <a:t>G</a:t>
            </a:r>
            <a:r>
              <a:rPr lang="en-US" sz="1800" dirty="0" smtClean="0">
                <a:latin typeface="Calibri"/>
                <a:cs typeface="Calibri"/>
              </a:rPr>
              <a:t>- Doctoral theses and dissertations.</a:t>
            </a:r>
          </a:p>
          <a:p>
            <a:pPr marL="299085" marR="360680" lvl="3" indent="-287020">
              <a:lnSpc>
                <a:spcPct val="100000"/>
              </a:lnSpc>
              <a:spcBef>
                <a:spcPts val="2160"/>
              </a:spcBef>
              <a:buFont typeface="Wingdings"/>
              <a:buChar char=""/>
              <a:tabLst>
                <a:tab pos="299085" algn="l"/>
              </a:tabLst>
            </a:pPr>
            <a:r>
              <a:rPr lang="en-US" sz="1800" dirty="0" smtClean="0">
                <a:solidFill>
                  <a:srgbClr val="FF0000"/>
                </a:solidFill>
                <a:latin typeface="Calibri"/>
                <a:cs typeface="Calibri"/>
              </a:rPr>
              <a:t>H- </a:t>
            </a:r>
            <a:r>
              <a:rPr lang="en-US" sz="1800" dirty="0" smtClean="0">
                <a:latin typeface="Calibri"/>
                <a:cs typeface="Calibri"/>
              </a:rPr>
              <a:t>Technical and research reports: university reports, reports for the ministry, reports for a private organization...</a:t>
            </a:r>
            <a:endParaRPr sz="1800">
              <a:latin typeface="Calibri"/>
              <a:cs typeface="Calibri"/>
            </a:endParaRPr>
          </a:p>
        </p:txBody>
      </p:sp>
      <p:pic>
        <p:nvPicPr>
          <p:cNvPr id="8194" name="Picture 2"/>
          <p:cNvPicPr>
            <a:picLocks noChangeAspect="1" noChangeArrowheads="1"/>
          </p:cNvPicPr>
          <p:nvPr/>
        </p:nvPicPr>
        <p:blipFill>
          <a:blip r:embed="rId2"/>
          <a:srcRect/>
          <a:stretch>
            <a:fillRect/>
          </a:stretch>
        </p:blipFill>
        <p:spPr bwMode="auto">
          <a:xfrm>
            <a:off x="7439025" y="0"/>
            <a:ext cx="1704975" cy="1603253"/>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90473" y="552958"/>
            <a:ext cx="7784465" cy="289823"/>
          </a:xfrm>
          <a:prstGeom prst="rect">
            <a:avLst/>
          </a:prstGeom>
        </p:spPr>
        <p:txBody>
          <a:bodyPr vert="horz" wrap="square" lIns="0" tIns="12700" rIns="0" bIns="0" rtlCol="0">
            <a:spAutoFit/>
          </a:bodyPr>
          <a:lstStyle/>
          <a:p>
            <a:pPr marL="12700">
              <a:lnSpc>
                <a:spcPct val="100000"/>
              </a:lnSpc>
              <a:spcBef>
                <a:spcPts val="100"/>
              </a:spcBef>
            </a:pPr>
            <a:r>
              <a:rPr sz="1800" b="1">
                <a:solidFill>
                  <a:srgbClr val="C00000"/>
                </a:solidFill>
                <a:latin typeface="Calibri"/>
                <a:cs typeface="Calibri"/>
              </a:rPr>
              <a:t>A-</a:t>
            </a:r>
            <a:r>
              <a:rPr sz="1800" b="1" spc="-20">
                <a:solidFill>
                  <a:srgbClr val="C00000"/>
                </a:solidFill>
                <a:latin typeface="Calibri"/>
                <a:cs typeface="Calibri"/>
              </a:rPr>
              <a:t> </a:t>
            </a:r>
            <a:r>
              <a:rPr sz="1800" b="1" spc="-15" smtClean="0">
                <a:solidFill>
                  <a:srgbClr val="C00000"/>
                </a:solidFill>
                <a:latin typeface="Calibri"/>
                <a:cs typeface="Calibri"/>
              </a:rPr>
              <a:t> </a:t>
            </a:r>
            <a:r>
              <a:rPr sz="1800" b="1" spc="-10" smtClean="0">
                <a:solidFill>
                  <a:srgbClr val="C00000"/>
                </a:solidFill>
                <a:latin typeface="Calibri"/>
                <a:cs typeface="Calibri"/>
              </a:rPr>
              <a:t>PERIODI</a:t>
            </a:r>
            <a:r>
              <a:rPr lang="fr-FR" sz="1800" b="1" spc="-10" dirty="0" smtClean="0">
                <a:solidFill>
                  <a:srgbClr val="C00000"/>
                </a:solidFill>
                <a:latin typeface="Calibri"/>
                <a:cs typeface="Calibri"/>
              </a:rPr>
              <a:t>CAL</a:t>
            </a:r>
            <a:r>
              <a:rPr sz="1800" b="1" spc="-10" smtClean="0">
                <a:solidFill>
                  <a:srgbClr val="C00000"/>
                </a:solidFill>
                <a:latin typeface="Calibri"/>
                <a:cs typeface="Calibri"/>
              </a:rPr>
              <a:t>S</a:t>
            </a:r>
            <a:endParaRPr sz="1800">
              <a:latin typeface="Calibri"/>
              <a:cs typeface="Calibri"/>
            </a:endParaRPr>
          </a:p>
        </p:txBody>
      </p:sp>
      <p:sp>
        <p:nvSpPr>
          <p:cNvPr id="4" name="Rectangle 3"/>
          <p:cNvSpPr/>
          <p:nvPr/>
        </p:nvSpPr>
        <p:spPr>
          <a:xfrm>
            <a:off x="914400" y="914400"/>
            <a:ext cx="6629400" cy="5509200"/>
          </a:xfrm>
          <a:prstGeom prst="rect">
            <a:avLst/>
          </a:prstGeom>
        </p:spPr>
        <p:txBody>
          <a:bodyPr wrap="square">
            <a:spAutoFit/>
          </a:bodyPr>
          <a:lstStyle/>
          <a:p>
            <a:r>
              <a:rPr lang="en-US" sz="2200" dirty="0" smtClean="0"/>
              <a:t>Periodicals are generally printed. For some years now, however, there have also been </a:t>
            </a:r>
            <a:r>
              <a:rPr lang="en-US" sz="2200" dirty="0" smtClean="0">
                <a:solidFill>
                  <a:srgbClr val="00B050"/>
                </a:solidFill>
              </a:rPr>
              <a:t>electronic periodicals </a:t>
            </a:r>
            <a:r>
              <a:rPr lang="en-US" sz="2200" dirty="0" smtClean="0"/>
              <a:t>available for consultation on </a:t>
            </a:r>
            <a:r>
              <a:rPr lang="en-US" sz="2200" dirty="0" smtClean="0">
                <a:solidFill>
                  <a:srgbClr val="00B050"/>
                </a:solidFill>
              </a:rPr>
              <a:t>the Internet, </a:t>
            </a:r>
            <a:r>
              <a:rPr lang="en-US" sz="2200" dirty="0" smtClean="0">
                <a:solidFill>
                  <a:schemeClr val="accent1"/>
                </a:solidFill>
              </a:rPr>
              <a:t>PDAs or e-books.</a:t>
            </a:r>
          </a:p>
          <a:p>
            <a:r>
              <a:rPr lang="en-US" sz="2200" dirty="0"/>
              <a:t>P</a:t>
            </a:r>
            <a:r>
              <a:rPr lang="en-US" sz="2200" dirty="0" smtClean="0"/>
              <a:t>recise terms used to describe the different types of periodical: </a:t>
            </a:r>
          </a:p>
          <a:p>
            <a:r>
              <a:rPr lang="en-US" sz="2200" dirty="0" smtClean="0"/>
              <a:t>- a newspaper or</a:t>
            </a:r>
            <a:r>
              <a:rPr lang="en-US" sz="2200" dirty="0" smtClean="0">
                <a:solidFill>
                  <a:srgbClr val="00B0F0"/>
                </a:solidFill>
              </a:rPr>
              <a:t> daily </a:t>
            </a:r>
            <a:r>
              <a:rPr lang="en-US" sz="2200" dirty="0" smtClean="0"/>
              <a:t>appears </a:t>
            </a:r>
            <a:r>
              <a:rPr lang="en-US" sz="2200" dirty="0" smtClean="0">
                <a:solidFill>
                  <a:srgbClr val="00B0F0"/>
                </a:solidFill>
              </a:rPr>
              <a:t>every day </a:t>
            </a:r>
            <a:r>
              <a:rPr lang="en-US" sz="2200" dirty="0" smtClean="0"/>
              <a:t>or almost every day.</a:t>
            </a:r>
          </a:p>
          <a:p>
            <a:pPr>
              <a:buFontTx/>
              <a:buChar char="-"/>
            </a:pPr>
            <a:r>
              <a:rPr lang="en-US" sz="2200" dirty="0"/>
              <a:t>A</a:t>
            </a:r>
            <a:r>
              <a:rPr lang="en-US" sz="2200" dirty="0" smtClean="0"/>
              <a:t> </a:t>
            </a:r>
            <a:r>
              <a:rPr lang="en-US" sz="2200" dirty="0" smtClean="0">
                <a:solidFill>
                  <a:srgbClr val="00B0F0"/>
                </a:solidFill>
              </a:rPr>
              <a:t>weekly</a:t>
            </a:r>
            <a:r>
              <a:rPr lang="en-US" sz="2200" dirty="0" smtClean="0"/>
              <a:t> is published </a:t>
            </a:r>
            <a:r>
              <a:rPr lang="en-US" sz="2200" dirty="0" smtClean="0">
                <a:solidFill>
                  <a:srgbClr val="00B0F0"/>
                </a:solidFill>
              </a:rPr>
              <a:t>every week</a:t>
            </a:r>
            <a:r>
              <a:rPr lang="en-US" sz="2200" dirty="0" smtClean="0"/>
              <a:t>; </a:t>
            </a:r>
          </a:p>
          <a:p>
            <a:pPr>
              <a:buFontTx/>
              <a:buChar char="-"/>
            </a:pPr>
            <a:r>
              <a:rPr lang="en-US" sz="2200" dirty="0" smtClean="0">
                <a:solidFill>
                  <a:srgbClr val="00B0F0"/>
                </a:solidFill>
              </a:rPr>
              <a:t>A </a:t>
            </a:r>
            <a:r>
              <a:rPr lang="en-US" sz="2200" dirty="0" smtClean="0">
                <a:solidFill>
                  <a:srgbClr val="00B0F0"/>
                </a:solidFill>
              </a:rPr>
              <a:t>fortnightly </a:t>
            </a:r>
            <a:r>
              <a:rPr lang="en-US" sz="2200" dirty="0" smtClean="0"/>
              <a:t>is published </a:t>
            </a:r>
            <a:r>
              <a:rPr lang="en-US" sz="2200" dirty="0" smtClean="0">
                <a:solidFill>
                  <a:srgbClr val="00B0F0"/>
                </a:solidFill>
              </a:rPr>
              <a:t>twice a </a:t>
            </a:r>
            <a:r>
              <a:rPr lang="en-US" sz="2200" dirty="0" err="1" smtClean="0">
                <a:solidFill>
                  <a:srgbClr val="00B0F0"/>
                </a:solidFill>
              </a:rPr>
              <a:t>month;a</a:t>
            </a:r>
            <a:r>
              <a:rPr lang="en-US" sz="2200" dirty="0" smtClean="0">
                <a:solidFill>
                  <a:srgbClr val="00B0F0"/>
                </a:solidFill>
              </a:rPr>
              <a:t> - --</a:t>
            </a:r>
          </a:p>
          <a:p>
            <a:pPr>
              <a:buFontTx/>
              <a:buChar char="-"/>
            </a:pPr>
            <a:r>
              <a:rPr lang="en-US" sz="2200" dirty="0">
                <a:solidFill>
                  <a:srgbClr val="00B0F0"/>
                </a:solidFill>
              </a:rPr>
              <a:t> </a:t>
            </a:r>
            <a:r>
              <a:rPr lang="en-US" sz="2200" dirty="0" smtClean="0">
                <a:solidFill>
                  <a:srgbClr val="00B0F0"/>
                </a:solidFill>
              </a:rPr>
              <a:t>A Monthly</a:t>
            </a:r>
            <a:r>
              <a:rPr lang="en-US" sz="2200" dirty="0" smtClean="0"/>
              <a:t> </a:t>
            </a:r>
            <a:r>
              <a:rPr lang="en-US" sz="2200" dirty="0" smtClean="0"/>
              <a:t>appears </a:t>
            </a:r>
            <a:r>
              <a:rPr lang="en-US" sz="2200" dirty="0" smtClean="0">
                <a:solidFill>
                  <a:srgbClr val="00B0F0"/>
                </a:solidFill>
              </a:rPr>
              <a:t>every month</a:t>
            </a:r>
          </a:p>
          <a:p>
            <a:pPr>
              <a:buFontTx/>
              <a:buChar char="-"/>
            </a:pPr>
            <a:r>
              <a:rPr lang="en-US" sz="2200" dirty="0">
                <a:solidFill>
                  <a:srgbClr val="00B0F0"/>
                </a:solidFill>
              </a:rPr>
              <a:t> </a:t>
            </a:r>
            <a:r>
              <a:rPr lang="en-US" sz="2200" dirty="0" smtClean="0">
                <a:solidFill>
                  <a:srgbClr val="00B0F0"/>
                </a:solidFill>
              </a:rPr>
              <a:t>A bimonthly </a:t>
            </a:r>
            <a:r>
              <a:rPr lang="en-US" sz="2200" dirty="0" smtClean="0"/>
              <a:t>is published every </a:t>
            </a:r>
            <a:r>
              <a:rPr lang="en-US" sz="2200" dirty="0" smtClean="0">
                <a:solidFill>
                  <a:srgbClr val="00B0F0"/>
                </a:solidFill>
              </a:rPr>
              <a:t>two months</a:t>
            </a:r>
          </a:p>
          <a:p>
            <a:pPr>
              <a:buFontTx/>
              <a:buChar char="-"/>
            </a:pPr>
            <a:r>
              <a:rPr lang="en-US" sz="2200" dirty="0" smtClean="0"/>
              <a:t> </a:t>
            </a:r>
            <a:r>
              <a:rPr lang="en-US" sz="2200" dirty="0">
                <a:solidFill>
                  <a:srgbClr val="00B0F0"/>
                </a:solidFill>
              </a:rPr>
              <a:t>A</a:t>
            </a:r>
            <a:r>
              <a:rPr lang="en-US" sz="2200" dirty="0" smtClean="0">
                <a:solidFill>
                  <a:srgbClr val="00B0F0"/>
                </a:solidFill>
              </a:rPr>
              <a:t> quarterly </a:t>
            </a:r>
            <a:r>
              <a:rPr lang="en-US" sz="2200" dirty="0" smtClean="0"/>
              <a:t>(QJ)</a:t>
            </a:r>
            <a:r>
              <a:rPr lang="en-US" sz="2200" dirty="0" smtClean="0">
                <a:solidFill>
                  <a:srgbClr val="00B0F0"/>
                </a:solidFill>
              </a:rPr>
              <a:t> is </a:t>
            </a:r>
            <a:r>
              <a:rPr lang="en-US" sz="2200" dirty="0" smtClean="0"/>
              <a:t>published </a:t>
            </a:r>
            <a:r>
              <a:rPr lang="en-US" sz="2200" dirty="0" smtClean="0">
                <a:solidFill>
                  <a:srgbClr val="00B0F0"/>
                </a:solidFill>
              </a:rPr>
              <a:t>every three months</a:t>
            </a:r>
          </a:p>
          <a:p>
            <a:pPr>
              <a:buFontTx/>
              <a:buChar char="-"/>
            </a:pPr>
            <a:r>
              <a:rPr lang="en-US" sz="2200" dirty="0"/>
              <a:t> </a:t>
            </a:r>
            <a:r>
              <a:rPr lang="en-US" sz="2200" dirty="0" smtClean="0">
                <a:solidFill>
                  <a:srgbClr val="00B0F0"/>
                </a:solidFill>
              </a:rPr>
              <a:t>A biannual </a:t>
            </a:r>
            <a:r>
              <a:rPr lang="en-US" sz="2200" dirty="0" smtClean="0"/>
              <a:t>is published </a:t>
            </a:r>
            <a:r>
              <a:rPr lang="en-US" sz="2200" dirty="0" smtClean="0">
                <a:solidFill>
                  <a:srgbClr val="00B0F0"/>
                </a:solidFill>
              </a:rPr>
              <a:t>every six months</a:t>
            </a:r>
          </a:p>
          <a:p>
            <a:pPr>
              <a:buFontTx/>
              <a:buChar char="-"/>
            </a:pPr>
            <a:r>
              <a:rPr lang="en-US" sz="2200" dirty="0" smtClean="0">
                <a:solidFill>
                  <a:srgbClr val="00B0F0"/>
                </a:solidFill>
              </a:rPr>
              <a:t>;An annual</a:t>
            </a:r>
            <a:r>
              <a:rPr lang="en-US" sz="2200" dirty="0" smtClean="0"/>
              <a:t> is published every </a:t>
            </a:r>
            <a:r>
              <a:rPr lang="en-US" sz="2200" dirty="0" err="1" smtClean="0"/>
              <a:t>year;a</a:t>
            </a:r>
            <a:r>
              <a:rPr lang="en-US" sz="2200" dirty="0" smtClean="0"/>
              <a:t> biennial or </a:t>
            </a:r>
            <a:r>
              <a:rPr lang="en-US" sz="2200" dirty="0" smtClean="0">
                <a:solidFill>
                  <a:srgbClr val="00B0F0"/>
                </a:solidFill>
              </a:rPr>
              <a:t>biannual</a:t>
            </a:r>
            <a:r>
              <a:rPr lang="en-US" sz="2200" dirty="0" smtClean="0"/>
              <a:t> is published </a:t>
            </a:r>
            <a:r>
              <a:rPr lang="en-US" sz="2200" dirty="0" smtClean="0">
                <a:solidFill>
                  <a:srgbClr val="00B0F0"/>
                </a:solidFill>
              </a:rPr>
              <a:t>every two years</a:t>
            </a:r>
            <a:r>
              <a:rPr lang="en-US" sz="2200" dirty="0" smtClean="0"/>
              <a:t>.</a:t>
            </a:r>
            <a:endParaRPr lang="fr-FR" sz="2200" dirty="0"/>
          </a:p>
        </p:txBody>
      </p:sp>
      <p:pic>
        <p:nvPicPr>
          <p:cNvPr id="10242" name="Picture 2"/>
          <p:cNvPicPr>
            <a:picLocks noChangeAspect="1" noChangeArrowheads="1"/>
          </p:cNvPicPr>
          <p:nvPr/>
        </p:nvPicPr>
        <p:blipFill>
          <a:blip r:embed="rId2"/>
          <a:srcRect/>
          <a:stretch>
            <a:fillRect/>
          </a:stretch>
        </p:blipFill>
        <p:spPr bwMode="auto">
          <a:xfrm>
            <a:off x="7377113" y="0"/>
            <a:ext cx="1766887" cy="2135273"/>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47344" y="2937001"/>
            <a:ext cx="344424" cy="256032"/>
          </a:xfrm>
          <a:prstGeom prst="rect">
            <a:avLst/>
          </a:prstGeom>
        </p:spPr>
      </p:pic>
      <p:pic>
        <p:nvPicPr>
          <p:cNvPr id="3" name="object 3"/>
          <p:cNvPicPr/>
          <p:nvPr/>
        </p:nvPicPr>
        <p:blipFill>
          <a:blip r:embed="rId2" cstate="print"/>
          <a:stretch>
            <a:fillRect/>
          </a:stretch>
        </p:blipFill>
        <p:spPr>
          <a:xfrm>
            <a:off x="973836" y="5131892"/>
            <a:ext cx="344424" cy="256336"/>
          </a:xfrm>
          <a:prstGeom prst="rect">
            <a:avLst/>
          </a:prstGeom>
        </p:spPr>
      </p:pic>
      <p:sp>
        <p:nvSpPr>
          <p:cNvPr id="4" name="object 4"/>
          <p:cNvSpPr txBox="1"/>
          <p:nvPr/>
        </p:nvSpPr>
        <p:spPr>
          <a:xfrm>
            <a:off x="834389" y="432053"/>
            <a:ext cx="8046084" cy="7530267"/>
          </a:xfrm>
          <a:prstGeom prst="rect">
            <a:avLst/>
          </a:prstGeom>
        </p:spPr>
        <p:txBody>
          <a:bodyPr vert="horz" wrap="square" lIns="0" tIns="12700" rIns="0" bIns="0" rtlCol="0">
            <a:spAutoFit/>
          </a:bodyPr>
          <a:lstStyle/>
          <a:p>
            <a:pPr marL="76835">
              <a:lnSpc>
                <a:spcPct val="100000"/>
              </a:lnSpc>
              <a:spcBef>
                <a:spcPts val="100"/>
              </a:spcBef>
            </a:pPr>
            <a:r>
              <a:rPr lang="fr-FR" sz="1800" b="1" dirty="0" smtClean="0">
                <a:solidFill>
                  <a:srgbClr val="FF0000"/>
                </a:solidFill>
                <a:latin typeface="Arial"/>
                <a:cs typeface="Arial"/>
              </a:rPr>
              <a:t>GENERAL DICTIONARIES AND ENCYCLOPEDIAS</a:t>
            </a:r>
            <a:endParaRPr sz="1800">
              <a:latin typeface="Arial"/>
              <a:cs typeface="Arial"/>
            </a:endParaRPr>
          </a:p>
          <a:p>
            <a:pPr>
              <a:lnSpc>
                <a:spcPct val="100000"/>
              </a:lnSpc>
              <a:spcBef>
                <a:spcPts val="90"/>
              </a:spcBef>
            </a:pPr>
            <a:endParaRPr sz="1800">
              <a:latin typeface="Arial"/>
              <a:cs typeface="Arial"/>
            </a:endParaRPr>
          </a:p>
          <a:p>
            <a:pPr marL="12700" marR="546100" indent="381000">
              <a:lnSpc>
                <a:spcPct val="100000"/>
              </a:lnSpc>
            </a:pPr>
            <a:r>
              <a:rPr sz="1800" dirty="0">
                <a:solidFill>
                  <a:srgbClr val="00B0F0"/>
                </a:solidFill>
                <a:latin typeface="Arial MT"/>
                <a:cs typeface="Arial MT"/>
              </a:rPr>
              <a:t>Les</a:t>
            </a:r>
            <a:r>
              <a:rPr sz="1800" spc="-35" dirty="0">
                <a:solidFill>
                  <a:srgbClr val="00B0F0"/>
                </a:solidFill>
                <a:latin typeface="Arial MT"/>
                <a:cs typeface="Arial MT"/>
              </a:rPr>
              <a:t> </a:t>
            </a:r>
            <a:r>
              <a:rPr sz="1800" dirty="0">
                <a:solidFill>
                  <a:srgbClr val="00B0F0"/>
                </a:solidFill>
                <a:latin typeface="Arial MT"/>
                <a:cs typeface="Arial MT"/>
              </a:rPr>
              <a:t>dictionnaires de</a:t>
            </a:r>
            <a:r>
              <a:rPr sz="1800" spc="-30" dirty="0">
                <a:solidFill>
                  <a:srgbClr val="00B0F0"/>
                </a:solidFill>
                <a:latin typeface="Arial MT"/>
                <a:cs typeface="Arial MT"/>
              </a:rPr>
              <a:t> </a:t>
            </a:r>
            <a:r>
              <a:rPr sz="1800" dirty="0">
                <a:solidFill>
                  <a:srgbClr val="00B0F0"/>
                </a:solidFill>
                <a:latin typeface="Arial MT"/>
                <a:cs typeface="Arial MT"/>
              </a:rPr>
              <a:t>langue</a:t>
            </a:r>
            <a:r>
              <a:rPr sz="1800" spc="-10" dirty="0">
                <a:solidFill>
                  <a:srgbClr val="00B0F0"/>
                </a:solidFill>
                <a:latin typeface="Arial MT"/>
                <a:cs typeface="Arial MT"/>
              </a:rPr>
              <a:t> </a:t>
            </a:r>
            <a:r>
              <a:rPr sz="1800" dirty="0">
                <a:solidFill>
                  <a:srgbClr val="00B0F0"/>
                </a:solidFill>
                <a:latin typeface="Arial MT"/>
                <a:cs typeface="Arial MT"/>
              </a:rPr>
              <a:t>sont</a:t>
            </a:r>
            <a:r>
              <a:rPr sz="1800" spc="-20" dirty="0">
                <a:solidFill>
                  <a:srgbClr val="00B0F0"/>
                </a:solidFill>
                <a:latin typeface="Arial MT"/>
                <a:cs typeface="Arial MT"/>
              </a:rPr>
              <a:t> </a:t>
            </a:r>
            <a:r>
              <a:rPr sz="1800" dirty="0">
                <a:solidFill>
                  <a:srgbClr val="00B0F0"/>
                </a:solidFill>
                <a:latin typeface="Arial MT"/>
                <a:cs typeface="Arial MT"/>
              </a:rPr>
              <a:t>des</a:t>
            </a:r>
            <a:r>
              <a:rPr sz="1800" spc="-25" dirty="0">
                <a:solidFill>
                  <a:srgbClr val="00B0F0"/>
                </a:solidFill>
                <a:latin typeface="Arial MT"/>
                <a:cs typeface="Arial MT"/>
              </a:rPr>
              <a:t> </a:t>
            </a:r>
            <a:r>
              <a:rPr sz="1800" dirty="0">
                <a:solidFill>
                  <a:srgbClr val="00B0F0"/>
                </a:solidFill>
                <a:latin typeface="Arial MT"/>
                <a:cs typeface="Arial MT"/>
              </a:rPr>
              <a:t>ouvrages</a:t>
            </a:r>
            <a:r>
              <a:rPr sz="1800" spc="-15" dirty="0">
                <a:solidFill>
                  <a:srgbClr val="00B0F0"/>
                </a:solidFill>
                <a:latin typeface="Arial MT"/>
                <a:cs typeface="Arial MT"/>
              </a:rPr>
              <a:t> </a:t>
            </a:r>
            <a:r>
              <a:rPr sz="1800" dirty="0">
                <a:solidFill>
                  <a:srgbClr val="00B0F0"/>
                </a:solidFill>
                <a:latin typeface="Arial MT"/>
                <a:cs typeface="Arial MT"/>
              </a:rPr>
              <a:t>dont</a:t>
            </a:r>
            <a:r>
              <a:rPr sz="1800" spc="-20" dirty="0">
                <a:solidFill>
                  <a:srgbClr val="00B0F0"/>
                </a:solidFill>
                <a:latin typeface="Arial MT"/>
                <a:cs typeface="Arial MT"/>
              </a:rPr>
              <a:t> </a:t>
            </a:r>
            <a:r>
              <a:rPr sz="1800" dirty="0">
                <a:solidFill>
                  <a:srgbClr val="00B0F0"/>
                </a:solidFill>
                <a:latin typeface="Arial MT"/>
                <a:cs typeface="Arial MT"/>
              </a:rPr>
              <a:t>les</a:t>
            </a:r>
            <a:r>
              <a:rPr sz="1800" spc="-20" dirty="0">
                <a:solidFill>
                  <a:srgbClr val="00B0F0"/>
                </a:solidFill>
                <a:latin typeface="Arial MT"/>
                <a:cs typeface="Arial MT"/>
              </a:rPr>
              <a:t> </a:t>
            </a:r>
            <a:r>
              <a:rPr sz="1800" dirty="0">
                <a:solidFill>
                  <a:srgbClr val="00B0F0"/>
                </a:solidFill>
                <a:latin typeface="Arial MT"/>
                <a:cs typeface="Arial MT"/>
              </a:rPr>
              <a:t>objets</a:t>
            </a:r>
            <a:r>
              <a:rPr sz="1800" spc="-15" dirty="0">
                <a:solidFill>
                  <a:srgbClr val="00B0F0"/>
                </a:solidFill>
                <a:latin typeface="Arial MT"/>
                <a:cs typeface="Arial MT"/>
              </a:rPr>
              <a:t> </a:t>
            </a:r>
            <a:r>
              <a:rPr sz="1800" dirty="0">
                <a:solidFill>
                  <a:srgbClr val="00B0F0"/>
                </a:solidFill>
                <a:latin typeface="Arial MT"/>
                <a:cs typeface="Arial MT"/>
              </a:rPr>
              <a:t>sont</a:t>
            </a:r>
            <a:r>
              <a:rPr sz="1800" spc="-15" dirty="0">
                <a:solidFill>
                  <a:srgbClr val="00B0F0"/>
                </a:solidFill>
                <a:latin typeface="Arial MT"/>
                <a:cs typeface="Arial MT"/>
              </a:rPr>
              <a:t> </a:t>
            </a:r>
            <a:r>
              <a:rPr sz="1800" spc="-25" dirty="0">
                <a:solidFill>
                  <a:srgbClr val="00B0F0"/>
                </a:solidFill>
                <a:latin typeface="Arial MT"/>
                <a:cs typeface="Arial MT"/>
              </a:rPr>
              <a:t>les </a:t>
            </a:r>
            <a:r>
              <a:rPr sz="1800" dirty="0">
                <a:solidFill>
                  <a:srgbClr val="00B0F0"/>
                </a:solidFill>
                <a:latin typeface="Arial MT"/>
                <a:cs typeface="Arial MT"/>
              </a:rPr>
              <a:t>mots,</a:t>
            </a:r>
            <a:r>
              <a:rPr sz="1800" spc="-25" dirty="0">
                <a:solidFill>
                  <a:srgbClr val="00B0F0"/>
                </a:solidFill>
                <a:latin typeface="Arial MT"/>
                <a:cs typeface="Arial MT"/>
              </a:rPr>
              <a:t> </a:t>
            </a:r>
            <a:r>
              <a:rPr sz="1800" dirty="0">
                <a:solidFill>
                  <a:srgbClr val="00B0F0"/>
                </a:solidFill>
                <a:latin typeface="Arial MT"/>
                <a:cs typeface="Arial MT"/>
              </a:rPr>
              <a:t>leur</a:t>
            </a:r>
            <a:r>
              <a:rPr sz="1800" spc="-15" dirty="0">
                <a:solidFill>
                  <a:srgbClr val="00B0F0"/>
                </a:solidFill>
                <a:latin typeface="Arial MT"/>
                <a:cs typeface="Arial MT"/>
              </a:rPr>
              <a:t> </a:t>
            </a:r>
            <a:r>
              <a:rPr sz="1800" dirty="0">
                <a:solidFill>
                  <a:srgbClr val="00B0F0"/>
                </a:solidFill>
                <a:latin typeface="Arial MT"/>
                <a:cs typeface="Arial MT"/>
              </a:rPr>
              <a:t>propos</a:t>
            </a:r>
            <a:r>
              <a:rPr sz="1800" spc="-15" dirty="0">
                <a:solidFill>
                  <a:srgbClr val="00B0F0"/>
                </a:solidFill>
                <a:latin typeface="Arial MT"/>
                <a:cs typeface="Arial MT"/>
              </a:rPr>
              <a:t> </a:t>
            </a:r>
            <a:r>
              <a:rPr sz="1800" dirty="0">
                <a:solidFill>
                  <a:srgbClr val="00B0F0"/>
                </a:solidFill>
                <a:latin typeface="Arial MT"/>
                <a:cs typeface="Arial MT"/>
              </a:rPr>
              <a:t>est</a:t>
            </a:r>
            <a:r>
              <a:rPr sz="1800" spc="-20" dirty="0">
                <a:solidFill>
                  <a:srgbClr val="00B0F0"/>
                </a:solidFill>
                <a:latin typeface="Arial MT"/>
                <a:cs typeface="Arial MT"/>
              </a:rPr>
              <a:t> </a:t>
            </a:r>
            <a:r>
              <a:rPr sz="1800" dirty="0">
                <a:solidFill>
                  <a:srgbClr val="00B0F0"/>
                </a:solidFill>
                <a:latin typeface="Arial MT"/>
                <a:cs typeface="Arial MT"/>
              </a:rPr>
              <a:t>de</a:t>
            </a:r>
            <a:r>
              <a:rPr sz="1800" spc="-35" dirty="0">
                <a:solidFill>
                  <a:srgbClr val="00B0F0"/>
                </a:solidFill>
                <a:latin typeface="Arial MT"/>
                <a:cs typeface="Arial MT"/>
              </a:rPr>
              <a:t> </a:t>
            </a:r>
            <a:r>
              <a:rPr sz="1800" dirty="0">
                <a:solidFill>
                  <a:srgbClr val="00B0F0"/>
                </a:solidFill>
                <a:latin typeface="Arial MT"/>
                <a:cs typeface="Arial MT"/>
              </a:rPr>
              <a:t>délimiter</a:t>
            </a:r>
            <a:r>
              <a:rPr sz="1800" spc="-20" dirty="0">
                <a:solidFill>
                  <a:srgbClr val="00B0F0"/>
                </a:solidFill>
                <a:latin typeface="Arial MT"/>
                <a:cs typeface="Arial MT"/>
              </a:rPr>
              <a:t> </a:t>
            </a:r>
            <a:r>
              <a:rPr sz="1800" dirty="0">
                <a:solidFill>
                  <a:srgbClr val="00B0F0"/>
                </a:solidFill>
                <a:latin typeface="Arial MT"/>
                <a:cs typeface="Arial MT"/>
              </a:rPr>
              <a:t>l’usage</a:t>
            </a:r>
            <a:r>
              <a:rPr sz="1800" spc="-5" dirty="0">
                <a:solidFill>
                  <a:srgbClr val="00B0F0"/>
                </a:solidFill>
                <a:latin typeface="Arial MT"/>
                <a:cs typeface="Arial MT"/>
              </a:rPr>
              <a:t> </a:t>
            </a:r>
            <a:r>
              <a:rPr sz="1800" dirty="0">
                <a:solidFill>
                  <a:srgbClr val="00B0F0"/>
                </a:solidFill>
                <a:latin typeface="Arial MT"/>
                <a:cs typeface="Arial MT"/>
              </a:rPr>
              <a:t>de</a:t>
            </a:r>
            <a:r>
              <a:rPr sz="1800" spc="-35" dirty="0">
                <a:solidFill>
                  <a:srgbClr val="00B0F0"/>
                </a:solidFill>
                <a:latin typeface="Arial MT"/>
                <a:cs typeface="Arial MT"/>
              </a:rPr>
              <a:t> </a:t>
            </a:r>
            <a:r>
              <a:rPr sz="1800" dirty="0">
                <a:solidFill>
                  <a:srgbClr val="00B0F0"/>
                </a:solidFill>
                <a:latin typeface="Arial MT"/>
                <a:cs typeface="Arial MT"/>
              </a:rPr>
              <a:t>la</a:t>
            </a:r>
            <a:r>
              <a:rPr sz="1800" spc="-20" dirty="0">
                <a:solidFill>
                  <a:srgbClr val="00B0F0"/>
                </a:solidFill>
                <a:latin typeface="Arial MT"/>
                <a:cs typeface="Arial MT"/>
              </a:rPr>
              <a:t> </a:t>
            </a:r>
            <a:r>
              <a:rPr sz="1800" spc="-10" dirty="0">
                <a:solidFill>
                  <a:srgbClr val="00B0F0"/>
                </a:solidFill>
                <a:latin typeface="Arial MT"/>
                <a:cs typeface="Arial MT"/>
              </a:rPr>
              <a:t>langue.</a:t>
            </a:r>
            <a:endParaRPr sz="1800">
              <a:solidFill>
                <a:srgbClr val="00B0F0"/>
              </a:solidFill>
              <a:latin typeface="Arial MT"/>
              <a:cs typeface="Arial MT"/>
            </a:endParaRPr>
          </a:p>
          <a:p>
            <a:pPr marL="12700" marR="5080" indent="431165">
              <a:lnSpc>
                <a:spcPct val="100000"/>
              </a:lnSpc>
            </a:pPr>
            <a:r>
              <a:rPr sz="1800" dirty="0">
                <a:solidFill>
                  <a:srgbClr val="00B0F0"/>
                </a:solidFill>
                <a:latin typeface="Arial MT"/>
                <a:cs typeface="Arial MT"/>
              </a:rPr>
              <a:t>A</a:t>
            </a:r>
            <a:r>
              <a:rPr sz="1800" spc="-135" dirty="0">
                <a:solidFill>
                  <a:srgbClr val="00B0F0"/>
                </a:solidFill>
                <a:latin typeface="Arial MT"/>
                <a:cs typeface="Arial MT"/>
              </a:rPr>
              <a:t> </a:t>
            </a:r>
            <a:r>
              <a:rPr sz="1800" dirty="0">
                <a:solidFill>
                  <a:srgbClr val="00B0F0"/>
                </a:solidFill>
                <a:latin typeface="Arial MT"/>
                <a:cs typeface="Arial MT"/>
              </a:rPr>
              <a:t>la</a:t>
            </a:r>
            <a:r>
              <a:rPr sz="1800" spc="-45" dirty="0">
                <a:solidFill>
                  <a:srgbClr val="00B0F0"/>
                </a:solidFill>
                <a:latin typeface="Arial MT"/>
                <a:cs typeface="Arial MT"/>
              </a:rPr>
              <a:t> </a:t>
            </a:r>
            <a:r>
              <a:rPr sz="1800" dirty="0">
                <a:solidFill>
                  <a:srgbClr val="00B0F0"/>
                </a:solidFill>
                <a:latin typeface="Arial MT"/>
                <a:cs typeface="Arial MT"/>
              </a:rPr>
              <a:t>différence</a:t>
            </a:r>
            <a:r>
              <a:rPr sz="1800" spc="-30" dirty="0">
                <a:solidFill>
                  <a:srgbClr val="00B0F0"/>
                </a:solidFill>
                <a:latin typeface="Arial MT"/>
                <a:cs typeface="Arial MT"/>
              </a:rPr>
              <a:t> </a:t>
            </a:r>
            <a:r>
              <a:rPr sz="1800" dirty="0">
                <a:solidFill>
                  <a:srgbClr val="00B0F0"/>
                </a:solidFill>
                <a:latin typeface="Arial MT"/>
                <a:cs typeface="Arial MT"/>
              </a:rPr>
              <a:t>des</a:t>
            </a:r>
            <a:r>
              <a:rPr sz="1800" spc="-25" dirty="0">
                <a:solidFill>
                  <a:srgbClr val="00B0F0"/>
                </a:solidFill>
                <a:latin typeface="Arial MT"/>
                <a:cs typeface="Arial MT"/>
              </a:rPr>
              <a:t> </a:t>
            </a:r>
            <a:r>
              <a:rPr sz="1800" dirty="0">
                <a:solidFill>
                  <a:srgbClr val="00B0F0"/>
                </a:solidFill>
                <a:latin typeface="Arial MT"/>
                <a:cs typeface="Arial MT"/>
              </a:rPr>
              <a:t>dictionnaires,</a:t>
            </a:r>
            <a:r>
              <a:rPr sz="1800" spc="-15" dirty="0">
                <a:solidFill>
                  <a:srgbClr val="00B0F0"/>
                </a:solidFill>
                <a:latin typeface="Arial MT"/>
                <a:cs typeface="Arial MT"/>
              </a:rPr>
              <a:t> </a:t>
            </a:r>
            <a:r>
              <a:rPr sz="1800" dirty="0">
                <a:solidFill>
                  <a:srgbClr val="00B0F0"/>
                </a:solidFill>
                <a:latin typeface="Arial MT"/>
                <a:cs typeface="Arial MT"/>
              </a:rPr>
              <a:t>les</a:t>
            </a:r>
            <a:r>
              <a:rPr sz="1800" spc="-35" dirty="0">
                <a:solidFill>
                  <a:srgbClr val="00B0F0"/>
                </a:solidFill>
                <a:latin typeface="Arial MT"/>
                <a:cs typeface="Arial MT"/>
              </a:rPr>
              <a:t> </a:t>
            </a:r>
            <a:r>
              <a:rPr sz="1800" dirty="0">
                <a:solidFill>
                  <a:srgbClr val="00B0F0"/>
                </a:solidFill>
                <a:latin typeface="Arial MT"/>
                <a:cs typeface="Arial MT"/>
              </a:rPr>
              <a:t>encyclopédies</a:t>
            </a:r>
            <a:r>
              <a:rPr sz="1800" spc="15" dirty="0">
                <a:solidFill>
                  <a:srgbClr val="00B0F0"/>
                </a:solidFill>
                <a:latin typeface="Arial MT"/>
                <a:cs typeface="Arial MT"/>
              </a:rPr>
              <a:t> </a:t>
            </a:r>
            <a:r>
              <a:rPr sz="1800" dirty="0">
                <a:solidFill>
                  <a:srgbClr val="00B0F0"/>
                </a:solidFill>
                <a:latin typeface="Arial MT"/>
                <a:cs typeface="Arial MT"/>
              </a:rPr>
              <a:t>sont</a:t>
            </a:r>
            <a:r>
              <a:rPr sz="1800" spc="-35" dirty="0">
                <a:solidFill>
                  <a:srgbClr val="00B0F0"/>
                </a:solidFill>
                <a:latin typeface="Arial MT"/>
                <a:cs typeface="Arial MT"/>
              </a:rPr>
              <a:t> </a:t>
            </a:r>
            <a:r>
              <a:rPr sz="1800" dirty="0">
                <a:solidFill>
                  <a:srgbClr val="00B0F0"/>
                </a:solidFill>
                <a:latin typeface="Arial MT"/>
                <a:cs typeface="Arial MT"/>
              </a:rPr>
              <a:t>des</a:t>
            </a:r>
            <a:r>
              <a:rPr sz="1800" spc="-35" dirty="0">
                <a:solidFill>
                  <a:srgbClr val="00B0F0"/>
                </a:solidFill>
                <a:latin typeface="Arial MT"/>
                <a:cs typeface="Arial MT"/>
              </a:rPr>
              <a:t> </a:t>
            </a:r>
            <a:r>
              <a:rPr sz="1800" dirty="0">
                <a:solidFill>
                  <a:srgbClr val="00B0F0"/>
                </a:solidFill>
                <a:latin typeface="Arial MT"/>
                <a:cs typeface="Arial MT"/>
              </a:rPr>
              <a:t>ouvrages</a:t>
            </a:r>
            <a:r>
              <a:rPr sz="1800" spc="-30" dirty="0">
                <a:solidFill>
                  <a:srgbClr val="00B0F0"/>
                </a:solidFill>
                <a:latin typeface="Arial MT"/>
                <a:cs typeface="Arial MT"/>
              </a:rPr>
              <a:t> </a:t>
            </a:r>
            <a:r>
              <a:rPr sz="1800" spc="-20" dirty="0">
                <a:solidFill>
                  <a:srgbClr val="00B0F0"/>
                </a:solidFill>
                <a:latin typeface="Arial MT"/>
                <a:cs typeface="Arial MT"/>
              </a:rPr>
              <a:t>dont </a:t>
            </a:r>
            <a:r>
              <a:rPr sz="1800" dirty="0">
                <a:solidFill>
                  <a:srgbClr val="00B0F0"/>
                </a:solidFill>
                <a:latin typeface="Arial MT"/>
                <a:cs typeface="Arial MT"/>
              </a:rPr>
              <a:t>les</a:t>
            </a:r>
            <a:r>
              <a:rPr sz="1800" spc="-35" dirty="0">
                <a:solidFill>
                  <a:srgbClr val="00B0F0"/>
                </a:solidFill>
                <a:latin typeface="Arial MT"/>
                <a:cs typeface="Arial MT"/>
              </a:rPr>
              <a:t> </a:t>
            </a:r>
            <a:r>
              <a:rPr sz="1800" dirty="0">
                <a:solidFill>
                  <a:srgbClr val="00B0F0"/>
                </a:solidFill>
                <a:latin typeface="Arial MT"/>
                <a:cs typeface="Arial MT"/>
              </a:rPr>
              <a:t>objets</a:t>
            </a:r>
            <a:r>
              <a:rPr sz="1800" spc="-5" dirty="0">
                <a:solidFill>
                  <a:srgbClr val="00B0F0"/>
                </a:solidFill>
                <a:latin typeface="Arial MT"/>
                <a:cs typeface="Arial MT"/>
              </a:rPr>
              <a:t> </a:t>
            </a:r>
            <a:r>
              <a:rPr sz="1800" dirty="0">
                <a:solidFill>
                  <a:srgbClr val="00B0F0"/>
                </a:solidFill>
                <a:latin typeface="Arial MT"/>
                <a:cs typeface="Arial MT"/>
              </a:rPr>
              <a:t>sont</a:t>
            </a:r>
            <a:r>
              <a:rPr sz="1800" spc="-15" dirty="0">
                <a:solidFill>
                  <a:srgbClr val="00B0F0"/>
                </a:solidFill>
                <a:latin typeface="Arial MT"/>
                <a:cs typeface="Arial MT"/>
              </a:rPr>
              <a:t> </a:t>
            </a:r>
            <a:r>
              <a:rPr sz="1800" dirty="0">
                <a:solidFill>
                  <a:srgbClr val="00B0F0"/>
                </a:solidFill>
                <a:latin typeface="Arial MT"/>
                <a:cs typeface="Arial MT"/>
              </a:rPr>
              <a:t>les</a:t>
            </a:r>
            <a:r>
              <a:rPr sz="1800" spc="-20" dirty="0">
                <a:solidFill>
                  <a:srgbClr val="00B0F0"/>
                </a:solidFill>
                <a:latin typeface="Arial MT"/>
                <a:cs typeface="Arial MT"/>
              </a:rPr>
              <a:t> </a:t>
            </a:r>
            <a:r>
              <a:rPr sz="1800" dirty="0">
                <a:solidFill>
                  <a:srgbClr val="00B0F0"/>
                </a:solidFill>
                <a:latin typeface="Arial MT"/>
                <a:cs typeface="Arial MT"/>
              </a:rPr>
              <a:t>choses,</a:t>
            </a:r>
            <a:r>
              <a:rPr sz="1800" spc="-10" dirty="0">
                <a:solidFill>
                  <a:srgbClr val="00B0F0"/>
                </a:solidFill>
                <a:latin typeface="Arial MT"/>
                <a:cs typeface="Arial MT"/>
              </a:rPr>
              <a:t> </a:t>
            </a:r>
            <a:r>
              <a:rPr sz="1800" dirty="0">
                <a:solidFill>
                  <a:srgbClr val="00B0F0"/>
                </a:solidFill>
                <a:latin typeface="Arial MT"/>
                <a:cs typeface="Arial MT"/>
              </a:rPr>
              <a:t>leur</a:t>
            </a:r>
            <a:r>
              <a:rPr sz="1800" spc="-20" dirty="0">
                <a:solidFill>
                  <a:srgbClr val="00B0F0"/>
                </a:solidFill>
                <a:latin typeface="Arial MT"/>
                <a:cs typeface="Arial MT"/>
              </a:rPr>
              <a:t> </a:t>
            </a:r>
            <a:r>
              <a:rPr sz="1800" dirty="0">
                <a:solidFill>
                  <a:srgbClr val="00B0F0"/>
                </a:solidFill>
                <a:latin typeface="Arial MT"/>
                <a:cs typeface="Arial MT"/>
              </a:rPr>
              <a:t>propos</a:t>
            </a:r>
            <a:r>
              <a:rPr sz="1800" spc="-15" dirty="0">
                <a:solidFill>
                  <a:srgbClr val="00B0F0"/>
                </a:solidFill>
                <a:latin typeface="Arial MT"/>
                <a:cs typeface="Arial MT"/>
              </a:rPr>
              <a:t> </a:t>
            </a:r>
            <a:r>
              <a:rPr sz="1800" dirty="0">
                <a:solidFill>
                  <a:srgbClr val="00B0F0"/>
                </a:solidFill>
                <a:latin typeface="Arial MT"/>
                <a:cs typeface="Arial MT"/>
              </a:rPr>
              <a:t>est</a:t>
            </a:r>
            <a:r>
              <a:rPr sz="1800" spc="-20" dirty="0">
                <a:solidFill>
                  <a:srgbClr val="00B0F0"/>
                </a:solidFill>
                <a:latin typeface="Arial MT"/>
                <a:cs typeface="Arial MT"/>
              </a:rPr>
              <a:t> </a:t>
            </a:r>
            <a:r>
              <a:rPr sz="1800" dirty="0">
                <a:solidFill>
                  <a:srgbClr val="00B0F0"/>
                </a:solidFill>
                <a:latin typeface="Arial MT"/>
                <a:cs typeface="Arial MT"/>
              </a:rPr>
              <a:t>d'exposer</a:t>
            </a:r>
            <a:r>
              <a:rPr sz="1800" spc="-15" dirty="0">
                <a:solidFill>
                  <a:srgbClr val="00B0F0"/>
                </a:solidFill>
                <a:latin typeface="Arial MT"/>
                <a:cs typeface="Arial MT"/>
              </a:rPr>
              <a:t> </a:t>
            </a:r>
            <a:r>
              <a:rPr sz="1800" dirty="0">
                <a:solidFill>
                  <a:srgbClr val="00B0F0"/>
                </a:solidFill>
                <a:latin typeface="Arial MT"/>
                <a:cs typeface="Arial MT"/>
              </a:rPr>
              <a:t>un</a:t>
            </a:r>
            <a:r>
              <a:rPr sz="1800" spc="-15" dirty="0">
                <a:solidFill>
                  <a:srgbClr val="00B0F0"/>
                </a:solidFill>
                <a:latin typeface="Arial MT"/>
                <a:cs typeface="Arial MT"/>
              </a:rPr>
              <a:t> </a:t>
            </a:r>
            <a:r>
              <a:rPr sz="1800" dirty="0">
                <a:solidFill>
                  <a:srgbClr val="00B0F0"/>
                </a:solidFill>
                <a:latin typeface="Arial MT"/>
                <a:cs typeface="Arial MT"/>
              </a:rPr>
              <a:t>ensemble</a:t>
            </a:r>
            <a:r>
              <a:rPr sz="1800" spc="-15" dirty="0">
                <a:solidFill>
                  <a:srgbClr val="00B0F0"/>
                </a:solidFill>
                <a:latin typeface="Arial MT"/>
                <a:cs typeface="Arial MT"/>
              </a:rPr>
              <a:t> </a:t>
            </a:r>
            <a:r>
              <a:rPr sz="1800" spc="-25" dirty="0">
                <a:solidFill>
                  <a:srgbClr val="00B0F0"/>
                </a:solidFill>
                <a:latin typeface="Arial MT"/>
                <a:cs typeface="Arial MT"/>
              </a:rPr>
              <a:t>de </a:t>
            </a:r>
            <a:r>
              <a:rPr sz="1800" spc="-10">
                <a:solidFill>
                  <a:srgbClr val="00B0F0"/>
                </a:solidFill>
                <a:latin typeface="Arial MT"/>
                <a:cs typeface="Arial MT"/>
              </a:rPr>
              <a:t>connaissances</a:t>
            </a:r>
            <a:r>
              <a:rPr sz="1800" spc="-10" smtClean="0">
                <a:solidFill>
                  <a:srgbClr val="00B0F0"/>
                </a:solidFill>
                <a:latin typeface="Arial MT"/>
                <a:cs typeface="Arial MT"/>
              </a:rPr>
              <a:t>.</a:t>
            </a:r>
            <a:endParaRPr lang="fr-FR" sz="1800" spc="-10" dirty="0" smtClean="0">
              <a:solidFill>
                <a:srgbClr val="00B0F0"/>
              </a:solidFill>
              <a:latin typeface="Arial MT"/>
              <a:cs typeface="Arial MT"/>
            </a:endParaRPr>
          </a:p>
          <a:p>
            <a:pPr marL="12700" marR="5080" indent="431165">
              <a:lnSpc>
                <a:spcPct val="100000"/>
              </a:lnSpc>
            </a:pPr>
            <a:r>
              <a:rPr lang="en-US" sz="1800" dirty="0" smtClean="0">
                <a:latin typeface="Arial MT"/>
                <a:cs typeface="Arial MT"/>
              </a:rPr>
              <a:t>Language dictionaries are works whose objects are words, and whose purpose is to delimit the use of </a:t>
            </a:r>
            <a:r>
              <a:rPr lang="en-US" sz="1800" dirty="0" err="1" smtClean="0">
                <a:latin typeface="Arial MT"/>
                <a:cs typeface="Arial MT"/>
              </a:rPr>
              <a:t>language.Unlike</a:t>
            </a:r>
            <a:r>
              <a:rPr lang="en-US" sz="1800" dirty="0" smtClean="0">
                <a:latin typeface="Arial MT"/>
                <a:cs typeface="Arial MT"/>
              </a:rPr>
              <a:t> dictionaries, encyclopedias are works whose objects are things, and whose purpose is to set out a body of knowledge.</a:t>
            </a:r>
            <a:endParaRPr sz="1800">
              <a:latin typeface="Arial MT"/>
              <a:cs typeface="Arial MT"/>
            </a:endParaRPr>
          </a:p>
          <a:p>
            <a:pPr>
              <a:lnSpc>
                <a:spcPct val="100000"/>
              </a:lnSpc>
              <a:spcBef>
                <a:spcPts val="90"/>
              </a:spcBef>
            </a:pPr>
            <a:endParaRPr sz="1800">
              <a:latin typeface="Arial MT"/>
              <a:cs typeface="Arial MT"/>
            </a:endParaRPr>
          </a:p>
          <a:p>
            <a:pPr marL="12700">
              <a:lnSpc>
                <a:spcPct val="100000"/>
              </a:lnSpc>
            </a:pPr>
            <a:r>
              <a:rPr sz="1800" b="1" dirty="0">
                <a:latin typeface="Arial"/>
                <a:cs typeface="Arial"/>
              </a:rPr>
              <a:t>Dictionnaires</a:t>
            </a:r>
            <a:r>
              <a:rPr sz="1800" b="1" spc="-20" dirty="0">
                <a:latin typeface="Arial"/>
                <a:cs typeface="Arial"/>
              </a:rPr>
              <a:t> </a:t>
            </a:r>
            <a:r>
              <a:rPr sz="1800" b="1" dirty="0">
                <a:latin typeface="Arial"/>
                <a:cs typeface="Arial"/>
              </a:rPr>
              <a:t>on-line</a:t>
            </a:r>
            <a:r>
              <a:rPr sz="1800" b="1" spc="-40" dirty="0">
                <a:latin typeface="Arial"/>
                <a:cs typeface="Arial"/>
              </a:rPr>
              <a:t> </a:t>
            </a:r>
            <a:r>
              <a:rPr sz="1800" b="1" spc="-50" dirty="0">
                <a:latin typeface="Arial"/>
                <a:cs typeface="Arial"/>
              </a:rPr>
              <a:t>:</a:t>
            </a:r>
            <a:endParaRPr sz="1800">
              <a:latin typeface="Arial"/>
              <a:cs typeface="Arial"/>
            </a:endParaRPr>
          </a:p>
          <a:p>
            <a:pPr marL="311150">
              <a:lnSpc>
                <a:spcPct val="100000"/>
              </a:lnSpc>
              <a:spcBef>
                <a:spcPts val="5"/>
              </a:spcBef>
            </a:pPr>
            <a:r>
              <a:rPr sz="1800" b="1" spc="-10" smtClean="0">
                <a:latin typeface="Arial"/>
                <a:cs typeface="Arial"/>
              </a:rPr>
              <a:t>Chimie</a:t>
            </a:r>
            <a:endParaRPr lang="fr-FR" sz="1800" b="1" spc="-10" dirty="0" smtClean="0">
              <a:latin typeface="Arial"/>
              <a:cs typeface="Arial"/>
            </a:endParaRPr>
          </a:p>
          <a:p>
            <a:pPr marL="311150">
              <a:lnSpc>
                <a:spcPct val="100000"/>
              </a:lnSpc>
              <a:spcBef>
                <a:spcPts val="5"/>
              </a:spcBef>
            </a:pPr>
            <a:r>
              <a:rPr lang="fr-FR" sz="1800" dirty="0" smtClean="0">
                <a:latin typeface="Arial"/>
                <a:cs typeface="Arial"/>
              </a:rPr>
              <a:t>Online </a:t>
            </a:r>
            <a:r>
              <a:rPr lang="fr-FR" sz="1800" dirty="0" err="1" smtClean="0">
                <a:latin typeface="Arial"/>
                <a:cs typeface="Arial"/>
              </a:rPr>
              <a:t>dictionaries</a:t>
            </a:r>
            <a:r>
              <a:rPr lang="fr-FR" sz="1800" dirty="0" smtClean="0">
                <a:latin typeface="Arial"/>
                <a:cs typeface="Arial"/>
              </a:rPr>
              <a:t> :</a:t>
            </a:r>
            <a:r>
              <a:rPr lang="fr-FR" sz="1800" dirty="0" err="1" smtClean="0">
                <a:latin typeface="Arial"/>
                <a:cs typeface="Arial"/>
              </a:rPr>
              <a:t>Chemistry</a:t>
            </a:r>
            <a:endParaRPr sz="1800">
              <a:latin typeface="Arial"/>
              <a:cs typeface="Arial"/>
            </a:endParaRPr>
          </a:p>
          <a:p>
            <a:pPr marL="12700" marR="2992755">
              <a:lnSpc>
                <a:spcPct val="100000"/>
              </a:lnSpc>
            </a:pPr>
            <a:r>
              <a:rPr sz="1800" dirty="0">
                <a:latin typeface="Arial MT"/>
                <a:cs typeface="Arial MT"/>
              </a:rPr>
              <a:t>Cyberchem,</a:t>
            </a:r>
            <a:r>
              <a:rPr sz="1800" spc="-15" dirty="0">
                <a:latin typeface="Arial MT"/>
                <a:cs typeface="Arial MT"/>
              </a:rPr>
              <a:t> </a:t>
            </a:r>
            <a:r>
              <a:rPr sz="1800" dirty="0">
                <a:latin typeface="Arial MT"/>
                <a:cs typeface="Arial MT"/>
              </a:rPr>
              <a:t>Réactions</a:t>
            </a:r>
            <a:r>
              <a:rPr sz="1800" spc="-30" dirty="0">
                <a:latin typeface="Arial MT"/>
                <a:cs typeface="Arial MT"/>
              </a:rPr>
              <a:t> </a:t>
            </a:r>
            <a:r>
              <a:rPr sz="1800" dirty="0">
                <a:latin typeface="Arial MT"/>
                <a:cs typeface="Arial MT"/>
              </a:rPr>
              <a:t>chimiques</a:t>
            </a:r>
            <a:r>
              <a:rPr sz="1800" spc="-10" dirty="0">
                <a:latin typeface="Arial MT"/>
                <a:cs typeface="Arial MT"/>
              </a:rPr>
              <a:t> </a:t>
            </a:r>
            <a:r>
              <a:rPr sz="1800" dirty="0">
                <a:latin typeface="Arial MT"/>
                <a:cs typeface="Arial MT"/>
              </a:rPr>
              <a:t>de</a:t>
            </a:r>
            <a:r>
              <a:rPr sz="1800" spc="-125" dirty="0">
                <a:latin typeface="Arial MT"/>
                <a:cs typeface="Arial MT"/>
              </a:rPr>
              <a:t> </a:t>
            </a:r>
            <a:r>
              <a:rPr sz="1800" dirty="0">
                <a:latin typeface="Arial MT"/>
                <a:cs typeface="Arial MT"/>
              </a:rPr>
              <a:t>A</a:t>
            </a:r>
            <a:r>
              <a:rPr sz="1800" spc="-125" dirty="0">
                <a:latin typeface="Arial MT"/>
                <a:cs typeface="Arial MT"/>
              </a:rPr>
              <a:t> </a:t>
            </a:r>
            <a:r>
              <a:rPr sz="1800" dirty="0">
                <a:latin typeface="Arial MT"/>
                <a:cs typeface="Arial MT"/>
              </a:rPr>
              <a:t>à</a:t>
            </a:r>
            <a:r>
              <a:rPr sz="1800" spc="-35" dirty="0">
                <a:latin typeface="Arial MT"/>
                <a:cs typeface="Arial MT"/>
              </a:rPr>
              <a:t> </a:t>
            </a:r>
            <a:r>
              <a:rPr sz="1800" dirty="0">
                <a:latin typeface="Arial MT"/>
                <a:cs typeface="Arial MT"/>
              </a:rPr>
              <a:t>Z</a:t>
            </a:r>
            <a:r>
              <a:rPr sz="1800" spc="-30" dirty="0">
                <a:latin typeface="Arial MT"/>
                <a:cs typeface="Arial MT"/>
              </a:rPr>
              <a:t> </a:t>
            </a:r>
            <a:r>
              <a:rPr sz="1800" spc="-50" dirty="0">
                <a:latin typeface="Arial MT"/>
                <a:cs typeface="Arial MT"/>
              </a:rPr>
              <a:t>: </a:t>
            </a:r>
            <a:r>
              <a:rPr sz="1800" u="sng" spc="-10" dirty="0">
                <a:solidFill>
                  <a:srgbClr val="0000FF"/>
                </a:solidFill>
                <a:uFill>
                  <a:solidFill>
                    <a:srgbClr val="0000FF"/>
                  </a:solidFill>
                </a:uFill>
                <a:latin typeface="Arial MT"/>
                <a:cs typeface="Arial MT"/>
                <a:hlinkClick r:id="rId3"/>
              </a:rPr>
              <a:t>http://www.ifrance.com/cyberchem/sommaire.html</a:t>
            </a:r>
            <a:r>
              <a:rPr sz="1800" spc="-10" dirty="0">
                <a:solidFill>
                  <a:srgbClr val="0000FF"/>
                </a:solidFill>
                <a:latin typeface="Arial MT"/>
                <a:cs typeface="Arial MT"/>
              </a:rPr>
              <a:t> </a:t>
            </a:r>
            <a:r>
              <a:rPr sz="1800" dirty="0">
                <a:latin typeface="Arial MT"/>
                <a:cs typeface="Arial MT"/>
              </a:rPr>
              <a:t>Dictionnaire</a:t>
            </a:r>
            <a:r>
              <a:rPr sz="1800" spc="-40" dirty="0">
                <a:latin typeface="Arial MT"/>
                <a:cs typeface="Arial MT"/>
              </a:rPr>
              <a:t> </a:t>
            </a:r>
            <a:r>
              <a:rPr sz="1800" dirty="0">
                <a:latin typeface="Arial MT"/>
                <a:cs typeface="Arial MT"/>
              </a:rPr>
              <a:t>de</a:t>
            </a:r>
            <a:r>
              <a:rPr sz="1800" spc="-45" dirty="0">
                <a:latin typeface="Arial MT"/>
                <a:cs typeface="Arial MT"/>
              </a:rPr>
              <a:t> </a:t>
            </a:r>
            <a:r>
              <a:rPr sz="1800" dirty="0">
                <a:latin typeface="Arial MT"/>
                <a:cs typeface="Arial MT"/>
              </a:rPr>
              <a:t>Chimie</a:t>
            </a:r>
            <a:r>
              <a:rPr sz="1800" spc="-40" dirty="0">
                <a:latin typeface="Arial MT"/>
                <a:cs typeface="Arial MT"/>
              </a:rPr>
              <a:t> </a:t>
            </a:r>
            <a:r>
              <a:rPr sz="1800" spc="-50" dirty="0">
                <a:latin typeface="Arial MT"/>
                <a:cs typeface="Arial MT"/>
              </a:rPr>
              <a:t>:</a:t>
            </a:r>
            <a:endParaRPr sz="1800">
              <a:latin typeface="Arial MT"/>
              <a:cs typeface="Arial MT"/>
            </a:endParaRPr>
          </a:p>
          <a:p>
            <a:pPr marL="12700" marR="2379345">
              <a:lnSpc>
                <a:spcPct val="100000"/>
              </a:lnSpc>
            </a:pPr>
            <a:r>
              <a:rPr sz="1800" u="sng" spc="-10" dirty="0">
                <a:solidFill>
                  <a:srgbClr val="0000FF"/>
                </a:solidFill>
                <a:uFill>
                  <a:solidFill>
                    <a:srgbClr val="0000FF"/>
                  </a:solidFill>
                </a:uFill>
                <a:latin typeface="Arial MT"/>
                <a:cs typeface="Arial MT"/>
                <a:hlinkClick r:id="rId4"/>
              </a:rPr>
              <a:t>http://chimie.scola.ac-paris.fr/sitedechimie/dico/dico.htm</a:t>
            </a:r>
            <a:r>
              <a:rPr sz="1800" spc="-10" dirty="0">
                <a:solidFill>
                  <a:srgbClr val="0000FF"/>
                </a:solidFill>
                <a:latin typeface="Arial MT"/>
                <a:cs typeface="Arial MT"/>
              </a:rPr>
              <a:t> </a:t>
            </a:r>
            <a:r>
              <a:rPr sz="1800" dirty="0">
                <a:latin typeface="Arial MT"/>
                <a:cs typeface="Arial MT"/>
              </a:rPr>
              <a:t>Glossaire</a:t>
            </a:r>
            <a:r>
              <a:rPr sz="1800" spc="-25" dirty="0">
                <a:latin typeface="Arial MT"/>
                <a:cs typeface="Arial MT"/>
              </a:rPr>
              <a:t> </a:t>
            </a:r>
            <a:r>
              <a:rPr sz="1800" dirty="0">
                <a:latin typeface="Arial MT"/>
                <a:cs typeface="Arial MT"/>
              </a:rPr>
              <a:t>de</a:t>
            </a:r>
            <a:r>
              <a:rPr sz="1800" spc="-35" dirty="0">
                <a:latin typeface="Arial MT"/>
                <a:cs typeface="Arial MT"/>
              </a:rPr>
              <a:t> </a:t>
            </a:r>
            <a:r>
              <a:rPr sz="1800" dirty="0">
                <a:latin typeface="Arial MT"/>
                <a:cs typeface="Arial MT"/>
              </a:rPr>
              <a:t>Chimie</a:t>
            </a:r>
            <a:r>
              <a:rPr sz="1800" spc="-10" dirty="0">
                <a:latin typeface="Arial MT"/>
                <a:cs typeface="Arial MT"/>
              </a:rPr>
              <a:t> </a:t>
            </a:r>
            <a:r>
              <a:rPr sz="1800" spc="-50" dirty="0">
                <a:latin typeface="Arial MT"/>
                <a:cs typeface="Arial MT"/>
              </a:rPr>
              <a:t>: </a:t>
            </a:r>
            <a:r>
              <a:rPr sz="1800" u="sng" spc="-10" dirty="0">
                <a:solidFill>
                  <a:srgbClr val="0000FF"/>
                </a:solidFill>
                <a:uFill>
                  <a:solidFill>
                    <a:srgbClr val="0000FF"/>
                  </a:solidFill>
                </a:uFill>
                <a:latin typeface="Arial MT"/>
                <a:cs typeface="Arial MT"/>
                <a:hlinkClick r:id="rId5"/>
              </a:rPr>
              <a:t>http://membres.lycos.fr/jjww/Glossaire.htm</a:t>
            </a:r>
            <a:endParaRPr sz="1800">
              <a:latin typeface="Arial MT"/>
              <a:cs typeface="Arial MT"/>
            </a:endParaRPr>
          </a:p>
          <a:p>
            <a:pPr>
              <a:lnSpc>
                <a:spcPct val="100000"/>
              </a:lnSpc>
              <a:spcBef>
                <a:spcPts val="90"/>
              </a:spcBef>
            </a:pPr>
            <a:endParaRPr sz="1800">
              <a:latin typeface="Arial MT"/>
              <a:cs typeface="Arial MT"/>
            </a:endParaRPr>
          </a:p>
          <a:p>
            <a:pPr marL="438150">
              <a:lnSpc>
                <a:spcPct val="100000"/>
              </a:lnSpc>
            </a:pPr>
            <a:r>
              <a:rPr sz="1800" b="1" spc="-10" dirty="0">
                <a:latin typeface="Arial"/>
                <a:cs typeface="Arial"/>
              </a:rPr>
              <a:t>Mathématiques</a:t>
            </a:r>
            <a:endParaRPr sz="1800">
              <a:latin typeface="Arial"/>
              <a:cs typeface="Arial"/>
            </a:endParaRPr>
          </a:p>
          <a:p>
            <a:pPr marL="12700">
              <a:lnSpc>
                <a:spcPct val="100000"/>
              </a:lnSpc>
              <a:spcBef>
                <a:spcPts val="5"/>
              </a:spcBef>
            </a:pPr>
            <a:r>
              <a:rPr sz="1800" dirty="0">
                <a:latin typeface="Arial MT"/>
                <a:cs typeface="Arial MT"/>
              </a:rPr>
              <a:t>Dictionnaire</a:t>
            </a:r>
            <a:r>
              <a:rPr sz="1800" spc="-40" dirty="0">
                <a:latin typeface="Arial MT"/>
                <a:cs typeface="Arial MT"/>
              </a:rPr>
              <a:t> </a:t>
            </a:r>
            <a:r>
              <a:rPr sz="1800" dirty="0">
                <a:latin typeface="Arial MT"/>
                <a:cs typeface="Arial MT"/>
              </a:rPr>
              <a:t>de</a:t>
            </a:r>
            <a:r>
              <a:rPr sz="1800" spc="-50" dirty="0">
                <a:latin typeface="Arial MT"/>
                <a:cs typeface="Arial MT"/>
              </a:rPr>
              <a:t> </a:t>
            </a:r>
            <a:r>
              <a:rPr sz="1800" dirty="0">
                <a:latin typeface="Arial MT"/>
                <a:cs typeface="Arial MT"/>
              </a:rPr>
              <a:t>mathématiques</a:t>
            </a:r>
            <a:r>
              <a:rPr sz="1800" spc="-50" dirty="0">
                <a:latin typeface="Arial MT"/>
                <a:cs typeface="Arial MT"/>
              </a:rPr>
              <a:t> :</a:t>
            </a:r>
            <a:endParaRPr sz="1800">
              <a:latin typeface="Arial MT"/>
              <a:cs typeface="Arial MT"/>
            </a:endParaRPr>
          </a:p>
          <a:p>
            <a:pPr marL="12700" marR="3140075" indent="-635">
              <a:lnSpc>
                <a:spcPct val="100000"/>
              </a:lnSpc>
            </a:pPr>
            <a:r>
              <a:rPr sz="1800" u="sng" spc="120" dirty="0">
                <a:solidFill>
                  <a:srgbClr val="0000FF"/>
                </a:solidFill>
                <a:uFill>
                  <a:solidFill>
                    <a:srgbClr val="0000FF"/>
                  </a:solidFill>
                </a:uFill>
                <a:latin typeface="Arial MT"/>
                <a:cs typeface="Arial MT"/>
                <a:hlinkClick r:id="rId6"/>
              </a:rPr>
              <a:t> </a:t>
            </a:r>
            <a:r>
              <a:rPr sz="1800" u="sng" spc="-10" dirty="0">
                <a:solidFill>
                  <a:srgbClr val="0000FF"/>
                </a:solidFill>
                <a:uFill>
                  <a:solidFill>
                    <a:srgbClr val="0000FF"/>
                  </a:solidFill>
                </a:uFill>
                <a:latin typeface="Arial MT"/>
                <a:cs typeface="Arial MT"/>
                <a:hlinkClick r:id="rId6"/>
              </a:rPr>
              <a:t>http://perso.club-internet.fr/suquet/dico/dico.htm</a:t>
            </a:r>
            <a:r>
              <a:rPr sz="1800" spc="-10" dirty="0">
                <a:solidFill>
                  <a:srgbClr val="0000FF"/>
                </a:solidFill>
                <a:latin typeface="Arial MT"/>
                <a:cs typeface="Arial MT"/>
              </a:rPr>
              <a:t> </a:t>
            </a:r>
            <a:r>
              <a:rPr sz="1800" dirty="0">
                <a:latin typeface="Arial MT"/>
                <a:cs typeface="Arial MT"/>
              </a:rPr>
              <a:t>Lexique</a:t>
            </a:r>
            <a:r>
              <a:rPr sz="1800" spc="-5" dirty="0">
                <a:latin typeface="Arial MT"/>
                <a:cs typeface="Arial MT"/>
              </a:rPr>
              <a:t> </a:t>
            </a:r>
            <a:r>
              <a:rPr sz="1800" dirty="0">
                <a:latin typeface="Arial MT"/>
                <a:cs typeface="Arial MT"/>
              </a:rPr>
              <a:t>de</a:t>
            </a:r>
            <a:r>
              <a:rPr sz="1800" spc="-40" dirty="0">
                <a:latin typeface="Arial MT"/>
                <a:cs typeface="Arial MT"/>
              </a:rPr>
              <a:t> </a:t>
            </a:r>
            <a:r>
              <a:rPr sz="1800" dirty="0">
                <a:latin typeface="Arial MT"/>
                <a:cs typeface="Arial MT"/>
              </a:rPr>
              <a:t>mathématique</a:t>
            </a:r>
            <a:r>
              <a:rPr sz="1800" spc="-15" dirty="0">
                <a:latin typeface="Arial MT"/>
                <a:cs typeface="Arial MT"/>
              </a:rPr>
              <a:t> </a:t>
            </a:r>
            <a:r>
              <a:rPr sz="1800" dirty="0">
                <a:latin typeface="Arial MT"/>
                <a:cs typeface="Arial MT"/>
              </a:rPr>
              <a:t>(</a:t>
            </a:r>
            <a:r>
              <a:rPr sz="1800" spc="-25" dirty="0">
                <a:latin typeface="Arial MT"/>
                <a:cs typeface="Arial MT"/>
              </a:rPr>
              <a:t> </a:t>
            </a:r>
            <a:r>
              <a:rPr sz="1800" dirty="0">
                <a:latin typeface="Arial MT"/>
                <a:cs typeface="Arial MT"/>
              </a:rPr>
              <a:t>Netmaths)</a:t>
            </a:r>
            <a:r>
              <a:rPr sz="1800" spc="-20" dirty="0">
                <a:latin typeface="Arial MT"/>
                <a:cs typeface="Arial MT"/>
              </a:rPr>
              <a:t> </a:t>
            </a:r>
            <a:r>
              <a:rPr sz="1800" spc="-50" dirty="0">
                <a:latin typeface="Arial MT"/>
                <a:cs typeface="Arial MT"/>
              </a:rPr>
              <a:t>: </a:t>
            </a:r>
            <a:r>
              <a:rPr sz="1800" u="sng" spc="-10" dirty="0">
                <a:solidFill>
                  <a:srgbClr val="0000FF"/>
                </a:solidFill>
                <a:uFill>
                  <a:solidFill>
                    <a:srgbClr val="0000FF"/>
                  </a:solidFill>
                </a:uFill>
                <a:latin typeface="Arial MT"/>
                <a:cs typeface="Arial MT"/>
                <a:hlinkClick r:id="rId7"/>
              </a:rPr>
              <a:t>http://www.netmaths.net/Lexique/#accueil</a:t>
            </a:r>
            <a:endParaRPr sz="1800">
              <a:latin typeface="Arial MT"/>
              <a:cs typeface="Arial MT"/>
            </a:endParaRPr>
          </a:p>
        </p:txBody>
      </p:sp>
      <p:pic>
        <p:nvPicPr>
          <p:cNvPr id="11267" name="Picture 3"/>
          <p:cNvPicPr>
            <a:picLocks noChangeAspect="1" noChangeArrowheads="1"/>
          </p:cNvPicPr>
          <p:nvPr/>
        </p:nvPicPr>
        <p:blipFill>
          <a:blip r:embed="rId8"/>
          <a:srcRect/>
          <a:stretch>
            <a:fillRect/>
          </a:stretch>
        </p:blipFill>
        <p:spPr bwMode="auto">
          <a:xfrm>
            <a:off x="6705600" y="3352800"/>
            <a:ext cx="1943100" cy="18288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537</TotalTime>
  <Words>2863</Words>
  <Application>Microsoft Office PowerPoint</Application>
  <PresentationFormat>Affichage à l'écran (4:3)</PresentationFormat>
  <Paragraphs>372</Paragraphs>
  <Slides>41</Slides>
  <Notes>0</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Office Theme</vt:lpstr>
      <vt:lpstr>Diapositive 1</vt:lpstr>
      <vt:lpstr>Diapositive 2</vt:lpstr>
      <vt:lpstr>Diapositive 3</vt:lpstr>
      <vt:lpstr>La remontée des filières bibliographiques consiste à partir d'ouvrages récents sur le sujet, à étudier leurs bibliographies, leurs sources, les auteurs qu'ils citent et à noter les références de tous les ouvrages paraissant intéressants.   Tracing the bibliographic sources Involves starting with recent works on the subject, studying their bibliographies, their sources, the authors they cite, and noting the references of all the works that seem interesting.</vt:lpstr>
      <vt:lpstr>Systematic (automatic) file search:   Involves systematically searching through files (author, title, subject, keywords), which is easier if the file is computerized.Some databases are accessible by telematic means, giving you rapid access to references that do not exist in your own country. Some foreign documentation centers also respond to queries sent to them by post.</vt:lpstr>
      <vt:lpstr>Diapositive 6</vt:lpstr>
      <vt:lpstr>Diapositive 7</vt:lpstr>
      <vt:lpstr>Diapositive 8</vt:lpstr>
      <vt:lpstr>Diapositive 9</vt:lpstr>
      <vt:lpstr>Physique- Physics</vt:lpstr>
      <vt:lpstr>Diapositive 11</vt:lpstr>
      <vt:lpstr>Diapositive 12</vt:lpstr>
      <vt:lpstr>Diapositive 13</vt:lpstr>
      <vt:lpstr>Diapositive 14</vt:lpstr>
      <vt:lpstr>Diapositive 15</vt:lpstr>
      <vt:lpstr>Diapositive 16</vt:lpstr>
      <vt:lpstr>Diapositive 17</vt:lpstr>
      <vt:lpstr>Why not Google as source  ?</vt:lpstr>
      <vt:lpstr>Reminder: Internet is not a library   </vt:lpstr>
      <vt:lpstr>Internet is not a library !? </vt:lpstr>
      <vt:lpstr> Invisible Web</vt:lpstr>
      <vt:lpstr>Bibliographic research techniques</vt:lpstr>
      <vt:lpstr>Diapositive 23</vt:lpstr>
      <vt:lpstr>C’est la recherche, soit sur un l’OPAC d’une bibliothèque,</vt:lpstr>
      <vt:lpstr>C’est la recherche, soit sur un l’OPAC d’une bibliothèque,</vt:lpstr>
      <vt:lpstr>Choix des mots clés La deuxième étape dans la recherche bibliographique est la sélection des mots signifiants de mon sujet dits « mots clés ». Le choix de ces mots qui me paraissent importants pour les recherches est déterminé par :</vt:lpstr>
      <vt:lpstr> Choosing key words The second stage in bibliographic research is the selection of words relevant to my subject, known as “keywords”. The choice of these words, which seem important to me for research purposes, is determined by :</vt:lpstr>
      <vt:lpstr>Diapositive 28</vt:lpstr>
      <vt:lpstr>Diapositive 29</vt:lpstr>
      <vt:lpstr>Evaluation des documents scientifiques Evaluation of scientific documents</vt:lpstr>
      <vt:lpstr>Diapositive 31</vt:lpstr>
      <vt:lpstr>L’évaluation des articles Paper evaluation </vt:lpstr>
      <vt:lpstr>Diapositive 33</vt:lpstr>
      <vt:lpstr>Fiche technique ScienceDirect</vt:lpstr>
      <vt:lpstr>Contenu: Plus de 1800 titres de revues en texte intégral concernant l’année en cours et 4 années d’archives soit</vt:lpstr>
      <vt:lpstr>Diapositive 36</vt:lpstr>
      <vt:lpstr>Notion de Facteur d'impact (FI)</vt:lpstr>
      <vt:lpstr>Notion of Impact Factor (IF))</vt:lpstr>
      <vt:lpstr>Diapositive 39</vt:lpstr>
      <vt:lpstr>Diapositive 40</vt:lpstr>
      <vt:lpstr>FIN Chapitre I 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INITIATION A LA RECHERCHE</dc:title>
  <dc:creator>larbi  belagraa</dc:creator>
  <cp:lastModifiedBy>pc</cp:lastModifiedBy>
  <cp:revision>15</cp:revision>
  <dcterms:created xsi:type="dcterms:W3CDTF">2024-10-18T16:04:17Z</dcterms:created>
  <dcterms:modified xsi:type="dcterms:W3CDTF">2024-10-21T07:19:10Z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2020-12-07T00:00:00Z</vt:filetime>
  </property>
  <property fmtid="{D5CDD505-2E9C-101B-9397-08002B2CF9AE}" pid="3" name="Creator">
    <vt:lpwstr>Microsoft® PowerPoint® 2016</vt:lpwstr>
  </property>
  <property fmtid="{D5CDD505-2E9C-101B-9397-08002B2CF9AE}" pid="4" name="LastSaved">
    <vt:filetime>2024-10-18T00:00:00Z</vt:filetime>
  </property>
  <property fmtid="{D5CDD505-2E9C-101B-9397-08002B2CF9AE}" pid="5" name="Producer">
    <vt:lpwstr>Microsoft® PowerPoint® 2016</vt:lpwstr>
  </property>
</Properties>
</file>