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23"/>
  </p:notesMasterIdLst>
  <p:sldIdLst>
    <p:sldId id="303" r:id="rId2"/>
    <p:sldId id="306" r:id="rId3"/>
    <p:sldId id="257" r:id="rId4"/>
    <p:sldId id="282" r:id="rId5"/>
    <p:sldId id="259" r:id="rId6"/>
    <p:sldId id="258" r:id="rId7"/>
    <p:sldId id="261" r:id="rId8"/>
    <p:sldId id="286" r:id="rId9"/>
    <p:sldId id="287" r:id="rId10"/>
    <p:sldId id="296" r:id="rId11"/>
    <p:sldId id="305" r:id="rId12"/>
    <p:sldId id="300" r:id="rId13"/>
    <p:sldId id="265" r:id="rId14"/>
    <p:sldId id="283" r:id="rId15"/>
    <p:sldId id="271" r:id="rId16"/>
    <p:sldId id="275" r:id="rId17"/>
    <p:sldId id="274" r:id="rId18"/>
    <p:sldId id="276" r:id="rId19"/>
    <p:sldId id="277" r:id="rId20"/>
    <p:sldId id="278" r:id="rId21"/>
    <p:sldId id="307" r:id="rId22"/>
  </p:sldIdLst>
  <p:sldSz cx="9144000" cy="6858000" type="screen4x3"/>
  <p:notesSz cx="6858000" cy="9144000"/>
  <p:defaultTextStyle>
    <a:defPPr>
      <a:defRPr lang="ar-TN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84383" autoAdjust="0"/>
    <p:restoredTop sz="94615" autoAdjust="0"/>
  </p:normalViewPr>
  <p:slideViewPr>
    <p:cSldViewPr>
      <p:cViewPr varScale="1">
        <p:scale>
          <a:sx n="47" d="100"/>
          <a:sy n="47" d="100"/>
        </p:scale>
        <p:origin x="-6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418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8082"/>
    </p:cViewPr>
  </p:sorterViewPr>
  <p:notesViewPr>
    <p:cSldViewPr>
      <p:cViewPr varScale="1">
        <p:scale>
          <a:sx n="38" d="100"/>
          <a:sy n="38" d="100"/>
        </p:scale>
        <p:origin x="-154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TN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A7F55B4-7E48-4272-8C67-D23C89B45731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TN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TN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TN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B2B18A4-B6E4-40DE-B939-AA316406EE8E}" type="slidenum">
              <a:rPr lang="ar-TN" smtClean="0"/>
              <a:pPr/>
              <a:t>‹N°›</a:t>
            </a:fld>
            <a:endParaRPr lang="ar-TN" dirty="0"/>
          </a:p>
        </p:txBody>
      </p:sp>
    </p:spTree>
    <p:extLst>
      <p:ext uri="{BB962C8B-B14F-4D97-AF65-F5344CB8AC3E}">
        <p14:creationId xmlns:p14="http://schemas.microsoft.com/office/powerpoint/2010/main" xmlns="" val="238545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2B18A4-B6E4-40DE-B939-AA316406EE8E}" type="slidenum">
              <a:rPr lang="ar-TN" smtClean="0"/>
              <a:pPr/>
              <a:t>3</a:t>
            </a:fld>
            <a:endParaRPr lang="ar-TN" dirty="0"/>
          </a:p>
        </p:txBody>
      </p:sp>
    </p:spTree>
    <p:extLst>
      <p:ext uri="{BB962C8B-B14F-4D97-AF65-F5344CB8AC3E}">
        <p14:creationId xmlns:p14="http://schemas.microsoft.com/office/powerpoint/2010/main" xmlns="" val="1195772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TN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2B18A4-B6E4-40DE-B939-AA316406EE8E}" type="slidenum">
              <a:rPr lang="ar-TN" smtClean="0"/>
              <a:pPr/>
              <a:t>7</a:t>
            </a:fld>
            <a:endParaRPr lang="ar-TN" dirty="0"/>
          </a:p>
        </p:txBody>
      </p:sp>
    </p:spTree>
    <p:extLst>
      <p:ext uri="{BB962C8B-B14F-4D97-AF65-F5344CB8AC3E}">
        <p14:creationId xmlns:p14="http://schemas.microsoft.com/office/powerpoint/2010/main" xmlns="" val="389882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2B18A4-B6E4-40DE-B939-AA316406EE8E}" type="slidenum">
              <a:rPr lang="ar-TN" smtClean="0"/>
              <a:pPr/>
              <a:t>19</a:t>
            </a:fld>
            <a:endParaRPr lang="ar-T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TN" dirty="0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TN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TN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TN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TN" dirty="0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TN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TN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TN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TN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TN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dirty="0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TN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3FBE211-570F-4DD2-9AE3-E754A337F01A}" type="datetimeFigureOut">
              <a:rPr lang="ar-TN" smtClean="0"/>
              <a:pPr/>
              <a:t>11-02-1437</a:t>
            </a:fld>
            <a:endParaRPr lang="ar-TN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TN" dirty="0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C86E723-677C-4143-BEF5-0431D4033558}" type="slidenum">
              <a:rPr lang="ar-TN" smtClean="0"/>
              <a:pPr/>
              <a:t>‹N°›</a:t>
            </a:fld>
            <a:endParaRPr lang="ar-T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r.wikipedia.org/wiki/Fluide_(mati%C3%A8re)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Ing%C3%A9nieur" TargetMode="External"/><Relationship Id="rId2" Type="http://schemas.openxmlformats.org/officeDocument/2006/relationships/hyperlink" Target="https://fr.wikipedia.org/wiki/Physique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fr.wikipedia.org/wiki/Mesure_physique" TargetMode="External"/><Relationship Id="rId5" Type="http://schemas.openxmlformats.org/officeDocument/2006/relationships/hyperlink" Target="https://fr.wikipedia.org/wiki/Unit%C3%A9_de_mesure" TargetMode="External"/><Relationship Id="rId4" Type="http://schemas.openxmlformats.org/officeDocument/2006/relationships/hyperlink" Target="https://fr.wikipedia.org/wiki/Grandeur_physiqu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r.wikipedia.org/wiki/%C3%89coulement" TargetMode="External"/><Relationship Id="rId3" Type="http://schemas.openxmlformats.org/officeDocument/2006/relationships/hyperlink" Target="https://fr.wikipedia.org/wiki/Rh%C3%A9ologie" TargetMode="External"/><Relationship Id="rId7" Type="http://schemas.openxmlformats.org/officeDocument/2006/relationships/hyperlink" Target="https://fr.wikipedia.org/wiki/Inertie" TargetMode="External"/><Relationship Id="rId2" Type="http://schemas.openxmlformats.org/officeDocument/2006/relationships/hyperlink" Target="https://fr.wikipedia.org/wiki/Instrument_de_mesure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fr.wikipedia.org/wiki/%C3%89chantillon_(mati%C3%A8re)" TargetMode="External"/><Relationship Id="rId5" Type="http://schemas.openxmlformats.org/officeDocument/2006/relationships/hyperlink" Target="https://commons.wikimedia.org/wiki/Image:Shear_scherung.jpg" TargetMode="External"/><Relationship Id="rId10" Type="http://schemas.openxmlformats.org/officeDocument/2006/relationships/hyperlink" Target="https://fr.wikipedia.org/wiki/Force_(physique)" TargetMode="External"/><Relationship Id="rId4" Type="http://schemas.openxmlformats.org/officeDocument/2006/relationships/hyperlink" Target="https://fr.wikipedia.org/wiki/Fluide_(mati%C3%A8re)" TargetMode="External"/><Relationship Id="rId9" Type="http://schemas.openxmlformats.org/officeDocument/2006/relationships/hyperlink" Target="https://fr.wikipedia.org/wiki/Suspension_(chimie)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Viscosim%C3%A8tre" TargetMode="External"/><Relationship Id="rId7" Type="http://schemas.openxmlformats.org/officeDocument/2006/relationships/hyperlink" Target="https://fr.wikipedia.org/wiki/Fraction_volumiqu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r.wikipedia.org/wiki/Viscosit%C3%A9" TargetMode="External"/><Relationship Id="rId5" Type="http://schemas.openxmlformats.org/officeDocument/2006/relationships/hyperlink" Target="https://fr.wikipedia.org/wiki/Contrainte_de_cisaillement" TargetMode="External"/><Relationship Id="rId4" Type="http://schemas.openxmlformats.org/officeDocument/2006/relationships/hyperlink" Target="https://fr.wikipedia.org/wiki/Taux_de_cisaillemen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ommons.wikimedia.org/wiki/File:Rotational_rheometers-Couette-Searle-Plate_plate-Cone_plate_types.pn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 flipH="1">
            <a:off x="1571604" y="2714620"/>
            <a:ext cx="7358114" cy="2786082"/>
          </a:xfrm>
        </p:spPr>
        <p:txBody>
          <a:bodyPr>
            <a:normAutofit fontScale="90000"/>
          </a:bodyPr>
          <a:lstStyle/>
          <a:p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fr-FR" sz="3100" dirty="0" smtClean="0">
                <a:solidFill>
                  <a:schemeClr val="accent1">
                    <a:lumMod val="75000"/>
                  </a:schemeClr>
                </a:solidFill>
                <a:latin typeface="Imprint MT Shadow" pitchFamily="82" charset="0"/>
              </a:rPr>
              <a:t>relise par: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/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 *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  <a:t>BEN KERROUCHE GHANIA . 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  <a:t>   *BEN LEMNOUAR SAMIR. 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  <a:t>      * BEN CHEIKH AMEL.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  <a:t>        </a:t>
            </a:r>
            <a:r>
              <a:rPr lang="fr-FR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  <a:t>*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  <a:t> ZOUBIRI AMINA.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</a:t>
            </a:r>
            <a:r>
              <a:rPr lang="fr-FR" dirty="0" smtClean="0"/>
              <a:t/>
            </a:r>
            <a:br>
              <a:rPr lang="fr-FR" dirty="0" smtClean="0"/>
            </a:br>
            <a:endParaRPr lang="ar-TN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215074" y="5143512"/>
            <a:ext cx="2643206" cy="1143008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Imprint MT Shadow" pitchFamily="82" charset="0"/>
              </a:rPr>
              <a:t>Enseignant:</a:t>
            </a:r>
          </a:p>
          <a:p>
            <a:r>
              <a:rPr lang="fr-FR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Imprint MT Shadow" pitchFamily="82" charset="0"/>
              </a:rPr>
              <a:t>  Mr . maza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Imprint MT Shadow" pitchFamily="82" charset="0"/>
              </a:rPr>
              <a:t> </a:t>
            </a:r>
            <a:endParaRPr lang="ar-TN" sz="3200" dirty="0">
              <a:solidFill>
                <a:schemeClr val="accent1">
                  <a:lumMod val="75000"/>
                </a:schemeClr>
              </a:solidFill>
              <a:latin typeface="Imprint MT Shadow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2976" y="428604"/>
            <a:ext cx="7358114" cy="200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gency FB" pitchFamily="34" charset="0"/>
                <a:cs typeface="Aharoni" pitchFamily="2" charset="-79"/>
              </a:rPr>
              <a:t>Thème :</a:t>
            </a:r>
          </a:p>
          <a:p>
            <a:pPr algn="ctr"/>
            <a:r>
              <a:rPr lang="fr-FR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gency FB" pitchFamily="34" charset="0"/>
                <a:cs typeface="Aharoni" pitchFamily="2" charset="-79"/>
              </a:rPr>
              <a:t>Instrument de mesure*Rhéomètre</a:t>
            </a:r>
            <a:r>
              <a:rPr lang="fr-FR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gency FB" pitchFamily="34" charset="0"/>
                <a:cs typeface="Aharoni" pitchFamily="2" charset="-79"/>
              </a:rPr>
              <a:t> *</a:t>
            </a:r>
            <a:endParaRPr lang="fr-FR" sz="2800" b="1" dirty="0">
              <a:solidFill>
                <a:schemeClr val="tx1">
                  <a:lumMod val="95000"/>
                  <a:lumOff val="5000"/>
                </a:schemeClr>
              </a:solidFill>
              <a:latin typeface="Agency FB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6310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714356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- cylindres coaxiaux: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857232"/>
            <a:ext cx="75009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fr-FR" sz="2400" dirty="0" smtClean="0"/>
              <a:t>On montre que si le rapport entre le rayon extérieur R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 et le rayon intérieur R</a:t>
            </a:r>
            <a:r>
              <a:rPr lang="fr-FR" sz="2400" baseline="-25000" dirty="0" smtClean="0"/>
              <a:t>1</a:t>
            </a:r>
            <a:r>
              <a:rPr lang="fr-FR" sz="2400" dirty="0" smtClean="0"/>
              <a:t> est inférieur à 1,05, on peut considérer comme constant et prendre sa valeur moyenne . Le rhéomètre de type Searle, très courant, est adapté aux échantillons </a:t>
            </a:r>
            <a:r>
              <a:rPr lang="fr-FR" sz="2400" dirty="0" smtClean="0">
                <a:hlinkClick r:id="rId2" tooltip="Fluide (matière)"/>
              </a:rPr>
              <a:t>fluides</a:t>
            </a:r>
            <a:r>
              <a:rPr lang="fr-FR" sz="2400" dirty="0" smtClean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2910" y="4000504"/>
            <a:ext cx="62150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400" dirty="0" smtClean="0"/>
              <a:t>cône-plan (CP). L'angle de cône θ est très faible (en général 0,5 ≤ θ ≤ 4°) pour obtenir quasi constant dans le volume de mesure. Pour une même vitesse de rotation, plus θ est faible, plus est élevé.</a:t>
            </a:r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357158" y="3214686"/>
            <a:ext cx="2857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-CONE-PLAN: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7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286808" cy="57150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Principe </a:t>
            </a:r>
            <a:r>
              <a:rPr lang="fr-FR" dirty="0">
                <a:solidFill>
                  <a:srgbClr val="FF0000"/>
                </a:solidFill>
              </a:rPr>
              <a:t>de fonctionnement d’un rhéomètre</a:t>
            </a:r>
            <a:endParaRPr lang="ar-TN" dirty="0">
              <a:solidFill>
                <a:srgbClr val="FF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1071546"/>
            <a:ext cx="757242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A la différence d’un viscosimètre .un rhéomètre est un dispositif capable</a:t>
            </a:r>
            <a:r>
              <a:rPr lang="fr-FR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de mesurer la courbe d’écoulement]. Dans la suite, nous allons décrire le principe de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fonctionnement d’un tel appareil. En géométrie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l’échantillon est logé entre</a:t>
            </a:r>
            <a:r>
              <a:rPr lang="fr-FR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deux cylindres coaxiaux. Le cylindre extérieur (de rayon R2) est immobile et le cylindre intérieur</a:t>
            </a:r>
            <a:r>
              <a:rPr lang="fr-FR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(de rayon R1) est mobile. Il est relié par un axe à un moteur.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latin typeface="Calibri" pitchFamily="34" charset="0"/>
                <a:ea typeface="Calibri" pitchFamily="34" charset="0"/>
                <a:cs typeface="TimesNewRoman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 Ce moteur impose sur l’axe un couple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SymbolMT"/>
              </a:rPr>
              <a:t>Γ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. Le cylindre tourne  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 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et sa vitesse de rotation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SymbolMT"/>
              </a:rPr>
              <a:t>Ω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est mesurée par un encodeur optique.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"/>
              </a:rPr>
              <a:t> Grâce à ces</a:t>
            </a:r>
            <a:r>
              <a:rPr lang="fr-FR" sz="2400" dirty="0" smtClean="0">
                <a:latin typeface="Arial" pitchFamily="34" charset="0"/>
                <a:ea typeface="Calibri" pitchFamily="34" charset="0"/>
                <a:cs typeface="TimesNewRoman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NewRoman"/>
              </a:rPr>
              <a:t>deux mesures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SymbolMT"/>
              </a:rPr>
              <a:t>Γ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NewRoman"/>
              </a:rPr>
              <a:t>et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SymbolMT"/>
              </a:rPr>
              <a:t>Ω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NewRoman"/>
              </a:rPr>
              <a:t>, le rhéomètre calcule, grâce à un modèle, la viscosité du fluide.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6860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56" b="5556"/>
          <a:stretch>
            <a:fillRect/>
          </a:stretch>
        </p:blipFill>
        <p:spPr bwMode="auto">
          <a:xfrm>
            <a:off x="1714480" y="332657"/>
            <a:ext cx="5715040" cy="507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14480" y="5715016"/>
            <a:ext cx="5572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Rhéomètre capillaire à écoulement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endParaRPr lang="ar-TN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2143116"/>
            <a:ext cx="6953653" cy="1714512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154570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0034" y="357166"/>
            <a:ext cx="81439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FR" sz="2400" b="1" dirty="0" smtClean="0"/>
          </a:p>
          <a:p>
            <a:pPr algn="ctr"/>
            <a:r>
              <a:rPr lang="fr-FR" sz="2400" b="1" dirty="0" smtClean="0"/>
              <a:t>Les rhéomètres peuvent être classés en trois </a:t>
            </a:r>
            <a:endParaRPr lang="ar-EG" sz="2400" b="1" dirty="0" smtClean="0"/>
          </a:p>
          <a:p>
            <a:pPr algn="ctr"/>
            <a:r>
              <a:rPr lang="fr-FR" sz="2400" b="1" dirty="0" smtClean="0"/>
              <a:t>catégories :</a:t>
            </a:r>
          </a:p>
          <a:p>
            <a:pPr algn="ctr"/>
            <a:endParaRPr lang="fr-FR" sz="2400" b="1" dirty="0" smtClean="0"/>
          </a:p>
          <a:p>
            <a:pPr algn="l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Les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rhéomètres à régime permanent : </a:t>
            </a:r>
            <a:r>
              <a:rPr lang="fr-FR" sz="2400" dirty="0"/>
              <a:t>utilisés comme viscosimètres, ils permettent néanmoins d'obtenir des </a:t>
            </a:r>
            <a:r>
              <a:rPr lang="fr-FR" sz="2400" dirty="0" smtClean="0"/>
              <a:t>rhéogrammes </a:t>
            </a:r>
            <a:r>
              <a:rPr lang="fr-FR" sz="2400" dirty="0"/>
              <a:t>pour des liquides. </a:t>
            </a:r>
          </a:p>
          <a:p>
            <a:pPr algn="l"/>
            <a:r>
              <a:rPr lang="fr-FR" sz="2400" dirty="0"/>
              <a:t> 	</a:t>
            </a:r>
            <a:endParaRPr lang="ar-EG" sz="2400" dirty="0" smtClean="0"/>
          </a:p>
          <a:p>
            <a:pPr algn="l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Les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rhéomètres à régime 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transitoire: </a:t>
            </a:r>
            <a:r>
              <a:rPr lang="fr-FR" sz="2400" dirty="0"/>
              <a:t>permettent l'étude de la viscoélasticité des matériaux. </a:t>
            </a:r>
          </a:p>
          <a:p>
            <a:pPr algn="l"/>
            <a:r>
              <a:rPr lang="fr-FR" sz="2400" dirty="0"/>
              <a:t> 	</a:t>
            </a:r>
            <a:endParaRPr lang="fr-FR" sz="2400" dirty="0" smtClean="0"/>
          </a:p>
          <a:p>
            <a:pPr algn="l"/>
            <a:endParaRPr lang="fr-FR" sz="2400" dirty="0"/>
          </a:p>
          <a:p>
            <a:pPr algn="l"/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Les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rhéomètres dynamiques </a:t>
            </a:r>
            <a:r>
              <a:rPr lang="fr-FR" sz="2400" dirty="0"/>
              <a:t>qui fonctionnent en régime sinusoïdal forcé sont sûrement ceux qui fournissent le plus </a:t>
            </a:r>
            <a:r>
              <a:rPr lang="fr-FR" sz="2000" dirty="0" smtClean="0"/>
              <a:t>de </a:t>
            </a:r>
            <a:r>
              <a:rPr lang="fr-FR" sz="2000" dirty="0"/>
              <a:t>renseignements des </a:t>
            </a:r>
            <a:r>
              <a:rPr lang="fr-FR" sz="2000" dirty="0" smtClean="0"/>
              <a:t>matériaux.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xmlns="" val="2636711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143000"/>
          </a:xfrm>
        </p:spPr>
        <p:txBody>
          <a:bodyPr/>
          <a:lstStyle/>
          <a:p>
            <a:r>
              <a:rPr lang="fr-FR" sz="3200" b="1" kern="1800" dirty="0" smtClean="0">
                <a:solidFill>
                  <a:srgbClr val="FF0000"/>
                </a:solidFill>
                <a:latin typeface="Verdana"/>
                <a:ea typeface="Times New Roman"/>
                <a:cs typeface="Times New Roman"/>
              </a:rPr>
              <a:t>Rhéomètres rotatifs cylindriques:</a:t>
            </a:r>
            <a:endParaRPr lang="ar-TN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6050"/>
            <a:ext cx="3168352" cy="482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00034" y="1928802"/>
            <a:ext cx="44291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400" dirty="0"/>
              <a:t>C'est la famille de rhéomètres les plus utilisés. Ils sont fortement automatisés dans leur fonctionnement : électronique de commande et de contrôle, mesures automatisées, acquisition des données. Cela n'empêche qu'ils peuvent être mal </a:t>
            </a:r>
            <a:r>
              <a:rPr lang="fr-FR" sz="2400" dirty="0" smtClean="0"/>
              <a:t>utilisés.</a:t>
            </a:r>
            <a:endParaRPr lang="ar-TN" sz="2400" dirty="0"/>
          </a:p>
        </p:txBody>
      </p:sp>
    </p:spTree>
    <p:extLst>
      <p:ext uri="{BB962C8B-B14F-4D97-AF65-F5344CB8AC3E}">
        <p14:creationId xmlns:p14="http://schemas.microsoft.com/office/powerpoint/2010/main" xmlns="" val="14458743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6496072" cy="654032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Rhéomètre à rotation:</a:t>
            </a:r>
            <a:endParaRPr lang="ar-TN" sz="3600" dirty="0">
              <a:solidFill>
                <a:srgbClr val="FF0000"/>
              </a:solidFill>
            </a:endParaRPr>
          </a:p>
        </p:txBody>
      </p:sp>
      <p:pic>
        <p:nvPicPr>
          <p:cNvPr id="3" name="صورة 2" descr="The RheolabQC is the quality control rheometer from Anton Paar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428736"/>
            <a:ext cx="3314077" cy="41605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مستطيل 3"/>
          <p:cNvSpPr/>
          <p:nvPr/>
        </p:nvSpPr>
        <p:spPr>
          <a:xfrm>
            <a:off x="3286116" y="5733256"/>
            <a:ext cx="4286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Rheo labQC</a:t>
            </a:r>
            <a:endParaRPr lang="ar-TN" sz="2800" dirty="0">
              <a:solidFill>
                <a:srgbClr val="FF000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95536" y="1000109"/>
            <a:ext cx="381642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ar-EG" dirty="0"/>
              <a:t> </a:t>
            </a:r>
            <a:endParaRPr lang="en-US" dirty="0"/>
          </a:p>
          <a:p>
            <a:pPr algn="l"/>
            <a:r>
              <a:rPr lang="fr-FR" sz="2200" dirty="0" smtClean="0"/>
              <a:t>Rheo labQC </a:t>
            </a:r>
            <a:r>
              <a:rPr lang="fr-FR" sz="2200" dirty="0"/>
              <a:t>est un rhéomètre à rotation intégrant des technologies de pointe, également employées dans les rhéomètres de recherche. Il allie des performances inégalées à une utilisation facile et une conception robuste. De la mesure rapide en un seul point à l’analyse rhéologique complexe en passant par la détermination de la courbe d'écoulement</a:t>
            </a:r>
            <a:r>
              <a:rPr lang="fr-FR" dirty="0"/>
              <a:t> </a:t>
            </a:r>
            <a:r>
              <a:rPr lang="fr-FR" dirty="0" smtClean="0"/>
              <a:t>.</a:t>
            </a:r>
            <a:endParaRPr lang="ar-TN" dirty="0"/>
          </a:p>
        </p:txBody>
      </p:sp>
    </p:spTree>
    <p:extLst>
      <p:ext uri="{BB962C8B-B14F-4D97-AF65-F5344CB8AC3E}">
        <p14:creationId xmlns:p14="http://schemas.microsoft.com/office/powerpoint/2010/main" xmlns="" val="20517045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Rhéomètre </a:t>
            </a:r>
            <a:r>
              <a:rPr lang="fr-FR" b="1" dirty="0">
                <a:solidFill>
                  <a:srgbClr val="FF0000"/>
                </a:solidFill>
              </a:rPr>
              <a:t>à contrainte </a:t>
            </a:r>
            <a:r>
              <a:rPr lang="fr-FR" b="1" dirty="0" smtClean="0">
                <a:solidFill>
                  <a:srgbClr val="FF0000"/>
                </a:solidFill>
              </a:rPr>
              <a:t>imposée</a:t>
            </a:r>
            <a:r>
              <a:rPr lang="en-US" dirty="0" smtClean="0">
                <a:solidFill>
                  <a:srgbClr val="FF0000"/>
                </a:solidFill>
              </a:rPr>
              <a:t>a:</a:t>
            </a:r>
            <a:endParaRPr lang="ar-TN" dirty="0">
              <a:solidFill>
                <a:srgbClr val="FF0000"/>
              </a:solidFill>
            </a:endParaRPr>
          </a:p>
        </p:txBody>
      </p:sp>
      <p:pic>
        <p:nvPicPr>
          <p:cNvPr id="3" name="صورة 2" descr="C:\Users\mohamed\Desktop\Nouveau dossier\Rhéomètre à contrainte imposée - ICS, Institut Charles Sadron_files\jpg_RS100_400x300_-bbdb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1500174"/>
            <a:ext cx="3384376" cy="4214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مستطيل 3"/>
          <p:cNvSpPr/>
          <p:nvPr/>
        </p:nvSpPr>
        <p:spPr>
          <a:xfrm>
            <a:off x="5000628" y="6000768"/>
            <a:ext cx="32409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000" b="1" dirty="0" smtClean="0">
                <a:solidFill>
                  <a:srgbClr val="FF0000"/>
                </a:solidFill>
              </a:rPr>
              <a:t>RS-100) Thermo-</a:t>
            </a:r>
            <a:r>
              <a:rPr lang="fr-FR" sz="2000" b="1" dirty="0" err="1" smtClean="0">
                <a:solidFill>
                  <a:srgbClr val="FF0000"/>
                </a:solidFill>
              </a:rPr>
              <a:t>Haake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endParaRPr lang="ar-TN" sz="2000" dirty="0">
              <a:solidFill>
                <a:srgbClr val="FF000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71472" y="1928802"/>
            <a:ext cx="39593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200" dirty="0"/>
              <a:t>Ce rhéomètre rotatif permet l’étude des propriétés visqueuses et viscoélastiques de différents types de fluides (solutions de polymères, gels, suspensions, etc) présentant des comportements rhéologiques variés (newtonien, </a:t>
            </a:r>
            <a:r>
              <a:rPr lang="fr-FR" sz="2200" dirty="0" smtClean="0"/>
              <a:t>rhé fluidifiant, rhé épaississant, </a:t>
            </a:r>
            <a:r>
              <a:rPr lang="fr-FR" sz="2200" dirty="0"/>
              <a:t>thixotropique, </a:t>
            </a:r>
            <a:r>
              <a:rPr lang="fr-FR" sz="2200" dirty="0" smtClean="0"/>
              <a:t>rhé pectique, </a:t>
            </a:r>
            <a:r>
              <a:rPr lang="fr-FR" sz="2200" dirty="0"/>
              <a:t>à contrainte </a:t>
            </a:r>
            <a:r>
              <a:rPr lang="fr-FR" sz="2000" dirty="0" smtClean="0"/>
              <a:t>seuil</a:t>
            </a:r>
            <a:r>
              <a:rPr lang="fr-FR" sz="2000" dirty="0"/>
              <a:t>, </a:t>
            </a:r>
            <a:r>
              <a:rPr lang="fr-FR" dirty="0" smtClean="0"/>
              <a:t>….).</a:t>
            </a:r>
            <a:endParaRPr lang="ar-TN" dirty="0"/>
          </a:p>
        </p:txBody>
      </p:sp>
    </p:spTree>
    <p:extLst>
      <p:ext uri="{BB962C8B-B14F-4D97-AF65-F5344CB8AC3E}">
        <p14:creationId xmlns:p14="http://schemas.microsoft.com/office/powerpoint/2010/main" xmlns="" val="4668486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411760" y="170080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T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85720" y="2285992"/>
            <a:ext cx="856895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Développement   d'un rhéomètre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57422" y="3429000"/>
            <a:ext cx="3571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600" b="1" u="sng" dirty="0" smtClean="0">
                <a:latin typeface="Garamond" pitchFamily="18" charset="0"/>
              </a:rPr>
              <a:t>MCR</a:t>
            </a:r>
            <a:endParaRPr lang="fr-FR" sz="6600" b="1" u="sng" dirty="0">
              <a:latin typeface="Garamond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5786" y="4500570"/>
            <a:ext cx="7786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800" dirty="0" smtClean="0"/>
              <a:t>développe chaque 4 ou 5 année les rhéomètres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xmlns="" val="32061635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45719"/>
          </a:xfrm>
        </p:spPr>
        <p:txBody>
          <a:bodyPr>
            <a:noAutofit/>
          </a:bodyPr>
          <a:lstStyle/>
          <a:p>
            <a:endParaRPr lang="ar-TN" sz="800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1"/>
          </p:nvPr>
        </p:nvSpPr>
        <p:spPr>
          <a:xfrm>
            <a:off x="457200" y="428604"/>
            <a:ext cx="3471858" cy="928694"/>
          </a:xfrm>
        </p:spPr>
        <p:txBody>
          <a:bodyPr/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9A0000"/>
                </a:solidFill>
                <a:latin typeface="HelveticaNeueLT-Medium"/>
                <a:ea typeface="Calibri"/>
                <a:cs typeface="HelveticaNeueLT-Medium"/>
              </a:rPr>
              <a:t>                    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solidFill>
                  <a:srgbClr val="9A0000"/>
                </a:solidFill>
                <a:latin typeface="HelveticaNeueLT-Medium"/>
                <a:ea typeface="Calibri"/>
                <a:cs typeface="HelveticaNeueLT-Medium"/>
              </a:rPr>
              <a:t> </a:t>
            </a:r>
            <a:r>
              <a:rPr lang="fr-FR" dirty="0" smtClean="0">
                <a:solidFill>
                  <a:srgbClr val="9A0000"/>
                </a:solidFill>
                <a:latin typeface="HelveticaNeueLT-Medium"/>
                <a:ea typeface="Calibri"/>
                <a:cs typeface="HelveticaNeueLT-Medium"/>
              </a:rPr>
              <a:t>                  1990</a:t>
            </a:r>
            <a:endParaRPr lang="en-US" sz="3200" dirty="0">
              <a:latin typeface="Calibri"/>
              <a:ea typeface="Calibri"/>
              <a:cs typeface="Arial"/>
            </a:endParaRPr>
          </a:p>
          <a:p>
            <a:endParaRPr lang="ar-TN" dirty="0"/>
          </a:p>
        </p:txBody>
      </p:sp>
      <p:sp>
        <p:nvSpPr>
          <p:cNvPr id="6" name="عنصر نائب للنص 5"/>
          <p:cNvSpPr>
            <a:spLocks noGrp="1"/>
          </p:cNvSpPr>
          <p:nvPr>
            <p:ph type="body" sz="quarter" idx="3"/>
          </p:nvPr>
        </p:nvSpPr>
        <p:spPr>
          <a:xfrm>
            <a:off x="4572000" y="428604"/>
            <a:ext cx="3443286" cy="872682"/>
          </a:xfrm>
        </p:spPr>
        <p:txBody>
          <a:bodyPr/>
          <a:lstStyle/>
          <a:p>
            <a:r>
              <a:rPr lang="fr-FR" dirty="0" smtClean="0"/>
              <a:t>1995                  </a:t>
            </a:r>
          </a:p>
        </p:txBody>
      </p:sp>
      <p:pic>
        <p:nvPicPr>
          <p:cNvPr id="7" name="عنصر نائب للمحتوى 6"/>
          <p:cNvPicPr>
            <a:picLocks noGrp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1714488"/>
            <a:ext cx="3357586" cy="4714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عنصر نائب للمحتوى 7"/>
          <p:cNvPicPr>
            <a:picLocks noGrp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643050"/>
            <a:ext cx="3429024" cy="4786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27884743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357214"/>
            <a:ext cx="8215338" cy="7786742"/>
          </a:xfrm>
        </p:spPr>
        <p:txBody>
          <a:bodyPr>
            <a:normAutofit/>
          </a:bodyPr>
          <a:lstStyle/>
          <a:p>
            <a:pPr lvl="0"/>
            <a:r>
              <a:rPr lang="fr-FR" dirty="0" smtClean="0">
                <a:solidFill>
                  <a:srgbClr val="FF0000"/>
                </a:solidFill>
              </a:rPr>
              <a:t>Sommaire: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-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introduction.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*</a:t>
            </a:r>
            <a: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</a:rPr>
              <a:t> Instrument de mesure.</a:t>
            </a:r>
            <a:b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</a:rPr>
            </a:br>
            <a: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</a:rPr>
              <a:t>  *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Arial"/>
              </a:rPr>
              <a:t> Un rhéomètre.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 *</a:t>
            </a:r>
            <a: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Arial"/>
              </a:rPr>
              <a:t>Mesures.</a:t>
            </a:r>
            <a:b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Arial"/>
              </a:rPr>
            </a:br>
            <a: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Arial"/>
              </a:rPr>
              <a:t>   *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Typologie.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  *les types de géométrie:  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      *cylindres coaxiaux</a:t>
            </a:r>
            <a: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Arial"/>
              </a:rPr>
              <a:t> .</a:t>
            </a:r>
            <a:b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Arial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       *CONE-PLAN.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  *Principe de fonctionnement d’un rhéomètre.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fr-FR" sz="2400" kern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Times New Roman"/>
              </a:rPr>
              <a:t>    *Rhéomètres rotatifs cylindriques. 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/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  *Rhéomètre à rotation.</a:t>
            </a:r>
            <a:b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  *Rhéomètre à contrainte imposée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a.</a:t>
            </a:r>
            <a:b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</a:b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   *</a:t>
            </a:r>
            <a:r>
              <a:rPr lang="fr-FR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Développement   d'un rhéomètre</a:t>
            </a:r>
            <a:r>
              <a:rPr lang="en-US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en-US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cs typeface="Arial" pitchFamily="34" charset="0"/>
              </a:rPr>
            </a:br>
            <a:r>
              <a:rPr lang="en-US" sz="24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cs typeface="Arial" pitchFamily="34" charset="0"/>
              </a:rPr>
              <a:t>     *Conclusion.</a:t>
            </a:r>
            <a:r>
              <a:rPr lang="fr-FR" sz="32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Arial"/>
              </a:rPr>
              <a:t/>
            </a:r>
            <a:br>
              <a:rPr lang="fr-FR" sz="3200" cap="none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  <a:ea typeface="Times New Roman"/>
                <a:cs typeface="Arial"/>
              </a:rPr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45719"/>
          </a:xfrm>
        </p:spPr>
        <p:txBody>
          <a:bodyPr>
            <a:normAutofit fontScale="90000"/>
          </a:bodyPr>
          <a:lstStyle/>
          <a:p>
            <a:endParaRPr lang="ar-TN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1"/>
          </p:nvPr>
        </p:nvSpPr>
        <p:spPr>
          <a:xfrm>
            <a:off x="500034" y="571480"/>
            <a:ext cx="3471858" cy="714380"/>
          </a:xfrm>
        </p:spPr>
        <p:txBody>
          <a:bodyPr/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fr-FR" sz="3200" dirty="0"/>
              <a:t>2004</a:t>
            </a:r>
            <a:endParaRPr lang="en-US" sz="3200" dirty="0">
              <a:latin typeface="Calibri"/>
              <a:ea typeface="Calibri"/>
              <a:cs typeface="Arial"/>
            </a:endParaRPr>
          </a:p>
          <a:p>
            <a:endParaRPr lang="ar-TN" dirty="0"/>
          </a:p>
        </p:txBody>
      </p:sp>
      <p:sp>
        <p:nvSpPr>
          <p:cNvPr id="6" name="عنصر نائب للنص 5"/>
          <p:cNvSpPr>
            <a:spLocks noGrp="1"/>
          </p:cNvSpPr>
          <p:nvPr>
            <p:ph type="body" sz="quarter" idx="3"/>
          </p:nvPr>
        </p:nvSpPr>
        <p:spPr>
          <a:xfrm>
            <a:off x="4857752" y="571480"/>
            <a:ext cx="3371848" cy="658368"/>
          </a:xfrm>
        </p:spPr>
        <p:txBody>
          <a:bodyPr/>
          <a:lstStyle/>
          <a:p>
            <a:r>
              <a:rPr lang="fr-FR" dirty="0"/>
              <a:t>2007</a:t>
            </a:r>
            <a:endParaRPr lang="ar-TN" dirty="0"/>
          </a:p>
        </p:txBody>
      </p:sp>
      <p:pic>
        <p:nvPicPr>
          <p:cNvPr id="11" name="عنصر نائب للمحتوى 7"/>
          <p:cNvPicPr>
            <a:picLocks noGr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643050"/>
            <a:ext cx="3929058" cy="435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عنصر نائب للمحتوى 12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571612"/>
            <a:ext cx="3500463" cy="4500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5455837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+mn-lt"/>
              </a:rPr>
              <a:t>CONCLUSION:</a:t>
            </a:r>
            <a:endParaRPr lang="fr-FR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500034" y="1785927"/>
            <a:ext cx="778674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FreeSerif" charset="0"/>
              </a:rPr>
              <a:t>Les rhéomètres sont surtout utilisés en recherche et développement, par exemple en formulation d'adhésifs, d'huiles , de bitumes, de peintures, de cosmétiques, ou pour le suivi de réticulation d'une résine thermodurcissable (mesure de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FreeSerif" charset="0"/>
              </a:rPr>
              <a:t>la viscosité minimale, du temps de gel...).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57224" y="0"/>
            <a:ext cx="7467600" cy="857232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*INTRODUCTION:</a:t>
            </a:r>
            <a:endParaRPr lang="ar-TN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857233"/>
            <a:ext cx="8258204" cy="5000660"/>
          </a:xfrm>
        </p:spPr>
        <p:txBody>
          <a:bodyPr>
            <a:normAutofit fontScale="25000" lnSpcReduction="20000"/>
          </a:bodyPr>
          <a:lstStyle/>
          <a:p>
            <a:pPr marL="0" indent="0" algn="l" rtl="0">
              <a:lnSpc>
                <a:spcPct val="200000"/>
              </a:lnSpc>
              <a:spcAft>
                <a:spcPts val="1000"/>
              </a:spcAft>
              <a:buNone/>
            </a:pPr>
            <a:r>
              <a:rPr lang="fr-FR" sz="800" dirty="0" smtClean="0">
                <a:solidFill>
                  <a:srgbClr val="FF0000"/>
                </a:solidFill>
              </a:rPr>
              <a:t>*INTRODUCTION</a:t>
            </a:r>
            <a:endParaRPr lang="en-US" sz="4800" b="1" dirty="0">
              <a:latin typeface="Calibri"/>
              <a:ea typeface="Calibri"/>
              <a:cs typeface="Arial"/>
            </a:endParaRPr>
          </a:p>
          <a:p>
            <a:pPr algn="l" rtl="0">
              <a:lnSpc>
                <a:spcPct val="200000"/>
              </a:lnSpc>
              <a:spcAft>
                <a:spcPts val="1000"/>
              </a:spcAft>
            </a:pPr>
            <a:r>
              <a:rPr lang="fr-FR" sz="8000" b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 rhéologie est l'étude de l'écoulement et de la déformation des matériaux sous l'effet des forces appliquées. La mesure des propriétés rhéologiques s'applique à tous les matériaux – des fluides tels que des solutions diluées de polymères et de surnageant via des formulations de protéines concentrées, jusqu'aux semi-solides comme les pâtes et les crèmes, en passant par les polymères fondus ou les solides. Il est possible de mesurer les propriétés rhéologiques par la déformation des échantillons à l'aide d'un rhéomètre mécanique, ou bien sur une micro-échelle à l'aide de viscosimètres à </a:t>
            </a:r>
            <a:r>
              <a:rPr lang="fr-FR" sz="8000" b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micro capillaire </a:t>
            </a:r>
            <a:r>
              <a:rPr lang="fr-FR" sz="8000" b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ou encore avec une technique optique comme la micro </a:t>
            </a:r>
            <a:r>
              <a:rPr lang="fr-FR" sz="8000" b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rhéologie</a:t>
            </a:r>
            <a:r>
              <a:rPr lang="fr-FR" sz="6400" b="1" dirty="0">
                <a:solidFill>
                  <a:srgbClr val="252525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64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4714155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4714908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cap="none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fr-FR" sz="2800" cap="none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fr-FR" sz="2800" cap="none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*</a:t>
            </a:r>
            <a:r>
              <a:rPr lang="fr-FR" sz="3100" cap="none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 </a:t>
            </a:r>
            <a:r>
              <a:rPr lang="fr-FR" sz="3100" b="1" cap="none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Instrument </a:t>
            </a:r>
            <a:r>
              <a:rPr lang="fr-FR" sz="3100" b="1" cap="none" dirty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de </a:t>
            </a:r>
            <a:r>
              <a:rPr lang="fr-FR" sz="3100" b="1" cap="none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mesure</a:t>
            </a:r>
            <a:r>
              <a:rPr lang="fr-FR" sz="2800" b="1" cap="none" dirty="0" smtClean="0">
                <a:solidFill>
                  <a:srgbClr val="FF0000"/>
                </a:solidFill>
                <a:latin typeface="Times New Roman"/>
                <a:ea typeface="Times New Roman"/>
                <a:cs typeface="+mn-cs"/>
              </a:rPr>
              <a:t>:</a:t>
            </a:r>
            <a:endParaRPr lang="ar-TN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95536" y="1500174"/>
            <a:ext cx="75340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En 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  <a:hlinkClick r:id="rId2" tooltip="Physique"/>
              </a:rPr>
              <a:t>physique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</a:rPr>
              <a:t> et en 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  <a:hlinkClick r:id="rId3" tooltip="Ingénieur"/>
              </a:rPr>
              <a:t>sciences de l’ingénieur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</a:rPr>
              <a:t>, mesurer consiste à comparer </a:t>
            </a:r>
            <a:r>
              <a:rPr lang="fr-FR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une </a:t>
            </a:r>
            <a:r>
              <a:rPr lang="fr-FR" sz="2800" dirty="0" smtClean="0">
                <a:latin typeface="Times New Roman" pitchFamily="18" charset="0"/>
                <a:ea typeface="Times New Roman"/>
                <a:cs typeface="Times New Roman" pitchFamily="18" charset="0"/>
                <a:hlinkClick r:id="rId4" tooltip="Grandeur physique"/>
              </a:rPr>
              <a:t>grandeur  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  <a:hlinkClick r:id="rId4" tooltip="Grandeur physique"/>
              </a:rPr>
              <a:t>physique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</a:rPr>
              <a:t> qui caractérise un objet (ou un événement) avec celle de même nature choisie comme 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  <a:hlinkClick r:id="rId5" tooltip="Unité de mesure"/>
              </a:rPr>
              <a:t>unité de mesure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</a:rPr>
              <a:t>. La valeur numérique de la grandeur mesurée est le nombre qui fixe la relation entre la grandeur mesurée et l’unité de mesure choisie. Le dispositif qui permet de réaliser la 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  <a:hlinkClick r:id="rId6" tooltip="Mesure physique"/>
              </a:rPr>
              <a:t>mesure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</a:rPr>
              <a:t> est un instrument </a:t>
            </a:r>
            <a:r>
              <a:rPr lang="fr-FR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.de mesure</a:t>
            </a:r>
            <a:r>
              <a:rPr lang="fr-FR" sz="2800" dirty="0">
                <a:latin typeface="Times New Roman" pitchFamily="18" charset="0"/>
                <a:ea typeface="Times New Roman"/>
                <a:cs typeface="Times New Roman" pitchFamily="18" charset="0"/>
              </a:rPr>
              <a:t>  ou appareil de mesure</a:t>
            </a:r>
            <a:endParaRPr lang="ar-T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72667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045256"/>
            <a:ext cx="6143668" cy="474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240598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7427168" cy="714380"/>
          </a:xfrm>
        </p:spPr>
        <p:txBody>
          <a:bodyPr>
            <a:normAutofit fontScale="90000"/>
          </a:bodyPr>
          <a:lstStyle/>
          <a:p>
            <a:r>
              <a:rPr lang="ar-EG" dirty="0" smtClean="0">
                <a:solidFill>
                  <a:srgbClr val="FF0000"/>
                </a:solidFill>
              </a:rPr>
              <a:t>  </a:t>
            </a:r>
            <a:br>
              <a:rPr lang="ar-EG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sz="3200" dirty="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 Un </a:t>
            </a:r>
            <a:r>
              <a:rPr lang="fr-FR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rhéomètre</a:t>
            </a:r>
            <a:r>
              <a:rPr lang="fr-FR" dirty="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28596" y="1214422"/>
            <a:ext cx="7560840" cy="5157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        </a:t>
            </a:r>
            <a:r>
              <a:rPr lang="fr-FR" sz="2400" dirty="0" smtClean="0">
                <a:latin typeface="Times New Roman"/>
                <a:ea typeface="Times New Roman"/>
                <a:cs typeface="Arial"/>
              </a:rPr>
              <a:t>-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est un 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2" tooltip="Instrument de mesure"/>
              </a:rPr>
              <a:t>appareil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 de laboratoire capable de faire des mesures relatives à la 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3" tooltip="Rhéologie"/>
              </a:rPr>
              <a:t>rhéologie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 d’un 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4" tooltip="Fluide (matière)"/>
              </a:rPr>
              <a:t>fluide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. Il applique un 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5" tooltip="commons:Image:Shear scherung.jpg"/>
              </a:rPr>
              <a:t>cisaillement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 à l’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6" tooltip="Échantillon (matière)"/>
              </a:rPr>
              <a:t>échantillon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. Généralement de faible dimension caractéristique (très faible 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7" tooltip="Inertie"/>
              </a:rPr>
              <a:t>inertie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 mécanique du rotor), il permet d’étudier fondamentalement les propriétés d’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8" tooltip="Écoulement"/>
              </a:rPr>
              <a:t>écoulement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 d’un liquide, d’une 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9" tooltip="Suspension (chimie)"/>
              </a:rPr>
              <a:t>suspension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, d’une pâte, etc., en réponse à une 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  <a:hlinkClick r:id="rId10" tooltip="Force (physique)"/>
              </a:rPr>
              <a:t>force</a:t>
            </a:r>
            <a:r>
              <a:rPr lang="fr-FR" sz="2400" dirty="0" smtClean="0">
                <a:effectLst/>
                <a:latin typeface="Times New Roman"/>
                <a:ea typeface="Times New Roman"/>
                <a:cs typeface="Arial"/>
              </a:rPr>
              <a:t> appliqué.</a:t>
            </a:r>
            <a:endParaRPr lang="en-US" sz="2400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2225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74320" lvl="0" indent="-274320" rtl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fr-FR" sz="3300" b="1" cap="none" dirty="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Mesures</a:t>
            </a:r>
            <a:r>
              <a:rPr lang="en-US" sz="3300" b="1" cap="none" dirty="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 :</a:t>
            </a:r>
            <a:r>
              <a:rPr lang="en-US" sz="1900" cap="none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  <a:t/>
            </a:r>
            <a:br>
              <a:rPr lang="en-US" sz="1900" cap="none" dirty="0">
                <a:solidFill>
                  <a:prstClr val="black"/>
                </a:solidFill>
                <a:latin typeface="Calibri"/>
                <a:ea typeface="Calibri"/>
                <a:cs typeface="Arial"/>
              </a:rPr>
            </a:br>
            <a:endParaRPr lang="ar-TN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642910" y="1214422"/>
            <a:ext cx="7786742" cy="5259530"/>
          </a:xfrm>
        </p:spPr>
        <p:txBody>
          <a:bodyPr>
            <a:normAutofit/>
          </a:bodyPr>
          <a:lstStyle/>
          <a:p>
            <a:pPr marL="0" lvl="0" indent="0" algn="l" rtl="0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fr-FR" dirty="0" smtClean="0">
                <a:latin typeface="Times New Roman"/>
                <a:ea typeface="Times New Roman"/>
                <a:cs typeface="Arial"/>
              </a:rPr>
              <a:t>   </a:t>
            </a:r>
            <a:r>
              <a:rPr lang="fr-FR" dirty="0">
                <a:latin typeface="Times New Roman"/>
                <a:ea typeface="Times New Roman"/>
                <a:cs typeface="Arial"/>
              </a:rPr>
              <a:t> </a:t>
            </a:r>
            <a:r>
              <a:rPr lang="fr-FR" dirty="0" smtClean="0">
                <a:latin typeface="Times New Roman"/>
                <a:ea typeface="Times New Roman"/>
                <a:cs typeface="Arial"/>
              </a:rPr>
              <a:t>Un </a:t>
            </a:r>
            <a:r>
              <a:rPr lang="fr-FR" dirty="0">
                <a:latin typeface="Times New Roman"/>
                <a:ea typeface="Times New Roman"/>
                <a:cs typeface="Arial"/>
              </a:rPr>
              <a:t>rhéomètre est plus sophistiqué et plus cher qu'un </a:t>
            </a:r>
            <a:r>
              <a:rPr lang="fr-FR" dirty="0">
                <a:solidFill>
                  <a:srgbClr val="0000FF"/>
                </a:solidFill>
                <a:latin typeface="Times New Roman"/>
                <a:ea typeface="Times New Roman"/>
                <a:cs typeface="Arial"/>
                <a:hlinkClick r:id="rId3" tooltip="Viscosimètre"/>
              </a:rPr>
              <a:t>viscosimètre</a:t>
            </a:r>
            <a:r>
              <a:rPr lang="fr-FR" dirty="0">
                <a:latin typeface="Times New Roman"/>
                <a:ea typeface="Times New Roman"/>
                <a:cs typeface="Arial"/>
              </a:rPr>
              <a:t>. Il </a:t>
            </a:r>
            <a:r>
              <a:rPr lang="fr-FR" dirty="0" smtClean="0">
                <a:latin typeface="Times New Roman"/>
                <a:ea typeface="Times New Roman"/>
                <a:cs typeface="Arial"/>
              </a:rPr>
              <a:t>permet </a:t>
            </a:r>
            <a:r>
              <a:rPr lang="fr-FR" dirty="0">
                <a:latin typeface="Times New Roman"/>
                <a:ea typeface="Times New Roman"/>
                <a:cs typeface="Arial"/>
              </a:rPr>
              <a:t>de connaître les grandeurs </a:t>
            </a:r>
            <a:r>
              <a:rPr lang="fr-FR" dirty="0" smtClean="0">
                <a:latin typeface="Times New Roman"/>
                <a:ea typeface="Times New Roman"/>
                <a:cs typeface="Arial"/>
              </a:rPr>
              <a:t>fondamentales</a:t>
            </a:r>
          </a:p>
          <a:p>
            <a:pPr marL="457200" lvl="0" indent="-457200" algn="l" rtl="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fr-FR" dirty="0" smtClean="0">
                <a:latin typeface="Times New Roman"/>
                <a:ea typeface="Times New Roman"/>
                <a:cs typeface="Arial"/>
              </a:rPr>
              <a:t>  </a:t>
            </a:r>
            <a:r>
              <a:rPr lang="fr-FR" dirty="0">
                <a:solidFill>
                  <a:srgbClr val="0000FF"/>
                </a:solidFill>
                <a:latin typeface="Times New Roman"/>
                <a:ea typeface="Times New Roman"/>
                <a:cs typeface="Arial"/>
                <a:hlinkClick r:id="rId4" tooltip="Taux de cisaillement"/>
              </a:rPr>
              <a:t>taux de cisaillement</a:t>
            </a:r>
            <a:r>
              <a:rPr lang="fr-FR" dirty="0">
                <a:latin typeface="Times New Roman"/>
                <a:ea typeface="Times New Roman"/>
                <a:cs typeface="Arial"/>
              </a:rPr>
              <a:t> </a:t>
            </a:r>
            <a:r>
              <a:rPr lang="fr-FR" dirty="0" smtClean="0">
                <a:latin typeface="Times New Roman"/>
                <a:ea typeface="Times New Roman"/>
                <a:cs typeface="Arial"/>
              </a:rPr>
              <a:t>,</a:t>
            </a:r>
          </a:p>
          <a:p>
            <a:pPr marL="457200" lvl="0" indent="-457200" algn="l" rtl="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fr-FR" dirty="0" smtClean="0">
                <a:latin typeface="Times New Roman"/>
                <a:ea typeface="Times New Roman"/>
                <a:cs typeface="Arial"/>
              </a:rPr>
              <a:t>               </a:t>
            </a:r>
            <a:r>
              <a:rPr lang="fr-FR" dirty="0">
                <a:solidFill>
                  <a:srgbClr val="0000FF"/>
                </a:solidFill>
                <a:latin typeface="Times New Roman"/>
                <a:ea typeface="Times New Roman"/>
                <a:cs typeface="Arial"/>
                <a:hlinkClick r:id="rId5" tooltip="Contrainte de cisaillement"/>
              </a:rPr>
              <a:t>contrainte de cisaillement</a:t>
            </a:r>
            <a:r>
              <a:rPr lang="fr-FR" dirty="0">
                <a:latin typeface="Times New Roman"/>
                <a:ea typeface="Times New Roman"/>
                <a:cs typeface="Arial"/>
              </a:rPr>
              <a:t> τ(t) </a:t>
            </a:r>
            <a:endParaRPr lang="fr-FR" dirty="0" smtClean="0">
              <a:latin typeface="Times New Roman"/>
              <a:ea typeface="Times New Roman"/>
              <a:cs typeface="Arial"/>
            </a:endParaRPr>
          </a:p>
          <a:p>
            <a:pPr marL="457200" lvl="0" indent="-457200" algn="l" rtl="0">
              <a:lnSpc>
                <a:spcPct val="115000"/>
              </a:lnSpc>
              <a:spcAft>
                <a:spcPts val="1000"/>
              </a:spcAft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fr-FR" dirty="0" smtClean="0">
                <a:latin typeface="Times New Roman"/>
                <a:ea typeface="Times New Roman"/>
                <a:cs typeface="Arial"/>
              </a:rPr>
              <a:t>                                                       </a:t>
            </a:r>
            <a:r>
              <a:rPr lang="fr-FR" dirty="0" smtClean="0">
                <a:solidFill>
                  <a:srgbClr val="0000FF"/>
                </a:solidFill>
                <a:latin typeface="Times New Roman"/>
                <a:ea typeface="Times New Roman"/>
                <a:cs typeface="Arial"/>
                <a:hlinkClick r:id="rId6" tooltip="Viscosité"/>
              </a:rPr>
              <a:t>viscosité</a:t>
            </a:r>
            <a:endParaRPr lang="fr-FR" dirty="0" smtClean="0">
              <a:solidFill>
                <a:srgbClr val="0000FF"/>
              </a:solidFill>
              <a:latin typeface="Times New Roman"/>
              <a:ea typeface="Times New Roman"/>
              <a:cs typeface="Arial"/>
            </a:endParaRPr>
          </a:p>
          <a:p>
            <a:pPr marL="0" lvl="0" indent="0" algn="l" rtl="0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fr-FR" dirty="0">
                <a:latin typeface="Times New Roman"/>
                <a:ea typeface="Times New Roman"/>
                <a:cs typeface="Arial"/>
              </a:rPr>
              <a:t> </a:t>
            </a:r>
            <a:r>
              <a:rPr lang="fr-FR" dirty="0" smtClean="0">
                <a:latin typeface="Times New Roman"/>
                <a:ea typeface="Times New Roman"/>
                <a:cs typeface="Arial"/>
              </a:rPr>
              <a:t>     . Le </a:t>
            </a:r>
            <a:r>
              <a:rPr lang="fr-FR" dirty="0">
                <a:latin typeface="Times New Roman"/>
                <a:ea typeface="Times New Roman"/>
                <a:cs typeface="Arial"/>
              </a:rPr>
              <a:t>rhéomètre permet d'étudier l'effet des propriétés des particules d'une suspension [concentration (</a:t>
            </a:r>
            <a:r>
              <a:rPr lang="fr-FR" dirty="0">
                <a:solidFill>
                  <a:srgbClr val="0000FF"/>
                </a:solidFill>
                <a:latin typeface="Times New Roman"/>
                <a:ea typeface="Times New Roman"/>
                <a:cs typeface="Arial"/>
                <a:hlinkClick r:id="rId7" tooltip="Fraction volumique"/>
              </a:rPr>
              <a:t>fraction volumique</a:t>
            </a:r>
            <a:r>
              <a:rPr lang="fr-FR" dirty="0">
                <a:latin typeface="Times New Roman"/>
                <a:ea typeface="Times New Roman"/>
                <a:cs typeface="Arial"/>
              </a:rPr>
              <a:t> Φ</a:t>
            </a:r>
            <a:r>
              <a:rPr lang="fr-FR" dirty="0" smtClean="0">
                <a:latin typeface="Times New Roman"/>
                <a:ea typeface="Times New Roman"/>
                <a:cs typeface="Arial"/>
              </a:rPr>
              <a:t>) taille, distribution de taille, </a:t>
            </a:r>
            <a:r>
              <a:rPr lang="fr-FR" dirty="0">
                <a:latin typeface="Times New Roman"/>
                <a:ea typeface="Times New Roman"/>
                <a:cs typeface="Arial"/>
              </a:rPr>
              <a:t>forme et charge des particules] sur les propriétés </a:t>
            </a:r>
            <a:r>
              <a:rPr lang="fr-FR" dirty="0" smtClean="0">
                <a:latin typeface="Times New Roman"/>
                <a:ea typeface="Times New Roman"/>
                <a:cs typeface="Arial"/>
              </a:rPr>
              <a:t>rhéologiques.</a:t>
            </a:r>
            <a:endParaRPr lang="en-US" sz="2000" dirty="0">
              <a:latin typeface="Calibri"/>
              <a:ea typeface="Calibri"/>
              <a:cs typeface="Arial"/>
            </a:endParaRPr>
          </a:p>
          <a:p>
            <a:endParaRPr lang="ar-TN" dirty="0"/>
          </a:p>
        </p:txBody>
      </p:sp>
    </p:spTree>
    <p:extLst>
      <p:ext uri="{BB962C8B-B14F-4D97-AF65-F5344CB8AC3E}">
        <p14:creationId xmlns:p14="http://schemas.microsoft.com/office/powerpoint/2010/main" xmlns="" val="19236205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728" y="285728"/>
            <a:ext cx="4429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Typologie</a:t>
            </a:r>
            <a:endParaRPr lang="fr-FR" sz="3600" b="1" dirty="0">
              <a:solidFill>
                <a:srgbClr val="FF0000"/>
              </a:solidFill>
            </a:endParaRPr>
          </a:p>
        </p:txBody>
      </p:sp>
      <p:pic>
        <p:nvPicPr>
          <p:cNvPr id="3" name="صورة 5" descr="C:\Users\mohamed\Desktop\Nouveau dossier\Rhéomètre — Wikipédia_files\220px-Rotational_rheometers-Couette-Searle-Plate_plate-Cone_plate_types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357298"/>
            <a:ext cx="5786478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5214950"/>
            <a:ext cx="851303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Rhéomètres à rotation : types Couette, Searle, plan-plan et cône-plan</a:t>
            </a:r>
            <a:endParaRPr kumimoji="0" lang="fr-FR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429552" cy="3582990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FF0000"/>
                </a:solidFill>
              </a:rPr>
              <a:t>On distingue les types de </a:t>
            </a:r>
            <a:br>
              <a:rPr lang="fr-FR" sz="4000" dirty="0" smtClean="0">
                <a:solidFill>
                  <a:srgbClr val="FF0000"/>
                </a:solidFill>
              </a:rPr>
            </a:br>
            <a:r>
              <a:rPr lang="fr-FR" sz="4000" dirty="0" smtClean="0">
                <a:solidFill>
                  <a:srgbClr val="FF0000"/>
                </a:solidFill>
              </a:rPr>
              <a:t>     géométrie suivants</a:t>
            </a:r>
            <a:r>
              <a:rPr lang="fr-FR" sz="3600" dirty="0" smtClean="0">
                <a:solidFill>
                  <a:srgbClr val="FF0000"/>
                </a:solidFill>
              </a:rPr>
              <a:t>  </a:t>
            </a:r>
            <a:endParaRPr lang="fr-FR"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أساسية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1077</TotalTime>
  <Words>638</Words>
  <Application>Microsoft Office PowerPoint</Application>
  <PresentationFormat>Affichage à l'écran (4:3)</PresentationFormat>
  <Paragraphs>67</Paragraphs>
  <Slides>21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مشربية</vt:lpstr>
      <vt:lpstr>   relise par:  *BEN KERROUCHE GHANIA .     *BEN LEMNOUAR SAMIR.        * BEN CHEIKH AMEL.         * ZOUBIRI AMINA.             </vt:lpstr>
      <vt:lpstr>Sommaire:   -introduction.   * Instrument de mesure.   * Un rhéomètre.     *Mesures.    *Typologie.     *les types de géométrie:           *cylindres coaxiaux .          *CONE-PLAN.     *Principe de fonctionnement d’un rhéomètre.     *Rhéomètres rotatifs cylindriques.      *Rhéomètre à rotation.     *Rhéomètre à contrainte imposéea.     *Développement   d'un rhéomètre      *Conclusion.   </vt:lpstr>
      <vt:lpstr> *INTRODUCTION:</vt:lpstr>
      <vt:lpstr> * Instrument de mesure:</vt:lpstr>
      <vt:lpstr>Diapositive 5</vt:lpstr>
      <vt:lpstr>      Un rhéomètre:</vt:lpstr>
      <vt:lpstr>Mesures : </vt:lpstr>
      <vt:lpstr>Diapositive 8</vt:lpstr>
      <vt:lpstr>On distingue les types de       géométrie suivants  </vt:lpstr>
      <vt:lpstr>- cylindres coaxiaux:</vt:lpstr>
      <vt:lpstr>Principe de fonctionnement d’un rhéomètre</vt:lpstr>
      <vt:lpstr>Diapositive 12</vt:lpstr>
      <vt:lpstr>Diapositive 13</vt:lpstr>
      <vt:lpstr>Diapositive 14</vt:lpstr>
      <vt:lpstr>Rhéomètres rotatifs cylindriques:</vt:lpstr>
      <vt:lpstr>Rhéomètre à rotation:</vt:lpstr>
      <vt:lpstr>Rhéomètre à contrainte imposéea:</vt:lpstr>
      <vt:lpstr>Diapositive 18</vt:lpstr>
      <vt:lpstr>Diapositive 19</vt:lpstr>
      <vt:lpstr>Diapositive 20</vt:lpstr>
      <vt:lpstr>CONCLUSION: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mohamed</dc:creator>
  <cp:lastModifiedBy>benchekh</cp:lastModifiedBy>
  <cp:revision>123</cp:revision>
  <dcterms:created xsi:type="dcterms:W3CDTF">2015-11-19T16:27:40Z</dcterms:created>
  <dcterms:modified xsi:type="dcterms:W3CDTF">2015-11-23T07:18:00Z</dcterms:modified>
</cp:coreProperties>
</file>