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ECDD6D7-EB1E-47EC-A0E0-977110750E3B}" type="datetimeFigureOut">
              <a:rPr lang="fr-FR" smtClean="0"/>
              <a:pPr/>
              <a:t>30/11/2024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D91BB2-92C9-495C-BFB8-CFE4F0E5CEE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CDD6D7-EB1E-47EC-A0E0-977110750E3B}" type="datetimeFigureOut">
              <a:rPr lang="fr-FR" smtClean="0"/>
              <a:pPr/>
              <a:t>30/11/2024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D91BB2-92C9-495C-BFB8-CFE4F0E5CEE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CDD6D7-EB1E-47EC-A0E0-977110750E3B}" type="datetimeFigureOut">
              <a:rPr lang="fr-FR" smtClean="0"/>
              <a:pPr/>
              <a:t>30/11/2024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D91BB2-92C9-495C-BFB8-CFE4F0E5CEE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CDD6D7-EB1E-47EC-A0E0-977110750E3B}" type="datetimeFigureOut">
              <a:rPr lang="fr-FR" smtClean="0"/>
              <a:pPr/>
              <a:t>30/11/2024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D91BB2-92C9-495C-BFB8-CFE4F0E5CEE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ECDD6D7-EB1E-47EC-A0E0-977110750E3B}" type="datetimeFigureOut">
              <a:rPr lang="fr-FR" smtClean="0"/>
              <a:pPr/>
              <a:t>30/11/2024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D91BB2-92C9-495C-BFB8-CFE4F0E5CEE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ECDD6D7-EB1E-47EC-A0E0-977110750E3B}" type="datetimeFigureOut">
              <a:rPr lang="fr-FR" smtClean="0"/>
              <a:pPr/>
              <a:t>30/11/2024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D91BB2-92C9-495C-BFB8-CFE4F0E5CEE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ECDD6D7-EB1E-47EC-A0E0-977110750E3B}" type="datetimeFigureOut">
              <a:rPr lang="fr-FR" smtClean="0"/>
              <a:pPr/>
              <a:t>30/11/2024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3D91BB2-92C9-495C-BFB8-CFE4F0E5CEE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ECDD6D7-EB1E-47EC-A0E0-977110750E3B}" type="datetimeFigureOut">
              <a:rPr lang="fr-FR" smtClean="0"/>
              <a:pPr/>
              <a:t>30/11/2024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3D91BB2-92C9-495C-BFB8-CFE4F0E5CEE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CDD6D7-EB1E-47EC-A0E0-977110750E3B}" type="datetimeFigureOut">
              <a:rPr lang="fr-FR" smtClean="0"/>
              <a:pPr/>
              <a:t>30/11/2024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3D91BB2-92C9-495C-BFB8-CFE4F0E5CEE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ECDD6D7-EB1E-47EC-A0E0-977110750E3B}" type="datetimeFigureOut">
              <a:rPr lang="fr-FR" smtClean="0"/>
              <a:pPr/>
              <a:t>30/11/2024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D91BB2-92C9-495C-BFB8-CFE4F0E5CEE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ECDD6D7-EB1E-47EC-A0E0-977110750E3B}" type="datetimeFigureOut">
              <a:rPr lang="fr-FR" smtClean="0"/>
              <a:pPr/>
              <a:t>30/11/2024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D91BB2-92C9-495C-BFB8-CFE4F0E5CEE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DD6D7-EB1E-47EC-A0E0-977110750E3B}" type="datetimeFigureOut">
              <a:rPr lang="fr-FR" smtClean="0"/>
              <a:pPr/>
              <a:t>30/11/2024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D91BB2-92C9-495C-BFB8-CFE4F0E5CEE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428604"/>
            <a:ext cx="7986714" cy="1470025"/>
          </a:xfrm>
          <a:solidFill>
            <a:schemeClr val="accent3">
              <a:lumMod val="40000"/>
              <a:lumOff val="60000"/>
            </a:schemeClr>
          </a:solidFill>
        </p:spPr>
        <p:txBody>
          <a:bodyPr>
            <a:normAutofit fontScale="90000"/>
          </a:bodyPr>
          <a:lstStyle/>
          <a:p>
            <a:r>
              <a:rPr lang="fr-FR" b="1" dirty="0"/>
              <a:t>CHAPITRE 4.</a:t>
            </a:r>
            <a:r>
              <a:rPr lang="fr-FR" dirty="0"/>
              <a:t>  </a:t>
            </a:r>
            <a:r>
              <a:rPr lang="fr-FR" b="1" dirty="0"/>
              <a:t>VALORISATION LES BOUES DES STATIONS D’EPURATION</a:t>
            </a:r>
            <a:endParaRPr lang="fr-FR" dirty="0"/>
          </a:p>
        </p:txBody>
      </p:sp>
      <p:sp>
        <p:nvSpPr>
          <p:cNvPr id="3" name="Sous-titre 2"/>
          <p:cNvSpPr>
            <a:spLocks noGrp="1"/>
          </p:cNvSpPr>
          <p:nvPr>
            <p:ph type="subTitle" idx="1"/>
          </p:nvPr>
        </p:nvSpPr>
        <p:spPr>
          <a:xfrm>
            <a:off x="428596" y="2071678"/>
            <a:ext cx="8286808" cy="4500594"/>
          </a:xfrm>
          <a:solidFill>
            <a:schemeClr val="accent3">
              <a:lumMod val="40000"/>
              <a:lumOff val="60000"/>
            </a:schemeClr>
          </a:solidFill>
        </p:spPr>
        <p:txBody>
          <a:bodyPr>
            <a:normAutofit fontScale="70000" lnSpcReduction="20000"/>
          </a:bodyPr>
          <a:lstStyle/>
          <a:p>
            <a:pPr algn="just"/>
            <a:r>
              <a:rPr lang="fr-FR" b="1" dirty="0">
                <a:solidFill>
                  <a:schemeClr val="tx1"/>
                </a:solidFill>
              </a:rPr>
              <a:t>INTRODUCTION</a:t>
            </a:r>
            <a:r>
              <a:rPr lang="fr-FR" b="1" i="1" dirty="0">
                <a:solidFill>
                  <a:schemeClr val="tx1"/>
                </a:solidFill>
              </a:rPr>
              <a:t> </a:t>
            </a:r>
            <a:r>
              <a:rPr lang="fr-FR" b="1" i="1" dirty="0">
                <a:solidFill>
                  <a:schemeClr val="tx1"/>
                </a:solidFill>
                <a:latin typeface="Times New Roman" pitchFamily="18" charset="0"/>
                <a:cs typeface="Times New Roman" pitchFamily="18" charset="0"/>
              </a:rPr>
              <a:t>:   </a:t>
            </a:r>
            <a:r>
              <a:rPr lang="fr-FR" sz="3400" dirty="0">
                <a:solidFill>
                  <a:schemeClr val="tx1"/>
                </a:solidFill>
                <a:latin typeface="Times New Roman" pitchFamily="18" charset="0"/>
                <a:cs typeface="Times New Roman" pitchFamily="18" charset="0"/>
              </a:rPr>
              <a:t>Beaucoup de secteurs industriels cherchent à valoriser leurs déchets afin d’éviter la mise en décharge ou l’élimination, opérations de plus en plus coûteuses à la vue des importantes quantités concernées et de l’augmentation du coût de mise en décharge. Dans ce chapitre on va essayer de donner quelques types de déchets qui peuvent être valorisé soit dans le domaine de génie civil ou bien dans les autres domaines. </a:t>
            </a:r>
          </a:p>
          <a:p>
            <a:pPr algn="just"/>
            <a:r>
              <a:rPr lang="fr-FR" sz="3400" dirty="0">
                <a:solidFill>
                  <a:schemeClr val="tx1"/>
                </a:solidFill>
                <a:latin typeface="Times New Roman" pitchFamily="18" charset="0"/>
                <a:cs typeface="Times New Roman" pitchFamily="18" charset="0"/>
              </a:rPr>
              <a:t>Les déchets étudiés sont les </a:t>
            </a:r>
            <a:r>
              <a:rPr lang="fr-FR" sz="3400" b="1" dirty="0">
                <a:solidFill>
                  <a:schemeClr val="tx1"/>
                </a:solidFill>
                <a:latin typeface="Times New Roman" pitchFamily="18" charset="0"/>
                <a:cs typeface="Times New Roman" pitchFamily="18" charset="0"/>
              </a:rPr>
              <a:t>boues des stations d’épuration</a:t>
            </a:r>
            <a:r>
              <a:rPr lang="fr-FR" sz="3400" dirty="0">
                <a:solidFill>
                  <a:schemeClr val="tx1"/>
                </a:solidFill>
                <a:latin typeface="Times New Roman" pitchFamily="18" charset="0"/>
                <a:cs typeface="Times New Roman" pitchFamily="18" charset="0"/>
              </a:rPr>
              <a:t>, Les </a:t>
            </a:r>
            <a:r>
              <a:rPr lang="fr-FR" sz="3400" b="1" dirty="0">
                <a:solidFill>
                  <a:schemeClr val="tx1"/>
                </a:solidFill>
                <a:latin typeface="Times New Roman" pitchFamily="18" charset="0"/>
                <a:cs typeface="Times New Roman" pitchFamily="18" charset="0"/>
              </a:rPr>
              <a:t>boues de dragage</a:t>
            </a:r>
            <a:r>
              <a:rPr lang="fr-FR" sz="3400" dirty="0">
                <a:solidFill>
                  <a:schemeClr val="tx1"/>
                </a:solidFill>
                <a:latin typeface="Times New Roman" pitchFamily="18" charset="0"/>
                <a:cs typeface="Times New Roman" pitchFamily="18" charset="0"/>
              </a:rPr>
              <a:t>/</a:t>
            </a:r>
            <a:r>
              <a:rPr lang="fr-FR" sz="3400" b="1" dirty="0">
                <a:solidFill>
                  <a:schemeClr val="tx1"/>
                </a:solidFill>
                <a:latin typeface="Times New Roman" pitchFamily="18" charset="0"/>
                <a:cs typeface="Times New Roman" pitchFamily="18" charset="0"/>
              </a:rPr>
              <a:t>curage </a:t>
            </a:r>
            <a:r>
              <a:rPr lang="fr-FR" sz="3400" dirty="0">
                <a:solidFill>
                  <a:schemeClr val="tx1"/>
                </a:solidFill>
                <a:latin typeface="Times New Roman" pitchFamily="18" charset="0"/>
                <a:cs typeface="Times New Roman" pitchFamily="18" charset="0"/>
              </a:rPr>
              <a:t>et les </a:t>
            </a:r>
            <a:r>
              <a:rPr lang="fr-FR" sz="3400" b="1" dirty="0">
                <a:solidFill>
                  <a:schemeClr val="tx1"/>
                </a:solidFill>
                <a:latin typeface="Times New Roman" pitchFamily="18" charset="0"/>
                <a:cs typeface="Times New Roman" pitchFamily="18" charset="0"/>
              </a:rPr>
              <a:t>caoutchoucs.  </a:t>
            </a:r>
          </a:p>
          <a:p>
            <a:pPr algn="just"/>
            <a:r>
              <a:rPr lang="fr-FR" sz="3400" dirty="0">
                <a:solidFill>
                  <a:schemeClr val="tx1"/>
                </a:solidFill>
                <a:latin typeface="Times New Roman" pitchFamily="18" charset="0"/>
                <a:cs typeface="Times New Roman" pitchFamily="18" charset="0"/>
              </a:rPr>
              <a:t>Dans le but d’évaluer le potentiel de ces déchets, leur introduction a été effectuée, dans un premier temps, dans la fabrication de produits non structurels type produits de voirie (production possible au CERIB), en substitution d’une partie de certains constituants traditionnels du béton.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71736" y="274638"/>
            <a:ext cx="3571900" cy="654032"/>
          </a:xfrm>
        </p:spPr>
        <p:style>
          <a:lnRef idx="0">
            <a:schemeClr val="accent3"/>
          </a:lnRef>
          <a:fillRef idx="3">
            <a:schemeClr val="accent3"/>
          </a:fillRef>
          <a:effectRef idx="3">
            <a:schemeClr val="accent3"/>
          </a:effectRef>
          <a:fontRef idx="minor">
            <a:schemeClr val="lt1"/>
          </a:fontRef>
        </p:style>
        <p:txBody>
          <a:bodyPr>
            <a:normAutofit/>
          </a:bodyPr>
          <a:lstStyle/>
          <a:p>
            <a:r>
              <a:rPr lang="fr-FR" sz="3200" b="1" dirty="0">
                <a:latin typeface="Times New Roman" pitchFamily="18" charset="0"/>
                <a:cs typeface="Times New Roman" pitchFamily="18" charset="0"/>
              </a:rPr>
              <a:t>Dragage</a:t>
            </a:r>
            <a:endParaRPr lang="fr-FR" sz="3200" dirty="0">
              <a:latin typeface="Times New Roman" pitchFamily="18" charset="0"/>
              <a:cs typeface="Times New Roman" pitchFamily="18" charset="0"/>
            </a:endParaRPr>
          </a:p>
        </p:txBody>
      </p:sp>
      <p:sp>
        <p:nvSpPr>
          <p:cNvPr id="24577" name="Rectangle 1"/>
          <p:cNvSpPr>
            <a:spLocks noChangeArrowheads="1"/>
          </p:cNvSpPr>
          <p:nvPr/>
        </p:nvSpPr>
        <p:spPr bwMode="auto">
          <a:xfrm>
            <a:off x="571472" y="1142984"/>
            <a:ext cx="7500990" cy="4154984"/>
          </a:xfrm>
          <a:prstGeom prst="rect">
            <a:avLst/>
          </a:prstGeom>
          <a:ln>
            <a:headEnd/>
            <a:tailEnd/>
          </a:ln>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100000"/>
              </a:lnSpc>
              <a:spcBef>
                <a:spcPct val="0"/>
              </a:spcBef>
              <a:spcAft>
                <a:spcPct val="0"/>
              </a:spcAft>
              <a:buClrTx/>
              <a:buSzPct val="100000"/>
              <a:tabLst>
                <a:tab pos="269875" algn="l"/>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On appelle dragage l'opération qui consiste à extraire les matériaux situés sur le fond d'un plan d'eau. L'objectif est de réaliser des travaux de génie portuaire (creusement de bassins ou de chenaux), d'entretenir les chenaux fluviaux ou maritimes empruntés par les navires lorsqu'ils ont été comblés par les sédiments, d'effectuer des opérations de remblaiement pour reconstituer les plages ou gagner des terres sur la mer ou d'extraire des granulats marins pour répondre aux besoins du secteur de la construction.</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85918" y="142852"/>
            <a:ext cx="4714908" cy="582594"/>
          </a:xfrm>
        </p:spPr>
        <p:style>
          <a:lnRef idx="0">
            <a:schemeClr val="accent3"/>
          </a:lnRef>
          <a:fillRef idx="3">
            <a:schemeClr val="accent3"/>
          </a:fillRef>
          <a:effectRef idx="3">
            <a:schemeClr val="accent3"/>
          </a:effectRef>
          <a:fontRef idx="minor">
            <a:schemeClr val="lt1"/>
          </a:fontRef>
        </p:style>
        <p:txBody>
          <a:bodyPr>
            <a:normAutofit/>
          </a:bodyPr>
          <a:lstStyle/>
          <a:p>
            <a:r>
              <a:rPr lang="fr-FR" sz="3200" b="1" dirty="0">
                <a:latin typeface="Times New Roman" pitchFamily="18" charset="0"/>
                <a:cs typeface="Times New Roman" pitchFamily="18" charset="0"/>
              </a:rPr>
              <a:t>Type de dragage</a:t>
            </a:r>
            <a:endParaRPr lang="fr-FR" sz="3200" dirty="0">
              <a:latin typeface="Times New Roman" pitchFamily="18" charset="0"/>
              <a:cs typeface="Times New Roman" pitchFamily="18" charset="0"/>
            </a:endParaRPr>
          </a:p>
        </p:txBody>
      </p:sp>
      <p:sp>
        <p:nvSpPr>
          <p:cNvPr id="3" name="Espace réservé du contenu 2"/>
          <p:cNvSpPr>
            <a:spLocks noGrp="1"/>
          </p:cNvSpPr>
          <p:nvPr>
            <p:ph sz="half" idx="1"/>
          </p:nvPr>
        </p:nvSpPr>
        <p:spPr>
          <a:xfrm>
            <a:off x="285720" y="1000108"/>
            <a:ext cx="4000528" cy="5500726"/>
          </a:xfrm>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noAutofit/>
          </a:bodyPr>
          <a:lstStyle/>
          <a:p>
            <a:pPr lvl="0" algn="just"/>
            <a:r>
              <a:rPr lang="fr-FR" sz="2000" b="1" dirty="0">
                <a:latin typeface="Times New Roman" pitchFamily="18" charset="0"/>
                <a:cs typeface="Times New Roman" pitchFamily="18" charset="0"/>
              </a:rPr>
              <a:t>Dragage d’entretien</a:t>
            </a:r>
            <a:r>
              <a:rPr lang="fr-FR" sz="2000" dirty="0">
                <a:latin typeface="Times New Roman" pitchFamily="18" charset="0"/>
                <a:cs typeface="Times New Roman" pitchFamily="18" charset="0"/>
              </a:rPr>
              <a:t> : Le dragage d’entretien périodique est associé à l’enlèvement des sédiments accumulés d’un chenal afin de conserver la profondeur nominale des voies de navigation, des ports, des marinas, des rampes, de mis à l’eau et des installations portuaires. Ce type de dragage s’effectue à intervalles réguliers aux fins de navigation (au moins une fois tous les cinq ans). Habituellement, le dragage se fait par des moyens mécaniques, comme une benne à traction, une pelle à benne trainante ou une rétro-caveuse</a:t>
            </a:r>
            <a:r>
              <a:rPr lang="fr-FR" sz="2000" dirty="0"/>
              <a:t>. </a:t>
            </a:r>
          </a:p>
        </p:txBody>
      </p:sp>
      <p:sp>
        <p:nvSpPr>
          <p:cNvPr id="4" name="Espace réservé du contenu 3"/>
          <p:cNvSpPr>
            <a:spLocks noGrp="1"/>
          </p:cNvSpPr>
          <p:nvPr>
            <p:ph sz="half" idx="2"/>
          </p:nvPr>
        </p:nvSpPr>
        <p:spPr>
          <a:xfrm>
            <a:off x="4786314" y="1303341"/>
            <a:ext cx="4038600" cy="5126055"/>
          </a:xfrm>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lvl="0"/>
            <a:r>
              <a:rPr lang="fr-FR" b="1" dirty="0">
                <a:latin typeface="Times New Roman" pitchFamily="18" charset="0"/>
                <a:cs typeface="Times New Roman" pitchFamily="18" charset="0"/>
              </a:rPr>
              <a:t>Dragage d’approfondissement : </a:t>
            </a:r>
            <a:r>
              <a:rPr lang="fr-FR" dirty="0">
                <a:latin typeface="Times New Roman" pitchFamily="18" charset="0"/>
                <a:cs typeface="Times New Roman" pitchFamily="18" charset="0"/>
              </a:rPr>
              <a:t>Les dragages d’approfondissement sont entrepris lorsqu’il devient nécessaire d’adapter le seuil de navigation à la taille des navires. Ces travaux nécessitent de déplacer d’importants volumes de sédiments et demandent des moyens de dragage importants</a:t>
            </a:r>
            <a:r>
              <a:rPr lang="fr-FR"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642918"/>
            <a:ext cx="8501122" cy="2143140"/>
          </a:xfrm>
        </p:spPr>
        <p:style>
          <a:lnRef idx="1">
            <a:schemeClr val="accent3"/>
          </a:lnRef>
          <a:fillRef idx="2">
            <a:schemeClr val="accent3"/>
          </a:fillRef>
          <a:effectRef idx="1">
            <a:schemeClr val="accent3"/>
          </a:effectRef>
          <a:fontRef idx="minor">
            <a:schemeClr val="dk1"/>
          </a:fontRef>
        </p:style>
        <p:txBody>
          <a:bodyPr>
            <a:noAutofit/>
          </a:bodyPr>
          <a:lstStyle/>
          <a:p>
            <a:pPr lvl="0" algn="just"/>
            <a:r>
              <a:rPr lang="fr-FR" sz="2400" b="1" dirty="0" smtClean="0">
                <a:latin typeface="Times New Roman" pitchFamily="18" charset="0"/>
                <a:cs typeface="Times New Roman" pitchFamily="18" charset="0"/>
              </a:rPr>
              <a:t>Dragage </a:t>
            </a:r>
            <a:r>
              <a:rPr lang="fr-FR" sz="2400" b="1" dirty="0">
                <a:latin typeface="Times New Roman" pitchFamily="18" charset="0"/>
                <a:cs typeface="Times New Roman" pitchFamily="18" charset="0"/>
              </a:rPr>
              <a:t>d’aménagement de nouvelles aires portuaires</a:t>
            </a:r>
            <a:r>
              <a:rPr lang="fr-FR" sz="2400" dirty="0">
                <a:latin typeface="Times New Roman" pitchFamily="18" charset="0"/>
                <a:cs typeface="Times New Roman" pitchFamily="18" charset="0"/>
              </a:rPr>
              <a:t> : L’aménagement de nouvelles aires portuaires occasionne souvent le déplacement d’importants volumes de matériaux divers : roches, graviers, sables, terres, argiles ou vases. Ces matériaux peuvent également être utilisés pour créer les nouvelles aires.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214290"/>
            <a:ext cx="7115196" cy="857256"/>
          </a:xfrm>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normAutofit/>
          </a:bodyPr>
          <a:lstStyle/>
          <a:p>
            <a:r>
              <a:rPr lang="fr-FR" sz="2800" b="1" dirty="0">
                <a:latin typeface="Times New Roman" pitchFamily="18" charset="0"/>
                <a:cs typeface="Times New Roman" pitchFamily="18" charset="0"/>
              </a:rPr>
              <a:t>Prétraitement des boues de dragage</a:t>
            </a:r>
            <a:endParaRPr lang="fr-FR" sz="2800" dirty="0">
              <a:latin typeface="Times New Roman" pitchFamily="18" charset="0"/>
              <a:cs typeface="Times New Roman" pitchFamily="18" charset="0"/>
            </a:endParaRPr>
          </a:p>
        </p:txBody>
      </p:sp>
      <p:sp>
        <p:nvSpPr>
          <p:cNvPr id="3" name="Rectangle 2"/>
          <p:cNvSpPr/>
          <p:nvPr/>
        </p:nvSpPr>
        <p:spPr>
          <a:xfrm>
            <a:off x="285720" y="1357298"/>
            <a:ext cx="8072494" cy="1569660"/>
          </a:xfrm>
          <a:prstGeom prst="rect">
            <a:avLst/>
          </a:prstGeom>
          <a:effectLst>
            <a:glow rad="1397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fr-FR" sz="2400" dirty="0">
                <a:latin typeface="Times New Roman" pitchFamily="18" charset="0"/>
                <a:cs typeface="Times New Roman" pitchFamily="18" charset="0"/>
              </a:rPr>
              <a:t>Par définition, les procédés de prétraitements des sédiments sont utilisés pour préparer les matériaux de dragage en vue de leur transport, leur traitement ou leur mise en dépôt, voir leur valorisation</a:t>
            </a:r>
          </a:p>
        </p:txBody>
      </p:sp>
      <p:sp>
        <p:nvSpPr>
          <p:cNvPr id="4" name="Rectangle 3"/>
          <p:cNvSpPr/>
          <p:nvPr/>
        </p:nvSpPr>
        <p:spPr>
          <a:xfrm>
            <a:off x="2857488" y="3071810"/>
            <a:ext cx="3042961" cy="461665"/>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r>
              <a:rPr lang="fr-FR" sz="2400" b="1" dirty="0">
                <a:latin typeface="Times New Roman" pitchFamily="18" charset="0"/>
                <a:cs typeface="Times New Roman" pitchFamily="18" charset="0"/>
              </a:rPr>
              <a:t>La déshydratation </a:t>
            </a:r>
            <a:endParaRPr lang="fr-FR" sz="2400" dirty="0">
              <a:latin typeface="Times New Roman" pitchFamily="18" charset="0"/>
              <a:cs typeface="Times New Roman" pitchFamily="18" charset="0"/>
            </a:endParaRPr>
          </a:p>
        </p:txBody>
      </p:sp>
      <p:sp>
        <p:nvSpPr>
          <p:cNvPr id="25601" name="Rectangle 1"/>
          <p:cNvSpPr>
            <a:spLocks noChangeArrowheads="1"/>
          </p:cNvSpPr>
          <p:nvPr/>
        </p:nvSpPr>
        <p:spPr bwMode="auto">
          <a:xfrm>
            <a:off x="428596" y="3714752"/>
            <a:ext cx="8501122" cy="2862322"/>
          </a:xfrm>
          <a:prstGeom prst="rect">
            <a:avLst/>
          </a:prstGeom>
          <a:ln>
            <a:headEnd/>
            <a:tailEnd/>
          </a:ln>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Généralement, les déshydratations visent essentiellement à réduire le contenu en eau des sédiments pour une ou plusieurs des raisons suivantes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Faciliter la manutention des sédiments.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Réduire les besoins en énergie lors de leur incinération.</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Réduire les coûts de traitement de la plupart des technologies, en particulier des technologies thermiques.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Faciliter les dépôts des sédiments en milieu terrestre.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Réduire les coûts de transport par réduction du volume et du poids. Réduire les volumes de matériaux à traiter ou à mettre en dépôt.</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4043362" cy="725470"/>
          </a:xfrm>
        </p:spPr>
        <p:style>
          <a:lnRef idx="1">
            <a:schemeClr val="accent3"/>
          </a:lnRef>
          <a:fillRef idx="2">
            <a:schemeClr val="accent3"/>
          </a:fillRef>
          <a:effectRef idx="1">
            <a:schemeClr val="accent3"/>
          </a:effectRef>
          <a:fontRef idx="minor">
            <a:schemeClr val="dk1"/>
          </a:fontRef>
        </p:style>
        <p:txBody>
          <a:bodyPr>
            <a:normAutofit/>
          </a:bodyPr>
          <a:lstStyle/>
          <a:p>
            <a:r>
              <a:rPr lang="fr-FR" sz="2000" b="1" dirty="0">
                <a:latin typeface="Times New Roman" pitchFamily="18" charset="0"/>
                <a:cs typeface="Times New Roman" pitchFamily="18" charset="0"/>
              </a:rPr>
              <a:t>Injection de produits dans les boues draguées</a:t>
            </a:r>
            <a:endParaRPr lang="fr-FR" sz="2000" dirty="0">
              <a:latin typeface="Times New Roman" pitchFamily="18" charset="0"/>
              <a:cs typeface="Times New Roman" pitchFamily="18" charset="0"/>
            </a:endParaRPr>
          </a:p>
        </p:txBody>
      </p:sp>
      <p:sp>
        <p:nvSpPr>
          <p:cNvPr id="3" name="Espace réservé du contenu 2"/>
          <p:cNvSpPr>
            <a:spLocks noGrp="1"/>
          </p:cNvSpPr>
          <p:nvPr>
            <p:ph sz="half" idx="1"/>
          </p:nvPr>
        </p:nvSpPr>
        <p:spPr>
          <a:xfrm>
            <a:off x="214282" y="1214422"/>
            <a:ext cx="8472518" cy="4911741"/>
          </a:xfrm>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fr-FR" dirty="0" smtClean="0"/>
              <a:t>    </a:t>
            </a:r>
            <a:r>
              <a:rPr lang="fr-FR" dirty="0" smtClean="0">
                <a:latin typeface="Times New Roman" pitchFamily="18" charset="0"/>
                <a:cs typeface="Times New Roman" pitchFamily="18" charset="0"/>
              </a:rPr>
              <a:t>Dans </a:t>
            </a:r>
            <a:r>
              <a:rPr lang="fr-FR" dirty="0">
                <a:latin typeface="Times New Roman" pitchFamily="18" charset="0"/>
                <a:cs typeface="Times New Roman" pitchFamily="18" charset="0"/>
              </a:rPr>
              <a:t>le cas de projets de dragage hydraulique, l’injection de produits (</a:t>
            </a:r>
            <a:r>
              <a:rPr lang="fr-FR" b="1" dirty="0">
                <a:latin typeface="Times New Roman" pitchFamily="18" charset="0"/>
                <a:cs typeface="Times New Roman" pitchFamily="18" charset="0"/>
              </a:rPr>
              <a:t>floculant minéraux</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poly-électrolytes de synthèse) </a:t>
            </a:r>
            <a:r>
              <a:rPr lang="fr-FR" dirty="0">
                <a:latin typeface="Times New Roman" pitchFamily="18" charset="0"/>
                <a:cs typeface="Times New Roman" pitchFamily="18" charset="0"/>
              </a:rPr>
              <a:t>dans les boues prend avantage du processus de mélange disponible dans le pipeline utilisé pour le transport des matériaux de dragage. Les produits d’injection sont de natures chimiques différentes, et permettent :</a:t>
            </a:r>
          </a:p>
          <a:p>
            <a:pPr lvl="0" algn="just"/>
            <a:r>
              <a:rPr lang="fr-FR" dirty="0">
                <a:latin typeface="Times New Roman" pitchFamily="18" charset="0"/>
                <a:cs typeface="Times New Roman" pitchFamily="18" charset="0"/>
              </a:rPr>
              <a:t>de conditionner les sédiments pour leur traitement.</a:t>
            </a:r>
          </a:p>
          <a:p>
            <a:pPr lvl="0" algn="just"/>
            <a:r>
              <a:rPr lang="fr-FR" dirty="0">
                <a:latin typeface="Times New Roman" pitchFamily="18" charset="0"/>
                <a:cs typeface="Times New Roman" pitchFamily="18" charset="0"/>
              </a:rPr>
              <a:t>d’accélérer la sédimentation des particules au site de dépôt.</a:t>
            </a:r>
          </a:p>
          <a:p>
            <a:pPr algn="just"/>
            <a:r>
              <a:rPr lang="fr-FR" dirty="0">
                <a:latin typeface="Times New Roman" pitchFamily="18" charset="0"/>
                <a:cs typeface="Times New Roman" pitchFamily="18" charset="0"/>
              </a:rPr>
              <a:t>d’améliorer la biodégradation des substances organiques dans ces mêmes sites de dépôt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57166"/>
            <a:ext cx="7972452" cy="571504"/>
          </a:xfrm>
        </p:spPr>
        <p:style>
          <a:lnRef idx="0">
            <a:schemeClr val="accent3"/>
          </a:lnRef>
          <a:fillRef idx="3">
            <a:schemeClr val="accent3"/>
          </a:fillRef>
          <a:effectRef idx="3">
            <a:schemeClr val="accent3"/>
          </a:effectRef>
          <a:fontRef idx="minor">
            <a:schemeClr val="lt1"/>
          </a:fontRef>
        </p:style>
        <p:txBody>
          <a:bodyPr>
            <a:normAutofit/>
          </a:bodyPr>
          <a:lstStyle/>
          <a:p>
            <a:pPr algn="ctr"/>
            <a:r>
              <a:rPr lang="fr-FR" sz="2800" dirty="0">
                <a:latin typeface="Times New Roman" pitchFamily="18" charset="0"/>
                <a:cs typeface="Times New Roman" pitchFamily="18" charset="0"/>
              </a:rPr>
              <a:t>Classification des </a:t>
            </a:r>
            <a:r>
              <a:rPr lang="fr-FR" sz="2800" dirty="0" smtClean="0">
                <a:latin typeface="Times New Roman" pitchFamily="18" charset="0"/>
                <a:cs typeface="Times New Roman" pitchFamily="18" charset="0"/>
              </a:rPr>
              <a:t>boues</a:t>
            </a: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0" y="1142984"/>
            <a:ext cx="4286280" cy="5500726"/>
          </a:xfrm>
          <a:effectLst>
            <a:glow rad="1397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normAutofit fontScale="62500" lnSpcReduction="20000"/>
          </a:bodyPr>
          <a:lstStyle/>
          <a:p>
            <a:pPr algn="just">
              <a:buNone/>
            </a:pPr>
            <a:r>
              <a:rPr lang="fr-FR" sz="3800" b="1" dirty="0">
                <a:latin typeface="Times New Roman" pitchFamily="18" charset="0"/>
                <a:cs typeface="Times New Roman" pitchFamily="18" charset="0"/>
              </a:rPr>
              <a:t>Les boues de classe B : </a:t>
            </a:r>
            <a:endParaRPr lang="fr-FR" sz="3800" b="1" dirty="0" smtClean="0">
              <a:latin typeface="Times New Roman" pitchFamily="18" charset="0"/>
              <a:cs typeface="Times New Roman" pitchFamily="18" charset="0"/>
            </a:endParaRPr>
          </a:p>
          <a:p>
            <a:pPr algn="just">
              <a:buNone/>
            </a:pPr>
            <a:r>
              <a:rPr lang="fr-FR" sz="3800" dirty="0" smtClean="0">
                <a:latin typeface="Times New Roman" pitchFamily="18" charset="0"/>
                <a:cs typeface="Times New Roman" pitchFamily="18" charset="0"/>
              </a:rPr>
              <a:t>Les </a:t>
            </a:r>
            <a:r>
              <a:rPr lang="fr-FR" sz="3800" dirty="0">
                <a:latin typeface="Times New Roman" pitchFamily="18" charset="0"/>
                <a:cs typeface="Times New Roman" pitchFamily="18" charset="0"/>
              </a:rPr>
              <a:t>boues de classe B </a:t>
            </a:r>
            <a:r>
              <a:rPr lang="fr-FR" sz="3800" dirty="0" smtClean="0">
                <a:latin typeface="Times New Roman" pitchFamily="18" charset="0"/>
                <a:cs typeface="Times New Roman" pitchFamily="18" charset="0"/>
              </a:rPr>
              <a:t>sont classées </a:t>
            </a:r>
            <a:r>
              <a:rPr lang="fr-FR" sz="3800" dirty="0">
                <a:latin typeface="Times New Roman" pitchFamily="18" charset="0"/>
                <a:cs typeface="Times New Roman" pitchFamily="18" charset="0"/>
              </a:rPr>
              <a:t>en tant que déchets dangereux. Cependant, il est possible après </a:t>
            </a:r>
            <a:r>
              <a:rPr lang="fr-FR" sz="3800" dirty="0" err="1">
                <a:latin typeface="Times New Roman" pitchFamily="18" charset="0"/>
                <a:cs typeface="Times New Roman" pitchFamily="18" charset="0"/>
              </a:rPr>
              <a:t>inertage</a:t>
            </a:r>
            <a:r>
              <a:rPr lang="fr-FR" sz="3800" dirty="0">
                <a:latin typeface="Times New Roman" pitchFamily="18" charset="0"/>
                <a:cs typeface="Times New Roman" pitchFamily="18" charset="0"/>
              </a:rPr>
              <a:t> chimique ou thermique et stabilisation, de les réutiliser</a:t>
            </a:r>
            <a:r>
              <a:rPr lang="fr-FR" sz="3800" dirty="0" smtClean="0">
                <a:latin typeface="Times New Roman" pitchFamily="18" charset="0"/>
                <a:cs typeface="Times New Roman" pitchFamily="18" charset="0"/>
              </a:rPr>
              <a:t>.  </a:t>
            </a:r>
            <a:r>
              <a:rPr lang="fr-FR" sz="3800" dirty="0">
                <a:latin typeface="Times New Roman" pitchFamily="18" charset="0"/>
                <a:cs typeface="Times New Roman" pitchFamily="18" charset="0"/>
              </a:rPr>
              <a:t>Les principales voies envisagées sont le recyclage en cimenterie ou le recyclage en produits de construction ou en nouveaux matériaux. Les débouchés de valorisation sont accrus lorsqu’il est possible après traitement de requalifier les boues de classe B en boues de classe A.</a:t>
            </a:r>
          </a:p>
          <a:p>
            <a:endParaRPr lang="fr-FR" dirty="0"/>
          </a:p>
        </p:txBody>
      </p:sp>
      <p:sp>
        <p:nvSpPr>
          <p:cNvPr id="4" name="Espace réservé du texte 3"/>
          <p:cNvSpPr>
            <a:spLocks noGrp="1"/>
          </p:cNvSpPr>
          <p:nvPr>
            <p:ph type="body" sz="half" idx="2"/>
          </p:nvPr>
        </p:nvSpPr>
        <p:spPr>
          <a:xfrm>
            <a:off x="214282" y="1214422"/>
            <a:ext cx="3971924" cy="5357850"/>
          </a:xfrm>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lstStyle/>
          <a:p>
            <a:r>
              <a:rPr lang="fr-FR" b="1" dirty="0"/>
              <a:t>. </a:t>
            </a:r>
            <a:r>
              <a:rPr lang="fr-FR" sz="2600" b="1" dirty="0">
                <a:latin typeface="Times New Roman" pitchFamily="18" charset="0"/>
                <a:cs typeface="Times New Roman" pitchFamily="18" charset="0"/>
              </a:rPr>
              <a:t>Les boues de classe A [8] : </a:t>
            </a:r>
            <a:r>
              <a:rPr lang="fr-FR" sz="2600" dirty="0">
                <a:latin typeface="Times New Roman" pitchFamily="18" charset="0"/>
                <a:cs typeface="Times New Roman" pitchFamily="18" charset="0"/>
              </a:rPr>
              <a:t>Les boues de classe A sont les seules à l’heure actuelle à être reconnues comme des matières valorisables. Il est également possible d’utiliser les boues de classe A pour l’épandage de terres agricoles (comme pratiqué avec les boues de station d’épuration) ou la réhabilitation de sites.</a:t>
            </a:r>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fr-FR" sz="3200" b="1" dirty="0">
                <a:latin typeface="Times New Roman" pitchFamily="18" charset="0"/>
                <a:cs typeface="Times New Roman" pitchFamily="18" charset="0"/>
              </a:rPr>
              <a:t>LES BOUES DES STATIONS D’EPURATION</a:t>
            </a:r>
            <a:endParaRPr lang="fr-FR" sz="3200" dirty="0">
              <a:latin typeface="Times New Roman" pitchFamily="18" charset="0"/>
              <a:cs typeface="Times New Roman" pitchFamily="18" charset="0"/>
            </a:endParaRPr>
          </a:p>
        </p:txBody>
      </p:sp>
      <p:sp>
        <p:nvSpPr>
          <p:cNvPr id="15361" name="Rectangle 1"/>
          <p:cNvSpPr>
            <a:spLocks noChangeArrowheads="1"/>
          </p:cNvSpPr>
          <p:nvPr/>
        </p:nvSpPr>
        <p:spPr bwMode="auto">
          <a:xfrm>
            <a:off x="428596" y="1285860"/>
            <a:ext cx="8429684" cy="5016758"/>
          </a:xfrm>
          <a:prstGeom prst="rect">
            <a:avLst/>
          </a:prstGeom>
          <a:ln>
            <a:headEnd/>
            <a:tailEnd/>
          </a:ln>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9875" algn="l"/>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I</a:t>
            </a: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NTRODUCTION </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Dans le contexte actuel de protection de l’environnement, l’élimination des </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boues d’épuration</a:t>
            </a:r>
            <a:r>
              <a:rPr kumimoji="0" lang="fr-FR" sz="2000" b="1" i="0" u="none" strike="noStrike" cap="none" normalizeH="0" baseline="0" dirty="0" smtClean="0">
                <a:ln>
                  <a:noFill/>
                </a:ln>
                <a:solidFill>
                  <a:srgbClr val="974707"/>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constitue un des enjeux majeurs pour notre pays. L’accroissement du nombre de STEP en Algérie s’accompagne de production de quantités non négligeables de boues d’épuration. L’objectif du traitement est de réduire le volume des boues produites, mais également de les valoriser par :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69875" algn="l"/>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Une réutilisation à des fins agricoles, permettant ainsi d’enrichir les sols sans recourir à des engrais chimiques,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69875" algn="l"/>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Valoriser leur potentiel énergétique sous forme de biogaz.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69875" algn="l"/>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Les objectifs de la valorisation de déchets de stations d’épuration rentrent dans le contexte de gérer les résidus après traitement des eaux usées et généralement se résume à :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Maitriser la gestion de ces sous-produits ;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Créer une valeur ajoutée (énergie, amendement, fertilisant, cimenterie,…);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Réduire les nuisances olfactives ;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Participer à la protection de l’environnement et au développement durable.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style>
          <a:lnRef idx="1">
            <a:schemeClr val="accent3"/>
          </a:lnRef>
          <a:fillRef idx="2">
            <a:schemeClr val="accent3"/>
          </a:fillRef>
          <a:effectRef idx="1">
            <a:schemeClr val="accent3"/>
          </a:effectRef>
          <a:fontRef idx="minor">
            <a:schemeClr val="dk1"/>
          </a:fontRef>
        </p:style>
        <p:txBody>
          <a:bodyPr>
            <a:normAutofit/>
          </a:bodyPr>
          <a:lstStyle/>
          <a:p>
            <a:r>
              <a:rPr lang="fr-FR" sz="2800" b="1" dirty="0">
                <a:latin typeface="Times New Roman" pitchFamily="18" charset="0"/>
                <a:cs typeface="Times New Roman" pitchFamily="18" charset="0"/>
              </a:rPr>
              <a:t>Définition de bouts de Station d’épuration (SE) </a:t>
            </a:r>
            <a:endParaRPr lang="fr-FR" sz="2800" dirty="0">
              <a:latin typeface="Times New Roman" pitchFamily="18" charset="0"/>
              <a:cs typeface="Times New Roman" pitchFamily="18" charset="0"/>
            </a:endParaRPr>
          </a:p>
        </p:txBody>
      </p:sp>
      <p:sp>
        <p:nvSpPr>
          <p:cNvPr id="3" name="Rectangle 2"/>
          <p:cNvSpPr/>
          <p:nvPr/>
        </p:nvSpPr>
        <p:spPr>
          <a:xfrm>
            <a:off x="428596" y="1214422"/>
            <a:ext cx="8429684"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dirty="0"/>
              <a:t>désigne l'ensemble des résidus de l'activité biologique des micro-organismes vivant dans les stations d'épuration, qui transforment les matières transportées par les eaux usées pour qu'elles puissent en être extraites. Elles sont constituées essentiellement d'eau, de sels minéraux et de matière organique. Ces boues sont classées en trois catégories :</a:t>
            </a:r>
          </a:p>
        </p:txBody>
      </p:sp>
      <p:sp>
        <p:nvSpPr>
          <p:cNvPr id="6" name="ZoneTexte 5"/>
          <p:cNvSpPr txBox="1"/>
          <p:nvPr/>
        </p:nvSpPr>
        <p:spPr>
          <a:xfrm>
            <a:off x="357158" y="2643182"/>
            <a:ext cx="8501122" cy="1107996"/>
          </a:xfrm>
          <a:prstGeom prst="rect">
            <a:avLst/>
          </a:prstGeom>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lvl="0" algn="just"/>
            <a:r>
              <a:rPr lang="fr-FR" sz="2400" b="1" dirty="0"/>
              <a:t>Les boues primaires : </a:t>
            </a:r>
            <a:r>
              <a:rPr lang="fr-FR" sz="2400" dirty="0"/>
              <a:t>Ceux sont des dépôts proviennent du traitement primaire des eaux usées, par décantation.</a:t>
            </a:r>
          </a:p>
          <a:p>
            <a:endParaRPr lang="fr-FR" dirty="0"/>
          </a:p>
        </p:txBody>
      </p:sp>
      <p:sp>
        <p:nvSpPr>
          <p:cNvPr id="17409" name="Rectangle 1"/>
          <p:cNvSpPr>
            <a:spLocks noChangeArrowheads="1"/>
          </p:cNvSpPr>
          <p:nvPr/>
        </p:nvSpPr>
        <p:spPr bwMode="auto">
          <a:xfrm>
            <a:off x="428596" y="4143380"/>
            <a:ext cx="8215370" cy="830997"/>
          </a:xfrm>
          <a:prstGeom prst="rect">
            <a:avLst/>
          </a:prstGeom>
          <a:ln>
            <a:headEnd/>
            <a:tailEnd/>
          </a:ln>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tab pos="180975" algn="l"/>
                <a:tab pos="269875" algn="l"/>
              </a:tabLst>
            </a:pP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Les boues physico-chimiques : </a:t>
            </a: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Proviennent de la décantation après traitement avec des réactifs chimiques (agents </a:t>
            </a:r>
            <a:r>
              <a:rPr kumimoji="0" lang="fr-FR" sz="24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floculants</a:t>
            </a: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0" name="Rectangle 2"/>
          <p:cNvSpPr>
            <a:spLocks noChangeArrowheads="1"/>
          </p:cNvSpPr>
          <p:nvPr/>
        </p:nvSpPr>
        <p:spPr bwMode="auto">
          <a:xfrm>
            <a:off x="428596" y="5286388"/>
            <a:ext cx="8358246" cy="830997"/>
          </a:xfrm>
          <a:prstGeom prst="rect">
            <a:avLst/>
          </a:prstGeom>
          <a:ln>
            <a:headEnd/>
            <a:tailEnd/>
          </a:ln>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tab pos="180975" algn="l"/>
                <a:tab pos="269875" algn="l"/>
              </a:tabLst>
            </a:pPr>
            <a:r>
              <a:rPr kumimoji="0" lang="fr-FR" sz="12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Les boues biologiques : </a:t>
            </a: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Proviennent d’une épuration biologique des eaux usées, composées.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4414" y="142852"/>
            <a:ext cx="6858048" cy="582594"/>
          </a:xfrm>
        </p:spPr>
        <p:style>
          <a:lnRef idx="0">
            <a:schemeClr val="accent3"/>
          </a:lnRef>
          <a:fillRef idx="3">
            <a:schemeClr val="accent3"/>
          </a:fillRef>
          <a:effectRef idx="3">
            <a:schemeClr val="accent3"/>
          </a:effectRef>
          <a:fontRef idx="minor">
            <a:schemeClr val="lt1"/>
          </a:fontRef>
        </p:style>
        <p:txBody>
          <a:bodyPr>
            <a:normAutofit/>
          </a:bodyPr>
          <a:lstStyle/>
          <a:p>
            <a:r>
              <a:rPr lang="fr-FR" sz="2800" b="1" dirty="0">
                <a:latin typeface="Times New Roman" pitchFamily="18" charset="0"/>
                <a:cs typeface="Times New Roman" pitchFamily="18" charset="0"/>
              </a:rPr>
              <a:t>Caractéristiques physiques des boues</a:t>
            </a:r>
            <a:endParaRPr lang="fr-FR" sz="2800" dirty="0">
              <a:latin typeface="Times New Roman" pitchFamily="18" charset="0"/>
              <a:cs typeface="Times New Roman" pitchFamily="18" charset="0"/>
            </a:endParaRPr>
          </a:p>
        </p:txBody>
      </p:sp>
      <p:grpSp>
        <p:nvGrpSpPr>
          <p:cNvPr id="18446" name="Group 14"/>
          <p:cNvGrpSpPr>
            <a:grpSpLocks/>
          </p:cNvGrpSpPr>
          <p:nvPr/>
        </p:nvGrpSpPr>
        <p:grpSpPr bwMode="auto">
          <a:xfrm>
            <a:off x="214282" y="928670"/>
            <a:ext cx="8786842" cy="5143536"/>
            <a:chOff x="875" y="12780"/>
            <a:chExt cx="9873" cy="3047"/>
          </a:xfrm>
        </p:grpSpPr>
        <p:grpSp>
          <p:nvGrpSpPr>
            <p:cNvPr id="18452" name="Group 20"/>
            <p:cNvGrpSpPr>
              <a:grpSpLocks/>
            </p:cNvGrpSpPr>
            <p:nvPr/>
          </p:nvGrpSpPr>
          <p:grpSpPr bwMode="auto">
            <a:xfrm>
              <a:off x="875" y="12780"/>
              <a:ext cx="8016" cy="3047"/>
              <a:chOff x="878" y="12780"/>
              <a:chExt cx="7942" cy="3047"/>
            </a:xfrm>
          </p:grpSpPr>
          <p:grpSp>
            <p:nvGrpSpPr>
              <p:cNvPr id="38" name="Organization Chart 28"/>
              <p:cNvGrpSpPr>
                <a:grpSpLocks noChangeAspect="1"/>
              </p:cNvGrpSpPr>
              <p:nvPr/>
            </p:nvGrpSpPr>
            <p:grpSpPr bwMode="auto">
              <a:xfrm>
                <a:off x="878" y="12827"/>
                <a:ext cx="4730" cy="3000"/>
                <a:chOff x="1640" y="12465"/>
                <a:chExt cx="9711" cy="1838"/>
              </a:xfrm>
            </p:grpSpPr>
            <p:cxnSp>
              <p:nvCxnSpPr>
                <p:cNvPr id="18469" name="_s18469"/>
                <p:cNvCxnSpPr>
                  <a:cxnSpLocks noChangeShapeType="1"/>
                  <a:stCxn id="47" idx="0"/>
                  <a:endCxn id="43" idx="2"/>
                </p:cNvCxnSpPr>
                <p:nvPr/>
              </p:nvCxnSpPr>
              <p:spPr bwMode="auto">
                <a:xfrm rot="16200000" flipV="1">
                  <a:off x="8188" y="11500"/>
                  <a:ext cx="398" cy="3768"/>
                </a:xfrm>
                <a:prstGeom prst="bentConnector3">
                  <a:avLst>
                    <a:gd name="adj1" fmla="val 50000"/>
                  </a:avLst>
                </a:prstGeom>
                <a:noFill/>
                <a:ln w="28575">
                  <a:solidFill>
                    <a:srgbClr val="000000"/>
                  </a:solidFill>
                  <a:miter lim="800000"/>
                  <a:headEnd/>
                  <a:tailEnd/>
                </a:ln>
              </p:spPr>
            </p:cxnSp>
            <p:cxnSp>
              <p:nvCxnSpPr>
                <p:cNvPr id="18468" name="_s18468"/>
                <p:cNvCxnSpPr>
                  <a:cxnSpLocks noChangeShapeType="1"/>
                  <a:stCxn id="46" idx="0"/>
                  <a:endCxn id="43" idx="2"/>
                </p:cNvCxnSpPr>
                <p:nvPr/>
              </p:nvCxnSpPr>
              <p:spPr bwMode="auto">
                <a:xfrm rot="16200000" flipV="1">
                  <a:off x="6929" y="12758"/>
                  <a:ext cx="398" cy="1251"/>
                </a:xfrm>
                <a:prstGeom prst="bentConnector3">
                  <a:avLst>
                    <a:gd name="adj1" fmla="val 50000"/>
                  </a:avLst>
                </a:prstGeom>
                <a:noFill/>
                <a:ln w="28575">
                  <a:solidFill>
                    <a:srgbClr val="000000"/>
                  </a:solidFill>
                  <a:miter lim="800000"/>
                  <a:headEnd/>
                  <a:tailEnd/>
                </a:ln>
              </p:spPr>
            </p:cxnSp>
            <p:cxnSp>
              <p:nvCxnSpPr>
                <p:cNvPr id="18467" name="_s18467"/>
                <p:cNvCxnSpPr>
                  <a:cxnSpLocks noChangeShapeType="1"/>
                  <a:stCxn id="45" idx="0"/>
                  <a:endCxn id="43" idx="2"/>
                </p:cNvCxnSpPr>
                <p:nvPr/>
              </p:nvCxnSpPr>
              <p:spPr bwMode="auto">
                <a:xfrm rot="5400000" flipH="1" flipV="1">
                  <a:off x="5671" y="12751"/>
                  <a:ext cx="398" cy="1266"/>
                </a:xfrm>
                <a:prstGeom prst="bentConnector3">
                  <a:avLst>
                    <a:gd name="adj1" fmla="val 50000"/>
                  </a:avLst>
                </a:prstGeom>
                <a:noFill/>
                <a:ln w="28575">
                  <a:solidFill>
                    <a:srgbClr val="000000"/>
                  </a:solidFill>
                  <a:miter lim="800000"/>
                  <a:headEnd/>
                  <a:tailEnd/>
                </a:ln>
              </p:spPr>
            </p:cxnSp>
            <p:cxnSp>
              <p:nvCxnSpPr>
                <p:cNvPr id="18466" name="_s18466"/>
                <p:cNvCxnSpPr>
                  <a:cxnSpLocks noChangeShapeType="1"/>
                  <a:stCxn id="44" idx="0"/>
                  <a:endCxn id="43" idx="2"/>
                </p:cNvCxnSpPr>
                <p:nvPr/>
              </p:nvCxnSpPr>
              <p:spPr bwMode="auto">
                <a:xfrm rot="5400000" flipH="1" flipV="1">
                  <a:off x="4412" y="11493"/>
                  <a:ext cx="398" cy="3783"/>
                </a:xfrm>
                <a:prstGeom prst="bentConnector3">
                  <a:avLst>
                    <a:gd name="adj1" fmla="val 50000"/>
                  </a:avLst>
                </a:prstGeom>
                <a:noFill/>
                <a:ln w="28575">
                  <a:solidFill>
                    <a:srgbClr val="000000"/>
                  </a:solidFill>
                  <a:miter lim="800000"/>
                  <a:headEnd/>
                  <a:tailEnd/>
                </a:ln>
              </p:spPr>
            </p:cxnSp>
            <p:sp>
              <p:nvSpPr>
                <p:cNvPr id="43" name="_s18465"/>
                <p:cNvSpPr>
                  <a:spLocks noChangeArrowheads="1"/>
                </p:cNvSpPr>
                <p:nvPr/>
              </p:nvSpPr>
              <p:spPr bwMode="auto">
                <a:xfrm>
                  <a:off x="4934" y="12465"/>
                  <a:ext cx="3138"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Boues biologiques, plus ou moins déshydratées</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44" name="_s18464"/>
                <p:cNvSpPr>
                  <a:spLocks noChangeArrowheads="1"/>
                </p:cNvSpPr>
                <p:nvPr/>
              </p:nvSpPr>
              <p:spPr bwMode="auto">
                <a:xfrm>
                  <a:off x="1640" y="13583"/>
                  <a:ext cx="2160"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Boues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liquides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1-5% MS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5" name="_s18463"/>
                <p:cNvSpPr>
                  <a:spLocks noChangeArrowheads="1"/>
                </p:cNvSpPr>
                <p:nvPr/>
              </p:nvSpPr>
              <p:spPr bwMode="auto">
                <a:xfrm>
                  <a:off x="4157" y="13583"/>
                  <a:ext cx="2160"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Boues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égouttées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6-8% MS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 name="_s18462"/>
                <p:cNvSpPr>
                  <a:spLocks noChangeArrowheads="1"/>
                </p:cNvSpPr>
                <p:nvPr/>
              </p:nvSpPr>
              <p:spPr bwMode="auto">
                <a:xfrm>
                  <a:off x="6674" y="13583"/>
                  <a:ext cx="2160"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Boues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pâteuses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60-80%  MS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7" name="_s18461"/>
                <p:cNvSpPr>
                  <a:spLocks noChangeArrowheads="1"/>
                </p:cNvSpPr>
                <p:nvPr/>
              </p:nvSpPr>
              <p:spPr bwMode="auto">
                <a:xfrm>
                  <a:off x="9191" y="13583"/>
                  <a:ext cx="2160"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Boues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Séchées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60-80% MS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17" name="Organization Chart 21"/>
              <p:cNvGrpSpPr>
                <a:grpSpLocks noChangeAspect="1"/>
              </p:cNvGrpSpPr>
              <p:nvPr/>
            </p:nvGrpSpPr>
            <p:grpSpPr bwMode="auto">
              <a:xfrm>
                <a:off x="6190" y="12780"/>
                <a:ext cx="2630" cy="3000"/>
                <a:chOff x="1640" y="11770"/>
                <a:chExt cx="4677" cy="1838"/>
              </a:xfrm>
            </p:grpSpPr>
            <p:cxnSp>
              <p:nvCxnSpPr>
                <p:cNvPr id="18458" name="_s18458"/>
                <p:cNvCxnSpPr>
                  <a:cxnSpLocks noChangeShapeType="1"/>
                  <a:stCxn id="22" idx="0"/>
                  <a:endCxn id="20" idx="2"/>
                </p:cNvCxnSpPr>
                <p:nvPr/>
              </p:nvCxnSpPr>
              <p:spPr bwMode="auto">
                <a:xfrm rot="16200000" flipV="1">
                  <a:off x="4280" y="12001"/>
                  <a:ext cx="398" cy="1377"/>
                </a:xfrm>
                <a:prstGeom prst="bentConnector3">
                  <a:avLst>
                    <a:gd name="adj1" fmla="val 50000"/>
                  </a:avLst>
                </a:prstGeom>
                <a:noFill/>
                <a:ln w="28575">
                  <a:solidFill>
                    <a:srgbClr val="000000"/>
                  </a:solidFill>
                  <a:miter lim="800000"/>
                  <a:headEnd/>
                  <a:tailEnd/>
                </a:ln>
              </p:spPr>
            </p:cxnSp>
            <p:cxnSp>
              <p:nvCxnSpPr>
                <p:cNvPr id="18457" name="_s18457"/>
                <p:cNvCxnSpPr>
                  <a:cxnSpLocks noChangeShapeType="1"/>
                </p:cNvCxnSpPr>
                <p:nvPr/>
              </p:nvCxnSpPr>
              <p:spPr bwMode="auto">
                <a:xfrm rot="5400000" flipH="1" flipV="1">
                  <a:off x="2994" y="12151"/>
                  <a:ext cx="398" cy="1071"/>
                </a:xfrm>
                <a:prstGeom prst="bentConnector3">
                  <a:avLst>
                    <a:gd name="adj1" fmla="val 50000"/>
                  </a:avLst>
                </a:prstGeom>
                <a:noFill/>
                <a:ln w="28575">
                  <a:solidFill>
                    <a:srgbClr val="000000"/>
                  </a:solidFill>
                  <a:miter lim="800000"/>
                  <a:headEnd/>
                  <a:tailEnd/>
                </a:ln>
              </p:spPr>
            </p:cxnSp>
            <p:sp>
              <p:nvSpPr>
                <p:cNvPr id="20" name="_s18456"/>
                <p:cNvSpPr>
                  <a:spLocks noChangeArrowheads="1"/>
                </p:cNvSpPr>
                <p:nvPr/>
              </p:nvSpPr>
              <p:spPr bwMode="auto">
                <a:xfrm>
                  <a:off x="2524" y="11770"/>
                  <a:ext cx="2534"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Boues biologiques</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Stabilisées</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_s18455"/>
                <p:cNvSpPr>
                  <a:spLocks noChangeArrowheads="1"/>
                </p:cNvSpPr>
                <p:nvPr/>
              </p:nvSpPr>
              <p:spPr bwMode="auto">
                <a:xfrm>
                  <a:off x="1640" y="12888"/>
                  <a:ext cx="2160"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Boues solides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Chaulées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30-40% MS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_s18454"/>
                <p:cNvSpPr>
                  <a:spLocks noChangeArrowheads="1"/>
                </p:cNvSpPr>
                <p:nvPr/>
              </p:nvSpPr>
              <p:spPr bwMode="auto">
                <a:xfrm>
                  <a:off x="4019" y="12888"/>
                  <a:ext cx="2298"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Boues</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Compostées</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45% MS</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grpSp>
        </p:grpSp>
        <p:grpSp>
          <p:nvGrpSpPr>
            <p:cNvPr id="25" name="Organization Chart 15"/>
            <p:cNvGrpSpPr>
              <a:grpSpLocks noChangeAspect="1"/>
            </p:cNvGrpSpPr>
            <p:nvPr/>
          </p:nvGrpSpPr>
          <p:grpSpPr bwMode="auto">
            <a:xfrm>
              <a:off x="8974" y="12829"/>
              <a:ext cx="1774" cy="2894"/>
              <a:chOff x="1513" y="11784"/>
              <a:chExt cx="2925" cy="1809"/>
            </a:xfrm>
          </p:grpSpPr>
          <p:cxnSp>
            <p:nvCxnSpPr>
              <p:cNvPr id="18450" name="_s18450"/>
              <p:cNvCxnSpPr>
                <a:cxnSpLocks noChangeShapeType="1"/>
              </p:cNvCxnSpPr>
              <p:nvPr/>
            </p:nvCxnSpPr>
            <p:spPr bwMode="auto">
              <a:xfrm rot="16200000" flipV="1">
                <a:off x="2830" y="12661"/>
                <a:ext cx="356" cy="64"/>
              </a:xfrm>
              <a:prstGeom prst="straightConnector1">
                <a:avLst/>
              </a:prstGeom>
              <a:noFill/>
              <a:ln w="28575">
                <a:solidFill>
                  <a:srgbClr val="000000"/>
                </a:solidFill>
                <a:round/>
                <a:headEnd/>
                <a:tailEnd/>
              </a:ln>
            </p:spPr>
          </p:cxnSp>
          <p:sp>
            <p:nvSpPr>
              <p:cNvPr id="27" name="_s18449"/>
              <p:cNvSpPr>
                <a:spLocks noChangeArrowheads="1"/>
              </p:cNvSpPr>
              <p:nvPr/>
            </p:nvSpPr>
            <p:spPr bwMode="auto">
              <a:xfrm>
                <a:off x="1895" y="11784"/>
                <a:ext cx="2160"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Autres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boues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_s18448"/>
              <p:cNvSpPr>
                <a:spLocks noChangeArrowheads="1"/>
              </p:cNvSpPr>
              <p:nvPr/>
            </p:nvSpPr>
            <p:spPr bwMode="auto">
              <a:xfrm>
                <a:off x="1513" y="12873"/>
                <a:ext cx="2925"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Boues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Cellulosiques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50% MS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grpSp>
      <p:sp>
        <p:nvSpPr>
          <p:cNvPr id="18482" name="Rectangle 50"/>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chemeClr val="tx1"/>
                </a:solidFill>
                <a:effectLst/>
                <a:latin typeface="Arial" pitchFamily="34" charset="0"/>
                <a:cs typeface="Arial" pitchFamily="34" charset="0"/>
              </a:rPr>
              <a:t/>
            </a:r>
            <a:br>
              <a:rPr kumimoji="0" lang="fr-FR" sz="1800" b="0" i="0" u="none" strike="noStrike" cap="none" normalizeH="0" baseline="0" smtClean="0">
                <a:ln>
                  <a:noFill/>
                </a:ln>
                <a:solidFill>
                  <a:schemeClr val="tx1"/>
                </a:solidFill>
                <a:effectLst/>
                <a:latin typeface="Arial" pitchFamily="34" charset="0"/>
                <a:cs typeface="Arial" pitchFamily="34" charset="0"/>
              </a:rPr>
            </a:br>
            <a:endParaRPr kumimoji="0" lang="fr-FR"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Organization Chart 2"/>
          <p:cNvGrpSpPr>
            <a:grpSpLocks noChangeAspect="1"/>
          </p:cNvGrpSpPr>
          <p:nvPr/>
        </p:nvGrpSpPr>
        <p:grpSpPr bwMode="auto">
          <a:xfrm>
            <a:off x="357158" y="1071546"/>
            <a:ext cx="8572560" cy="5072098"/>
            <a:chOff x="1635" y="4795"/>
            <a:chExt cx="12238" cy="1800"/>
          </a:xfrm>
        </p:grpSpPr>
        <p:cxnSp>
          <p:nvCxnSpPr>
            <p:cNvPr id="19460" name="_s19460"/>
            <p:cNvCxnSpPr>
              <a:cxnSpLocks noChangeShapeType="1"/>
              <a:stCxn id="17" idx="0"/>
              <a:endCxn id="12" idx="2"/>
            </p:cNvCxnSpPr>
            <p:nvPr/>
          </p:nvCxnSpPr>
          <p:spPr bwMode="auto">
            <a:xfrm rot="5400000" flipH="1">
              <a:off x="10094" y="3175"/>
              <a:ext cx="360" cy="5040"/>
            </a:xfrm>
            <a:prstGeom prst="bentConnector3">
              <a:avLst>
                <a:gd name="adj1" fmla="val 21819"/>
              </a:avLst>
            </a:prstGeom>
            <a:noFill/>
            <a:ln w="28575">
              <a:solidFill>
                <a:srgbClr val="000000"/>
              </a:solidFill>
              <a:miter lim="800000"/>
              <a:headEnd/>
              <a:tailEnd/>
            </a:ln>
          </p:spPr>
        </p:cxnSp>
        <p:cxnSp>
          <p:nvCxnSpPr>
            <p:cNvPr id="19461" name="_s19461"/>
            <p:cNvCxnSpPr>
              <a:cxnSpLocks noChangeShapeType="1"/>
              <a:stCxn id="16" idx="0"/>
              <a:endCxn id="12" idx="2"/>
            </p:cNvCxnSpPr>
            <p:nvPr/>
          </p:nvCxnSpPr>
          <p:spPr bwMode="auto">
            <a:xfrm rot="5400000" flipH="1">
              <a:off x="8835" y="4434"/>
              <a:ext cx="360" cy="2522"/>
            </a:xfrm>
            <a:prstGeom prst="bentConnector3">
              <a:avLst>
                <a:gd name="adj1" fmla="val 21819"/>
              </a:avLst>
            </a:prstGeom>
            <a:noFill/>
            <a:ln w="28575">
              <a:solidFill>
                <a:srgbClr val="000000"/>
              </a:solidFill>
              <a:miter lim="800000"/>
              <a:headEnd/>
              <a:tailEnd/>
            </a:ln>
          </p:spPr>
        </p:cxnSp>
        <p:cxnSp>
          <p:nvCxnSpPr>
            <p:cNvPr id="19462" name="_s19462"/>
            <p:cNvCxnSpPr>
              <a:cxnSpLocks noChangeShapeType="1"/>
              <a:stCxn id="15" idx="0"/>
              <a:endCxn id="12" idx="2"/>
            </p:cNvCxnSpPr>
            <p:nvPr/>
          </p:nvCxnSpPr>
          <p:spPr bwMode="auto">
            <a:xfrm rot="16200000">
              <a:off x="7575" y="5694"/>
              <a:ext cx="360" cy="2"/>
            </a:xfrm>
            <a:prstGeom prst="straightConnector1">
              <a:avLst/>
            </a:prstGeom>
            <a:noFill/>
            <a:ln w="28575">
              <a:solidFill>
                <a:srgbClr val="000000"/>
              </a:solidFill>
              <a:round/>
              <a:headEnd/>
              <a:tailEnd/>
            </a:ln>
          </p:spPr>
        </p:cxnSp>
        <p:cxnSp>
          <p:nvCxnSpPr>
            <p:cNvPr id="19463" name="_s19463"/>
            <p:cNvCxnSpPr>
              <a:cxnSpLocks noChangeShapeType="1"/>
              <a:stCxn id="14" idx="0"/>
              <a:endCxn id="12" idx="2"/>
            </p:cNvCxnSpPr>
            <p:nvPr/>
          </p:nvCxnSpPr>
          <p:spPr bwMode="auto">
            <a:xfrm rot="16200000">
              <a:off x="6315" y="4436"/>
              <a:ext cx="360" cy="2518"/>
            </a:xfrm>
            <a:prstGeom prst="bentConnector3">
              <a:avLst>
                <a:gd name="adj1" fmla="val 21819"/>
              </a:avLst>
            </a:prstGeom>
            <a:noFill/>
            <a:ln w="28575">
              <a:solidFill>
                <a:srgbClr val="000000"/>
              </a:solidFill>
              <a:miter lim="800000"/>
              <a:headEnd/>
              <a:tailEnd/>
            </a:ln>
          </p:spPr>
        </p:cxnSp>
        <p:cxnSp>
          <p:nvCxnSpPr>
            <p:cNvPr id="19464" name="_s19464"/>
            <p:cNvCxnSpPr>
              <a:cxnSpLocks noChangeShapeType="1"/>
              <a:stCxn id="13" idx="0"/>
              <a:endCxn id="12" idx="2"/>
            </p:cNvCxnSpPr>
            <p:nvPr/>
          </p:nvCxnSpPr>
          <p:spPr bwMode="auto">
            <a:xfrm rot="16200000">
              <a:off x="5055" y="3175"/>
              <a:ext cx="360" cy="5039"/>
            </a:xfrm>
            <a:prstGeom prst="bentConnector3">
              <a:avLst>
                <a:gd name="adj1" fmla="val 21819"/>
              </a:avLst>
            </a:prstGeom>
            <a:noFill/>
            <a:ln w="28575">
              <a:solidFill>
                <a:srgbClr val="000000"/>
              </a:solidFill>
              <a:miter lim="800000"/>
              <a:headEnd/>
              <a:tailEnd/>
            </a:ln>
          </p:spPr>
        </p:cxnSp>
        <p:sp>
          <p:nvSpPr>
            <p:cNvPr id="12" name="_s19465"/>
            <p:cNvSpPr>
              <a:spLocks noChangeArrowheads="1"/>
            </p:cNvSpPr>
            <p:nvPr/>
          </p:nvSpPr>
          <p:spPr bwMode="auto">
            <a:xfrm>
              <a:off x="6674" y="4795"/>
              <a:ext cx="2160"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1E1E1E"/>
                  </a:solidFill>
                  <a:effectLst/>
                  <a:latin typeface="Arial" pitchFamily="34" charset="0"/>
                  <a:ea typeface="Times New Roman" pitchFamily="18" charset="0"/>
                  <a:cs typeface="Arial" pitchFamily="34" charset="0"/>
                </a:rPr>
                <a:t>Les différentes voies de valorisation et d’élimination des boues</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_s19466"/>
            <p:cNvSpPr>
              <a:spLocks noChangeArrowheads="1"/>
            </p:cNvSpPr>
            <p:nvPr/>
          </p:nvSpPr>
          <p:spPr bwMode="auto">
            <a:xfrm>
              <a:off x="1635" y="5875"/>
              <a:ext cx="2160"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Epandage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Apports des boues sur le sol, selon une répartition régulière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4" name="_s19467"/>
            <p:cNvSpPr>
              <a:spLocks noChangeArrowheads="1"/>
            </p:cNvSpPr>
            <p:nvPr/>
          </p:nvSpPr>
          <p:spPr bwMode="auto">
            <a:xfrm>
              <a:off x="4155" y="5875"/>
              <a:ext cx="2160"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Méthanisation</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Matière organique +microorganismes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5" name="_s19468"/>
            <p:cNvSpPr>
              <a:spLocks noChangeArrowheads="1"/>
            </p:cNvSpPr>
            <p:nvPr/>
          </p:nvSpPr>
          <p:spPr bwMode="auto">
            <a:xfrm>
              <a:off x="6675" y="5875"/>
              <a:ext cx="2160"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Compostage</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Matière organique (boue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co-produit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+microorganismes</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_s19469"/>
            <p:cNvSpPr>
              <a:spLocks noChangeArrowheads="1"/>
            </p:cNvSpPr>
            <p:nvPr/>
          </p:nvSpPr>
          <p:spPr bwMode="auto">
            <a:xfrm>
              <a:off x="9195" y="5875"/>
              <a:ext cx="2159"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Incinération</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Matière organique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_s19470"/>
            <p:cNvSpPr>
              <a:spLocks noChangeArrowheads="1"/>
            </p:cNvSpPr>
            <p:nvPr/>
          </p:nvSpPr>
          <p:spPr bwMode="auto">
            <a:xfrm>
              <a:off x="11714" y="5875"/>
              <a:ext cx="2159" cy="72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Mise en décharge ou CET</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9484" name="Rectangle 2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9491" name="Rectangle 35"/>
          <p:cNvSpPr>
            <a:spLocks noChangeArrowheads="1"/>
          </p:cNvSpPr>
          <p:nvPr/>
        </p:nvSpPr>
        <p:spPr bwMode="auto">
          <a:xfrm>
            <a:off x="357158" y="357166"/>
            <a:ext cx="8349593" cy="461665"/>
          </a:xfrm>
          <a:prstGeom prst="rect">
            <a:avLst/>
          </a:prstGeom>
          <a:ln>
            <a:headEnd/>
            <a:tailEnd/>
          </a:ln>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1E1E1E"/>
                </a:solidFill>
                <a:effectLst/>
                <a:latin typeface="Times New Roman" pitchFamily="18" charset="0"/>
                <a:ea typeface="Times New Roman" pitchFamily="18" charset="0"/>
                <a:cs typeface="Times New Roman" pitchFamily="18" charset="0"/>
              </a:rPr>
              <a:t>Les différentes voies de valorisation et d’élimination des boues</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00166" y="214290"/>
            <a:ext cx="6043626" cy="654032"/>
          </a:xfrm>
        </p:spPr>
        <p:style>
          <a:lnRef idx="1">
            <a:schemeClr val="accent3"/>
          </a:lnRef>
          <a:fillRef idx="2">
            <a:schemeClr val="accent3"/>
          </a:fillRef>
          <a:effectRef idx="1">
            <a:schemeClr val="accent3"/>
          </a:effectRef>
          <a:fontRef idx="minor">
            <a:schemeClr val="dk1"/>
          </a:fontRef>
        </p:style>
        <p:txBody>
          <a:bodyPr>
            <a:normAutofit/>
          </a:bodyPr>
          <a:lstStyle/>
          <a:p>
            <a:pPr lvl="1" rtl="0"/>
            <a:r>
              <a:rPr lang="fr-FR" sz="2400" b="1" dirty="0">
                <a:latin typeface="Times New Roman" pitchFamily="18" charset="0"/>
                <a:cs typeface="Times New Roman" pitchFamily="18" charset="0"/>
              </a:rPr>
              <a:t>LES BOUES DE DRAGAGE/CURAGE</a:t>
            </a:r>
            <a:endParaRPr lang="fr-FR" sz="2400" dirty="0">
              <a:latin typeface="Times New Roman" pitchFamily="18" charset="0"/>
              <a:cs typeface="Times New Roman" pitchFamily="18" charset="0"/>
            </a:endParaRPr>
          </a:p>
        </p:txBody>
      </p:sp>
      <p:sp>
        <p:nvSpPr>
          <p:cNvPr id="20481" name="Rectangle 1"/>
          <p:cNvSpPr>
            <a:spLocks noChangeArrowheads="1"/>
          </p:cNvSpPr>
          <p:nvPr/>
        </p:nvSpPr>
        <p:spPr bwMode="auto">
          <a:xfrm>
            <a:off x="214282" y="1071546"/>
            <a:ext cx="8643998" cy="5262979"/>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914400" marR="0" lvl="2" indent="0" algn="just" defTabSz="914400" rtl="0" eaLnBrk="1" fontAlgn="base" latinLnBrk="0" hangingPunct="1">
              <a:lnSpc>
                <a:spcPct val="100000"/>
              </a:lnSpc>
              <a:spcBef>
                <a:spcPct val="0"/>
              </a:spcBef>
              <a:spcAft>
                <a:spcPct val="0"/>
              </a:spcAft>
              <a:buClrTx/>
              <a:buSzPct val="100000"/>
              <a:tabLst/>
            </a:pP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Introduction</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Le dragage est une opération nécessaire pour maintenir l’activité et la sécurité navale dans les structures portuaires. Cette opération génère des quantités importantes de matériaux, d’où la nécessité d’une réflexion pointue pour la gestion de ces matériaux qui fait appelle à des moyens humains et matériels considérables. Dans cette logique, la valorisation des sédiments de dragage s’avère une solution convenable, dans plusieurs domaines (agriculture, génie civil...etc.), et elle doit d’avantage prendre en compte les enjeux environnementaux et sociaux.</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3108" y="214290"/>
            <a:ext cx="4286280" cy="725470"/>
          </a:xfrm>
        </p:spPr>
        <p:style>
          <a:lnRef idx="0">
            <a:schemeClr val="accent3"/>
          </a:lnRef>
          <a:fillRef idx="3">
            <a:schemeClr val="accent3"/>
          </a:fillRef>
          <a:effectRef idx="3">
            <a:schemeClr val="accent3"/>
          </a:effectRef>
          <a:fontRef idx="minor">
            <a:schemeClr val="lt1"/>
          </a:fontRef>
        </p:style>
        <p:txBody>
          <a:bodyPr>
            <a:normAutofit/>
          </a:bodyPr>
          <a:lstStyle/>
          <a:p>
            <a:r>
              <a:rPr lang="fr-FR" sz="2800" b="1" dirty="0">
                <a:latin typeface="Times New Roman" pitchFamily="18" charset="0"/>
                <a:cs typeface="Times New Roman" pitchFamily="18" charset="0"/>
              </a:rPr>
              <a:t>Définition de la boue </a:t>
            </a:r>
            <a:endParaRPr lang="fr-FR" sz="2800" dirty="0">
              <a:latin typeface="Times New Roman" pitchFamily="18" charset="0"/>
              <a:cs typeface="Times New Roman" pitchFamily="18" charset="0"/>
            </a:endParaRPr>
          </a:p>
        </p:txBody>
      </p:sp>
      <p:sp>
        <p:nvSpPr>
          <p:cNvPr id="21505" name="Rectangle 1"/>
          <p:cNvSpPr>
            <a:spLocks noChangeArrowheads="1"/>
          </p:cNvSpPr>
          <p:nvPr/>
        </p:nvSpPr>
        <p:spPr bwMode="auto">
          <a:xfrm>
            <a:off x="428596" y="1357298"/>
            <a:ext cx="7715304" cy="4708981"/>
          </a:xfrm>
          <a:prstGeom prst="rect">
            <a:avLst/>
          </a:prstGeom>
          <a:ln>
            <a:headEnd/>
            <a:tailEnd/>
          </a:ln>
          <a:effectLst>
            <a:glow rad="228600">
              <a:schemeClr val="accent5">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914400" marR="0" lvl="2" indent="0" algn="justLow" defTabSz="914400" rtl="0" eaLnBrk="1" fontAlgn="base" latinLnBrk="0" hangingPunct="1">
              <a:lnSpc>
                <a:spcPct val="100000"/>
              </a:lnSpc>
              <a:spcBef>
                <a:spcPct val="0"/>
              </a:spcBef>
              <a:spcAft>
                <a:spcPct val="0"/>
              </a:spcAft>
              <a:buClrTx/>
              <a:buSzPct val="100000"/>
              <a:tabLst/>
            </a:pPr>
            <a:r>
              <a:rPr kumimoji="0" 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boue est un mélange d'eau et de particules sédimentaires fines de limons et d'argiles.</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 </a:t>
            </a:r>
            <a:r>
              <a:rPr kumimoji="0" 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 dépôts de boue anciens ou fossilisés se transforment en luttes par l'action du temps.</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 </a:t>
            </a:r>
            <a:r>
              <a:rPr kumimoji="0" 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Quand une boue est riche en matière organique et qu'elle sédimente au fond de l'eau, elle</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 </a:t>
            </a:r>
            <a:r>
              <a:rPr kumimoji="0" 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consomme de l'oxygène et devient anoxique. Elle peut néanmoins être aérée par des vers où Animaux fouisseurs. La boue fournit un abri à de nombreuses espèces animales telles que les vers, les grenouilles, les serpents, les palourdes, les écrevisses, etc. D'autres animaux comme les porcs, les rhinocéros et les éléphants s'en servent pour refroidir leur corps et les protéger des rayons du soleil. Les êtres humains se sont servis (et se servent encore) de boue séchée dans des constructions, des œuvres d'art, ainsi que comme matériau étanche.</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728" y="214290"/>
            <a:ext cx="6186502" cy="582594"/>
          </a:xfrm>
        </p:spPr>
        <p:style>
          <a:lnRef idx="0">
            <a:schemeClr val="accent3"/>
          </a:lnRef>
          <a:fillRef idx="3">
            <a:schemeClr val="accent3"/>
          </a:fillRef>
          <a:effectRef idx="3">
            <a:schemeClr val="accent3"/>
          </a:effectRef>
          <a:fontRef idx="minor">
            <a:schemeClr val="lt1"/>
          </a:fontRef>
        </p:style>
        <p:txBody>
          <a:bodyPr>
            <a:normAutofit/>
          </a:bodyPr>
          <a:lstStyle/>
          <a:p>
            <a:r>
              <a:rPr lang="fr-FR" sz="2800" b="1" dirty="0">
                <a:latin typeface="Times New Roman" pitchFamily="18" charset="0"/>
                <a:cs typeface="Times New Roman" pitchFamily="18" charset="0"/>
              </a:rPr>
              <a:t>Les types de boue </a:t>
            </a: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285720" y="1142984"/>
            <a:ext cx="4143404" cy="5357850"/>
          </a:xfrm>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noAutofit/>
          </a:bodyPr>
          <a:lstStyle/>
          <a:p>
            <a:pPr algn="just"/>
            <a:r>
              <a:rPr lang="fr-FR" sz="2400" b="1" dirty="0">
                <a:latin typeface="Times New Roman" pitchFamily="18" charset="0"/>
                <a:cs typeface="Times New Roman" pitchFamily="18" charset="0"/>
              </a:rPr>
              <a:t>Les boues d’épuration </a:t>
            </a:r>
            <a:r>
              <a:rPr lang="fr-FR" sz="2400" b="1" dirty="0"/>
              <a:t>: </a:t>
            </a:r>
            <a:r>
              <a:rPr lang="fr-FR" sz="2400" dirty="0">
                <a:latin typeface="Times New Roman" pitchFamily="18" charset="0"/>
                <a:cs typeface="Times New Roman" pitchFamily="18" charset="0"/>
              </a:rPr>
              <a:t>Les boues d’épuration (urbaines ou industrielles) sont les principaux déchets produits par une station d'épuration à partir des effluents liquides. Ces sédiments résiduaires sont surtout constitués de bactéries mortes et de matière organique minéralisée. Une installation moyenne produit environ un excès de 40 g de matière sèche par jour et par habitant</a:t>
            </a:r>
          </a:p>
        </p:txBody>
      </p:sp>
      <p:sp>
        <p:nvSpPr>
          <p:cNvPr id="22529" name="Rectangle 1"/>
          <p:cNvSpPr>
            <a:spLocks noChangeArrowheads="1"/>
          </p:cNvSpPr>
          <p:nvPr/>
        </p:nvSpPr>
        <p:spPr bwMode="auto">
          <a:xfrm>
            <a:off x="4857752" y="1187312"/>
            <a:ext cx="3929090" cy="5170646"/>
          </a:xfrm>
          <a:prstGeom prst="rect">
            <a:avLst/>
          </a:prstGeom>
          <a:ln>
            <a:headEnd/>
            <a:tailEnd/>
          </a:ln>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tab pos="269875" algn="l"/>
              </a:tabLst>
            </a:pPr>
            <a:r>
              <a:rPr kumimoji="0" lang="fr-FR" sz="2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Boues de forage :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Dans le domaine de la géotechnique, les boues de forage font partie des "fluides de forage». Les boues de forages ont plusieurs fonctions techniques essentielles dans la réussite d'un forage, notamment dans les forages profonds et forages dirigés. Elles sont notamment utilisées dans les forages de pétrole et de gaz naturel, mais également pour des forages plus simples, destinés par exemple à produire de l'eau potable.</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428604"/>
            <a:ext cx="8229600" cy="1714504"/>
          </a:xfrm>
        </p:spPr>
        <p:style>
          <a:lnRef idx="1">
            <a:schemeClr val="accent3"/>
          </a:lnRef>
          <a:fillRef idx="2">
            <a:schemeClr val="accent3"/>
          </a:fillRef>
          <a:effectRef idx="1">
            <a:schemeClr val="accent3"/>
          </a:effectRef>
          <a:fontRef idx="minor">
            <a:schemeClr val="dk1"/>
          </a:fontRef>
        </p:style>
        <p:txBody>
          <a:bodyPr>
            <a:normAutofit fontScale="90000"/>
          </a:bodyPr>
          <a:lstStyle/>
          <a:p>
            <a:pPr lvl="0"/>
            <a:r>
              <a:rPr lang="fr-FR" sz="2700" b="1" dirty="0" smtClean="0">
                <a:latin typeface="Times New Roman" pitchFamily="18" charset="0"/>
                <a:cs typeface="Times New Roman" pitchFamily="18" charset="0"/>
              </a:rPr>
              <a:t/>
            </a:r>
            <a:br>
              <a:rPr lang="fr-FR" sz="2700" b="1" dirty="0" smtClean="0">
                <a:latin typeface="Times New Roman" pitchFamily="18" charset="0"/>
                <a:cs typeface="Times New Roman" pitchFamily="18" charset="0"/>
              </a:rPr>
            </a:br>
            <a:r>
              <a:rPr lang="fr-FR" sz="2700" b="1" dirty="0" smtClean="0">
                <a:latin typeface="Times New Roman" pitchFamily="18" charset="0"/>
                <a:cs typeface="Times New Roman" pitchFamily="18" charset="0"/>
              </a:rPr>
              <a:t>Boue </a:t>
            </a:r>
            <a:r>
              <a:rPr lang="fr-FR" sz="2700" b="1" dirty="0">
                <a:latin typeface="Times New Roman" pitchFamily="18" charset="0"/>
                <a:cs typeface="Times New Roman" pitchFamily="18" charset="0"/>
              </a:rPr>
              <a:t>de curage</a:t>
            </a:r>
            <a:r>
              <a:rPr lang="fr-FR" sz="2700" dirty="0">
                <a:latin typeface="Times New Roman" pitchFamily="18" charset="0"/>
                <a:cs typeface="Times New Roman" pitchFamily="18" charset="0"/>
              </a:rPr>
              <a:t> : Les boues de curage d’égouts sont des déchets produits par les professionnels de l’assainissement dans le cadre de l’entretien des réseaux d’assainissement. [9]</a:t>
            </a:r>
            <a:r>
              <a:rPr lang="fr-FR" dirty="0">
                <a:latin typeface="Times New Roman" pitchFamily="18" charset="0"/>
                <a:cs typeface="Times New Roman" pitchFamily="18" charset="0"/>
              </a:rPr>
              <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23553" name="Rectangle 1"/>
          <p:cNvSpPr>
            <a:spLocks noChangeArrowheads="1"/>
          </p:cNvSpPr>
          <p:nvPr/>
        </p:nvSpPr>
        <p:spPr bwMode="auto">
          <a:xfrm>
            <a:off x="357158" y="2500306"/>
            <a:ext cx="8143932" cy="3170099"/>
          </a:xfrm>
          <a:prstGeom prst="rect">
            <a:avLst/>
          </a:prstGeom>
          <a:ln>
            <a:headEnd/>
            <a:tailEnd/>
          </a:ln>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tab pos="269875" algn="l"/>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Les boues de dragage : </a:t>
            </a:r>
            <a:r>
              <a:rPr kumimoji="0" 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L’appellation sédiments de dragage correspond aux boues formées par sédimentation dans les cours d’eau, les plans d’eau, les canaux, les barrages et les ports fluviaux ou maritimes. L’opération de dragage de ces ouvrages est le plus souvent nécessaire afin de rétablir un tirant d’eau pour la navigation ou pour prévenir les risques d’inondation.</a:t>
            </a: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 par cette définition, les sédiments de dragage sont des sables et des limons et argiles. Les sédiments marins sont essentiellement sableux en entrée de port, davantage limoneux et argileux en fond de darse. Les sédiments de canaux, au contraire, sont généralement plus fins.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TotalTime>
  <Words>1284</Words>
  <Application>Microsoft Office PowerPoint</Application>
  <PresentationFormat>Affichage à l'écran (4:3)</PresentationFormat>
  <Paragraphs>90</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CHAPITRE 4.  VALORISATION LES BOUES DES STATIONS D’EPURATION</vt:lpstr>
      <vt:lpstr>LES BOUES DES STATIONS D’EPURATION</vt:lpstr>
      <vt:lpstr>Définition de bouts de Station d’épuration (SE) </vt:lpstr>
      <vt:lpstr>Caractéristiques physiques des boues</vt:lpstr>
      <vt:lpstr>Diapositive 5</vt:lpstr>
      <vt:lpstr>LES BOUES DE DRAGAGE/CURAGE</vt:lpstr>
      <vt:lpstr>Définition de la boue </vt:lpstr>
      <vt:lpstr>Les types de boue </vt:lpstr>
      <vt:lpstr> Boue de curage : Les boues de curage d’égouts sont des déchets produits par les professionnels de l’assainissement dans le cadre de l’entretien des réseaux d’assainissement. [9] </vt:lpstr>
      <vt:lpstr>Dragage</vt:lpstr>
      <vt:lpstr>Type de dragage</vt:lpstr>
      <vt:lpstr>Dragage d’aménagement de nouvelles aires portuaires : L’aménagement de nouvelles aires portuaires occasionne souvent le déplacement d’importants volumes de matériaux divers : roches, graviers, sables, terres, argiles ou vases. Ces matériaux peuvent également être utilisés pour créer les nouvelles aires. </vt:lpstr>
      <vt:lpstr>Prétraitement des boues de dragage</vt:lpstr>
      <vt:lpstr>Injection de produits dans les boues draguées</vt:lpstr>
      <vt:lpstr>Classification des boues</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4.  VALORISATION LES BOUES DES STATIONS D’EPURATION</dc:title>
  <dc:creator>pc maker</dc:creator>
  <cp:lastModifiedBy>pc maker</cp:lastModifiedBy>
  <cp:revision>21</cp:revision>
  <dcterms:created xsi:type="dcterms:W3CDTF">2024-11-16T20:25:30Z</dcterms:created>
  <dcterms:modified xsi:type="dcterms:W3CDTF">2024-11-30T13:43:58Z</dcterms:modified>
</cp:coreProperties>
</file>