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9"/>
  </p:notesMasterIdLst>
  <p:sldIdLst>
    <p:sldId id="256" r:id="rId2"/>
    <p:sldId id="257" r:id="rId3"/>
    <p:sldId id="258" r:id="rId4"/>
    <p:sldId id="266" r:id="rId5"/>
    <p:sldId id="260" r:id="rId6"/>
    <p:sldId id="262" r:id="rId7"/>
    <p:sldId id="259" r:id="rId8"/>
    <p:sldId id="270" r:id="rId9"/>
    <p:sldId id="267" r:id="rId10"/>
    <p:sldId id="261" r:id="rId11"/>
    <p:sldId id="263" r:id="rId12"/>
    <p:sldId id="268" r:id="rId13"/>
    <p:sldId id="269" r:id="rId14"/>
    <p:sldId id="272" r:id="rId15"/>
    <p:sldId id="271" r:id="rId16"/>
    <p:sldId id="273" r:id="rId17"/>
    <p:sldId id="274" r:id="rId18"/>
    <p:sldId id="275" r:id="rId19"/>
    <p:sldId id="277" r:id="rId20"/>
    <p:sldId id="280" r:id="rId21"/>
    <p:sldId id="281" r:id="rId22"/>
    <p:sldId id="279" r:id="rId23"/>
    <p:sldId id="282" r:id="rId24"/>
    <p:sldId id="283" r:id="rId25"/>
    <p:sldId id="278" r:id="rId26"/>
    <p:sldId id="264" r:id="rId27"/>
    <p:sldId id="265" r:id="rId28"/>
  </p:sldIdLst>
  <p:sldSz cx="18288000" cy="10287000"/>
  <p:notesSz cx="6858000" cy="9144000"/>
  <p:embeddedFontLst>
    <p:embeddedFont>
      <p:font typeface="Cambria Math" panose="02040503050406030204" pitchFamily="18" charset="0"/>
      <p:regular r:id="rId30"/>
    </p:embeddedFont>
    <p:embeddedFont>
      <p:font typeface="Open Sans" panose="020B0604020202020204" charset="0"/>
      <p:regular r:id="rId31"/>
    </p:embeddedFont>
    <p:embeddedFont>
      <p:font typeface="Calibri" panose="020F0502020204030204" pitchFamily="34" charset="0"/>
      <p:regular r:id="rId32"/>
      <p:bold r:id="rId33"/>
      <p:italic r:id="rId34"/>
      <p:boldItalic r:id="rId35"/>
    </p:embeddedFont>
    <p:embeddedFont>
      <p:font typeface="Century Gothic Paneuropean Bold" panose="020B0604020202020204" charset="0"/>
      <p:regular r:id="rId36"/>
    </p:embeddedFont>
    <p:embeddedFont>
      <p:font typeface="Open Sans Bold" panose="020B0604020202020204" charset="0"/>
      <p:regular r:id="rId37"/>
    </p:embeddedFont>
    <p:embeddedFont>
      <p:font typeface="Poppins Bold" panose="020B0604020202020204" charset="0"/>
      <p:regular r:id="rId38"/>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412" autoAdjust="0"/>
    <p:restoredTop sz="94622" autoAdjust="0"/>
  </p:normalViewPr>
  <p:slideViewPr>
    <p:cSldViewPr>
      <p:cViewPr>
        <p:scale>
          <a:sx n="50" d="100"/>
          <a:sy n="50" d="100"/>
        </p:scale>
        <p:origin x="564" y="-3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font" Target="fonts/font5.fntdata"/><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3.fntdata"/><Relationship Id="rId37" Type="http://schemas.openxmlformats.org/officeDocument/2006/relationships/font" Target="fonts/font8.fntdata"/><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7.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2.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font" Target="fonts/font1.fntdata"/><Relationship Id="rId35" Type="http://schemas.openxmlformats.org/officeDocument/2006/relationships/font" Target="fonts/font6.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4.fntdata"/><Relationship Id="rId38" Type="http://schemas.openxmlformats.org/officeDocument/2006/relationships/font" Target="fonts/font9.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عنصر نائب للتاريخ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AD7B43-E165-4809-9229-DBB293B358E9}" type="datetimeFigureOut">
              <a:rPr lang="en-US" smtClean="0"/>
              <a:t>11/26/2024</a:t>
            </a:fld>
            <a:endParaRPr lang="en-US"/>
          </a:p>
        </p:txBody>
      </p:sp>
      <p:sp>
        <p:nvSpPr>
          <p:cNvPr id="4" name="عنصر نائب لصورة الشريحة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en-US"/>
          </a:p>
        </p:txBody>
      </p:sp>
      <p:sp>
        <p:nvSpPr>
          <p:cNvPr id="6" name="عنصر نائب للتذييل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عنصر نائب لرقم الشريحة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BA3AF33-1D65-4E20-9B63-A54242B54E99}" type="slidenum">
              <a:rPr lang="en-US" smtClean="0"/>
              <a:t>‹#›</a:t>
            </a:fld>
            <a:endParaRPr lang="en-US"/>
          </a:p>
        </p:txBody>
      </p:sp>
    </p:spTree>
    <p:extLst>
      <p:ext uri="{BB962C8B-B14F-4D97-AF65-F5344CB8AC3E}">
        <p14:creationId xmlns:p14="http://schemas.microsoft.com/office/powerpoint/2010/main" val="20717058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FBA3AF33-1D65-4E20-9B63-A54242B54E99}" type="slidenum">
              <a:rPr lang="en-US" smtClean="0"/>
              <a:t>1</a:t>
            </a:fld>
            <a:endParaRPr lang="en-US"/>
          </a:p>
        </p:txBody>
      </p:sp>
    </p:spTree>
    <p:extLst>
      <p:ext uri="{BB962C8B-B14F-4D97-AF65-F5344CB8AC3E}">
        <p14:creationId xmlns:p14="http://schemas.microsoft.com/office/powerpoint/2010/main" val="24739836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FBA3AF33-1D65-4E20-9B63-A54242B54E99}" type="slidenum">
              <a:rPr lang="en-US" smtClean="0"/>
              <a:t>2</a:t>
            </a:fld>
            <a:endParaRPr lang="en-US"/>
          </a:p>
        </p:txBody>
      </p:sp>
    </p:spTree>
    <p:extLst>
      <p:ext uri="{BB962C8B-B14F-4D97-AF65-F5344CB8AC3E}">
        <p14:creationId xmlns:p14="http://schemas.microsoft.com/office/powerpoint/2010/main" val="124203132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FBA3AF33-1D65-4E20-9B63-A54242B54E99}" type="slidenum">
              <a:rPr lang="en-US" smtClean="0"/>
              <a:t>4</a:t>
            </a:fld>
            <a:endParaRPr lang="en-US"/>
          </a:p>
        </p:txBody>
      </p:sp>
    </p:spTree>
    <p:extLst>
      <p:ext uri="{BB962C8B-B14F-4D97-AF65-F5344CB8AC3E}">
        <p14:creationId xmlns:p14="http://schemas.microsoft.com/office/powerpoint/2010/main" val="410189579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fr-FR" dirty="0"/>
          </a:p>
        </p:txBody>
      </p:sp>
      <p:sp>
        <p:nvSpPr>
          <p:cNvPr id="4" name="Slide Number Placeholder 3"/>
          <p:cNvSpPr>
            <a:spLocks noGrp="1"/>
          </p:cNvSpPr>
          <p:nvPr>
            <p:ph type="sldNum" sz="quarter" idx="10"/>
          </p:nvPr>
        </p:nvSpPr>
        <p:spPr/>
        <p:txBody>
          <a:bodyPr/>
          <a:lstStyle/>
          <a:p>
            <a:fld id="{FBA3AF33-1D65-4E20-9B63-A54242B54E99}" type="slidenum">
              <a:rPr lang="en-US" smtClean="0"/>
              <a:t>5</a:t>
            </a:fld>
            <a:endParaRPr lang="en-US"/>
          </a:p>
        </p:txBody>
      </p:sp>
    </p:spTree>
    <p:extLst>
      <p:ext uri="{BB962C8B-B14F-4D97-AF65-F5344CB8AC3E}">
        <p14:creationId xmlns:p14="http://schemas.microsoft.com/office/powerpoint/2010/main" val="20707540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11/26/2024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11/26/2024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7" Type="http://schemas.openxmlformats.org/officeDocument/2006/relationships/image" Target="../media/image4.jp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3.png"/><Relationship Id="rId5" Type="http://schemas.openxmlformats.org/officeDocument/2006/relationships/image" Target="../media/image3.sv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0.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905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3"/>
            <a:stretch>
              <a:fillRect t="-9030" b="-9414"/>
            </a:stretch>
          </a:blipFill>
        </p:spPr>
        <p:txBody>
          <a:bodyPr/>
          <a:lstStyle/>
          <a:p>
            <a:endParaRPr lang="fr-FR" dirty="0" smtClean="0"/>
          </a:p>
          <a:p>
            <a:endParaRPr lang="fr-FR" dirty="0"/>
          </a:p>
          <a:p>
            <a:endParaRPr lang="en-US" dirty="0"/>
          </a:p>
        </p:txBody>
      </p:sp>
      <p:grpSp>
        <p:nvGrpSpPr>
          <p:cNvPr id="3" name="Group 3"/>
          <p:cNvGrpSpPr/>
          <p:nvPr/>
        </p:nvGrpSpPr>
        <p:grpSpPr>
          <a:xfrm>
            <a:off x="17293116" y="565634"/>
            <a:ext cx="397367" cy="28996"/>
            <a:chOff x="0" y="0"/>
            <a:chExt cx="128243" cy="9358"/>
          </a:xfrm>
        </p:grpSpPr>
        <p:sp>
          <p:nvSpPr>
            <p:cNvPr id="4" name="Freeform 4"/>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556D31"/>
            </a:solidFill>
          </p:spPr>
        </p:sp>
        <p:sp>
          <p:nvSpPr>
            <p:cNvPr id="5" name="TextBox 5"/>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0" name="TextBox 10"/>
          <p:cNvSpPr txBox="1"/>
          <p:nvPr/>
        </p:nvSpPr>
        <p:spPr>
          <a:xfrm>
            <a:off x="1211133" y="2705100"/>
            <a:ext cx="1562246" cy="240591"/>
          </a:xfrm>
          <a:prstGeom prst="rect">
            <a:avLst/>
          </a:prstGeom>
        </p:spPr>
        <p:txBody>
          <a:bodyPr lIns="0" tIns="0" rIns="0" bIns="0" rtlCol="0" anchor="t">
            <a:spAutoFit/>
          </a:bodyPr>
          <a:lstStyle/>
          <a:p>
            <a:pPr algn="l">
              <a:lnSpc>
                <a:spcPts val="1960"/>
              </a:lnSpc>
              <a:spcBef>
                <a:spcPct val="0"/>
              </a:spcBef>
            </a:pPr>
            <a:endParaRPr lang="en-US" sz="1400" b="1" dirty="0">
              <a:solidFill>
                <a:srgbClr val="1F2020"/>
              </a:solidFill>
              <a:latin typeface="Open Sans Bold"/>
              <a:ea typeface="Open Sans Bold"/>
              <a:cs typeface="Open Sans Bold"/>
              <a:sym typeface="Open Sans Bold"/>
            </a:endParaRPr>
          </a:p>
        </p:txBody>
      </p:sp>
      <p:sp>
        <p:nvSpPr>
          <p:cNvPr id="12" name="TextBox 12"/>
          <p:cNvSpPr txBox="1"/>
          <p:nvPr/>
        </p:nvSpPr>
        <p:spPr>
          <a:xfrm>
            <a:off x="14385046" y="517674"/>
            <a:ext cx="1060497" cy="203261"/>
          </a:xfrm>
          <a:prstGeom prst="rect">
            <a:avLst/>
          </a:prstGeom>
        </p:spPr>
        <p:txBody>
          <a:bodyPr lIns="0" tIns="0" rIns="0" bIns="0" rtlCol="0" anchor="t">
            <a:spAutoFit/>
          </a:bodyPr>
          <a:lstStyle/>
          <a:p>
            <a:pPr algn="l">
              <a:lnSpc>
                <a:spcPts val="1680"/>
              </a:lnSpc>
              <a:spcBef>
                <a:spcPct val="0"/>
              </a:spcBef>
            </a:pPr>
            <a:r>
              <a:rPr lang="en-US" sz="1200" dirty="0" smtClean="0">
                <a:solidFill>
                  <a:srgbClr val="1F2020"/>
                </a:solidFill>
                <a:latin typeface="Open Sans"/>
                <a:ea typeface="Open Sans"/>
                <a:cs typeface="Open Sans"/>
                <a:sym typeface="Open Sans"/>
              </a:rPr>
              <a:t>s</a:t>
            </a:r>
            <a:endParaRPr lang="en-US" sz="1200" dirty="0">
              <a:solidFill>
                <a:srgbClr val="1F2020"/>
              </a:solidFill>
              <a:latin typeface="Open Sans"/>
              <a:ea typeface="Open Sans"/>
              <a:cs typeface="Open Sans"/>
              <a:sym typeface="Open Sans"/>
            </a:endParaRPr>
          </a:p>
        </p:txBody>
      </p:sp>
      <p:sp>
        <p:nvSpPr>
          <p:cNvPr id="15" name="TextBox 15"/>
          <p:cNvSpPr txBox="1"/>
          <p:nvPr/>
        </p:nvSpPr>
        <p:spPr>
          <a:xfrm>
            <a:off x="453061" y="3924300"/>
            <a:ext cx="8610600" cy="3307509"/>
          </a:xfrm>
          <a:prstGeom prst="rect">
            <a:avLst/>
          </a:prstGeom>
        </p:spPr>
        <p:txBody>
          <a:bodyPr wrap="square" lIns="0" tIns="0" rIns="0" bIns="0" rtlCol="0" anchor="t">
            <a:spAutoFit/>
          </a:bodyPr>
          <a:lstStyle/>
          <a:p>
            <a:pPr algn="l">
              <a:lnSpc>
                <a:spcPts val="27649"/>
              </a:lnSpc>
              <a:spcBef>
                <a:spcPct val="0"/>
              </a:spcBef>
            </a:pPr>
            <a:endParaRPr lang="en-US" sz="19749" b="1" dirty="0">
              <a:solidFill>
                <a:srgbClr val="1F2020"/>
              </a:solidFill>
              <a:latin typeface="Century Gothic Paneuropean Bold"/>
              <a:ea typeface="Century Gothic Paneuropean Bold"/>
              <a:cs typeface="Century Gothic Paneuropean Bold"/>
              <a:sym typeface="Century Gothic Paneuropean Bold"/>
            </a:endParaRPr>
          </a:p>
        </p:txBody>
      </p:sp>
      <p:sp>
        <p:nvSpPr>
          <p:cNvPr id="16" name="Freeform 16"/>
          <p:cNvSpPr/>
          <p:nvPr/>
        </p:nvSpPr>
        <p:spPr>
          <a:xfrm>
            <a:off x="541095" y="6362700"/>
            <a:ext cx="477739" cy="533400"/>
          </a:xfrm>
          <a:custGeom>
            <a:avLst/>
            <a:gdLst/>
            <a:ahLst/>
            <a:cxnLst/>
            <a:rect l="l" t="t" r="r" b="b"/>
            <a:pathLst>
              <a:path w="1187613" h="1125263">
                <a:moveTo>
                  <a:pt x="0" y="0"/>
                </a:moveTo>
                <a:lnTo>
                  <a:pt x="1187613" y="0"/>
                </a:lnTo>
                <a:lnTo>
                  <a:pt x="1187613" y="1125264"/>
                </a:lnTo>
                <a:lnTo>
                  <a:pt x="0" y="1125264"/>
                </a:lnTo>
                <a:lnTo>
                  <a:pt x="0" y="0"/>
                </a:lnTo>
                <a:close/>
              </a:path>
            </a:pathLst>
          </a:custGeom>
          <a:blipFill>
            <a:blip r:embed="rId4">
              <a:extLst>
                <a:ext uri="{96DAC541-7B7A-43D3-8B79-37D633B846F1}">
                  <asvg:svgBlip xmlns="" xmlns:asvg="http://schemas.microsoft.com/office/drawing/2016/SVG/main" r:embed="rId5"/>
                </a:ext>
              </a:extLst>
            </a:blip>
            <a:stretch>
              <a:fillRect/>
            </a:stretch>
          </a:blipFill>
        </p:spPr>
      </p:sp>
      <p:sp>
        <p:nvSpPr>
          <p:cNvPr id="17" name="TextBox 17"/>
          <p:cNvSpPr txBox="1"/>
          <p:nvPr/>
        </p:nvSpPr>
        <p:spPr>
          <a:xfrm>
            <a:off x="2013247" y="7620501"/>
            <a:ext cx="9479818" cy="339576"/>
          </a:xfrm>
          <a:prstGeom prst="rect">
            <a:avLst/>
          </a:prstGeom>
        </p:spPr>
        <p:txBody>
          <a:bodyPr lIns="0" tIns="0" rIns="0" bIns="0" rtlCol="0" anchor="t">
            <a:spAutoFit/>
          </a:bodyPr>
          <a:lstStyle/>
          <a:p>
            <a:pPr algn="l">
              <a:lnSpc>
                <a:spcPts val="2799"/>
              </a:lnSpc>
              <a:spcBef>
                <a:spcPct val="0"/>
              </a:spcBef>
            </a:pPr>
            <a:endParaRPr lang="en-US" sz="1999" spc="1599" dirty="0">
              <a:solidFill>
                <a:srgbClr val="556D31"/>
              </a:solidFill>
              <a:latin typeface="Open Sans"/>
              <a:ea typeface="Open Sans"/>
              <a:cs typeface="Open Sans"/>
              <a:sym typeface="Open Sans"/>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9050" y="0"/>
            <a:ext cx="1901825" cy="189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8" name="صورة 1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077200" y="-20782"/>
            <a:ext cx="10210800" cy="10307782"/>
          </a:xfrm>
          <a:prstGeom prst="rect">
            <a:avLst/>
          </a:prstGeom>
        </p:spPr>
      </p:pic>
      <p:pic>
        <p:nvPicPr>
          <p:cNvPr id="1027" name="Picture 3"/>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16386175" y="-1"/>
            <a:ext cx="1901825" cy="189071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2" name="TextBox 13"/>
          <p:cNvSpPr txBox="1"/>
          <p:nvPr/>
        </p:nvSpPr>
        <p:spPr>
          <a:xfrm>
            <a:off x="1371600" y="5989442"/>
            <a:ext cx="7353300" cy="879856"/>
          </a:xfrm>
          <a:prstGeom prst="rect">
            <a:avLst/>
          </a:prstGeom>
        </p:spPr>
        <p:txBody>
          <a:bodyPr wrap="square" lIns="0" tIns="0" rIns="0" bIns="0" rtlCol="0" anchor="t">
            <a:spAutoFit/>
          </a:bodyPr>
          <a:lstStyle/>
          <a:p>
            <a:pPr>
              <a:lnSpc>
                <a:spcPts val="3380"/>
              </a:lnSpc>
            </a:pPr>
            <a:endParaRPr lang="fr-FR" sz="4000" b="1" dirty="0" smtClean="0">
              <a:latin typeface="Poppins Bold"/>
              <a:ea typeface="Poppins Bold"/>
              <a:cs typeface="Poppins Bold"/>
              <a:sym typeface="Poppins Bold"/>
            </a:endParaRPr>
          </a:p>
          <a:p>
            <a:pPr>
              <a:lnSpc>
                <a:spcPts val="3380"/>
              </a:lnSpc>
            </a:pPr>
            <a:r>
              <a:rPr lang="fr-FR" sz="4000" b="1" dirty="0" smtClean="0">
                <a:latin typeface="Poppins Bold"/>
                <a:ea typeface="Poppins Bold"/>
                <a:cs typeface="Poppins Bold"/>
                <a:sym typeface="Poppins Bold"/>
              </a:rPr>
              <a:t>Oussama BenNaadja</a:t>
            </a:r>
            <a:endParaRPr lang="en-US" sz="4000" b="1" dirty="0">
              <a:latin typeface="Poppins Bold"/>
              <a:ea typeface="Poppins Bold"/>
              <a:cs typeface="Poppins Bold"/>
              <a:sym typeface="Poppins Bold"/>
            </a:endParaRPr>
          </a:p>
        </p:txBody>
      </p:sp>
      <p:sp>
        <p:nvSpPr>
          <p:cNvPr id="24" name="TextBox 13"/>
          <p:cNvSpPr txBox="1"/>
          <p:nvPr/>
        </p:nvSpPr>
        <p:spPr>
          <a:xfrm>
            <a:off x="969962" y="2291666"/>
            <a:ext cx="7353300" cy="1308050"/>
          </a:xfrm>
          <a:prstGeom prst="rect">
            <a:avLst/>
          </a:prstGeom>
          <a:effectLst>
            <a:innerShdw blurRad="114300">
              <a:prstClr val="black"/>
            </a:innerShdw>
          </a:effectLst>
        </p:spPr>
        <p:txBody>
          <a:bodyPr wrap="square" lIns="0" tIns="0" rIns="0" bIns="0" rtlCol="0" anchor="t">
            <a:spAutoFit/>
          </a:bodyPr>
          <a:lstStyle/>
          <a:p>
            <a:pPr>
              <a:lnSpc>
                <a:spcPts val="3380"/>
              </a:lnSpc>
            </a:pPr>
            <a:r>
              <a:rPr lang="en-US" sz="4000" b="1" dirty="0">
                <a:latin typeface="Poppins Bold"/>
                <a:ea typeface="Poppins Bold"/>
                <a:cs typeface="Poppins Bold"/>
                <a:sym typeface="Poppins Bold"/>
              </a:rPr>
              <a:t>cost-benefit calculation </a:t>
            </a:r>
            <a:r>
              <a:rPr lang="en-US" sz="4000" b="1" dirty="0" smtClean="0">
                <a:latin typeface="Poppins Bold"/>
                <a:ea typeface="Poppins Bold"/>
                <a:cs typeface="Poppins Bold"/>
                <a:sym typeface="Poppins Bold"/>
              </a:rPr>
              <a:t>in</a:t>
            </a:r>
          </a:p>
          <a:p>
            <a:pPr>
              <a:lnSpc>
                <a:spcPts val="3380"/>
              </a:lnSpc>
            </a:pPr>
            <a:endParaRPr lang="en-US" sz="4000" b="1" dirty="0" smtClean="0">
              <a:latin typeface="Poppins Bold"/>
              <a:ea typeface="Poppins Bold"/>
              <a:cs typeface="Poppins Bold"/>
              <a:sym typeface="Poppins Bold"/>
            </a:endParaRPr>
          </a:p>
          <a:p>
            <a:pPr>
              <a:lnSpc>
                <a:spcPts val="3380"/>
              </a:lnSpc>
            </a:pPr>
            <a:r>
              <a:rPr lang="en-US" sz="4000" b="1" dirty="0" smtClean="0">
                <a:latin typeface="Poppins Bold"/>
                <a:ea typeface="Poppins Bold"/>
                <a:cs typeface="Poppins Bold"/>
                <a:sym typeface="Poppins Bold"/>
              </a:rPr>
              <a:t> green  buildings</a:t>
            </a:r>
            <a:endParaRPr lang="en-US" sz="4000" b="1" dirty="0">
              <a:latin typeface="Poppins Bold"/>
              <a:ea typeface="Poppins Bold"/>
              <a:cs typeface="Poppins Bold"/>
              <a:sym typeface="Poppins Bold"/>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20"/>
          <p:cNvSpPr txBox="1"/>
          <p:nvPr/>
        </p:nvSpPr>
        <p:spPr>
          <a:xfrm>
            <a:off x="534874" y="1028700"/>
            <a:ext cx="15543326" cy="2333972"/>
          </a:xfrm>
          <a:prstGeom prst="rect">
            <a:avLst/>
          </a:prstGeom>
        </p:spPr>
        <p:txBody>
          <a:bodyPr wrap="square" lIns="0" tIns="0" rIns="0" bIns="0" rtlCol="0" anchor="t">
            <a:spAutoFit/>
          </a:bodyPr>
          <a:lstStyle/>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Principles of Cost-Benefit </a:t>
            </a:r>
            <a:r>
              <a:rPr lang="en-US" sz="6500" b="1" dirty="0" smtClean="0">
                <a:solidFill>
                  <a:srgbClr val="1F2020"/>
                </a:solidFill>
                <a:latin typeface="Century Gothic Paneuropean Bold"/>
                <a:ea typeface="Century Gothic Paneuropean Bold"/>
                <a:cs typeface="Century Gothic Paneuropean Bold"/>
                <a:sym typeface="Century Gothic Paneuropean Bold"/>
              </a:rPr>
              <a:t>Analysis </a:t>
            </a:r>
            <a:r>
              <a:rPr lang="en-US" sz="6500" b="1" dirty="0">
                <a:solidFill>
                  <a:srgbClr val="1F2020"/>
                </a:solidFill>
                <a:latin typeface="Century Gothic Paneuropean Bold"/>
                <a:ea typeface="Century Gothic Paneuropean Bold"/>
                <a:cs typeface="Century Gothic Paneuropean Bold"/>
                <a:sym typeface="Century Gothic Paneuropean Bold"/>
              </a:rPr>
              <a:t>(</a:t>
            </a:r>
            <a:r>
              <a:rPr lang="en-US" sz="6500" b="1" dirty="0" smtClean="0">
                <a:solidFill>
                  <a:srgbClr val="1F2020"/>
                </a:solidFill>
                <a:latin typeface="Century Gothic Paneuropean Bold"/>
                <a:ea typeface="Century Gothic Paneuropean Bold"/>
                <a:cs typeface="Century Gothic Paneuropean Bold"/>
                <a:sym typeface="Century Gothic Paneuropean Bold"/>
              </a:rPr>
              <a:t>CBA)</a:t>
            </a:r>
            <a:endParaRPr lang="en-US" sz="6500" b="1" dirty="0">
              <a:solidFill>
                <a:srgbClr val="1F2020"/>
              </a:solidFill>
              <a:latin typeface="Century Gothic Paneuropean Bold"/>
              <a:ea typeface="Century Gothic Paneuropean Bold"/>
              <a:cs typeface="Century Gothic Paneuropean Bold"/>
              <a:sym typeface="Century Gothic Paneuropean Bold"/>
            </a:endParaRPr>
          </a:p>
        </p:txBody>
      </p:sp>
      <p:sp>
        <p:nvSpPr>
          <p:cNvPr id="21" name="AutoShape 21"/>
          <p:cNvSpPr/>
          <p:nvPr/>
        </p:nvSpPr>
        <p:spPr>
          <a:xfrm flipV="1">
            <a:off x="539885" y="3486150"/>
            <a:ext cx="1280346" cy="0"/>
          </a:xfrm>
          <a:prstGeom prst="line">
            <a:avLst/>
          </a:prstGeom>
          <a:ln w="38100" cap="flat">
            <a:solidFill>
              <a:srgbClr val="556D31"/>
            </a:solidFill>
            <a:prstDash val="solid"/>
            <a:headEnd type="none" w="sm" len="sm"/>
            <a:tailEnd type="none" w="sm" len="sm"/>
          </a:ln>
        </p:spPr>
      </p:sp>
      <p:sp>
        <p:nvSpPr>
          <p:cNvPr id="37" name="مستطيل 36"/>
          <p:cNvSpPr/>
          <p:nvPr/>
        </p:nvSpPr>
        <p:spPr>
          <a:xfrm>
            <a:off x="1077208" y="3924300"/>
            <a:ext cx="15352864" cy="4031873"/>
          </a:xfrm>
          <a:prstGeom prst="rect">
            <a:avLst/>
          </a:prstGeom>
        </p:spPr>
        <p:txBody>
          <a:bodyPr wrap="square">
            <a:spAutoFit/>
          </a:bodyPr>
          <a:lstStyle/>
          <a:p>
            <a:r>
              <a:rPr lang="en-US" sz="3200" b="1" dirty="0"/>
              <a:t>Cost-Benefit Analysis (CBA) is a method for evaluating a project's economic feasibility by comparing its societal benefits and costs. It prioritizes social welfare over monetary aspects, using money as a measure of welfare. CBA assesses the value generated by a project against the sacrificed goods, incorporates social opportunity costs, and measures benefits through producer and consumer surplus changes. It excludes sunk costs and transfer payments, aggregates and discounts all costs and benefits, and focuses on comparing scenarios with and without the project to identify interventions that maximize social welfare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21"/>
                                        </p:tgtEl>
                                        <p:attrNameLst>
                                          <p:attrName>style.visibility</p:attrName>
                                        </p:attrNameLst>
                                      </p:cBhvr>
                                      <p:to>
                                        <p:strVal val="visible"/>
                                      </p:to>
                                    </p:set>
                                    <p:animEffect transition="in" filter="fade">
                                      <p:cBhvr>
                                        <p:cTn id="12" dur="1000"/>
                                        <p:tgtEl>
                                          <p:spTgt spid="21"/>
                                        </p:tgtEl>
                                      </p:cBhvr>
                                    </p:animEffect>
                                    <p:anim calcmode="lin" valueType="num">
                                      <p:cBhvr>
                                        <p:cTn id="13" dur="1000" fill="hold"/>
                                        <p:tgtEl>
                                          <p:spTgt spid="21"/>
                                        </p:tgtEl>
                                        <p:attrNameLst>
                                          <p:attrName>ppt_x</p:attrName>
                                        </p:attrNameLst>
                                      </p:cBhvr>
                                      <p:tavLst>
                                        <p:tav tm="0">
                                          <p:val>
                                            <p:strVal val="#ppt_x"/>
                                          </p:val>
                                        </p:tav>
                                        <p:tav tm="100000">
                                          <p:val>
                                            <p:strVal val="#ppt_x"/>
                                          </p:val>
                                        </p:tav>
                                      </p:tavLst>
                                    </p:anim>
                                    <p:anim calcmode="lin" valueType="num">
                                      <p:cBhvr>
                                        <p:cTn id="14"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1" presetClass="entr" presetSubtype="1" fill="hold" grpId="0" nodeType="click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wheel(1)">
                                      <p:cBhvr>
                                        <p:cTn id="19" dur="20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7"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8"/>
          <p:cNvSpPr txBox="1"/>
          <p:nvPr/>
        </p:nvSpPr>
        <p:spPr>
          <a:xfrm>
            <a:off x="700251" y="846993"/>
            <a:ext cx="16565944" cy="1090107"/>
          </a:xfrm>
          <a:prstGeom prst="rect">
            <a:avLst/>
          </a:prstGeom>
        </p:spPr>
        <p:txBody>
          <a:bodyPr wrap="square" lIns="0" tIns="0" rIns="0" bIns="0" rtlCol="0" anchor="t">
            <a:spAutoFit/>
          </a:bodyPr>
          <a:lstStyle/>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Steps Cost-Benefit Analysis </a:t>
            </a:r>
            <a:r>
              <a:rPr lang="ar-DZ" sz="6500" b="1" dirty="0">
                <a:solidFill>
                  <a:srgbClr val="1F2020"/>
                </a:solidFill>
                <a:latin typeface="Century Gothic Paneuropean Bold"/>
                <a:ea typeface="Century Gothic Paneuropean Bold"/>
                <a:cs typeface="Century Gothic Paneuropean Bold"/>
                <a:sym typeface="Century Gothic Paneuropean Bold"/>
              </a:rPr>
              <a:t>)</a:t>
            </a:r>
            <a:r>
              <a:rPr lang="en-US" sz="6500" b="1" dirty="0" smtClean="0">
                <a:solidFill>
                  <a:srgbClr val="1F2020"/>
                </a:solidFill>
                <a:latin typeface="Century Gothic Paneuropean Bold"/>
                <a:ea typeface="Century Gothic Paneuropean Bold"/>
                <a:cs typeface="Century Gothic Paneuropean Bold"/>
                <a:sym typeface="Century Gothic Paneuropean Bold"/>
              </a:rPr>
              <a:t>CBA</a:t>
            </a:r>
            <a:r>
              <a:rPr lang="ar-DZ" sz="6500" b="1" dirty="0" smtClean="0">
                <a:solidFill>
                  <a:srgbClr val="1F2020"/>
                </a:solidFill>
                <a:latin typeface="Century Gothic Paneuropean Bold"/>
                <a:ea typeface="Century Gothic Paneuropean Bold"/>
                <a:cs typeface="Century Gothic Paneuropean Bold"/>
                <a:sym typeface="Century Gothic Paneuropean Bold"/>
              </a:rPr>
              <a:t>(</a:t>
            </a:r>
            <a:endParaRPr lang="en-US" sz="6500" b="1" dirty="0">
              <a:solidFill>
                <a:srgbClr val="1F2020"/>
              </a:solidFill>
              <a:latin typeface="Century Gothic Paneuropean Bold"/>
              <a:ea typeface="Century Gothic Paneuropean Bold"/>
              <a:cs typeface="Century Gothic Paneuropean Bold"/>
              <a:sym typeface="Century Gothic Paneuropean Bold"/>
            </a:endParaRPr>
          </a:p>
        </p:txBody>
      </p:sp>
      <p:sp>
        <p:nvSpPr>
          <p:cNvPr id="19" name="AutoShape 19"/>
          <p:cNvSpPr/>
          <p:nvPr/>
        </p:nvSpPr>
        <p:spPr>
          <a:xfrm>
            <a:off x="727173" y="2035358"/>
            <a:ext cx="1280346" cy="0"/>
          </a:xfrm>
          <a:prstGeom prst="line">
            <a:avLst/>
          </a:prstGeom>
          <a:ln w="38100" cap="flat">
            <a:solidFill>
              <a:srgbClr val="556D31"/>
            </a:solidFill>
            <a:prstDash val="solid"/>
            <a:headEnd type="none" w="sm" len="sm"/>
            <a:tailEnd type="none" w="sm" len="sm"/>
          </a:ln>
        </p:spPr>
      </p:sp>
      <p:pic>
        <p:nvPicPr>
          <p:cNvPr id="21" name="صورة 20"/>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2476500"/>
            <a:ext cx="18288000" cy="78105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gtEl>
                                        <p:attrNameLst>
                                          <p:attrName>style.visibility</p:attrName>
                                        </p:attrNameLst>
                                      </p:cBhvr>
                                      <p:to>
                                        <p:strVal val="visible"/>
                                      </p:to>
                                    </p:set>
                                    <p:animEffect transition="in" filter="barn(inVertical)">
                                      <p:cBhvr>
                                        <p:cTn id="19"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1219201" y="1181100"/>
            <a:ext cx="16471282" cy="1166986"/>
          </a:xfrm>
          <a:prstGeom prst="rect">
            <a:avLst/>
          </a:prstGeom>
        </p:spPr>
        <p:txBody>
          <a:bodyPr wrap="square" lIns="0" tIns="0" rIns="0" bIns="0" rtlCol="0" anchor="t">
            <a:spAutoFit/>
          </a:bodyPr>
          <a:lstStyle/>
          <a:p>
            <a:pPr>
              <a:lnSpc>
                <a:spcPts val="9100"/>
              </a:lnSpc>
              <a:spcBef>
                <a:spcPct val="0"/>
              </a:spcBef>
            </a:pPr>
            <a:r>
              <a:rPr lang="en-CA" sz="8000" b="1" dirty="0">
                <a:solidFill>
                  <a:srgbClr val="1F2020"/>
                </a:solidFill>
                <a:latin typeface="Century Gothic Paneuropean Bold"/>
                <a:ea typeface="Century Gothic Paneuropean Bold"/>
                <a:cs typeface="Century Gothic Paneuropean Bold"/>
                <a:sym typeface="Century Gothic Paneuropean Bold"/>
              </a:rPr>
              <a:t>How to do Cost Benefit Analysis?</a:t>
            </a:r>
            <a:endParaRPr lang="en-US" sz="8000" b="1" dirty="0">
              <a:solidFill>
                <a:srgbClr val="1F2020"/>
              </a:solidFill>
              <a:latin typeface="Century Gothic Paneuropean Bold"/>
              <a:ea typeface="Century Gothic Paneuropean Bold"/>
              <a:cs typeface="Century Gothic Paneuropean Bold"/>
              <a:sym typeface="Century Gothic Paneuropean Bold"/>
            </a:endParaRPr>
          </a:p>
        </p:txBody>
      </p:sp>
      <p:sp>
        <p:nvSpPr>
          <p:cNvPr id="17" name="AutoShape 17"/>
          <p:cNvSpPr/>
          <p:nvPr/>
        </p:nvSpPr>
        <p:spPr>
          <a:xfrm>
            <a:off x="1066800" y="255270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609600" y="2934556"/>
            <a:ext cx="15331242" cy="1077218"/>
          </a:xfrm>
          <a:prstGeom prst="rect">
            <a:avLst/>
          </a:prstGeom>
        </p:spPr>
        <p:txBody>
          <a:bodyPr wrap="square">
            <a:spAutoFit/>
          </a:bodyPr>
          <a:lstStyle/>
          <a:p>
            <a:r>
              <a:rPr lang="en-CA" sz="3200" dirty="0"/>
              <a:t>When doing the cost-benefit analysis, there are two main methods of arriving at the overall results. These are Net Present Value (NPV) and the Benefit-Cost Ratio (BCR)</a:t>
            </a:r>
          </a:p>
        </p:txBody>
      </p:sp>
      <p:sp>
        <p:nvSpPr>
          <p:cNvPr id="3" name="Rectangle 2"/>
          <p:cNvSpPr/>
          <p:nvPr/>
        </p:nvSpPr>
        <p:spPr>
          <a:xfrm>
            <a:off x="310841" y="4598244"/>
            <a:ext cx="15134701" cy="2554545"/>
          </a:xfrm>
          <a:prstGeom prst="rect">
            <a:avLst/>
          </a:prstGeom>
        </p:spPr>
        <p:txBody>
          <a:bodyPr wrap="square">
            <a:spAutoFit/>
          </a:bodyPr>
          <a:lstStyle/>
          <a:p>
            <a:r>
              <a:rPr lang="en-CA" sz="3200" dirty="0"/>
              <a:t>1 - Net Present Value Model</a:t>
            </a:r>
          </a:p>
          <a:p>
            <a:r>
              <a:rPr lang="en-CA" sz="3200" dirty="0"/>
              <a:t>The NPV of a project refers to the difference between the present value of the benefits and the present value of the costs. If NPV &gt; 0, then it follows that the project has economic justification for going ahead.</a:t>
            </a:r>
          </a:p>
          <a:p>
            <a:r>
              <a:rPr lang="en-CA" sz="3200" dirty="0"/>
              <a:t>It is represented by the following equation:</a:t>
            </a:r>
          </a:p>
        </p:txBody>
      </p:sp>
      <p:sp>
        <p:nvSpPr>
          <p:cNvPr id="18" name="Rectangle 17"/>
          <p:cNvSpPr/>
          <p:nvPr/>
        </p:nvSpPr>
        <p:spPr>
          <a:xfrm>
            <a:off x="1222102" y="7886700"/>
            <a:ext cx="15697200" cy="597944"/>
          </a:xfrm>
          <a:prstGeom prst="rect">
            <a:avLst/>
          </a:prstGeom>
        </p:spPr>
        <p:txBody>
          <a:bodyPr wrap="square">
            <a:spAutoFit/>
          </a:bodyPr>
          <a:lstStyle/>
          <a:p>
            <a:r>
              <a:rPr lang="en-CA" sz="3200" dirty="0"/>
              <a:t>NPV = ∑ Present Value of Total Future Benefits - ∑ Present Value of Total Future Costs</a:t>
            </a:r>
          </a:p>
        </p:txBody>
      </p:sp>
    </p:spTree>
    <p:extLst>
      <p:ext uri="{BB962C8B-B14F-4D97-AF65-F5344CB8AC3E}">
        <p14:creationId xmlns:p14="http://schemas.microsoft.com/office/powerpoint/2010/main" val="18914663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16"/>
                                        </p:tgtEl>
                                        <p:attrNameLst>
                                          <p:attrName>style.color</p:attrName>
                                        </p:attrNameLst>
                                      </p:cBhvr>
                                      <p:to>
                                        <a:schemeClr val="bg1"/>
                                      </p:to>
                                    </p:animClr>
                                    <p:animClr clrSpc="rgb" dir="cw">
                                      <p:cBhvr>
                                        <p:cTn id="7" dur="250" autoRev="1" fill="remove"/>
                                        <p:tgtEl>
                                          <p:spTgt spid="16"/>
                                        </p:tgtEl>
                                        <p:attrNameLst>
                                          <p:attrName>fillcolor</p:attrName>
                                        </p:attrNameLst>
                                      </p:cBhvr>
                                      <p:to>
                                        <a:schemeClr val="bg1"/>
                                      </p:to>
                                    </p:animClr>
                                    <p:set>
                                      <p:cBhvr>
                                        <p:cTn id="8" dur="250" autoRev="1" fill="remove"/>
                                        <p:tgtEl>
                                          <p:spTgt spid="16"/>
                                        </p:tgtEl>
                                        <p:attrNameLst>
                                          <p:attrName>fill.type</p:attrName>
                                        </p:attrNameLst>
                                      </p:cBhvr>
                                      <p:to>
                                        <p:strVal val="solid"/>
                                      </p:to>
                                    </p:set>
                                    <p:set>
                                      <p:cBhvr>
                                        <p:cTn id="9" dur="250" autoRev="1" fill="remove"/>
                                        <p:tgtEl>
                                          <p:spTgt spid="16"/>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2" presetClass="entr" presetSubtype="4" fill="hold" grpId="0" nodeType="clickEffect">
                                  <p:stCondLst>
                                    <p:cond delay="0"/>
                                  </p:stCondLst>
                                  <p:childTnLst>
                                    <p:set>
                                      <p:cBhvr>
                                        <p:cTn id="27" dur="1" fill="hold">
                                          <p:stCondLst>
                                            <p:cond delay="0"/>
                                          </p:stCondLst>
                                        </p:cTn>
                                        <p:tgtEl>
                                          <p:spTgt spid="3"/>
                                        </p:tgtEl>
                                        <p:attrNameLst>
                                          <p:attrName>style.visibility</p:attrName>
                                        </p:attrNameLst>
                                      </p:cBhvr>
                                      <p:to>
                                        <p:strVal val="visible"/>
                                      </p:to>
                                    </p:set>
                                    <p:animEffect transition="in" filter="wipe(down)">
                                      <p:cBhvr>
                                        <p:cTn id="28" dur="500"/>
                                        <p:tgtEl>
                                          <p:spTgt spid="3"/>
                                        </p:tgtEl>
                                      </p:cBhvr>
                                    </p:animEffect>
                                  </p:childTnLst>
                                </p:cTn>
                              </p:par>
                            </p:childTnLst>
                          </p:cTn>
                        </p:par>
                      </p:childTnLst>
                    </p:cTn>
                  </p:par>
                  <p:par>
                    <p:cTn id="29" fill="hold">
                      <p:stCondLst>
                        <p:cond delay="indefinite"/>
                      </p:stCondLst>
                      <p:childTnLst>
                        <p:par>
                          <p:cTn id="30" fill="hold">
                            <p:stCondLst>
                              <p:cond delay="0"/>
                            </p:stCondLst>
                            <p:childTnLst>
                              <p:par>
                                <p:cTn id="31" presetID="16" presetClass="entr" presetSubtype="21" fill="hold" grpId="0" nodeType="clickEffect">
                                  <p:stCondLst>
                                    <p:cond delay="0"/>
                                  </p:stCondLst>
                                  <p:childTnLst>
                                    <p:set>
                                      <p:cBhvr>
                                        <p:cTn id="32" dur="1" fill="hold">
                                          <p:stCondLst>
                                            <p:cond delay="0"/>
                                          </p:stCondLst>
                                        </p:cTn>
                                        <p:tgtEl>
                                          <p:spTgt spid="18"/>
                                        </p:tgtEl>
                                        <p:attrNameLst>
                                          <p:attrName>style.visibility</p:attrName>
                                        </p:attrNameLst>
                                      </p:cBhvr>
                                      <p:to>
                                        <p:strVal val="visible"/>
                                      </p:to>
                                    </p:set>
                                    <p:animEffect transition="in" filter="barn(inVertical)">
                                      <p:cBhvr>
                                        <p:cTn id="3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 grpId="0"/>
      <p:bldP spid="3" grpId="0"/>
      <p:bldP spid="18"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marL="0" marR="0" lvl="0" indent="0" algn="ctr" defTabSz="914400" rtl="0" eaLnBrk="1" fontAlgn="auto" latinLnBrk="0" hangingPunct="1">
                <a:lnSpc>
                  <a:spcPts val="2659"/>
                </a:lnSpc>
                <a:spcBef>
                  <a:spcPct val="0"/>
                </a:spcBef>
                <a:spcAft>
                  <a:spcPts val="0"/>
                </a:spcAft>
                <a:buClrTx/>
                <a:buSzTx/>
                <a:buFontTx/>
                <a:buNone/>
                <a:tabLst/>
                <a:defRPr/>
              </a:pPr>
              <a:endParaRPr kumimoji="0" sz="1800" b="0" i="0" u="none" strike="noStrike" kern="1200" cap="none" spc="0" normalizeH="0" baseline="0" noProof="0">
                <a:ln>
                  <a:noFill/>
                </a:ln>
                <a:solidFill>
                  <a:prstClr val="black"/>
                </a:solidFill>
                <a:effectLst/>
                <a:uLnTx/>
                <a:uFillTx/>
                <a:latin typeface="Calibri"/>
                <a:ea typeface="+mn-ea"/>
                <a:cs typeface="+mn-cs"/>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marL="0" marR="0" lvl="0" indent="0" algn="l" defTabSz="914400" rtl="0" eaLnBrk="1" fontAlgn="auto" latinLnBrk="0" hangingPunct="1">
              <a:lnSpc>
                <a:spcPts val="1680"/>
              </a:lnSpc>
              <a:spcBef>
                <a:spcPct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marL="0" marR="0" lvl="0" indent="0" algn="l" defTabSz="914400" rtl="0" eaLnBrk="1" fontAlgn="auto" latinLnBrk="0" hangingPunct="1">
              <a:lnSpc>
                <a:spcPts val="1680"/>
              </a:lnSpc>
              <a:spcBef>
                <a:spcPct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marL="0" marR="0" lvl="0" indent="0" algn="l" defTabSz="914400" rtl="0" eaLnBrk="1" fontAlgn="auto" latinLnBrk="0" hangingPunct="1">
              <a:lnSpc>
                <a:spcPts val="1680"/>
              </a:lnSpc>
              <a:spcBef>
                <a:spcPct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marL="0" marR="0" lvl="0" indent="0" algn="l" defTabSz="914400" rtl="0" eaLnBrk="1" fontAlgn="auto" latinLnBrk="0" hangingPunct="1">
              <a:lnSpc>
                <a:spcPts val="1680"/>
              </a:lnSpc>
              <a:spcBef>
                <a:spcPct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Open Sans"/>
                <a:ea typeface="Open Sans"/>
                <a:cs typeface="Open Sans"/>
                <a:sym typeface="Open Sans"/>
              </a:rPr>
              <a:t>Home</a:t>
            </a:r>
          </a:p>
        </p:txBody>
      </p:sp>
      <p:sp>
        <p:nvSpPr>
          <p:cNvPr id="16" name="TextBox 16"/>
          <p:cNvSpPr txBox="1"/>
          <p:nvPr/>
        </p:nvSpPr>
        <p:spPr>
          <a:xfrm>
            <a:off x="1219201" y="1181100"/>
            <a:ext cx="16471282" cy="1166986"/>
          </a:xfrm>
          <a:prstGeom prst="rect">
            <a:avLst/>
          </a:prstGeom>
        </p:spPr>
        <p:txBody>
          <a:bodyPr wrap="square" lIns="0" tIns="0" rIns="0" bIns="0" rtlCol="0" anchor="t">
            <a:spAutoFit/>
          </a:bodyPr>
          <a:lstStyle/>
          <a:p>
            <a:pPr marL="0" marR="0" lvl="0" indent="0" algn="l" defTabSz="914400" rtl="0" eaLnBrk="1" fontAlgn="auto" latinLnBrk="0" hangingPunct="1">
              <a:lnSpc>
                <a:spcPts val="9100"/>
              </a:lnSpc>
              <a:spcBef>
                <a:spcPct val="0"/>
              </a:spcBef>
              <a:spcAft>
                <a:spcPts val="0"/>
              </a:spcAft>
              <a:buClrTx/>
              <a:buSzTx/>
              <a:buFontTx/>
              <a:buNone/>
              <a:tabLst/>
              <a:defRPr/>
            </a:pPr>
            <a:r>
              <a:rPr kumimoji="0" lang="en-CA" sz="8000" b="1" i="0" u="none" strike="noStrike" kern="1200" cap="none" spc="0" normalizeH="0" baseline="0" noProof="0" dirty="0">
                <a:ln>
                  <a:noFill/>
                </a:ln>
                <a:solidFill>
                  <a:srgbClr val="1F2020"/>
                </a:solidFill>
                <a:effectLst/>
                <a:uLnTx/>
                <a:uFillTx/>
                <a:latin typeface="Century Gothic Paneuropean Bold"/>
                <a:ea typeface="Century Gothic Paneuropean Bold"/>
                <a:cs typeface="Century Gothic Paneuropean Bold"/>
                <a:sym typeface="Century Gothic Paneuropean Bold"/>
              </a:rPr>
              <a:t>How to do Cost Benefit Analysis?</a:t>
            </a:r>
            <a:endParaRPr kumimoji="0" lang="en-US" sz="8000" b="1" i="0" u="none" strike="noStrike" kern="1200" cap="none" spc="0" normalizeH="0" baseline="0" noProof="0" dirty="0">
              <a:ln>
                <a:noFill/>
              </a:ln>
              <a:solidFill>
                <a:srgbClr val="1F2020"/>
              </a:solidFill>
              <a:effectLst/>
              <a:uLnTx/>
              <a:uFillTx/>
              <a:latin typeface="Century Gothic Paneuropean Bold"/>
              <a:ea typeface="Century Gothic Paneuropean Bold"/>
              <a:cs typeface="Century Gothic Paneuropean Bold"/>
              <a:sym typeface="Century Gothic Paneuropean Bold"/>
            </a:endParaRPr>
          </a:p>
        </p:txBody>
      </p:sp>
      <p:sp>
        <p:nvSpPr>
          <p:cNvPr id="17" name="AutoShape 17"/>
          <p:cNvSpPr/>
          <p:nvPr/>
        </p:nvSpPr>
        <p:spPr>
          <a:xfrm>
            <a:off x="1066800" y="2552700"/>
            <a:ext cx="1280346" cy="0"/>
          </a:xfrm>
          <a:prstGeom prst="line">
            <a:avLst/>
          </a:prstGeom>
          <a:ln w="38100" cap="flat">
            <a:solidFill>
              <a:srgbClr val="556D31"/>
            </a:solidFill>
            <a:prstDash val="solid"/>
            <a:headEnd type="none" w="sm" len="sm"/>
            <a:tailEnd type="none" w="sm" len="sm"/>
          </a:ln>
        </p:spPr>
      </p:sp>
      <p:sp>
        <p:nvSpPr>
          <p:cNvPr id="10" name="Rectangle 9"/>
          <p:cNvSpPr/>
          <p:nvPr/>
        </p:nvSpPr>
        <p:spPr>
          <a:xfrm>
            <a:off x="849087" y="3695700"/>
            <a:ext cx="16454915" cy="2062103"/>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2 - Benefit-Cost Ratio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On the other hand, the Benefit-Cost provides value by calculating the ratio of the sum of the present value of the benefits associated with a project against the sum of the present value of the costs associated with a </a:t>
            </a:r>
            <a:r>
              <a:rPr kumimoji="0" lang="en-CA" sz="3200" b="0" i="0" u="none" strike="noStrike" kern="1200" cap="none" spc="0" normalizeH="0" baseline="0" noProof="0" dirty="0" smtClean="0">
                <a:ln>
                  <a:noFill/>
                </a:ln>
                <a:solidFill>
                  <a:prstClr val="black"/>
                </a:solidFill>
                <a:effectLst/>
                <a:uLnTx/>
                <a:uFillTx/>
                <a:latin typeface="Calibri"/>
                <a:ea typeface="+mn-ea"/>
                <a:cs typeface="+mn-cs"/>
              </a:rPr>
              <a:t>project :</a:t>
            </a:r>
            <a:endParaRPr kumimoji="0" lang="en-CA" sz="3200" b="0" i="0" u="none" strike="noStrike" kern="1200" cap="none" spc="0" normalizeH="0" baseline="0" noProof="0" dirty="0">
              <a:ln>
                <a:noFill/>
              </a:ln>
              <a:solidFill>
                <a:prstClr val="black"/>
              </a:solidFill>
              <a:effectLst/>
              <a:uLnTx/>
              <a:uFillTx/>
              <a:latin typeface="Calibri"/>
              <a:ea typeface="+mn-ea"/>
              <a:cs typeface="+mn-cs"/>
            </a:endParaRPr>
          </a:p>
        </p:txBody>
      </p:sp>
      <p:sp>
        <p:nvSpPr>
          <p:cNvPr id="11" name="Rectangle 10"/>
          <p:cNvSpPr/>
          <p:nvPr/>
        </p:nvSpPr>
        <p:spPr>
          <a:xfrm>
            <a:off x="1525223" y="6608414"/>
            <a:ext cx="15102642" cy="584775"/>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CA" sz="3200" b="0" i="0" u="none" strike="noStrike" kern="1200" cap="none" spc="0" normalizeH="0" baseline="0" noProof="0" dirty="0">
                <a:ln>
                  <a:noFill/>
                </a:ln>
                <a:solidFill>
                  <a:prstClr val="black"/>
                </a:solidFill>
                <a:effectLst/>
                <a:uLnTx/>
                <a:uFillTx/>
                <a:latin typeface="Calibri"/>
                <a:ea typeface="+mn-ea"/>
                <a:cs typeface="+mn-cs"/>
              </a:rPr>
              <a:t>BCR = ∑ Present Value of Total Future Benefits / ∑ Present Value of Total Future Costs</a:t>
            </a:r>
          </a:p>
        </p:txBody>
      </p:sp>
    </p:spTree>
    <p:extLst>
      <p:ext uri="{BB962C8B-B14F-4D97-AF65-F5344CB8AC3E}">
        <p14:creationId xmlns:p14="http://schemas.microsoft.com/office/powerpoint/2010/main" val="33625256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7" presetClass="emph" presetSubtype="0" fill="remove" grpId="0" nodeType="clickEffect">
                                  <p:stCondLst>
                                    <p:cond delay="0"/>
                                  </p:stCondLst>
                                  <p:childTnLst>
                                    <p:animClr clrSpc="rgb" dir="cw">
                                      <p:cBhvr override="childStyle">
                                        <p:cTn id="6" dur="250" autoRev="1" fill="remove"/>
                                        <p:tgtEl>
                                          <p:spTgt spid="16"/>
                                        </p:tgtEl>
                                        <p:attrNameLst>
                                          <p:attrName>style.color</p:attrName>
                                        </p:attrNameLst>
                                      </p:cBhvr>
                                      <p:to>
                                        <a:schemeClr val="bg1"/>
                                      </p:to>
                                    </p:animClr>
                                    <p:animClr clrSpc="rgb" dir="cw">
                                      <p:cBhvr>
                                        <p:cTn id="7" dur="250" autoRev="1" fill="remove"/>
                                        <p:tgtEl>
                                          <p:spTgt spid="16"/>
                                        </p:tgtEl>
                                        <p:attrNameLst>
                                          <p:attrName>fillcolor</p:attrName>
                                        </p:attrNameLst>
                                      </p:cBhvr>
                                      <p:to>
                                        <a:schemeClr val="bg1"/>
                                      </p:to>
                                    </p:animClr>
                                    <p:set>
                                      <p:cBhvr>
                                        <p:cTn id="8" dur="250" autoRev="1" fill="remove"/>
                                        <p:tgtEl>
                                          <p:spTgt spid="16"/>
                                        </p:tgtEl>
                                        <p:attrNameLst>
                                          <p:attrName>fill.type</p:attrName>
                                        </p:attrNameLst>
                                      </p:cBhvr>
                                      <p:to>
                                        <p:strVal val="solid"/>
                                      </p:to>
                                    </p:set>
                                    <p:set>
                                      <p:cBhvr>
                                        <p:cTn id="9" dur="250" autoRev="1" fill="remove"/>
                                        <p:tgtEl>
                                          <p:spTgt spid="16"/>
                                        </p:tgtEl>
                                        <p:attrNameLst>
                                          <p:attrName>fill.on</p:attrName>
                                        </p:attrNameLst>
                                      </p:cBhvr>
                                      <p:to>
                                        <p:strVal val="true"/>
                                      </p:to>
                                    </p:set>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17"/>
                                        </p:tgtEl>
                                        <p:attrNameLst>
                                          <p:attrName>style.visibility</p:attrName>
                                        </p:attrNameLst>
                                      </p:cBhvr>
                                      <p:to>
                                        <p:strVal val="visible"/>
                                      </p:to>
                                    </p:set>
                                    <p:animEffect transition="in" filter="fade">
                                      <p:cBhvr>
                                        <p:cTn id="14" dur="1000"/>
                                        <p:tgtEl>
                                          <p:spTgt spid="17"/>
                                        </p:tgtEl>
                                      </p:cBhvr>
                                    </p:animEffect>
                                    <p:anim calcmode="lin" valueType="num">
                                      <p:cBhvr>
                                        <p:cTn id="15" dur="1000" fill="hold"/>
                                        <p:tgtEl>
                                          <p:spTgt spid="17"/>
                                        </p:tgtEl>
                                        <p:attrNameLst>
                                          <p:attrName>ppt_x</p:attrName>
                                        </p:attrNameLst>
                                      </p:cBhvr>
                                      <p:tavLst>
                                        <p:tav tm="0">
                                          <p:val>
                                            <p:strVal val="#ppt_x"/>
                                          </p:val>
                                        </p:tav>
                                        <p:tav tm="100000">
                                          <p:val>
                                            <p:strVal val="#ppt_x"/>
                                          </p:val>
                                        </p:tav>
                                      </p:tavLst>
                                    </p:anim>
                                    <p:anim calcmode="lin" valueType="num">
                                      <p:cBhvr>
                                        <p:cTn id="16"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2" presetClass="entr" presetSubtype="4"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wipe(down)">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4" fill="hold" grpId="0"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wipe(down)">
                                      <p:cBhvr>
                                        <p:cTn id="2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0" grpId="0"/>
      <p:bldP spid="1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1995055" y="2156889"/>
            <a:ext cx="11173089"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study in </a:t>
            </a:r>
            <a:r>
              <a:rPr lang="en-US" sz="8000" b="1" dirty="0" smtClean="0">
                <a:solidFill>
                  <a:srgbClr val="1F2020"/>
                </a:solidFill>
                <a:latin typeface="Century Gothic Paneuropean Bold"/>
                <a:ea typeface="Century Gothic Paneuropean Bold"/>
                <a:cs typeface="Century Gothic Paneuropean Bold"/>
                <a:sym typeface="Century Gothic Paneuropean Bold"/>
              </a:rPr>
              <a:t>…</a:t>
            </a:r>
            <a:endParaRPr lang="en-US" sz="8000" b="1" dirty="0">
              <a:solidFill>
                <a:srgbClr val="1F2020"/>
              </a:solidFill>
              <a:latin typeface="Century Gothic Paneuropean Bold"/>
              <a:ea typeface="Century Gothic Paneuropean Bold"/>
              <a:cs typeface="Century Gothic Paneuropean Bold"/>
              <a:sym typeface="Century Gothic Paneuropean Bold"/>
            </a:endParaRPr>
          </a:p>
        </p:txBody>
      </p:sp>
      <p:sp>
        <p:nvSpPr>
          <p:cNvPr id="17" name="AutoShape 17"/>
          <p:cNvSpPr/>
          <p:nvPr/>
        </p:nvSpPr>
        <p:spPr>
          <a:xfrm>
            <a:off x="1995055" y="3375941"/>
            <a:ext cx="1280346" cy="0"/>
          </a:xfrm>
          <a:prstGeom prst="line">
            <a:avLst/>
          </a:prstGeom>
          <a:ln w="38100" cap="flat">
            <a:solidFill>
              <a:srgbClr val="556D31"/>
            </a:solidFill>
            <a:prstDash val="solid"/>
            <a:headEnd type="none" w="sm" len="sm"/>
            <a:tailEnd type="none" w="sm" len="sm"/>
          </a:ln>
        </p:spPr>
      </p:sp>
      <p:pic>
        <p:nvPicPr>
          <p:cNvPr id="2" name="Picture 1"/>
          <p:cNvPicPr>
            <a:picLocks noChangeAspect="1"/>
          </p:cNvPicPr>
          <p:nvPr/>
        </p:nvPicPr>
        <p:blipFill>
          <a:blip r:embed="rId2"/>
          <a:stretch>
            <a:fillRect/>
          </a:stretch>
        </p:blipFill>
        <p:spPr>
          <a:xfrm>
            <a:off x="3745122" y="4782437"/>
            <a:ext cx="10144623" cy="2133785"/>
          </a:xfrm>
          <a:prstGeom prst="rect">
            <a:avLst/>
          </a:prstGeom>
        </p:spPr>
      </p:pic>
    </p:spTree>
    <p:extLst>
      <p:ext uri="{BB962C8B-B14F-4D97-AF65-F5344CB8AC3E}">
        <p14:creationId xmlns:p14="http://schemas.microsoft.com/office/powerpoint/2010/main" val="9569912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mph" presetSubtype="0" fill="hold" grpId="0" nodeType="clickEffect">
                                  <p:stCondLst>
                                    <p:cond delay="0"/>
                                  </p:stCondLst>
                                  <p:iterate type="lt">
                                    <p:tmPct val="10000"/>
                                  </p:iterate>
                                  <p:childTnLst>
                                    <p:animMotion origin="layout" path="M 0.0 0.0 L 0.0 -0.07213" pathEditMode="relative" ptsTypes="">
                                      <p:cBhvr>
                                        <p:cTn id="6" dur="250" accel="50000" decel="50000" autoRev="1" fill="hold">
                                          <p:stCondLst>
                                            <p:cond delay="0"/>
                                          </p:stCondLst>
                                        </p:cTn>
                                        <p:tgtEl>
                                          <p:spTgt spid="16"/>
                                        </p:tgtEl>
                                        <p:attrNameLst>
                                          <p:attrName>ppt_x</p:attrName>
                                          <p:attrName>ppt_y</p:attrName>
                                        </p:attrNameLst>
                                      </p:cBhvr>
                                    </p:animMotion>
                                    <p:animRot by="1500000">
                                      <p:cBhvr>
                                        <p:cTn id="7" dur="125" fill="hold">
                                          <p:stCondLst>
                                            <p:cond delay="0"/>
                                          </p:stCondLst>
                                        </p:cTn>
                                        <p:tgtEl>
                                          <p:spTgt spid="16"/>
                                        </p:tgtEl>
                                        <p:attrNameLst>
                                          <p:attrName>r</p:attrName>
                                        </p:attrNameLst>
                                      </p:cBhvr>
                                    </p:animRot>
                                    <p:animRot by="-1500000">
                                      <p:cBhvr>
                                        <p:cTn id="8" dur="125" fill="hold">
                                          <p:stCondLst>
                                            <p:cond delay="125"/>
                                          </p:stCondLst>
                                        </p:cTn>
                                        <p:tgtEl>
                                          <p:spTgt spid="16"/>
                                        </p:tgtEl>
                                        <p:attrNameLst>
                                          <p:attrName>r</p:attrName>
                                        </p:attrNameLst>
                                      </p:cBhvr>
                                    </p:animRot>
                                    <p:animRot by="-1500000">
                                      <p:cBhvr>
                                        <p:cTn id="9" dur="125" fill="hold">
                                          <p:stCondLst>
                                            <p:cond delay="250"/>
                                          </p:stCondLst>
                                        </p:cTn>
                                        <p:tgtEl>
                                          <p:spTgt spid="16"/>
                                        </p:tgtEl>
                                        <p:attrNameLst>
                                          <p:attrName>r</p:attrName>
                                        </p:attrNameLst>
                                      </p:cBhvr>
                                    </p:animRot>
                                    <p:animRot by="1500000">
                                      <p:cBhvr>
                                        <p:cTn id="10" dur="125" fill="hold">
                                          <p:stCondLst>
                                            <p:cond delay="375"/>
                                          </p:stCondLst>
                                        </p:cTn>
                                        <p:tgtEl>
                                          <p:spTgt spid="16"/>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4" fill="hold" nodeType="clickEffect">
                                  <p:stCondLst>
                                    <p:cond delay="0"/>
                                  </p:stCondLst>
                                  <p:childTnLst>
                                    <p:set>
                                      <p:cBhvr>
                                        <p:cTn id="14" dur="1" fill="hold">
                                          <p:stCondLst>
                                            <p:cond delay="0"/>
                                          </p:stCondLst>
                                        </p:cTn>
                                        <p:tgtEl>
                                          <p:spTgt spid="17"/>
                                        </p:tgtEl>
                                        <p:attrNameLst>
                                          <p:attrName>style.visibility</p:attrName>
                                        </p:attrNameLst>
                                      </p:cBhvr>
                                      <p:to>
                                        <p:strVal val="visible"/>
                                      </p:to>
                                    </p:set>
                                    <p:anim calcmode="lin" valueType="num">
                                      <p:cBhvr additive="base">
                                        <p:cTn id="15" dur="500" fill="hold"/>
                                        <p:tgtEl>
                                          <p:spTgt spid="17"/>
                                        </p:tgtEl>
                                        <p:attrNameLst>
                                          <p:attrName>ppt_x</p:attrName>
                                        </p:attrNameLst>
                                      </p:cBhvr>
                                      <p:tavLst>
                                        <p:tav tm="0">
                                          <p:val>
                                            <p:strVal val="#ppt_x"/>
                                          </p:val>
                                        </p:tav>
                                        <p:tav tm="100000">
                                          <p:val>
                                            <p:strVal val="#ppt_x"/>
                                          </p:val>
                                        </p:tav>
                                      </p:tavLst>
                                    </p:anim>
                                    <p:anim calcmode="lin" valueType="num">
                                      <p:cBhvr additive="base">
                                        <p:cTn id="1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2"/>
                                        </p:tgtEl>
                                        <p:attrNameLst>
                                          <p:attrName>style.visibility</p:attrName>
                                        </p:attrNameLst>
                                      </p:cBhvr>
                                      <p:to>
                                        <p:strVal val="visible"/>
                                      </p:to>
                                    </p:set>
                                    <p:animEffect transition="in" filter="fade">
                                      <p:cBhvr>
                                        <p:cTn id="21" dur="1000"/>
                                        <p:tgtEl>
                                          <p:spTgt spid="2"/>
                                        </p:tgtEl>
                                      </p:cBhvr>
                                    </p:animEffect>
                                    <p:anim calcmode="lin" valueType="num">
                                      <p:cBhvr>
                                        <p:cTn id="22" dur="1000" fill="hold"/>
                                        <p:tgtEl>
                                          <p:spTgt spid="2"/>
                                        </p:tgtEl>
                                        <p:attrNameLst>
                                          <p:attrName>ppt_x</p:attrName>
                                        </p:attrNameLst>
                                      </p:cBhvr>
                                      <p:tavLst>
                                        <p:tav tm="0">
                                          <p:val>
                                            <p:strVal val="#ppt_x"/>
                                          </p:val>
                                        </p:tav>
                                        <p:tav tm="100000">
                                          <p:val>
                                            <p:strVal val="#ppt_x"/>
                                          </p:val>
                                        </p:tav>
                                      </p:tavLst>
                                    </p:anim>
                                    <p:anim calcmode="lin" valueType="num">
                                      <p:cBhvr>
                                        <p:cTn id="23"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62000" y="333784"/>
            <a:ext cx="178308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study in Kathmandu, Nepal</a:t>
            </a:r>
          </a:p>
        </p:txBody>
      </p:sp>
      <p:sp>
        <p:nvSpPr>
          <p:cNvPr id="17" name="AutoShape 17"/>
          <p:cNvSpPr/>
          <p:nvPr/>
        </p:nvSpPr>
        <p:spPr>
          <a:xfrm>
            <a:off x="762000" y="1611347"/>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828800" y="2628900"/>
            <a:ext cx="7520264" cy="584775"/>
          </a:xfrm>
          <a:prstGeom prst="rect">
            <a:avLst/>
          </a:prstGeom>
        </p:spPr>
        <p:txBody>
          <a:bodyPr wrap="none">
            <a:spAutoFit/>
          </a:bodyPr>
          <a:lstStyle/>
          <a:p>
            <a:r>
              <a:rPr lang="en-US" sz="3200" b="1" dirty="0"/>
              <a:t>Step 1: Objective and Scope of the </a:t>
            </a:r>
            <a:r>
              <a:rPr lang="en-US" sz="3200" b="1" dirty="0" smtClean="0"/>
              <a:t>Project :</a:t>
            </a:r>
            <a:endParaRPr lang="fr-FR" sz="3200" b="1" dirty="0"/>
          </a:p>
        </p:txBody>
      </p:sp>
      <p:sp>
        <p:nvSpPr>
          <p:cNvPr id="3" name="Rectangle 2"/>
          <p:cNvSpPr/>
          <p:nvPr/>
        </p:nvSpPr>
        <p:spPr>
          <a:xfrm>
            <a:off x="1274618" y="6972300"/>
            <a:ext cx="7924800" cy="1569660"/>
          </a:xfrm>
          <a:prstGeom prst="rect">
            <a:avLst/>
          </a:prstGeom>
        </p:spPr>
        <p:txBody>
          <a:bodyPr wrap="square">
            <a:spAutoFit/>
          </a:bodyPr>
          <a:lstStyle/>
          <a:p>
            <a:r>
              <a:rPr lang="en-US" sz="3200" dirty="0" smtClean="0"/>
              <a:t>The </a:t>
            </a:r>
            <a:r>
              <a:rPr lang="en-US" sz="3200" dirty="0"/>
              <a:t>objective of the project </a:t>
            </a:r>
            <a:r>
              <a:rPr lang="en-US" sz="3200" dirty="0" smtClean="0"/>
              <a:t>is </a:t>
            </a:r>
            <a:r>
              <a:rPr lang="ar-DZ" sz="3200" dirty="0" smtClean="0"/>
              <a:t> :</a:t>
            </a:r>
            <a:r>
              <a:rPr lang="en-CA" sz="3200" dirty="0" smtClean="0"/>
              <a:t> </a:t>
            </a:r>
            <a:endParaRPr lang="ar-DZ" sz="3200" dirty="0" smtClean="0"/>
          </a:p>
          <a:p>
            <a:r>
              <a:rPr lang="en-US" sz="3200" dirty="0" smtClean="0"/>
              <a:t>reduce </a:t>
            </a:r>
            <a:r>
              <a:rPr lang="en-US" sz="3200" dirty="0"/>
              <a:t>the operating costs of public buildings </a:t>
            </a:r>
            <a:endParaRPr lang="ar-DZ" sz="3200" dirty="0" smtClean="0"/>
          </a:p>
          <a:p>
            <a:r>
              <a:rPr lang="en-US" sz="3200" dirty="0" smtClean="0"/>
              <a:t>reduce </a:t>
            </a:r>
            <a:r>
              <a:rPr lang="en-US" sz="3200" dirty="0"/>
              <a:t>greenhouse gas emissions.</a:t>
            </a:r>
            <a:endParaRPr lang="fr-FR" sz="3200" dirty="0"/>
          </a:p>
        </p:txBody>
      </p:sp>
      <p:sp>
        <p:nvSpPr>
          <p:cNvPr id="10" name="Rectangle 9"/>
          <p:cNvSpPr/>
          <p:nvPr/>
        </p:nvSpPr>
        <p:spPr>
          <a:xfrm>
            <a:off x="1295400" y="3521325"/>
            <a:ext cx="15087600" cy="2554545"/>
          </a:xfrm>
          <a:prstGeom prst="rect">
            <a:avLst/>
          </a:prstGeom>
        </p:spPr>
        <p:txBody>
          <a:bodyPr wrap="square">
            <a:spAutoFit/>
          </a:bodyPr>
          <a:lstStyle/>
          <a:p>
            <a:r>
              <a:rPr lang="en-US" sz="3200" dirty="0"/>
              <a:t>The project consists of rehabilitating the </a:t>
            </a:r>
            <a:r>
              <a:rPr lang="en-US" sz="3200" dirty="0" smtClean="0"/>
              <a:t>existing </a:t>
            </a:r>
            <a:r>
              <a:rPr lang="en-US" sz="3200" dirty="0"/>
              <a:t>building with photovoltaic (hybrid) solar </a:t>
            </a:r>
            <a:r>
              <a:rPr lang="en-US" sz="3200" dirty="0" smtClean="0"/>
              <a:t>panels</a:t>
            </a:r>
            <a:r>
              <a:rPr lang="ar-DZ" sz="3200" dirty="0"/>
              <a:t> </a:t>
            </a:r>
            <a:r>
              <a:rPr lang="en-US" sz="3200" dirty="0" smtClean="0"/>
              <a:t>on </a:t>
            </a:r>
            <a:r>
              <a:rPr lang="en-US" sz="3200" dirty="0"/>
              <a:t>its roof. for energy efficiency and to install </a:t>
            </a:r>
            <a:r>
              <a:rPr lang="en-US" sz="3200" dirty="0" smtClean="0"/>
              <a:t>rainwater</a:t>
            </a:r>
            <a:r>
              <a:rPr lang="ar-DZ" sz="3200" dirty="0" smtClean="0"/>
              <a:t> </a:t>
            </a:r>
            <a:r>
              <a:rPr lang="en-US" sz="3200" dirty="0" smtClean="0"/>
              <a:t>harvesting </a:t>
            </a:r>
            <a:r>
              <a:rPr lang="en-US" sz="3200" dirty="0"/>
              <a:t>(RWH) technology to improve the </a:t>
            </a:r>
            <a:r>
              <a:rPr lang="en-US" sz="3200" dirty="0" smtClean="0"/>
              <a:t>water</a:t>
            </a:r>
            <a:r>
              <a:rPr lang="ar-DZ" sz="3200" dirty="0" smtClean="0"/>
              <a:t> </a:t>
            </a:r>
            <a:r>
              <a:rPr lang="en-US" sz="3200" dirty="0" smtClean="0"/>
              <a:t>efficiency </a:t>
            </a:r>
            <a:r>
              <a:rPr lang="en-US" sz="3200" dirty="0"/>
              <a:t>of the building. In this study, the </a:t>
            </a:r>
            <a:r>
              <a:rPr lang="en-US" sz="3200" dirty="0" smtClean="0"/>
              <a:t>installation</a:t>
            </a:r>
          </a:p>
          <a:p>
            <a:r>
              <a:rPr lang="en-US" sz="3200" dirty="0" smtClean="0"/>
              <a:t>period is considered as one year, and it is assumed that</a:t>
            </a:r>
            <a:r>
              <a:rPr lang="ar-DZ" sz="3200" dirty="0" smtClean="0"/>
              <a:t> </a:t>
            </a:r>
            <a:r>
              <a:rPr lang="en-US" sz="3200" dirty="0" smtClean="0"/>
              <a:t>the project will generate cash flow after one year.</a:t>
            </a:r>
            <a:endParaRPr lang="fr-FR" sz="3200" dirty="0"/>
          </a:p>
        </p:txBody>
      </p:sp>
    </p:spTree>
    <p:extLst>
      <p:ext uri="{BB962C8B-B14F-4D97-AF65-F5344CB8AC3E}">
        <p14:creationId xmlns:p14="http://schemas.microsoft.com/office/powerpoint/2010/main" val="2464237709"/>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685800" y="439177"/>
            <a:ext cx="17449798"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study in Kathmandu, Nepal</a:t>
            </a:r>
          </a:p>
        </p:txBody>
      </p:sp>
      <p:sp>
        <p:nvSpPr>
          <p:cNvPr id="17" name="AutoShape 17"/>
          <p:cNvSpPr/>
          <p:nvPr/>
        </p:nvSpPr>
        <p:spPr>
          <a:xfrm>
            <a:off x="803563" y="1612831"/>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828800" y="2628900"/>
            <a:ext cx="5503430" cy="584775"/>
          </a:xfrm>
          <a:prstGeom prst="rect">
            <a:avLst/>
          </a:prstGeom>
        </p:spPr>
        <p:txBody>
          <a:bodyPr wrap="none">
            <a:spAutoFit/>
          </a:bodyPr>
          <a:lstStyle/>
          <a:p>
            <a:r>
              <a:rPr lang="en-US" sz="3200" b="1" dirty="0"/>
              <a:t>Step </a:t>
            </a:r>
            <a:r>
              <a:rPr lang="en-US" sz="3200" b="1" dirty="0" smtClean="0"/>
              <a:t>2</a:t>
            </a:r>
            <a:r>
              <a:rPr lang="en-US" sz="3200" b="1" dirty="0"/>
              <a:t>: Cost and Benefit </a:t>
            </a:r>
            <a:r>
              <a:rPr lang="en-US" sz="3200" b="1" dirty="0" smtClean="0"/>
              <a:t>Items :</a:t>
            </a:r>
            <a:endParaRPr lang="fr-FR" sz="3200" b="1" dirty="0"/>
          </a:p>
        </p:txBody>
      </p:sp>
      <p:sp>
        <p:nvSpPr>
          <p:cNvPr id="3" name="Rectangle 2"/>
          <p:cNvSpPr/>
          <p:nvPr/>
        </p:nvSpPr>
        <p:spPr>
          <a:xfrm>
            <a:off x="1143000" y="6819900"/>
            <a:ext cx="14164000" cy="2554545"/>
          </a:xfrm>
          <a:prstGeom prst="rect">
            <a:avLst/>
          </a:prstGeom>
        </p:spPr>
        <p:txBody>
          <a:bodyPr wrap="square">
            <a:spAutoFit/>
          </a:bodyPr>
          <a:lstStyle/>
          <a:p>
            <a:r>
              <a:rPr lang="en-US" sz="3200" dirty="0"/>
              <a:t>The office building will be retrofitted with : </a:t>
            </a:r>
          </a:p>
          <a:p>
            <a:r>
              <a:rPr lang="en-US" sz="3200" dirty="0" smtClean="0"/>
              <a:t> </a:t>
            </a:r>
            <a:r>
              <a:rPr lang="en-US" sz="3200" dirty="0"/>
              <a:t>40 kW </a:t>
            </a:r>
            <a:r>
              <a:rPr lang="en-US" sz="3200" dirty="0" smtClean="0"/>
              <a:t>of solar </a:t>
            </a:r>
            <a:r>
              <a:rPr lang="en-US" sz="3200" dirty="0"/>
              <a:t>panel and 8 units of rainwater harvesting </a:t>
            </a:r>
            <a:r>
              <a:rPr lang="en-US" sz="3200" dirty="0" smtClean="0"/>
              <a:t>tank</a:t>
            </a:r>
          </a:p>
          <a:p>
            <a:r>
              <a:rPr lang="en-US" sz="3200" dirty="0"/>
              <a:t> so, the installation</a:t>
            </a:r>
          </a:p>
          <a:p>
            <a:r>
              <a:rPr lang="en-US" sz="3200" dirty="0"/>
              <a:t>cost of a solar panel for this study is $1,728.70/ </a:t>
            </a:r>
            <a:r>
              <a:rPr lang="en-US" sz="3200" dirty="0" smtClean="0"/>
              <a:t>Kw</a:t>
            </a:r>
          </a:p>
          <a:p>
            <a:r>
              <a:rPr lang="en-US" sz="3200" dirty="0" smtClean="0"/>
              <a:t>cost of rainwater </a:t>
            </a:r>
            <a:r>
              <a:rPr lang="en-US" sz="3200" dirty="0"/>
              <a:t>harvesting for this study </a:t>
            </a:r>
            <a:r>
              <a:rPr lang="en-US" sz="3200" dirty="0" smtClean="0"/>
              <a:t>is </a:t>
            </a:r>
            <a:r>
              <a:rPr lang="en-US" sz="3200" dirty="0"/>
              <a:t>$625.6/unit.</a:t>
            </a:r>
            <a:endParaRPr lang="ar-DZ" sz="3200" dirty="0" smtClean="0"/>
          </a:p>
        </p:txBody>
      </p:sp>
      <p:sp>
        <p:nvSpPr>
          <p:cNvPr id="10" name="Rectangle 9"/>
          <p:cNvSpPr/>
          <p:nvPr/>
        </p:nvSpPr>
        <p:spPr>
          <a:xfrm>
            <a:off x="1295400" y="3521325"/>
            <a:ext cx="15087600" cy="1077218"/>
          </a:xfrm>
          <a:prstGeom prst="rect">
            <a:avLst/>
          </a:prstGeom>
        </p:spPr>
        <p:txBody>
          <a:bodyPr wrap="square">
            <a:spAutoFit/>
          </a:bodyPr>
          <a:lstStyle/>
          <a:p>
            <a:r>
              <a:rPr lang="en-US" sz="3200" dirty="0"/>
              <a:t>The cost and benefit items of solar PV and rainwater harvesting, which were identified within the scope of the study, </a:t>
            </a:r>
            <a:r>
              <a:rPr lang="en-US" sz="3200" dirty="0" smtClean="0"/>
              <a:t>are private cost.</a:t>
            </a:r>
            <a:endParaRPr lang="fr-FR" sz="3200" dirty="0"/>
          </a:p>
        </p:txBody>
      </p:sp>
      <p:sp>
        <p:nvSpPr>
          <p:cNvPr id="11" name="Rectangle 10"/>
          <p:cNvSpPr/>
          <p:nvPr/>
        </p:nvSpPr>
        <p:spPr>
          <a:xfrm>
            <a:off x="1108366" y="5443427"/>
            <a:ext cx="2816797" cy="584775"/>
          </a:xfrm>
          <a:prstGeom prst="rect">
            <a:avLst/>
          </a:prstGeom>
        </p:spPr>
        <p:txBody>
          <a:bodyPr wrap="none">
            <a:spAutoFit/>
          </a:bodyPr>
          <a:lstStyle/>
          <a:p>
            <a:r>
              <a:rPr lang="fr-FR" sz="3200" dirty="0" smtClean="0"/>
              <a:t>1/ Capital Cost </a:t>
            </a:r>
            <a:endParaRPr lang="fr-FR" sz="3200" dirty="0"/>
          </a:p>
        </p:txBody>
      </p:sp>
      <p:sp>
        <p:nvSpPr>
          <p:cNvPr id="18" name="Rectangle 17"/>
          <p:cNvSpPr/>
          <p:nvPr/>
        </p:nvSpPr>
        <p:spPr>
          <a:xfrm>
            <a:off x="1143000" y="6090100"/>
            <a:ext cx="16736291" cy="584775"/>
          </a:xfrm>
          <a:prstGeom prst="rect">
            <a:avLst/>
          </a:prstGeom>
        </p:spPr>
        <p:txBody>
          <a:bodyPr wrap="square">
            <a:spAutoFit/>
          </a:bodyPr>
          <a:lstStyle/>
          <a:p>
            <a:r>
              <a:rPr lang="en-US" sz="3200" dirty="0"/>
              <a:t>The capital cost is the initial installation </a:t>
            </a:r>
            <a:r>
              <a:rPr lang="en-US" sz="3200" dirty="0" smtClean="0"/>
              <a:t>cost for </a:t>
            </a:r>
            <a:r>
              <a:rPr lang="en-US" sz="3200" dirty="0"/>
              <a:t>a PV solar panel and rainwater harvesting facilities. </a:t>
            </a:r>
            <a:endParaRPr lang="fr-FR" sz="3200" dirty="0"/>
          </a:p>
        </p:txBody>
      </p:sp>
    </p:spTree>
    <p:extLst>
      <p:ext uri="{BB962C8B-B14F-4D97-AF65-F5344CB8AC3E}">
        <p14:creationId xmlns:p14="http://schemas.microsoft.com/office/powerpoint/2010/main" val="1763555622"/>
      </p:ext>
    </p:extLst>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barn(inVertical)">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1" grpId="0"/>
      <p:bldP spid="1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74969" y="517674"/>
            <a:ext cx="172974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a:t>
            </a:r>
            <a:r>
              <a:rPr lang="en-US" sz="8000" b="1" dirty="0" smtClean="0">
                <a:solidFill>
                  <a:srgbClr val="1F2020"/>
                </a:solidFill>
                <a:latin typeface="Century Gothic Paneuropean Bold"/>
                <a:ea typeface="Century Gothic Paneuropean Bold"/>
                <a:cs typeface="Century Gothic Paneuropean Bold"/>
                <a:sym typeface="Century Gothic Paneuropean Bold"/>
              </a:rPr>
              <a:t>study </a:t>
            </a:r>
            <a:r>
              <a:rPr lang="en-US" sz="8000" b="1" dirty="0">
                <a:solidFill>
                  <a:srgbClr val="1F2020"/>
                </a:solidFill>
                <a:latin typeface="Century Gothic Paneuropean Bold"/>
                <a:ea typeface="Century Gothic Paneuropean Bold"/>
                <a:cs typeface="Century Gothic Paneuropean Bold"/>
                <a:sym typeface="Century Gothic Paneuropean Bold"/>
              </a:rPr>
              <a:t>in Kathmandu, Nepal</a:t>
            </a:r>
          </a:p>
        </p:txBody>
      </p:sp>
      <p:sp>
        <p:nvSpPr>
          <p:cNvPr id="17" name="AutoShape 17"/>
          <p:cNvSpPr/>
          <p:nvPr/>
        </p:nvSpPr>
        <p:spPr>
          <a:xfrm>
            <a:off x="548454" y="168466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828800" y="2628900"/>
            <a:ext cx="6477000" cy="1077218"/>
          </a:xfrm>
          <a:prstGeom prst="rect">
            <a:avLst/>
          </a:prstGeom>
        </p:spPr>
        <p:txBody>
          <a:bodyPr wrap="square">
            <a:spAutoFit/>
          </a:bodyPr>
          <a:lstStyle/>
          <a:p>
            <a:r>
              <a:rPr lang="en-US" sz="3200" b="1" dirty="0"/>
              <a:t>Step 2: Cost and Benefit Items :</a:t>
            </a:r>
          </a:p>
          <a:p>
            <a:endParaRPr lang="fr-FR" sz="3200" b="1" dirty="0"/>
          </a:p>
        </p:txBody>
      </p:sp>
      <p:sp>
        <p:nvSpPr>
          <p:cNvPr id="3" name="Rectangle 2"/>
          <p:cNvSpPr/>
          <p:nvPr/>
        </p:nvSpPr>
        <p:spPr>
          <a:xfrm>
            <a:off x="1188627" y="6438900"/>
            <a:ext cx="9511145" cy="2062103"/>
          </a:xfrm>
          <a:prstGeom prst="rect">
            <a:avLst/>
          </a:prstGeom>
        </p:spPr>
        <p:txBody>
          <a:bodyPr wrap="square">
            <a:spAutoFit/>
          </a:bodyPr>
          <a:lstStyle/>
          <a:p>
            <a:r>
              <a:rPr lang="en-US" sz="3200" dirty="0" smtClean="0"/>
              <a:t>3/ Benefits </a:t>
            </a:r>
          </a:p>
          <a:p>
            <a:r>
              <a:rPr lang="en-US" sz="3200" dirty="0" smtClean="0"/>
              <a:t>Power saving </a:t>
            </a:r>
            <a:r>
              <a:rPr lang="en-US" sz="3200" dirty="0"/>
              <a:t>from PV solar </a:t>
            </a:r>
            <a:r>
              <a:rPr lang="en-US" sz="3200" dirty="0" smtClean="0"/>
              <a:t>panels</a:t>
            </a:r>
            <a:endParaRPr lang="fr-FR" sz="3200" dirty="0"/>
          </a:p>
          <a:p>
            <a:r>
              <a:rPr lang="en-CA" sz="3200" dirty="0"/>
              <a:t>water-saving for </a:t>
            </a:r>
            <a:r>
              <a:rPr lang="en-CA" sz="3200" dirty="0" smtClean="0"/>
              <a:t>rainwater harvesting</a:t>
            </a:r>
          </a:p>
          <a:p>
            <a:r>
              <a:rPr lang="en-CA" sz="3200" dirty="0"/>
              <a:t>reduction in CO2 emission</a:t>
            </a:r>
            <a:endParaRPr lang="en-CA" sz="3200" dirty="0" smtClean="0"/>
          </a:p>
        </p:txBody>
      </p:sp>
      <p:sp>
        <p:nvSpPr>
          <p:cNvPr id="10" name="Rectangle 9"/>
          <p:cNvSpPr/>
          <p:nvPr/>
        </p:nvSpPr>
        <p:spPr>
          <a:xfrm>
            <a:off x="1156855" y="3413730"/>
            <a:ext cx="16533628" cy="1077218"/>
          </a:xfrm>
          <a:prstGeom prst="rect">
            <a:avLst/>
          </a:prstGeom>
        </p:spPr>
        <p:txBody>
          <a:bodyPr wrap="square">
            <a:spAutoFit/>
          </a:bodyPr>
          <a:lstStyle/>
          <a:p>
            <a:r>
              <a:rPr lang="en-US" sz="3200" dirty="0" smtClean="0"/>
              <a:t>2/ Operating </a:t>
            </a:r>
            <a:r>
              <a:rPr lang="en-US" sz="3200" dirty="0"/>
              <a:t>&amp; Maintenance Cost </a:t>
            </a:r>
            <a:r>
              <a:rPr lang="en-US" sz="3200" dirty="0" smtClean="0"/>
              <a:t>: In </a:t>
            </a:r>
            <a:r>
              <a:rPr lang="en-US" sz="3200" dirty="0"/>
              <a:t>this study, energy cost and </a:t>
            </a:r>
            <a:r>
              <a:rPr lang="en-US" sz="3200" dirty="0" smtClean="0"/>
              <a:t>water consumption </a:t>
            </a:r>
            <a:r>
              <a:rPr lang="en-US" sz="3200" dirty="0"/>
              <a:t>cost has been considered as the </a:t>
            </a:r>
            <a:r>
              <a:rPr lang="en-US" sz="3200" dirty="0" smtClean="0"/>
              <a:t>operating cost</a:t>
            </a:r>
            <a:r>
              <a:rPr lang="en-US" sz="3200" dirty="0"/>
              <a:t>. </a:t>
            </a:r>
            <a:endParaRPr lang="fr-FR" sz="3200" dirty="0"/>
          </a:p>
        </p:txBody>
      </p:sp>
      <p:sp>
        <p:nvSpPr>
          <p:cNvPr id="11" name="Rectangle 10"/>
          <p:cNvSpPr/>
          <p:nvPr/>
        </p:nvSpPr>
        <p:spPr>
          <a:xfrm>
            <a:off x="1156855" y="4799555"/>
            <a:ext cx="10210800" cy="1077218"/>
          </a:xfrm>
          <a:prstGeom prst="rect">
            <a:avLst/>
          </a:prstGeom>
        </p:spPr>
        <p:txBody>
          <a:bodyPr wrap="square">
            <a:spAutoFit/>
          </a:bodyPr>
          <a:lstStyle/>
          <a:p>
            <a:r>
              <a:rPr lang="fr-FR" sz="3200" dirty="0"/>
              <a:t>annual power consumption </a:t>
            </a:r>
            <a:r>
              <a:rPr lang="fr-FR" sz="3200" dirty="0" err="1"/>
              <a:t>is</a:t>
            </a:r>
            <a:r>
              <a:rPr lang="fr-FR" sz="3200" dirty="0"/>
              <a:t> 43.52 kWh/</a:t>
            </a:r>
            <a:r>
              <a:rPr lang="fr-FR" sz="3200" dirty="0" err="1"/>
              <a:t>Sqm</a:t>
            </a:r>
            <a:r>
              <a:rPr lang="fr-FR" sz="3200" dirty="0" smtClean="0"/>
              <a:t>.</a:t>
            </a:r>
          </a:p>
          <a:p>
            <a:r>
              <a:rPr lang="en-US" sz="3200" dirty="0" smtClean="0"/>
              <a:t>annual </a:t>
            </a:r>
            <a:r>
              <a:rPr lang="en-US" sz="3200" dirty="0"/>
              <a:t>water consumption is considered as </a:t>
            </a:r>
            <a:r>
              <a:rPr lang="en-US" sz="3200" dirty="0" smtClean="0"/>
              <a:t>459.5 liters/m2</a:t>
            </a:r>
            <a:endParaRPr lang="fr-FR" sz="3200" dirty="0"/>
          </a:p>
        </p:txBody>
      </p:sp>
    </p:spTree>
    <p:extLst>
      <p:ext uri="{BB962C8B-B14F-4D97-AF65-F5344CB8AC3E}">
        <p14:creationId xmlns:p14="http://schemas.microsoft.com/office/powerpoint/2010/main" val="14506127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barn(inVertical)">
                                      <p:cBhvr>
                                        <p:cTn id="10" dur="500"/>
                                        <p:tgtEl>
                                          <p:spTgt spid="11"/>
                                        </p:tgtEl>
                                      </p:cBhvr>
                                    </p:animEffect>
                                  </p:childTnLst>
                                </p:cTn>
                              </p:par>
                            </p:childTnLst>
                          </p:cTn>
                        </p:par>
                      </p:childTnLst>
                    </p:cTn>
                  </p:par>
                  <p:par>
                    <p:cTn id="11" fill="hold">
                      <p:stCondLst>
                        <p:cond delay="indefinite"/>
                      </p:stCondLst>
                      <p:childTnLst>
                        <p:par>
                          <p:cTn id="12" fill="hold">
                            <p:stCondLst>
                              <p:cond delay="0"/>
                            </p:stCondLst>
                            <p:childTnLst>
                              <p:par>
                                <p:cTn id="13" presetID="16" presetClass="entr" presetSubtype="21"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74969" y="517674"/>
            <a:ext cx="172974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a:t>
            </a:r>
            <a:r>
              <a:rPr lang="en-US" sz="8000" b="1" dirty="0" smtClean="0">
                <a:solidFill>
                  <a:srgbClr val="1F2020"/>
                </a:solidFill>
                <a:latin typeface="Century Gothic Paneuropean Bold"/>
                <a:ea typeface="Century Gothic Paneuropean Bold"/>
                <a:cs typeface="Century Gothic Paneuropean Bold"/>
                <a:sym typeface="Century Gothic Paneuropean Bold"/>
              </a:rPr>
              <a:t>study </a:t>
            </a:r>
            <a:r>
              <a:rPr lang="en-US" sz="8000" b="1" dirty="0">
                <a:solidFill>
                  <a:srgbClr val="1F2020"/>
                </a:solidFill>
                <a:latin typeface="Century Gothic Paneuropean Bold"/>
                <a:ea typeface="Century Gothic Paneuropean Bold"/>
                <a:cs typeface="Century Gothic Paneuropean Bold"/>
                <a:sym typeface="Century Gothic Paneuropean Bold"/>
              </a:rPr>
              <a:t>in Kathmandu, Nepal</a:t>
            </a:r>
          </a:p>
        </p:txBody>
      </p:sp>
      <p:sp>
        <p:nvSpPr>
          <p:cNvPr id="17" name="AutoShape 17"/>
          <p:cNvSpPr/>
          <p:nvPr/>
        </p:nvSpPr>
        <p:spPr>
          <a:xfrm>
            <a:off x="548454" y="168466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828800" y="2628900"/>
            <a:ext cx="6477000" cy="1077218"/>
          </a:xfrm>
          <a:prstGeom prst="rect">
            <a:avLst/>
          </a:prstGeom>
        </p:spPr>
        <p:txBody>
          <a:bodyPr wrap="square">
            <a:spAutoFit/>
          </a:bodyPr>
          <a:lstStyle/>
          <a:p>
            <a:r>
              <a:rPr lang="en-US" sz="3200" b="1" dirty="0"/>
              <a:t>Step 2: Cost and Benefit Items :</a:t>
            </a:r>
          </a:p>
          <a:p>
            <a:endParaRPr lang="fr-FR" sz="3200" b="1" dirty="0"/>
          </a:p>
        </p:txBody>
      </p:sp>
      <p:sp>
        <p:nvSpPr>
          <p:cNvPr id="3" name="Rectangle 2"/>
          <p:cNvSpPr/>
          <p:nvPr/>
        </p:nvSpPr>
        <p:spPr>
          <a:xfrm>
            <a:off x="774969" y="3459896"/>
            <a:ext cx="9511145" cy="584775"/>
          </a:xfrm>
          <a:prstGeom prst="rect">
            <a:avLst/>
          </a:prstGeom>
        </p:spPr>
        <p:txBody>
          <a:bodyPr wrap="square">
            <a:spAutoFit/>
          </a:bodyPr>
          <a:lstStyle/>
          <a:p>
            <a:r>
              <a:rPr lang="en-US" sz="3200" dirty="0" smtClean="0"/>
              <a:t>3/ Benefits </a:t>
            </a:r>
          </a:p>
        </p:txBody>
      </p:sp>
      <p:sp>
        <p:nvSpPr>
          <p:cNvPr id="10" name="Rectangle 9"/>
          <p:cNvSpPr/>
          <p:nvPr/>
        </p:nvSpPr>
        <p:spPr>
          <a:xfrm>
            <a:off x="1156855" y="3413730"/>
            <a:ext cx="16533628" cy="584775"/>
          </a:xfrm>
          <a:prstGeom prst="rect">
            <a:avLst/>
          </a:prstGeom>
        </p:spPr>
        <p:txBody>
          <a:bodyPr wrap="square">
            <a:spAutoFit/>
          </a:bodyPr>
          <a:lstStyle/>
          <a:p>
            <a:r>
              <a:rPr lang="en-US" sz="3200" dirty="0" smtClean="0"/>
              <a:t> </a:t>
            </a:r>
            <a:endParaRPr lang="fr-FR" sz="3200" dirty="0"/>
          </a:p>
        </p:txBody>
      </p:sp>
      <p:sp>
        <p:nvSpPr>
          <p:cNvPr id="11" name="Rectangle 10"/>
          <p:cNvSpPr/>
          <p:nvPr/>
        </p:nvSpPr>
        <p:spPr>
          <a:xfrm>
            <a:off x="1156855" y="4544317"/>
            <a:ext cx="10210800" cy="584775"/>
          </a:xfrm>
          <a:prstGeom prst="rect">
            <a:avLst/>
          </a:prstGeom>
        </p:spPr>
        <p:txBody>
          <a:bodyPr wrap="square">
            <a:spAutoFit/>
          </a:bodyPr>
          <a:lstStyle/>
          <a:p>
            <a:endParaRPr lang="fr-FR" sz="3200" dirty="0"/>
          </a:p>
        </p:txBody>
      </p:sp>
      <p:sp>
        <p:nvSpPr>
          <p:cNvPr id="18" name="Rectangle 17"/>
          <p:cNvSpPr/>
          <p:nvPr/>
        </p:nvSpPr>
        <p:spPr>
          <a:xfrm>
            <a:off x="1170709" y="4344262"/>
            <a:ext cx="15762448" cy="3816429"/>
          </a:xfrm>
          <a:prstGeom prst="rect">
            <a:avLst/>
          </a:prstGeom>
        </p:spPr>
        <p:txBody>
          <a:bodyPr wrap="square">
            <a:spAutoFit/>
          </a:bodyPr>
          <a:lstStyle/>
          <a:p>
            <a:r>
              <a:rPr lang="en-US" sz="3200" dirty="0"/>
              <a:t>The average annual power </a:t>
            </a:r>
            <a:r>
              <a:rPr lang="en-US" sz="3200" dirty="0" smtClean="0"/>
              <a:t>output per </a:t>
            </a:r>
            <a:r>
              <a:rPr lang="en-US" sz="3200" dirty="0"/>
              <a:t>kW of PV solar panel is 153.89 </a:t>
            </a:r>
            <a:r>
              <a:rPr lang="en-US" sz="3200" dirty="0" smtClean="0"/>
              <a:t>kWh</a:t>
            </a:r>
          </a:p>
          <a:p>
            <a:r>
              <a:rPr lang="en-US" sz="3200" dirty="0" smtClean="0"/>
              <a:t> The </a:t>
            </a:r>
            <a:r>
              <a:rPr lang="en-US" sz="3200" dirty="0"/>
              <a:t>water collected from the rainwater </a:t>
            </a:r>
            <a:r>
              <a:rPr lang="en-US" sz="3200" dirty="0" smtClean="0"/>
              <a:t>harvesting  system </a:t>
            </a:r>
            <a:r>
              <a:rPr lang="en-US" sz="3200" dirty="0"/>
              <a:t>is calculated by using the rational </a:t>
            </a:r>
            <a:r>
              <a:rPr lang="en-US" sz="3200" dirty="0" smtClean="0"/>
              <a:t>method                                             </a:t>
            </a:r>
            <a:r>
              <a:rPr lang="ar-DZ" sz="3200" dirty="0" smtClean="0"/>
              <a:t> </a:t>
            </a:r>
            <a:r>
              <a:rPr lang="fr-FR" sz="3200" dirty="0" smtClean="0"/>
              <a:t>V=A×P×C </a:t>
            </a:r>
          </a:p>
          <a:p>
            <a:r>
              <a:rPr lang="fr-FR" sz="3200" dirty="0" smtClean="0"/>
              <a:t>A = </a:t>
            </a:r>
            <a:r>
              <a:rPr lang="fr-FR" sz="3200" dirty="0"/>
              <a:t>275 m2 </a:t>
            </a:r>
            <a:r>
              <a:rPr lang="fr-FR" sz="3200" dirty="0" smtClean="0"/>
              <a:t>/ P </a:t>
            </a:r>
            <a:r>
              <a:rPr lang="fr-FR" sz="3200" dirty="0"/>
              <a:t>= </a:t>
            </a:r>
            <a:r>
              <a:rPr lang="fr-FR" sz="3200" dirty="0" smtClean="0"/>
              <a:t>90 </a:t>
            </a:r>
            <a:r>
              <a:rPr lang="fr-FR" sz="3200" dirty="0"/>
              <a:t>mm/</a:t>
            </a:r>
            <a:r>
              <a:rPr lang="fr-FR" sz="3200" dirty="0" err="1"/>
              <a:t>hr</a:t>
            </a:r>
            <a:r>
              <a:rPr lang="fr-FR" sz="3200" dirty="0"/>
              <a:t>    / C = </a:t>
            </a:r>
            <a:r>
              <a:rPr lang="fr-FR" sz="3200" dirty="0" smtClean="0"/>
              <a:t>0.9</a:t>
            </a:r>
          </a:p>
          <a:p>
            <a:r>
              <a:rPr lang="en-US" sz="3200" dirty="0"/>
              <a:t>The annual amount of water harvested </a:t>
            </a:r>
            <a:r>
              <a:rPr lang="en-US" sz="3200" dirty="0" smtClean="0"/>
              <a:t>is 334,125 liters</a:t>
            </a:r>
          </a:p>
          <a:p>
            <a:r>
              <a:rPr lang="en-US" sz="3200" dirty="0"/>
              <a:t>The CO2 emission from energy and water </a:t>
            </a:r>
            <a:r>
              <a:rPr lang="en-US" sz="3200" dirty="0" smtClean="0"/>
              <a:t>consumption is </a:t>
            </a:r>
            <a:r>
              <a:rPr lang="en-US" sz="3200" dirty="0"/>
              <a:t>7.07*10^-4 ton/kWh and 0.35 kg/1000 </a:t>
            </a:r>
            <a:r>
              <a:rPr lang="en-US" sz="3200" dirty="0" smtClean="0"/>
              <a:t>liters respectively </a:t>
            </a:r>
            <a:endParaRPr lang="fr-FR" sz="3200" dirty="0" smtClean="0"/>
          </a:p>
          <a:p>
            <a:r>
              <a:rPr lang="en-US" dirty="0" smtClean="0"/>
              <a:t>. </a:t>
            </a:r>
          </a:p>
        </p:txBody>
      </p:sp>
    </p:spTree>
    <p:extLst>
      <p:ext uri="{BB962C8B-B14F-4D97-AF65-F5344CB8AC3E}">
        <p14:creationId xmlns:p14="http://schemas.microsoft.com/office/powerpoint/2010/main" val="407456855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barn(inVertical)">
                                      <p:cBhvr>
                                        <p:cTn id="10" dur="500"/>
                                        <p:tgtEl>
                                          <p:spTgt spid="3"/>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par>
                                <p:cTn id="14" presetID="16" presetClass="entr" presetSubtype="21" fill="hold" grpId="0" nodeType="withEffect" nodePh="1">
                                  <p:stCondLst>
                                    <p:cond delay="0"/>
                                  </p:stCondLst>
                                  <p:endCondLst>
                                    <p:cond evt="begin" delay="0">
                                      <p:tn val="14"/>
                                    </p:cond>
                                  </p:endCondLst>
                                  <p:childTnLst>
                                    <p:set>
                                      <p:cBhvr>
                                        <p:cTn id="15" dur="1" fill="hold">
                                          <p:stCondLst>
                                            <p:cond delay="0"/>
                                          </p:stCondLst>
                                        </p:cTn>
                                        <p:tgtEl>
                                          <p:spTgt spid="11"/>
                                        </p:tgtEl>
                                        <p:attrNameLst>
                                          <p:attrName>style.visibility</p:attrName>
                                        </p:attrNameLst>
                                      </p:cBhvr>
                                      <p:to>
                                        <p:strVal val="visible"/>
                                      </p:to>
                                    </p:set>
                                    <p:animEffect transition="in" filter="barn(inVertical)">
                                      <p:cBhvr>
                                        <p:cTn id="16"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1" grpId="0"/>
      <p:bldP spid="18"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74969" y="517674"/>
            <a:ext cx="172974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a:t>
            </a:r>
            <a:r>
              <a:rPr lang="en-US" sz="8000" b="1" dirty="0" smtClean="0">
                <a:solidFill>
                  <a:srgbClr val="1F2020"/>
                </a:solidFill>
                <a:latin typeface="Century Gothic Paneuropean Bold"/>
                <a:ea typeface="Century Gothic Paneuropean Bold"/>
                <a:cs typeface="Century Gothic Paneuropean Bold"/>
                <a:sym typeface="Century Gothic Paneuropean Bold"/>
              </a:rPr>
              <a:t>study </a:t>
            </a:r>
            <a:r>
              <a:rPr lang="en-US" sz="8000" b="1" dirty="0">
                <a:solidFill>
                  <a:srgbClr val="1F2020"/>
                </a:solidFill>
                <a:latin typeface="Century Gothic Paneuropean Bold"/>
                <a:ea typeface="Century Gothic Paneuropean Bold"/>
                <a:cs typeface="Century Gothic Paneuropean Bold"/>
                <a:sym typeface="Century Gothic Paneuropean Bold"/>
              </a:rPr>
              <a:t>in Kathmandu, Nepal</a:t>
            </a:r>
          </a:p>
        </p:txBody>
      </p:sp>
      <p:sp>
        <p:nvSpPr>
          <p:cNvPr id="17" name="AutoShape 17"/>
          <p:cNvSpPr/>
          <p:nvPr/>
        </p:nvSpPr>
        <p:spPr>
          <a:xfrm>
            <a:off x="548454" y="168466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828800" y="2628900"/>
            <a:ext cx="12556246" cy="1077218"/>
          </a:xfrm>
          <a:prstGeom prst="rect">
            <a:avLst/>
          </a:prstGeom>
        </p:spPr>
        <p:txBody>
          <a:bodyPr wrap="square">
            <a:spAutoFit/>
          </a:bodyPr>
          <a:lstStyle/>
          <a:p>
            <a:r>
              <a:rPr lang="en-US" sz="3200" b="1" dirty="0"/>
              <a:t>Step 3: </a:t>
            </a:r>
            <a:r>
              <a:rPr lang="en-US" sz="3200" b="1" dirty="0" err="1"/>
              <a:t>Analyse</a:t>
            </a:r>
            <a:r>
              <a:rPr lang="en-US" sz="3200" b="1" dirty="0"/>
              <a:t> the impacts of the project (costs </a:t>
            </a:r>
            <a:r>
              <a:rPr lang="en-US" sz="3200" b="1" dirty="0" smtClean="0"/>
              <a:t>and benefits) :</a:t>
            </a:r>
            <a:endParaRPr lang="en-US" sz="3200" b="1" dirty="0"/>
          </a:p>
          <a:p>
            <a:endParaRPr lang="fr-FR" sz="3200" b="1" dirty="0"/>
          </a:p>
        </p:txBody>
      </p:sp>
      <p:sp>
        <p:nvSpPr>
          <p:cNvPr id="10" name="Rectangle 9"/>
          <p:cNvSpPr/>
          <p:nvPr/>
        </p:nvSpPr>
        <p:spPr>
          <a:xfrm>
            <a:off x="1156855" y="3413730"/>
            <a:ext cx="16533628" cy="584775"/>
          </a:xfrm>
          <a:prstGeom prst="rect">
            <a:avLst/>
          </a:prstGeom>
        </p:spPr>
        <p:txBody>
          <a:bodyPr wrap="square">
            <a:spAutoFit/>
          </a:bodyPr>
          <a:lstStyle/>
          <a:p>
            <a:r>
              <a:rPr lang="en-US" sz="3200" dirty="0" smtClean="0"/>
              <a:t>. </a:t>
            </a:r>
            <a:endParaRPr lang="fr-FR" sz="3200" dirty="0"/>
          </a:p>
        </p:txBody>
      </p:sp>
      <p:pic>
        <p:nvPicPr>
          <p:cNvPr id="19" name="Picture 1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3413729"/>
            <a:ext cx="18288000" cy="6873271"/>
          </a:xfrm>
          <a:prstGeom prst="rect">
            <a:avLst/>
          </a:prstGeom>
        </p:spPr>
      </p:pic>
    </p:spTree>
    <p:extLst>
      <p:ext uri="{BB962C8B-B14F-4D97-AF65-F5344CB8AC3E}">
        <p14:creationId xmlns:p14="http://schemas.microsoft.com/office/powerpoint/2010/main" val="38606919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1000"/>
                                        <p:tgtEl>
                                          <p:spTgt spid="19"/>
                                        </p:tgtEl>
                                      </p:cBhvr>
                                    </p:animEffect>
                                    <p:anim calcmode="lin" valueType="num">
                                      <p:cBhvr>
                                        <p:cTn id="8" dur="1000" fill="hold"/>
                                        <p:tgtEl>
                                          <p:spTgt spid="19"/>
                                        </p:tgtEl>
                                        <p:attrNameLst>
                                          <p:attrName>ppt_x</p:attrName>
                                        </p:attrNameLst>
                                      </p:cBhvr>
                                      <p:tavLst>
                                        <p:tav tm="0">
                                          <p:val>
                                            <p:strVal val="#ppt_x"/>
                                          </p:val>
                                        </p:tav>
                                        <p:tav tm="100000">
                                          <p:val>
                                            <p:strVal val="#ppt_x"/>
                                          </p:val>
                                        </p:tav>
                                      </p:tavLst>
                                    </p:anim>
                                    <p:anim calcmode="lin" valueType="num">
                                      <p:cBhvr>
                                        <p:cTn id="9"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6"/>
          <p:cNvSpPr txBox="1"/>
          <p:nvPr/>
        </p:nvSpPr>
        <p:spPr>
          <a:xfrm>
            <a:off x="6781800" y="460528"/>
            <a:ext cx="4775937" cy="1090107"/>
          </a:xfrm>
          <a:prstGeom prst="rect">
            <a:avLst/>
          </a:prstGeom>
        </p:spPr>
        <p:txBody>
          <a:bodyPr lIns="0" tIns="0" rIns="0" bIns="0" rtlCol="0" anchor="t">
            <a:spAutoFit/>
          </a:bodyPr>
          <a:lstStyle/>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Summary</a:t>
            </a:r>
          </a:p>
        </p:txBody>
      </p:sp>
      <p:sp>
        <p:nvSpPr>
          <p:cNvPr id="17" name="AutoShape 17"/>
          <p:cNvSpPr/>
          <p:nvPr/>
        </p:nvSpPr>
        <p:spPr>
          <a:xfrm>
            <a:off x="6934200" y="1550635"/>
            <a:ext cx="1280346" cy="0"/>
          </a:xfrm>
          <a:prstGeom prst="line">
            <a:avLst/>
          </a:prstGeom>
          <a:ln w="38100" cap="flat">
            <a:solidFill>
              <a:srgbClr val="556D31"/>
            </a:solidFill>
            <a:prstDash val="solid"/>
            <a:headEnd type="none" w="sm" len="sm"/>
            <a:tailEnd type="none" w="sm" len="sm"/>
          </a:ln>
        </p:spPr>
      </p:sp>
      <p:sp>
        <p:nvSpPr>
          <p:cNvPr id="19" name="TextBox 19"/>
          <p:cNvSpPr txBox="1"/>
          <p:nvPr/>
        </p:nvSpPr>
        <p:spPr>
          <a:xfrm>
            <a:off x="10796708" y="2316637"/>
            <a:ext cx="7310129" cy="1041247"/>
          </a:xfrm>
          <a:prstGeom prst="rect">
            <a:avLst/>
          </a:prstGeom>
        </p:spPr>
        <p:txBody>
          <a:bodyPr wrap="square" lIns="0" tIns="0" rIns="0" bIns="0" rtlCol="0" anchor="t">
            <a:spAutoFit/>
          </a:bodyPr>
          <a:lstStyle/>
          <a:p>
            <a:pPr>
              <a:lnSpc>
                <a:spcPts val="1960"/>
              </a:lnSpc>
              <a:spcBef>
                <a:spcPct val="0"/>
              </a:spcBef>
            </a:pPr>
            <a:r>
              <a:rPr lang="en-US" sz="2800" b="1" dirty="0">
                <a:latin typeface="Open Sans Bold"/>
                <a:ea typeface="Open Sans Bold"/>
                <a:cs typeface="Open Sans Bold"/>
                <a:sym typeface="Open Sans Bold"/>
              </a:rPr>
              <a:t>Challenges and Cost-Benefit Analysis of </a:t>
            </a:r>
            <a:endParaRPr lang="en-US" sz="2800" b="1" dirty="0" smtClean="0">
              <a:latin typeface="Open Sans Bold"/>
              <a:ea typeface="Open Sans Bold"/>
              <a:cs typeface="Open Sans Bold"/>
              <a:sym typeface="Open Sans Bold"/>
            </a:endParaRPr>
          </a:p>
          <a:p>
            <a:pPr>
              <a:lnSpc>
                <a:spcPts val="1960"/>
              </a:lnSpc>
              <a:spcBef>
                <a:spcPct val="0"/>
              </a:spcBef>
            </a:pPr>
            <a:endParaRPr lang="en-US" sz="2800" b="1" dirty="0">
              <a:latin typeface="Open Sans Bold"/>
              <a:ea typeface="Open Sans Bold"/>
              <a:cs typeface="Open Sans Bold"/>
              <a:sym typeface="Open Sans Bold"/>
            </a:endParaRPr>
          </a:p>
          <a:p>
            <a:pPr>
              <a:lnSpc>
                <a:spcPts val="1960"/>
              </a:lnSpc>
              <a:spcBef>
                <a:spcPct val="0"/>
              </a:spcBef>
            </a:pPr>
            <a:r>
              <a:rPr lang="en-US" sz="2800" b="1" dirty="0" smtClean="0">
                <a:latin typeface="Open Sans Bold"/>
                <a:ea typeface="Open Sans Bold"/>
                <a:cs typeface="Open Sans Bold"/>
                <a:sym typeface="Open Sans Bold"/>
              </a:rPr>
              <a:t>Green </a:t>
            </a:r>
            <a:r>
              <a:rPr lang="en-US" sz="2800" b="1" dirty="0">
                <a:latin typeface="Open Sans Bold"/>
                <a:ea typeface="Open Sans Bold"/>
                <a:cs typeface="Open Sans Bold"/>
                <a:sym typeface="Open Sans Bold"/>
              </a:rPr>
              <a:t>Buildings</a:t>
            </a:r>
          </a:p>
          <a:p>
            <a:pPr>
              <a:lnSpc>
                <a:spcPts val="1960"/>
              </a:lnSpc>
              <a:spcBef>
                <a:spcPct val="0"/>
              </a:spcBef>
            </a:pPr>
            <a:endParaRPr lang="en-US" sz="2400" b="1" dirty="0">
              <a:solidFill>
                <a:srgbClr val="556D31"/>
              </a:solidFill>
              <a:latin typeface="Open Sans Bold"/>
              <a:ea typeface="Open Sans Bold"/>
              <a:cs typeface="Open Sans Bold"/>
              <a:sym typeface="Open Sans Bold"/>
            </a:endParaRPr>
          </a:p>
        </p:txBody>
      </p:sp>
      <p:sp>
        <p:nvSpPr>
          <p:cNvPr id="21" name="TextBox 19"/>
          <p:cNvSpPr txBox="1"/>
          <p:nvPr/>
        </p:nvSpPr>
        <p:spPr>
          <a:xfrm>
            <a:off x="1572840" y="3481973"/>
            <a:ext cx="5621307" cy="285078"/>
          </a:xfrm>
          <a:prstGeom prst="rect">
            <a:avLst/>
          </a:prstGeom>
        </p:spPr>
        <p:txBody>
          <a:bodyPr wrap="square" lIns="0" tIns="0" rIns="0" bIns="0" rtlCol="0" anchor="t">
            <a:spAutoFit/>
          </a:bodyPr>
          <a:lstStyle/>
          <a:p>
            <a:pPr>
              <a:lnSpc>
                <a:spcPts val="1960"/>
              </a:lnSpc>
              <a:spcBef>
                <a:spcPct val="0"/>
              </a:spcBef>
            </a:pPr>
            <a:r>
              <a:rPr lang="en-US" sz="2800" b="1" dirty="0">
                <a:latin typeface="Open Sans Bold"/>
                <a:ea typeface="Open Sans Bold"/>
                <a:cs typeface="Open Sans Bold"/>
                <a:sym typeface="Open Sans Bold"/>
              </a:rPr>
              <a:t>Definition of green buildings</a:t>
            </a:r>
          </a:p>
        </p:txBody>
      </p:sp>
      <p:sp>
        <p:nvSpPr>
          <p:cNvPr id="22" name="TextBox 19"/>
          <p:cNvSpPr txBox="1"/>
          <p:nvPr/>
        </p:nvSpPr>
        <p:spPr>
          <a:xfrm>
            <a:off x="1572840" y="4833988"/>
            <a:ext cx="5358654" cy="285078"/>
          </a:xfrm>
          <a:prstGeom prst="rect">
            <a:avLst/>
          </a:prstGeom>
        </p:spPr>
        <p:txBody>
          <a:bodyPr wrap="square" lIns="0" tIns="0" rIns="0" bIns="0" rtlCol="0" anchor="t">
            <a:spAutoFit/>
          </a:bodyPr>
          <a:lstStyle/>
          <a:p>
            <a:pPr>
              <a:lnSpc>
                <a:spcPts val="1960"/>
              </a:lnSpc>
              <a:spcBef>
                <a:spcPct val="0"/>
              </a:spcBef>
            </a:pPr>
            <a:r>
              <a:rPr lang="en-US" sz="2800" b="1" dirty="0">
                <a:latin typeface="Open Sans Bold"/>
                <a:ea typeface="Open Sans Bold"/>
                <a:cs typeface="Open Sans Bold"/>
                <a:sym typeface="Open Sans Bold"/>
              </a:rPr>
              <a:t>benefits of green </a:t>
            </a:r>
            <a:r>
              <a:rPr lang="en-US" sz="2800" b="1" dirty="0" smtClean="0">
                <a:latin typeface="Open Sans Bold"/>
                <a:ea typeface="Open Sans Bold"/>
                <a:cs typeface="Open Sans Bold"/>
                <a:sym typeface="Open Sans Bold"/>
              </a:rPr>
              <a:t>building</a:t>
            </a:r>
          </a:p>
        </p:txBody>
      </p:sp>
      <p:sp>
        <p:nvSpPr>
          <p:cNvPr id="23" name="TextBox 19"/>
          <p:cNvSpPr txBox="1"/>
          <p:nvPr/>
        </p:nvSpPr>
        <p:spPr>
          <a:xfrm>
            <a:off x="1553791" y="6102520"/>
            <a:ext cx="5377703" cy="798039"/>
          </a:xfrm>
          <a:prstGeom prst="rect">
            <a:avLst/>
          </a:prstGeom>
        </p:spPr>
        <p:txBody>
          <a:bodyPr wrap="square" lIns="0" tIns="0" rIns="0" bIns="0" rtlCol="0" anchor="t">
            <a:spAutoFit/>
          </a:bodyPr>
          <a:lstStyle/>
          <a:p>
            <a:pPr>
              <a:lnSpc>
                <a:spcPts val="1960"/>
              </a:lnSpc>
              <a:spcBef>
                <a:spcPct val="0"/>
              </a:spcBef>
            </a:pPr>
            <a:r>
              <a:rPr lang="en-US" sz="2800" b="1" dirty="0">
                <a:latin typeface="Open Sans Bold"/>
                <a:ea typeface="Open Sans Bold"/>
                <a:cs typeface="Open Sans Bold"/>
                <a:sym typeface="Open Sans Bold"/>
              </a:rPr>
              <a:t>Financial Benefits of Green </a:t>
            </a:r>
            <a:endParaRPr lang="en-US" sz="2800" b="1" dirty="0" smtClean="0">
              <a:latin typeface="Open Sans Bold"/>
              <a:ea typeface="Open Sans Bold"/>
              <a:cs typeface="Open Sans Bold"/>
              <a:sym typeface="Open Sans Bold"/>
            </a:endParaRPr>
          </a:p>
          <a:p>
            <a:pPr>
              <a:lnSpc>
                <a:spcPts val="1960"/>
              </a:lnSpc>
              <a:spcBef>
                <a:spcPct val="0"/>
              </a:spcBef>
            </a:pPr>
            <a:endParaRPr lang="en-US" sz="2800" b="1" dirty="0">
              <a:latin typeface="Open Sans Bold"/>
              <a:ea typeface="Open Sans Bold"/>
              <a:cs typeface="Open Sans Bold"/>
              <a:sym typeface="Open Sans Bold"/>
            </a:endParaRPr>
          </a:p>
          <a:p>
            <a:pPr>
              <a:lnSpc>
                <a:spcPts val="1960"/>
              </a:lnSpc>
              <a:spcBef>
                <a:spcPct val="0"/>
              </a:spcBef>
            </a:pPr>
            <a:r>
              <a:rPr lang="en-US" sz="2800" b="1" dirty="0" smtClean="0">
                <a:latin typeface="Open Sans Bold"/>
                <a:ea typeface="Open Sans Bold"/>
                <a:cs typeface="Open Sans Bold"/>
                <a:sym typeface="Open Sans Bold"/>
              </a:rPr>
              <a:t>Buildings</a:t>
            </a:r>
            <a:endParaRPr lang="en-US" sz="2800" b="1" dirty="0">
              <a:latin typeface="Open Sans Bold"/>
              <a:ea typeface="Open Sans Bold"/>
              <a:cs typeface="Open Sans Bold"/>
              <a:sym typeface="Open Sans Bold"/>
            </a:endParaRPr>
          </a:p>
        </p:txBody>
      </p:sp>
      <p:sp>
        <p:nvSpPr>
          <p:cNvPr id="24" name="TextBox 19"/>
          <p:cNvSpPr txBox="1"/>
          <p:nvPr/>
        </p:nvSpPr>
        <p:spPr>
          <a:xfrm>
            <a:off x="1553791" y="7667640"/>
            <a:ext cx="5659406" cy="798039"/>
          </a:xfrm>
          <a:prstGeom prst="rect">
            <a:avLst/>
          </a:prstGeom>
        </p:spPr>
        <p:txBody>
          <a:bodyPr wrap="square" lIns="0" tIns="0" rIns="0" bIns="0" rtlCol="0" anchor="t">
            <a:spAutoFit/>
          </a:bodyPr>
          <a:lstStyle/>
          <a:p>
            <a:pPr>
              <a:lnSpc>
                <a:spcPts val="1960"/>
              </a:lnSpc>
              <a:spcBef>
                <a:spcPct val="0"/>
              </a:spcBef>
            </a:pPr>
            <a:r>
              <a:rPr lang="en-US" sz="2800" b="1" dirty="0">
                <a:latin typeface="Open Sans Bold"/>
                <a:ea typeface="Open Sans Bold"/>
                <a:cs typeface="Open Sans Bold"/>
                <a:sym typeface="Open Sans Bold"/>
              </a:rPr>
              <a:t>Key Advantages of Green </a:t>
            </a:r>
            <a:endParaRPr lang="en-US" sz="2800" b="1" dirty="0" smtClean="0">
              <a:latin typeface="Open Sans Bold"/>
              <a:ea typeface="Open Sans Bold"/>
              <a:cs typeface="Open Sans Bold"/>
              <a:sym typeface="Open Sans Bold"/>
            </a:endParaRPr>
          </a:p>
          <a:p>
            <a:pPr>
              <a:lnSpc>
                <a:spcPts val="1960"/>
              </a:lnSpc>
              <a:spcBef>
                <a:spcPct val="0"/>
              </a:spcBef>
            </a:pPr>
            <a:endParaRPr lang="en-US" sz="2800" b="1" dirty="0">
              <a:latin typeface="Open Sans Bold"/>
              <a:ea typeface="Open Sans Bold"/>
              <a:cs typeface="Open Sans Bold"/>
              <a:sym typeface="Open Sans Bold"/>
            </a:endParaRPr>
          </a:p>
          <a:p>
            <a:pPr>
              <a:lnSpc>
                <a:spcPts val="1960"/>
              </a:lnSpc>
              <a:spcBef>
                <a:spcPct val="0"/>
              </a:spcBef>
            </a:pPr>
            <a:r>
              <a:rPr lang="en-US" sz="2800" b="1" dirty="0" smtClean="0">
                <a:latin typeface="Open Sans Bold"/>
                <a:ea typeface="Open Sans Bold"/>
                <a:cs typeface="Open Sans Bold"/>
                <a:sym typeface="Open Sans Bold"/>
              </a:rPr>
              <a:t>Buildings</a:t>
            </a:r>
            <a:endParaRPr lang="en-US" sz="2800" b="1" dirty="0">
              <a:latin typeface="Open Sans Bold"/>
              <a:ea typeface="Open Sans Bold"/>
              <a:cs typeface="Open Sans Bold"/>
              <a:sym typeface="Open Sans Bold"/>
            </a:endParaRPr>
          </a:p>
        </p:txBody>
      </p:sp>
      <p:sp>
        <p:nvSpPr>
          <p:cNvPr id="25" name="TextBox 19"/>
          <p:cNvSpPr txBox="1"/>
          <p:nvPr/>
        </p:nvSpPr>
        <p:spPr>
          <a:xfrm>
            <a:off x="1575546" y="2228877"/>
            <a:ext cx="4232953" cy="285078"/>
          </a:xfrm>
          <a:prstGeom prst="rect">
            <a:avLst/>
          </a:prstGeom>
        </p:spPr>
        <p:txBody>
          <a:bodyPr lIns="0" tIns="0" rIns="0" bIns="0" rtlCol="0" anchor="t">
            <a:spAutoFit/>
          </a:bodyPr>
          <a:lstStyle/>
          <a:p>
            <a:pPr>
              <a:lnSpc>
                <a:spcPts val="1960"/>
              </a:lnSpc>
              <a:spcBef>
                <a:spcPct val="0"/>
              </a:spcBef>
            </a:pPr>
            <a:r>
              <a:rPr lang="en-US" sz="2800" b="1" dirty="0">
                <a:latin typeface="Open Sans Bold"/>
                <a:ea typeface="Open Sans Bold"/>
                <a:cs typeface="Open Sans Bold"/>
                <a:sym typeface="Open Sans Bold"/>
              </a:rPr>
              <a:t>Introduction</a:t>
            </a:r>
          </a:p>
        </p:txBody>
      </p:sp>
      <p:sp>
        <p:nvSpPr>
          <p:cNvPr id="26" name="TextBox 19"/>
          <p:cNvSpPr txBox="1"/>
          <p:nvPr/>
        </p:nvSpPr>
        <p:spPr>
          <a:xfrm>
            <a:off x="10898947" y="6679301"/>
            <a:ext cx="7105650" cy="256480"/>
          </a:xfrm>
          <a:prstGeom prst="rect">
            <a:avLst/>
          </a:prstGeom>
        </p:spPr>
        <p:txBody>
          <a:bodyPr wrap="square" lIns="0" tIns="0" rIns="0" bIns="0" rtlCol="0" anchor="t">
            <a:spAutoFit/>
          </a:bodyPr>
          <a:lstStyle/>
          <a:p>
            <a:pPr>
              <a:lnSpc>
                <a:spcPts val="1960"/>
              </a:lnSpc>
              <a:spcBef>
                <a:spcPct val="0"/>
              </a:spcBef>
            </a:pPr>
            <a:r>
              <a:rPr lang="en-US" sz="2800" b="1" dirty="0">
                <a:latin typeface="Open Sans Bold"/>
                <a:ea typeface="Open Sans Bold"/>
                <a:cs typeface="Open Sans Bold"/>
                <a:sym typeface="Open Sans Bold"/>
              </a:rPr>
              <a:t>Steps Cost-Benefit </a:t>
            </a:r>
            <a:r>
              <a:rPr lang="en-US" sz="2800" b="1" dirty="0" smtClean="0">
                <a:latin typeface="Open Sans Bold"/>
                <a:ea typeface="Open Sans Bold"/>
                <a:cs typeface="Open Sans Bold"/>
                <a:sym typeface="Open Sans Bold"/>
              </a:rPr>
              <a:t>Analysis CBA</a:t>
            </a:r>
            <a:endParaRPr lang="en-US" sz="2800" b="1" dirty="0">
              <a:latin typeface="Open Sans Bold"/>
              <a:ea typeface="Open Sans Bold"/>
              <a:cs typeface="Open Sans Bold"/>
              <a:sym typeface="Open Sans Bold"/>
            </a:endParaRPr>
          </a:p>
        </p:txBody>
      </p:sp>
      <p:sp>
        <p:nvSpPr>
          <p:cNvPr id="27" name="TextBox 19"/>
          <p:cNvSpPr txBox="1"/>
          <p:nvPr/>
        </p:nvSpPr>
        <p:spPr>
          <a:xfrm>
            <a:off x="10796708" y="3688850"/>
            <a:ext cx="6205229" cy="798039"/>
          </a:xfrm>
          <a:prstGeom prst="rect">
            <a:avLst/>
          </a:prstGeom>
        </p:spPr>
        <p:txBody>
          <a:bodyPr wrap="square" lIns="0" tIns="0" rIns="0" bIns="0" rtlCol="0" anchor="t">
            <a:spAutoFit/>
          </a:bodyPr>
          <a:lstStyle/>
          <a:p>
            <a:pPr>
              <a:lnSpc>
                <a:spcPts val="1960"/>
              </a:lnSpc>
              <a:spcBef>
                <a:spcPct val="0"/>
              </a:spcBef>
            </a:pPr>
            <a:r>
              <a:rPr lang="en-US" sz="2800" b="1" dirty="0">
                <a:latin typeface="Open Sans Bold"/>
                <a:ea typeface="Open Sans Bold"/>
                <a:cs typeface="Open Sans Bold"/>
                <a:sym typeface="Open Sans Bold"/>
              </a:rPr>
              <a:t>Principles of Cost-Benefit </a:t>
            </a:r>
            <a:r>
              <a:rPr lang="en-US" sz="2800" b="1" dirty="0" smtClean="0">
                <a:latin typeface="Open Sans Bold"/>
                <a:ea typeface="Open Sans Bold"/>
                <a:cs typeface="Open Sans Bold"/>
                <a:sym typeface="Open Sans Bold"/>
              </a:rPr>
              <a:t>Analysis</a:t>
            </a:r>
          </a:p>
          <a:p>
            <a:pPr>
              <a:lnSpc>
                <a:spcPts val="1960"/>
              </a:lnSpc>
              <a:spcBef>
                <a:spcPct val="0"/>
              </a:spcBef>
            </a:pPr>
            <a:endParaRPr lang="en-US" sz="2800" b="1" dirty="0">
              <a:latin typeface="Open Sans Bold"/>
              <a:ea typeface="Open Sans Bold"/>
              <a:cs typeface="Open Sans Bold"/>
              <a:sym typeface="Open Sans Bold"/>
            </a:endParaRPr>
          </a:p>
          <a:p>
            <a:pPr>
              <a:lnSpc>
                <a:spcPts val="1960"/>
              </a:lnSpc>
              <a:spcBef>
                <a:spcPct val="0"/>
              </a:spcBef>
            </a:pPr>
            <a:r>
              <a:rPr lang="en-US" sz="2800" b="1" dirty="0" smtClean="0">
                <a:latin typeface="Open Sans Bold"/>
                <a:ea typeface="Open Sans Bold"/>
                <a:cs typeface="Open Sans Bold"/>
                <a:sym typeface="Open Sans Bold"/>
              </a:rPr>
              <a:t> </a:t>
            </a:r>
            <a:r>
              <a:rPr lang="en-US" sz="2800" b="1" dirty="0">
                <a:latin typeface="Open Sans Bold"/>
                <a:ea typeface="Open Sans Bold"/>
                <a:cs typeface="Open Sans Bold"/>
                <a:sym typeface="Open Sans Bold"/>
              </a:rPr>
              <a:t>(CBA</a:t>
            </a:r>
            <a:r>
              <a:rPr lang="en-US" sz="2800" b="1" dirty="0" smtClean="0">
                <a:latin typeface="Open Sans Bold"/>
                <a:ea typeface="Open Sans Bold"/>
                <a:cs typeface="Open Sans Bold"/>
                <a:sym typeface="Open Sans Bold"/>
              </a:rPr>
              <a:t>)</a:t>
            </a:r>
          </a:p>
        </p:txBody>
      </p:sp>
      <p:sp>
        <p:nvSpPr>
          <p:cNvPr id="28" name="TextBox 19"/>
          <p:cNvSpPr txBox="1"/>
          <p:nvPr/>
        </p:nvSpPr>
        <p:spPr>
          <a:xfrm>
            <a:off x="10855652" y="9193690"/>
            <a:ext cx="3102614" cy="256480"/>
          </a:xfrm>
          <a:prstGeom prst="rect">
            <a:avLst/>
          </a:prstGeom>
        </p:spPr>
        <p:txBody>
          <a:bodyPr wrap="square" lIns="0" tIns="0" rIns="0" bIns="0" rtlCol="0" anchor="t">
            <a:spAutoFit/>
          </a:bodyPr>
          <a:lstStyle/>
          <a:p>
            <a:pPr>
              <a:lnSpc>
                <a:spcPts val="1960"/>
              </a:lnSpc>
              <a:spcBef>
                <a:spcPct val="0"/>
              </a:spcBef>
            </a:pPr>
            <a:r>
              <a:rPr lang="en-US" sz="2800" b="1" dirty="0">
                <a:latin typeface="Open Sans Bold"/>
                <a:ea typeface="Open Sans Bold"/>
                <a:cs typeface="Open Sans Bold"/>
                <a:sym typeface="Open Sans Bold"/>
              </a:rPr>
              <a:t>Conclusions</a:t>
            </a:r>
          </a:p>
        </p:txBody>
      </p:sp>
      <p:pic>
        <p:nvPicPr>
          <p:cNvPr id="2059" name="Picture 1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27740" y="1982691"/>
            <a:ext cx="682625" cy="7127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nvGrpSpPr>
          <p:cNvPr id="42" name="Group 22"/>
          <p:cNvGrpSpPr/>
          <p:nvPr/>
        </p:nvGrpSpPr>
        <p:grpSpPr>
          <a:xfrm>
            <a:off x="9906000" y="6319380"/>
            <a:ext cx="677751" cy="677751"/>
            <a:chOff x="0" y="0"/>
            <a:chExt cx="812800" cy="812800"/>
          </a:xfrm>
        </p:grpSpPr>
        <p:sp>
          <p:nvSpPr>
            <p:cNvPr id="43"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44"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45" name="Group 22"/>
          <p:cNvGrpSpPr/>
          <p:nvPr/>
        </p:nvGrpSpPr>
        <p:grpSpPr>
          <a:xfrm>
            <a:off x="9844639" y="4831183"/>
            <a:ext cx="677751" cy="677751"/>
            <a:chOff x="0" y="0"/>
            <a:chExt cx="812800" cy="812800"/>
          </a:xfrm>
        </p:grpSpPr>
        <p:sp>
          <p:nvSpPr>
            <p:cNvPr id="46"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47"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48" name="Group 22"/>
          <p:cNvGrpSpPr/>
          <p:nvPr/>
        </p:nvGrpSpPr>
        <p:grpSpPr>
          <a:xfrm>
            <a:off x="9815180" y="3480852"/>
            <a:ext cx="677751" cy="677751"/>
            <a:chOff x="0" y="0"/>
            <a:chExt cx="812800" cy="812800"/>
          </a:xfrm>
        </p:grpSpPr>
        <p:sp>
          <p:nvSpPr>
            <p:cNvPr id="49"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50"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51" name="Group 22"/>
          <p:cNvGrpSpPr/>
          <p:nvPr/>
        </p:nvGrpSpPr>
        <p:grpSpPr>
          <a:xfrm>
            <a:off x="9815180" y="2144141"/>
            <a:ext cx="677751" cy="677751"/>
            <a:chOff x="0" y="0"/>
            <a:chExt cx="812800" cy="812800"/>
          </a:xfrm>
        </p:grpSpPr>
        <p:sp>
          <p:nvSpPr>
            <p:cNvPr id="52"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53"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54" name="Group 22"/>
          <p:cNvGrpSpPr/>
          <p:nvPr/>
        </p:nvGrpSpPr>
        <p:grpSpPr>
          <a:xfrm>
            <a:off x="637065" y="7433127"/>
            <a:ext cx="677751" cy="677751"/>
            <a:chOff x="0" y="0"/>
            <a:chExt cx="812800" cy="812800"/>
          </a:xfrm>
        </p:grpSpPr>
        <p:sp>
          <p:nvSpPr>
            <p:cNvPr id="55"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56"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57" name="Group 22"/>
          <p:cNvGrpSpPr/>
          <p:nvPr/>
        </p:nvGrpSpPr>
        <p:grpSpPr>
          <a:xfrm>
            <a:off x="628084" y="5904936"/>
            <a:ext cx="677751" cy="677751"/>
            <a:chOff x="0" y="0"/>
            <a:chExt cx="812800" cy="812800"/>
          </a:xfrm>
        </p:grpSpPr>
        <p:sp>
          <p:nvSpPr>
            <p:cNvPr id="58"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59"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60" name="Group 22"/>
          <p:cNvGrpSpPr/>
          <p:nvPr/>
        </p:nvGrpSpPr>
        <p:grpSpPr>
          <a:xfrm>
            <a:off x="632614" y="4561402"/>
            <a:ext cx="677751" cy="677751"/>
            <a:chOff x="0" y="0"/>
            <a:chExt cx="812800" cy="812800"/>
          </a:xfrm>
        </p:grpSpPr>
        <p:sp>
          <p:nvSpPr>
            <p:cNvPr id="61"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62"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63" name="Group 22"/>
          <p:cNvGrpSpPr/>
          <p:nvPr/>
        </p:nvGrpSpPr>
        <p:grpSpPr>
          <a:xfrm>
            <a:off x="627740" y="3242834"/>
            <a:ext cx="677751" cy="677751"/>
            <a:chOff x="0" y="0"/>
            <a:chExt cx="812800" cy="812800"/>
          </a:xfrm>
        </p:grpSpPr>
        <p:sp>
          <p:nvSpPr>
            <p:cNvPr id="64"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65"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66" name="TextBox 26"/>
          <p:cNvSpPr txBox="1"/>
          <p:nvPr/>
        </p:nvSpPr>
        <p:spPr>
          <a:xfrm>
            <a:off x="718560" y="2252281"/>
            <a:ext cx="496110" cy="297180"/>
          </a:xfrm>
          <a:prstGeom prst="rect">
            <a:avLst/>
          </a:prstGeom>
        </p:spPr>
        <p:txBody>
          <a:bodyPr lIns="0" tIns="0" rIns="0" bIns="0" rtlCol="0" anchor="t">
            <a:spAutoFit/>
          </a:bodyPr>
          <a:lstStyle/>
          <a:p>
            <a:pPr algn="ctr">
              <a:lnSpc>
                <a:spcPts val="2519"/>
              </a:lnSpc>
              <a:spcBef>
                <a:spcPct val="0"/>
              </a:spcBef>
            </a:pPr>
            <a:r>
              <a:rPr lang="en-US" sz="1799" b="1" dirty="0">
                <a:solidFill>
                  <a:srgbClr val="FFFFFF"/>
                </a:solidFill>
                <a:latin typeface="Open Sans Bold"/>
                <a:ea typeface="Open Sans Bold"/>
                <a:cs typeface="Open Sans Bold"/>
                <a:sym typeface="Open Sans Bold"/>
              </a:rPr>
              <a:t>01</a:t>
            </a:r>
          </a:p>
        </p:txBody>
      </p:sp>
      <p:sp>
        <p:nvSpPr>
          <p:cNvPr id="67" name="TextBox 26"/>
          <p:cNvSpPr txBox="1"/>
          <p:nvPr/>
        </p:nvSpPr>
        <p:spPr>
          <a:xfrm>
            <a:off x="718560" y="3434843"/>
            <a:ext cx="496110" cy="320601"/>
          </a:xfrm>
          <a:prstGeom prst="rect">
            <a:avLst/>
          </a:prstGeom>
        </p:spPr>
        <p:txBody>
          <a:bodyPr lIns="0" tIns="0" rIns="0" bIns="0" rtlCol="0" anchor="t">
            <a:spAutoFit/>
          </a:bodyPr>
          <a:lstStyle/>
          <a:p>
            <a:pPr algn="ctr">
              <a:lnSpc>
                <a:spcPts val="2519"/>
              </a:lnSpc>
              <a:spcBef>
                <a:spcPct val="0"/>
              </a:spcBef>
            </a:pPr>
            <a:r>
              <a:rPr lang="en-US" sz="1799" b="1" dirty="0" smtClean="0">
                <a:solidFill>
                  <a:srgbClr val="FFFFFF"/>
                </a:solidFill>
                <a:latin typeface="Open Sans Bold"/>
                <a:ea typeface="Open Sans Bold"/>
                <a:cs typeface="Open Sans Bold"/>
                <a:sym typeface="Open Sans Bold"/>
              </a:rPr>
              <a:t>02</a:t>
            </a:r>
            <a:endParaRPr lang="en-US" sz="1799" b="1" dirty="0">
              <a:solidFill>
                <a:srgbClr val="FFFFFF"/>
              </a:solidFill>
              <a:latin typeface="Open Sans Bold"/>
              <a:ea typeface="Open Sans Bold"/>
              <a:cs typeface="Open Sans Bold"/>
              <a:sym typeface="Open Sans Bold"/>
            </a:endParaRPr>
          </a:p>
        </p:txBody>
      </p:sp>
      <p:sp>
        <p:nvSpPr>
          <p:cNvPr id="68" name="TextBox 26"/>
          <p:cNvSpPr txBox="1"/>
          <p:nvPr/>
        </p:nvSpPr>
        <p:spPr>
          <a:xfrm>
            <a:off x="742120" y="4731831"/>
            <a:ext cx="496110" cy="297180"/>
          </a:xfrm>
          <a:prstGeom prst="rect">
            <a:avLst/>
          </a:prstGeom>
        </p:spPr>
        <p:txBody>
          <a:bodyPr lIns="0" tIns="0" rIns="0" bIns="0" rtlCol="0" anchor="t">
            <a:spAutoFit/>
          </a:bodyPr>
          <a:lstStyle/>
          <a:p>
            <a:pPr algn="ctr">
              <a:lnSpc>
                <a:spcPts val="2519"/>
              </a:lnSpc>
              <a:spcBef>
                <a:spcPct val="0"/>
              </a:spcBef>
            </a:pPr>
            <a:r>
              <a:rPr lang="en-US" sz="1799" b="1" dirty="0" smtClean="0">
                <a:solidFill>
                  <a:srgbClr val="FFFFFF"/>
                </a:solidFill>
                <a:latin typeface="Open Sans Bold"/>
                <a:ea typeface="Open Sans Bold"/>
                <a:cs typeface="Open Sans Bold"/>
                <a:sym typeface="Open Sans Bold"/>
              </a:rPr>
              <a:t>03</a:t>
            </a:r>
            <a:endParaRPr lang="en-US" sz="1799" b="1" dirty="0">
              <a:solidFill>
                <a:srgbClr val="FFFFFF"/>
              </a:solidFill>
              <a:latin typeface="Open Sans Bold"/>
              <a:ea typeface="Open Sans Bold"/>
              <a:cs typeface="Open Sans Bold"/>
              <a:sym typeface="Open Sans Bold"/>
            </a:endParaRPr>
          </a:p>
        </p:txBody>
      </p:sp>
      <p:sp>
        <p:nvSpPr>
          <p:cNvPr id="69" name="TextBox 26"/>
          <p:cNvSpPr txBox="1"/>
          <p:nvPr/>
        </p:nvSpPr>
        <p:spPr>
          <a:xfrm>
            <a:off x="718904" y="6095221"/>
            <a:ext cx="496110" cy="297180"/>
          </a:xfrm>
          <a:prstGeom prst="rect">
            <a:avLst/>
          </a:prstGeom>
        </p:spPr>
        <p:txBody>
          <a:bodyPr lIns="0" tIns="0" rIns="0" bIns="0" rtlCol="0" anchor="t">
            <a:spAutoFit/>
          </a:bodyPr>
          <a:lstStyle/>
          <a:p>
            <a:pPr algn="ctr">
              <a:lnSpc>
                <a:spcPts val="2519"/>
              </a:lnSpc>
              <a:spcBef>
                <a:spcPct val="0"/>
              </a:spcBef>
            </a:pPr>
            <a:r>
              <a:rPr lang="en-US" sz="1799" b="1" dirty="0" smtClean="0">
                <a:solidFill>
                  <a:srgbClr val="FFFFFF"/>
                </a:solidFill>
                <a:latin typeface="Open Sans Bold"/>
                <a:ea typeface="Open Sans Bold"/>
                <a:cs typeface="Open Sans Bold"/>
                <a:sym typeface="Open Sans Bold"/>
              </a:rPr>
              <a:t>04</a:t>
            </a:r>
            <a:endParaRPr lang="en-US" sz="1799" b="1" dirty="0">
              <a:solidFill>
                <a:srgbClr val="FFFFFF"/>
              </a:solidFill>
              <a:latin typeface="Open Sans Bold"/>
              <a:ea typeface="Open Sans Bold"/>
              <a:cs typeface="Open Sans Bold"/>
              <a:sym typeface="Open Sans Bold"/>
            </a:endParaRPr>
          </a:p>
        </p:txBody>
      </p:sp>
      <p:sp>
        <p:nvSpPr>
          <p:cNvPr id="70" name="TextBox 26"/>
          <p:cNvSpPr txBox="1"/>
          <p:nvPr/>
        </p:nvSpPr>
        <p:spPr>
          <a:xfrm>
            <a:off x="751445" y="7623412"/>
            <a:ext cx="496110" cy="297180"/>
          </a:xfrm>
          <a:prstGeom prst="rect">
            <a:avLst/>
          </a:prstGeom>
        </p:spPr>
        <p:txBody>
          <a:bodyPr lIns="0" tIns="0" rIns="0" bIns="0" rtlCol="0" anchor="t">
            <a:spAutoFit/>
          </a:bodyPr>
          <a:lstStyle/>
          <a:p>
            <a:pPr algn="ctr">
              <a:lnSpc>
                <a:spcPts val="2519"/>
              </a:lnSpc>
              <a:spcBef>
                <a:spcPct val="0"/>
              </a:spcBef>
            </a:pPr>
            <a:r>
              <a:rPr lang="en-US" sz="1799" b="1" dirty="0" smtClean="0">
                <a:solidFill>
                  <a:srgbClr val="FFFFFF"/>
                </a:solidFill>
                <a:latin typeface="Open Sans Bold"/>
                <a:ea typeface="Open Sans Bold"/>
                <a:cs typeface="Open Sans Bold"/>
                <a:sym typeface="Open Sans Bold"/>
              </a:rPr>
              <a:t>05</a:t>
            </a:r>
            <a:endParaRPr lang="en-US" sz="1799" b="1" dirty="0">
              <a:solidFill>
                <a:srgbClr val="FFFFFF"/>
              </a:solidFill>
              <a:latin typeface="Open Sans Bold"/>
              <a:ea typeface="Open Sans Bold"/>
              <a:cs typeface="Open Sans Bold"/>
              <a:sym typeface="Open Sans Bold"/>
            </a:endParaRPr>
          </a:p>
        </p:txBody>
      </p:sp>
      <p:sp>
        <p:nvSpPr>
          <p:cNvPr id="71" name="TextBox 26"/>
          <p:cNvSpPr txBox="1"/>
          <p:nvPr/>
        </p:nvSpPr>
        <p:spPr>
          <a:xfrm>
            <a:off x="9925131" y="2334426"/>
            <a:ext cx="496110" cy="300019"/>
          </a:xfrm>
          <a:prstGeom prst="rect">
            <a:avLst/>
          </a:prstGeom>
        </p:spPr>
        <p:txBody>
          <a:bodyPr lIns="0" tIns="0" rIns="0" bIns="0" rtlCol="0" anchor="t">
            <a:spAutoFit/>
          </a:bodyPr>
          <a:lstStyle/>
          <a:p>
            <a:pPr algn="ctr">
              <a:lnSpc>
                <a:spcPts val="2519"/>
              </a:lnSpc>
              <a:spcBef>
                <a:spcPct val="0"/>
              </a:spcBef>
            </a:pPr>
            <a:r>
              <a:rPr lang="fr-FR" sz="1799" b="1" dirty="0" smtClean="0">
                <a:solidFill>
                  <a:srgbClr val="FFFFFF"/>
                </a:solidFill>
                <a:latin typeface="Open Sans Bold"/>
                <a:ea typeface="Open Sans Bold"/>
                <a:cs typeface="Open Sans Bold"/>
                <a:sym typeface="Open Sans Bold"/>
              </a:rPr>
              <a:t>07</a:t>
            </a:r>
            <a:endParaRPr lang="en-US" sz="1799" b="1" dirty="0">
              <a:solidFill>
                <a:srgbClr val="FFFFFF"/>
              </a:solidFill>
              <a:latin typeface="Open Sans Bold"/>
              <a:ea typeface="Open Sans Bold"/>
              <a:cs typeface="Open Sans Bold"/>
              <a:sym typeface="Open Sans Bold"/>
            </a:endParaRPr>
          </a:p>
        </p:txBody>
      </p:sp>
      <p:sp>
        <p:nvSpPr>
          <p:cNvPr id="72" name="TextBox 26"/>
          <p:cNvSpPr txBox="1"/>
          <p:nvPr/>
        </p:nvSpPr>
        <p:spPr>
          <a:xfrm>
            <a:off x="9925130" y="3701854"/>
            <a:ext cx="496110" cy="297180"/>
          </a:xfrm>
          <a:prstGeom prst="rect">
            <a:avLst/>
          </a:prstGeom>
        </p:spPr>
        <p:txBody>
          <a:bodyPr lIns="0" tIns="0" rIns="0" bIns="0" rtlCol="0" anchor="t">
            <a:spAutoFit/>
          </a:bodyPr>
          <a:lstStyle/>
          <a:p>
            <a:pPr algn="ctr">
              <a:lnSpc>
                <a:spcPts val="2519"/>
              </a:lnSpc>
              <a:spcBef>
                <a:spcPct val="0"/>
              </a:spcBef>
            </a:pPr>
            <a:r>
              <a:rPr lang="en-US" sz="1799" b="1" dirty="0" smtClean="0">
                <a:solidFill>
                  <a:srgbClr val="FFFFFF"/>
                </a:solidFill>
                <a:latin typeface="Open Sans Bold"/>
                <a:ea typeface="Open Sans Bold"/>
                <a:cs typeface="Open Sans Bold"/>
                <a:sym typeface="Open Sans Bold"/>
              </a:rPr>
              <a:t>08</a:t>
            </a:r>
            <a:endParaRPr lang="en-US" sz="1799" b="1" dirty="0">
              <a:solidFill>
                <a:srgbClr val="FFFFFF"/>
              </a:solidFill>
              <a:latin typeface="Open Sans Bold"/>
              <a:ea typeface="Open Sans Bold"/>
              <a:cs typeface="Open Sans Bold"/>
              <a:sym typeface="Open Sans Bold"/>
            </a:endParaRPr>
          </a:p>
        </p:txBody>
      </p:sp>
      <p:sp>
        <p:nvSpPr>
          <p:cNvPr id="73" name="TextBox 26"/>
          <p:cNvSpPr txBox="1"/>
          <p:nvPr/>
        </p:nvSpPr>
        <p:spPr>
          <a:xfrm>
            <a:off x="9940294" y="5021468"/>
            <a:ext cx="496110" cy="297180"/>
          </a:xfrm>
          <a:prstGeom prst="rect">
            <a:avLst/>
          </a:prstGeom>
        </p:spPr>
        <p:txBody>
          <a:bodyPr lIns="0" tIns="0" rIns="0" bIns="0" rtlCol="0" anchor="t">
            <a:spAutoFit/>
          </a:bodyPr>
          <a:lstStyle/>
          <a:p>
            <a:pPr algn="ctr">
              <a:lnSpc>
                <a:spcPts val="2519"/>
              </a:lnSpc>
              <a:spcBef>
                <a:spcPct val="0"/>
              </a:spcBef>
            </a:pPr>
            <a:r>
              <a:rPr lang="en-US" sz="1799" b="1" dirty="0" smtClean="0">
                <a:solidFill>
                  <a:srgbClr val="FFFFFF"/>
                </a:solidFill>
                <a:latin typeface="Open Sans Bold"/>
                <a:ea typeface="Open Sans Bold"/>
                <a:cs typeface="Open Sans Bold"/>
                <a:sym typeface="Open Sans Bold"/>
              </a:rPr>
              <a:t>09</a:t>
            </a:r>
            <a:endParaRPr lang="en-US" sz="1799" b="1" dirty="0">
              <a:solidFill>
                <a:srgbClr val="FFFFFF"/>
              </a:solidFill>
              <a:latin typeface="Open Sans Bold"/>
              <a:ea typeface="Open Sans Bold"/>
              <a:cs typeface="Open Sans Bold"/>
              <a:sym typeface="Open Sans Bold"/>
            </a:endParaRPr>
          </a:p>
        </p:txBody>
      </p:sp>
      <p:sp>
        <p:nvSpPr>
          <p:cNvPr id="74" name="TextBox 26"/>
          <p:cNvSpPr txBox="1"/>
          <p:nvPr/>
        </p:nvSpPr>
        <p:spPr>
          <a:xfrm>
            <a:off x="9996821" y="6553893"/>
            <a:ext cx="496110" cy="300019"/>
          </a:xfrm>
          <a:prstGeom prst="rect">
            <a:avLst/>
          </a:prstGeom>
        </p:spPr>
        <p:txBody>
          <a:bodyPr lIns="0" tIns="0" rIns="0" bIns="0" rtlCol="0" anchor="t">
            <a:spAutoFit/>
          </a:bodyPr>
          <a:lstStyle/>
          <a:p>
            <a:pPr algn="ctr">
              <a:lnSpc>
                <a:spcPts val="2519"/>
              </a:lnSpc>
              <a:spcBef>
                <a:spcPct val="0"/>
              </a:spcBef>
            </a:pPr>
            <a:r>
              <a:rPr lang="fr-FR" sz="1799" b="1" dirty="0" smtClean="0">
                <a:solidFill>
                  <a:srgbClr val="FFFFFF"/>
                </a:solidFill>
                <a:latin typeface="Open Sans Bold"/>
                <a:ea typeface="Open Sans Bold"/>
                <a:cs typeface="Open Sans Bold"/>
                <a:sym typeface="Open Sans Bold"/>
              </a:rPr>
              <a:t>10</a:t>
            </a:r>
            <a:endParaRPr lang="en-US" sz="1799" b="1" dirty="0">
              <a:solidFill>
                <a:srgbClr val="FFFFFF"/>
              </a:solidFill>
              <a:latin typeface="Open Sans Bold"/>
              <a:ea typeface="Open Sans Bold"/>
              <a:cs typeface="Open Sans Bold"/>
              <a:sym typeface="Open Sans Bold"/>
            </a:endParaRPr>
          </a:p>
        </p:txBody>
      </p:sp>
      <p:sp>
        <p:nvSpPr>
          <p:cNvPr id="2" name="Rectangle 1"/>
          <p:cNvSpPr/>
          <p:nvPr/>
        </p:nvSpPr>
        <p:spPr>
          <a:xfrm>
            <a:off x="10796708" y="7675167"/>
            <a:ext cx="5860900" cy="523220"/>
          </a:xfrm>
          <a:prstGeom prst="rect">
            <a:avLst/>
          </a:prstGeom>
        </p:spPr>
        <p:txBody>
          <a:bodyPr wrap="none">
            <a:spAutoFit/>
          </a:bodyPr>
          <a:lstStyle/>
          <a:p>
            <a:r>
              <a:rPr lang="en-US" sz="2800" b="1" dirty="0">
                <a:latin typeface="Open Sans" panose="020B0604020202020204" charset="0"/>
                <a:ea typeface="Open Sans" panose="020B0604020202020204" charset="0"/>
                <a:cs typeface="Open Sans" panose="020B0604020202020204" charset="0"/>
              </a:rPr>
              <a:t>a case study in Kathmandu, Nepal</a:t>
            </a:r>
          </a:p>
        </p:txBody>
      </p:sp>
      <p:grpSp>
        <p:nvGrpSpPr>
          <p:cNvPr id="75" name="Group 22"/>
          <p:cNvGrpSpPr/>
          <p:nvPr/>
        </p:nvGrpSpPr>
        <p:grpSpPr>
          <a:xfrm>
            <a:off x="9935459" y="7543007"/>
            <a:ext cx="677751" cy="677751"/>
            <a:chOff x="0" y="0"/>
            <a:chExt cx="812800" cy="812800"/>
          </a:xfrm>
        </p:grpSpPr>
        <p:sp>
          <p:nvSpPr>
            <p:cNvPr id="76"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77"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78" name="TextBox 26"/>
          <p:cNvSpPr txBox="1"/>
          <p:nvPr/>
        </p:nvSpPr>
        <p:spPr>
          <a:xfrm>
            <a:off x="10026280" y="7777520"/>
            <a:ext cx="496110" cy="300019"/>
          </a:xfrm>
          <a:prstGeom prst="rect">
            <a:avLst/>
          </a:prstGeom>
        </p:spPr>
        <p:txBody>
          <a:bodyPr lIns="0" tIns="0" rIns="0" bIns="0" rtlCol="0" anchor="t">
            <a:spAutoFit/>
          </a:bodyPr>
          <a:lstStyle/>
          <a:p>
            <a:pPr algn="ctr">
              <a:lnSpc>
                <a:spcPts val="2519"/>
              </a:lnSpc>
              <a:spcBef>
                <a:spcPct val="0"/>
              </a:spcBef>
            </a:pPr>
            <a:r>
              <a:rPr lang="fr-FR" sz="1799" b="1" dirty="0" smtClean="0">
                <a:solidFill>
                  <a:srgbClr val="FFFFFF"/>
                </a:solidFill>
                <a:latin typeface="Open Sans Bold"/>
                <a:ea typeface="Open Sans Bold"/>
                <a:cs typeface="Open Sans Bold"/>
                <a:sym typeface="Open Sans Bold"/>
              </a:rPr>
              <a:t>11</a:t>
            </a:r>
            <a:endParaRPr lang="en-US" sz="1799" b="1" dirty="0">
              <a:solidFill>
                <a:srgbClr val="FFFFFF"/>
              </a:solidFill>
              <a:latin typeface="Open Sans Bold"/>
              <a:ea typeface="Open Sans Bold"/>
              <a:cs typeface="Open Sans Bold"/>
              <a:sym typeface="Open Sans Bold"/>
            </a:endParaRPr>
          </a:p>
        </p:txBody>
      </p:sp>
      <p:grpSp>
        <p:nvGrpSpPr>
          <p:cNvPr id="79" name="Group 22"/>
          <p:cNvGrpSpPr/>
          <p:nvPr/>
        </p:nvGrpSpPr>
        <p:grpSpPr>
          <a:xfrm>
            <a:off x="9906000" y="8874671"/>
            <a:ext cx="677751" cy="677751"/>
            <a:chOff x="0" y="0"/>
            <a:chExt cx="812800" cy="812800"/>
          </a:xfrm>
        </p:grpSpPr>
        <p:sp>
          <p:nvSpPr>
            <p:cNvPr id="80"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81"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82" name="TextBox 26"/>
          <p:cNvSpPr txBox="1"/>
          <p:nvPr/>
        </p:nvSpPr>
        <p:spPr>
          <a:xfrm>
            <a:off x="9996821" y="9109184"/>
            <a:ext cx="496110" cy="300019"/>
          </a:xfrm>
          <a:prstGeom prst="rect">
            <a:avLst/>
          </a:prstGeom>
        </p:spPr>
        <p:txBody>
          <a:bodyPr lIns="0" tIns="0" rIns="0" bIns="0" rtlCol="0" anchor="t">
            <a:spAutoFit/>
          </a:bodyPr>
          <a:lstStyle/>
          <a:p>
            <a:pPr algn="ctr">
              <a:lnSpc>
                <a:spcPts val="2519"/>
              </a:lnSpc>
              <a:spcBef>
                <a:spcPct val="0"/>
              </a:spcBef>
            </a:pPr>
            <a:r>
              <a:rPr lang="fr-FR" sz="1799" b="1" dirty="0" smtClean="0">
                <a:solidFill>
                  <a:srgbClr val="FFFFFF"/>
                </a:solidFill>
                <a:latin typeface="Open Sans Bold"/>
                <a:ea typeface="Open Sans Bold"/>
                <a:cs typeface="Open Sans Bold"/>
                <a:sym typeface="Open Sans Bold"/>
              </a:rPr>
              <a:t>12</a:t>
            </a:r>
            <a:endParaRPr lang="en-US" sz="1799" b="1" dirty="0">
              <a:solidFill>
                <a:srgbClr val="FFFFFF"/>
              </a:solidFill>
              <a:latin typeface="Open Sans Bold"/>
              <a:ea typeface="Open Sans Bold"/>
              <a:cs typeface="Open Sans Bold"/>
              <a:sym typeface="Open Sans Bold"/>
            </a:endParaRPr>
          </a:p>
        </p:txBody>
      </p:sp>
      <p:grpSp>
        <p:nvGrpSpPr>
          <p:cNvPr id="83" name="Group 22"/>
          <p:cNvGrpSpPr/>
          <p:nvPr/>
        </p:nvGrpSpPr>
        <p:grpSpPr>
          <a:xfrm>
            <a:off x="674288" y="8764791"/>
            <a:ext cx="677751" cy="677751"/>
            <a:chOff x="0" y="0"/>
            <a:chExt cx="812800" cy="812800"/>
          </a:xfrm>
        </p:grpSpPr>
        <p:sp>
          <p:nvSpPr>
            <p:cNvPr id="84"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85"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86" name="TextBox 26"/>
          <p:cNvSpPr txBox="1"/>
          <p:nvPr/>
        </p:nvSpPr>
        <p:spPr>
          <a:xfrm>
            <a:off x="765109" y="8999304"/>
            <a:ext cx="496110" cy="300019"/>
          </a:xfrm>
          <a:prstGeom prst="rect">
            <a:avLst/>
          </a:prstGeom>
        </p:spPr>
        <p:txBody>
          <a:bodyPr lIns="0" tIns="0" rIns="0" bIns="0" rtlCol="0" anchor="t">
            <a:spAutoFit/>
          </a:bodyPr>
          <a:lstStyle/>
          <a:p>
            <a:pPr algn="ctr">
              <a:lnSpc>
                <a:spcPts val="2519"/>
              </a:lnSpc>
              <a:spcBef>
                <a:spcPct val="0"/>
              </a:spcBef>
            </a:pPr>
            <a:r>
              <a:rPr lang="fr-FR" sz="1799" b="1" dirty="0" smtClean="0">
                <a:solidFill>
                  <a:srgbClr val="FFFFFF"/>
                </a:solidFill>
                <a:latin typeface="Open Sans Bold"/>
                <a:ea typeface="Open Sans Bold"/>
                <a:cs typeface="Open Sans Bold"/>
                <a:sym typeface="Open Sans Bold"/>
              </a:rPr>
              <a:t>06</a:t>
            </a:r>
            <a:endParaRPr lang="en-US" sz="1799" b="1" dirty="0">
              <a:solidFill>
                <a:srgbClr val="FFFFFF"/>
              </a:solidFill>
              <a:latin typeface="Open Sans Bold"/>
              <a:ea typeface="Open Sans Bold"/>
              <a:cs typeface="Open Sans Bold"/>
              <a:sym typeface="Open Sans Bold"/>
            </a:endParaRPr>
          </a:p>
        </p:txBody>
      </p:sp>
      <p:sp>
        <p:nvSpPr>
          <p:cNvPr id="3" name="Rectangle 2"/>
          <p:cNvSpPr/>
          <p:nvPr/>
        </p:nvSpPr>
        <p:spPr>
          <a:xfrm>
            <a:off x="1553791" y="8871164"/>
            <a:ext cx="5707012" cy="523220"/>
          </a:xfrm>
          <a:prstGeom prst="rect">
            <a:avLst/>
          </a:prstGeom>
        </p:spPr>
        <p:txBody>
          <a:bodyPr wrap="none">
            <a:spAutoFit/>
          </a:bodyPr>
          <a:lstStyle/>
          <a:p>
            <a:r>
              <a:rPr lang="en-US" sz="2800" b="1" dirty="0">
                <a:latin typeface="Open Sans" panose="020B0604020202020204" charset="0"/>
                <a:ea typeface="Open Sans" panose="020B0604020202020204" charset="0"/>
                <a:cs typeface="Open Sans" panose="020B0604020202020204" charset="0"/>
              </a:rPr>
              <a:t>Definition CBA of green buildings</a:t>
            </a:r>
          </a:p>
        </p:txBody>
      </p:sp>
      <p:sp>
        <p:nvSpPr>
          <p:cNvPr id="4" name="Rectangle 3"/>
          <p:cNvSpPr/>
          <p:nvPr/>
        </p:nvSpPr>
        <p:spPr>
          <a:xfrm>
            <a:off x="10695842" y="4857456"/>
            <a:ext cx="5479385" cy="523220"/>
          </a:xfrm>
          <a:prstGeom prst="rect">
            <a:avLst/>
          </a:prstGeom>
        </p:spPr>
        <p:txBody>
          <a:bodyPr wrap="none">
            <a:spAutoFit/>
          </a:bodyPr>
          <a:lstStyle/>
          <a:p>
            <a:r>
              <a:rPr lang="en-US" sz="2800" b="1" dirty="0">
                <a:latin typeface="Open Sans" panose="020B0604020202020204" charset="0"/>
                <a:ea typeface="Open Sans" panose="020B0604020202020204" charset="0"/>
                <a:cs typeface="Open Sans" panose="020B0604020202020204" charset="0"/>
              </a:rPr>
              <a:t>How to do Cost Benefit Analysis</a:t>
            </a:r>
            <a:endParaRPr lang="fr-FR" sz="2800" b="1" dirty="0">
              <a:latin typeface="Open Sans" panose="020B0604020202020204" charset="0"/>
              <a:ea typeface="Open Sans" panose="020B0604020202020204" charset="0"/>
              <a:cs typeface="Open Sans" panose="020B0604020202020204"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2" presetClass="entr" presetSubtype="4" fill="hold" grpId="0"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wipe(down)">
                                      <p:cBhvr>
                                        <p:cTn id="19" dur="500"/>
                                        <p:tgtEl>
                                          <p:spTgt spid="25"/>
                                        </p:tgtEl>
                                      </p:cBhvr>
                                    </p:animEffect>
                                  </p:childTnLst>
                                </p:cTn>
                              </p:par>
                              <p:par>
                                <p:cTn id="20" presetID="22" presetClass="entr" presetSubtype="4" fill="hold" nodeType="withEffect">
                                  <p:stCondLst>
                                    <p:cond delay="0"/>
                                  </p:stCondLst>
                                  <p:childTnLst>
                                    <p:set>
                                      <p:cBhvr>
                                        <p:cTn id="21" dur="1" fill="hold">
                                          <p:stCondLst>
                                            <p:cond delay="0"/>
                                          </p:stCondLst>
                                        </p:cTn>
                                        <p:tgtEl>
                                          <p:spTgt spid="2059"/>
                                        </p:tgtEl>
                                        <p:attrNameLst>
                                          <p:attrName>style.visibility</p:attrName>
                                        </p:attrNameLst>
                                      </p:cBhvr>
                                      <p:to>
                                        <p:strVal val="visible"/>
                                      </p:to>
                                    </p:set>
                                    <p:animEffect transition="in" filter="wipe(down)">
                                      <p:cBhvr>
                                        <p:cTn id="22" dur="500"/>
                                        <p:tgtEl>
                                          <p:spTgt spid="2059"/>
                                        </p:tgtEl>
                                      </p:cBhvr>
                                    </p:animEffect>
                                  </p:childTnLst>
                                </p:cTn>
                              </p:par>
                              <p:par>
                                <p:cTn id="23" presetID="22" presetClass="entr" presetSubtype="4" fill="hold" grpId="0" nodeType="withEffect">
                                  <p:stCondLst>
                                    <p:cond delay="0"/>
                                  </p:stCondLst>
                                  <p:childTnLst>
                                    <p:set>
                                      <p:cBhvr>
                                        <p:cTn id="24" dur="1" fill="hold">
                                          <p:stCondLst>
                                            <p:cond delay="0"/>
                                          </p:stCondLst>
                                        </p:cTn>
                                        <p:tgtEl>
                                          <p:spTgt spid="66"/>
                                        </p:tgtEl>
                                        <p:attrNameLst>
                                          <p:attrName>style.visibility</p:attrName>
                                        </p:attrNameLst>
                                      </p:cBhvr>
                                      <p:to>
                                        <p:strVal val="visible"/>
                                      </p:to>
                                    </p:set>
                                    <p:animEffect transition="in" filter="wipe(down)">
                                      <p:cBhvr>
                                        <p:cTn id="25" dur="500"/>
                                        <p:tgtEl>
                                          <p:spTgt spid="66"/>
                                        </p:tgtEl>
                                      </p:cBhvr>
                                    </p:animEffect>
                                  </p:childTnLst>
                                </p:cTn>
                              </p:par>
                            </p:childTnLst>
                          </p:cTn>
                        </p:par>
                      </p:childTnLst>
                    </p:cTn>
                  </p:par>
                  <p:par>
                    <p:cTn id="26" fill="hold">
                      <p:stCondLst>
                        <p:cond delay="indefinite"/>
                      </p:stCondLst>
                      <p:childTnLst>
                        <p:par>
                          <p:cTn id="27" fill="hold">
                            <p:stCondLst>
                              <p:cond delay="0"/>
                            </p:stCondLst>
                            <p:childTnLst>
                              <p:par>
                                <p:cTn id="28" presetID="22" presetClass="entr" presetSubtype="4"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wipe(down)">
                                      <p:cBhvr>
                                        <p:cTn id="30" dur="500"/>
                                        <p:tgtEl>
                                          <p:spTgt spid="21"/>
                                        </p:tgtEl>
                                      </p:cBhvr>
                                    </p:animEffect>
                                  </p:childTnLst>
                                </p:cTn>
                              </p:par>
                              <p:par>
                                <p:cTn id="31" presetID="22" presetClass="entr" presetSubtype="4" fill="hold" nodeType="withEffect">
                                  <p:stCondLst>
                                    <p:cond delay="0"/>
                                  </p:stCondLst>
                                  <p:childTnLst>
                                    <p:set>
                                      <p:cBhvr>
                                        <p:cTn id="32" dur="1" fill="hold">
                                          <p:stCondLst>
                                            <p:cond delay="0"/>
                                          </p:stCondLst>
                                        </p:cTn>
                                        <p:tgtEl>
                                          <p:spTgt spid="63"/>
                                        </p:tgtEl>
                                        <p:attrNameLst>
                                          <p:attrName>style.visibility</p:attrName>
                                        </p:attrNameLst>
                                      </p:cBhvr>
                                      <p:to>
                                        <p:strVal val="visible"/>
                                      </p:to>
                                    </p:set>
                                    <p:animEffect transition="in" filter="wipe(down)">
                                      <p:cBhvr>
                                        <p:cTn id="33" dur="500"/>
                                        <p:tgtEl>
                                          <p:spTgt spid="63"/>
                                        </p:tgtEl>
                                      </p:cBhvr>
                                    </p:animEffect>
                                  </p:childTnLst>
                                </p:cTn>
                              </p:par>
                              <p:par>
                                <p:cTn id="34" presetID="22" presetClass="entr" presetSubtype="4" fill="hold" grpId="0" nodeType="withEffect">
                                  <p:stCondLst>
                                    <p:cond delay="0"/>
                                  </p:stCondLst>
                                  <p:childTnLst>
                                    <p:set>
                                      <p:cBhvr>
                                        <p:cTn id="35" dur="1" fill="hold">
                                          <p:stCondLst>
                                            <p:cond delay="0"/>
                                          </p:stCondLst>
                                        </p:cTn>
                                        <p:tgtEl>
                                          <p:spTgt spid="67"/>
                                        </p:tgtEl>
                                        <p:attrNameLst>
                                          <p:attrName>style.visibility</p:attrName>
                                        </p:attrNameLst>
                                      </p:cBhvr>
                                      <p:to>
                                        <p:strVal val="visible"/>
                                      </p:to>
                                    </p:set>
                                    <p:animEffect transition="in" filter="wipe(down)">
                                      <p:cBhvr>
                                        <p:cTn id="36" dur="500"/>
                                        <p:tgtEl>
                                          <p:spTgt spid="67"/>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4" fill="hold" grpId="0" nodeType="clickEffect">
                                  <p:stCondLst>
                                    <p:cond delay="0"/>
                                  </p:stCondLst>
                                  <p:childTnLst>
                                    <p:set>
                                      <p:cBhvr>
                                        <p:cTn id="40" dur="1" fill="hold">
                                          <p:stCondLst>
                                            <p:cond delay="0"/>
                                          </p:stCondLst>
                                        </p:cTn>
                                        <p:tgtEl>
                                          <p:spTgt spid="22"/>
                                        </p:tgtEl>
                                        <p:attrNameLst>
                                          <p:attrName>style.visibility</p:attrName>
                                        </p:attrNameLst>
                                      </p:cBhvr>
                                      <p:to>
                                        <p:strVal val="visible"/>
                                      </p:to>
                                    </p:set>
                                    <p:animEffect transition="in" filter="wipe(down)">
                                      <p:cBhvr>
                                        <p:cTn id="41" dur="500"/>
                                        <p:tgtEl>
                                          <p:spTgt spid="22"/>
                                        </p:tgtEl>
                                      </p:cBhvr>
                                    </p:animEffect>
                                  </p:childTnLst>
                                </p:cTn>
                              </p:par>
                              <p:par>
                                <p:cTn id="42" presetID="22" presetClass="entr" presetSubtype="4" fill="hold" nodeType="withEffect">
                                  <p:stCondLst>
                                    <p:cond delay="0"/>
                                  </p:stCondLst>
                                  <p:childTnLst>
                                    <p:set>
                                      <p:cBhvr>
                                        <p:cTn id="43" dur="1" fill="hold">
                                          <p:stCondLst>
                                            <p:cond delay="0"/>
                                          </p:stCondLst>
                                        </p:cTn>
                                        <p:tgtEl>
                                          <p:spTgt spid="60"/>
                                        </p:tgtEl>
                                        <p:attrNameLst>
                                          <p:attrName>style.visibility</p:attrName>
                                        </p:attrNameLst>
                                      </p:cBhvr>
                                      <p:to>
                                        <p:strVal val="visible"/>
                                      </p:to>
                                    </p:set>
                                    <p:animEffect transition="in" filter="wipe(down)">
                                      <p:cBhvr>
                                        <p:cTn id="44" dur="500"/>
                                        <p:tgtEl>
                                          <p:spTgt spid="60"/>
                                        </p:tgtEl>
                                      </p:cBhvr>
                                    </p:animEffect>
                                  </p:childTnLst>
                                </p:cTn>
                              </p:par>
                              <p:par>
                                <p:cTn id="45" presetID="22" presetClass="entr" presetSubtype="4" fill="hold" grpId="0" nodeType="withEffect">
                                  <p:stCondLst>
                                    <p:cond delay="0"/>
                                  </p:stCondLst>
                                  <p:childTnLst>
                                    <p:set>
                                      <p:cBhvr>
                                        <p:cTn id="46" dur="1" fill="hold">
                                          <p:stCondLst>
                                            <p:cond delay="0"/>
                                          </p:stCondLst>
                                        </p:cTn>
                                        <p:tgtEl>
                                          <p:spTgt spid="68"/>
                                        </p:tgtEl>
                                        <p:attrNameLst>
                                          <p:attrName>style.visibility</p:attrName>
                                        </p:attrNameLst>
                                      </p:cBhvr>
                                      <p:to>
                                        <p:strVal val="visible"/>
                                      </p:to>
                                    </p:set>
                                    <p:animEffect transition="in" filter="wipe(down)">
                                      <p:cBhvr>
                                        <p:cTn id="47" dur="500"/>
                                        <p:tgtEl>
                                          <p:spTgt spid="68"/>
                                        </p:tgtEl>
                                      </p:cBhvr>
                                    </p:animEffect>
                                  </p:childTnLst>
                                </p:cTn>
                              </p:par>
                            </p:childTnLst>
                          </p:cTn>
                        </p:par>
                      </p:childTnLst>
                    </p:cTn>
                  </p:par>
                  <p:par>
                    <p:cTn id="48" fill="hold">
                      <p:stCondLst>
                        <p:cond delay="indefinite"/>
                      </p:stCondLst>
                      <p:childTnLst>
                        <p:par>
                          <p:cTn id="49" fill="hold">
                            <p:stCondLst>
                              <p:cond delay="0"/>
                            </p:stCondLst>
                            <p:childTnLst>
                              <p:par>
                                <p:cTn id="50" presetID="22" presetClass="entr" presetSubtype="4" fill="hold" grpId="0" nodeType="clickEffect">
                                  <p:stCondLst>
                                    <p:cond delay="0"/>
                                  </p:stCondLst>
                                  <p:childTnLst>
                                    <p:set>
                                      <p:cBhvr>
                                        <p:cTn id="51" dur="1" fill="hold">
                                          <p:stCondLst>
                                            <p:cond delay="0"/>
                                          </p:stCondLst>
                                        </p:cTn>
                                        <p:tgtEl>
                                          <p:spTgt spid="23"/>
                                        </p:tgtEl>
                                        <p:attrNameLst>
                                          <p:attrName>style.visibility</p:attrName>
                                        </p:attrNameLst>
                                      </p:cBhvr>
                                      <p:to>
                                        <p:strVal val="visible"/>
                                      </p:to>
                                    </p:set>
                                    <p:animEffect transition="in" filter="wipe(down)">
                                      <p:cBhvr>
                                        <p:cTn id="52" dur="500"/>
                                        <p:tgtEl>
                                          <p:spTgt spid="23"/>
                                        </p:tgtEl>
                                      </p:cBhvr>
                                    </p:animEffect>
                                  </p:childTnLst>
                                </p:cTn>
                              </p:par>
                              <p:par>
                                <p:cTn id="53" presetID="22" presetClass="entr" presetSubtype="4" fill="hold" grpId="0" nodeType="withEffect">
                                  <p:stCondLst>
                                    <p:cond delay="0"/>
                                  </p:stCondLst>
                                  <p:childTnLst>
                                    <p:set>
                                      <p:cBhvr>
                                        <p:cTn id="54" dur="1" fill="hold">
                                          <p:stCondLst>
                                            <p:cond delay="0"/>
                                          </p:stCondLst>
                                        </p:cTn>
                                        <p:tgtEl>
                                          <p:spTgt spid="69"/>
                                        </p:tgtEl>
                                        <p:attrNameLst>
                                          <p:attrName>style.visibility</p:attrName>
                                        </p:attrNameLst>
                                      </p:cBhvr>
                                      <p:to>
                                        <p:strVal val="visible"/>
                                      </p:to>
                                    </p:set>
                                    <p:animEffect transition="in" filter="wipe(down)">
                                      <p:cBhvr>
                                        <p:cTn id="55" dur="500"/>
                                        <p:tgtEl>
                                          <p:spTgt spid="69"/>
                                        </p:tgtEl>
                                      </p:cBhvr>
                                    </p:animEffect>
                                  </p:childTnLst>
                                </p:cTn>
                              </p:par>
                              <p:par>
                                <p:cTn id="56" presetID="22" presetClass="entr" presetSubtype="4" fill="hold" nodeType="withEffect">
                                  <p:stCondLst>
                                    <p:cond delay="0"/>
                                  </p:stCondLst>
                                  <p:childTnLst>
                                    <p:set>
                                      <p:cBhvr>
                                        <p:cTn id="57" dur="1" fill="hold">
                                          <p:stCondLst>
                                            <p:cond delay="0"/>
                                          </p:stCondLst>
                                        </p:cTn>
                                        <p:tgtEl>
                                          <p:spTgt spid="57"/>
                                        </p:tgtEl>
                                        <p:attrNameLst>
                                          <p:attrName>style.visibility</p:attrName>
                                        </p:attrNameLst>
                                      </p:cBhvr>
                                      <p:to>
                                        <p:strVal val="visible"/>
                                      </p:to>
                                    </p:set>
                                    <p:animEffect transition="in" filter="wipe(down)">
                                      <p:cBhvr>
                                        <p:cTn id="58" dur="500"/>
                                        <p:tgtEl>
                                          <p:spTgt spid="57"/>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4" fill="hold" grpId="0" nodeType="clickEffect">
                                  <p:stCondLst>
                                    <p:cond delay="0"/>
                                  </p:stCondLst>
                                  <p:childTnLst>
                                    <p:set>
                                      <p:cBhvr>
                                        <p:cTn id="62" dur="1" fill="hold">
                                          <p:stCondLst>
                                            <p:cond delay="0"/>
                                          </p:stCondLst>
                                        </p:cTn>
                                        <p:tgtEl>
                                          <p:spTgt spid="24"/>
                                        </p:tgtEl>
                                        <p:attrNameLst>
                                          <p:attrName>style.visibility</p:attrName>
                                        </p:attrNameLst>
                                      </p:cBhvr>
                                      <p:to>
                                        <p:strVal val="visible"/>
                                      </p:to>
                                    </p:set>
                                    <p:animEffect transition="in" filter="wipe(down)">
                                      <p:cBhvr>
                                        <p:cTn id="63" dur="500"/>
                                        <p:tgtEl>
                                          <p:spTgt spid="24"/>
                                        </p:tgtEl>
                                      </p:cBhvr>
                                    </p:animEffect>
                                  </p:childTnLst>
                                </p:cTn>
                              </p:par>
                              <p:par>
                                <p:cTn id="64" presetID="22" presetClass="entr" presetSubtype="4" fill="hold" nodeType="withEffect">
                                  <p:stCondLst>
                                    <p:cond delay="0"/>
                                  </p:stCondLst>
                                  <p:childTnLst>
                                    <p:set>
                                      <p:cBhvr>
                                        <p:cTn id="65" dur="1" fill="hold">
                                          <p:stCondLst>
                                            <p:cond delay="0"/>
                                          </p:stCondLst>
                                        </p:cTn>
                                        <p:tgtEl>
                                          <p:spTgt spid="54"/>
                                        </p:tgtEl>
                                        <p:attrNameLst>
                                          <p:attrName>style.visibility</p:attrName>
                                        </p:attrNameLst>
                                      </p:cBhvr>
                                      <p:to>
                                        <p:strVal val="visible"/>
                                      </p:to>
                                    </p:set>
                                    <p:animEffect transition="in" filter="wipe(down)">
                                      <p:cBhvr>
                                        <p:cTn id="66" dur="500"/>
                                        <p:tgtEl>
                                          <p:spTgt spid="54"/>
                                        </p:tgtEl>
                                      </p:cBhvr>
                                    </p:animEffect>
                                  </p:childTnLst>
                                </p:cTn>
                              </p:par>
                              <p:par>
                                <p:cTn id="67" presetID="22" presetClass="entr" presetSubtype="4" fill="hold" grpId="0" nodeType="withEffect">
                                  <p:stCondLst>
                                    <p:cond delay="0"/>
                                  </p:stCondLst>
                                  <p:childTnLst>
                                    <p:set>
                                      <p:cBhvr>
                                        <p:cTn id="68" dur="1" fill="hold">
                                          <p:stCondLst>
                                            <p:cond delay="0"/>
                                          </p:stCondLst>
                                        </p:cTn>
                                        <p:tgtEl>
                                          <p:spTgt spid="70"/>
                                        </p:tgtEl>
                                        <p:attrNameLst>
                                          <p:attrName>style.visibility</p:attrName>
                                        </p:attrNameLst>
                                      </p:cBhvr>
                                      <p:to>
                                        <p:strVal val="visible"/>
                                      </p:to>
                                    </p:set>
                                    <p:animEffect transition="in" filter="wipe(down)">
                                      <p:cBhvr>
                                        <p:cTn id="69" dur="500"/>
                                        <p:tgtEl>
                                          <p:spTgt spid="70"/>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4" fill="hold" nodeType="clickEffect">
                                  <p:stCondLst>
                                    <p:cond delay="0"/>
                                  </p:stCondLst>
                                  <p:childTnLst>
                                    <p:set>
                                      <p:cBhvr>
                                        <p:cTn id="73" dur="1" fill="hold">
                                          <p:stCondLst>
                                            <p:cond delay="0"/>
                                          </p:stCondLst>
                                        </p:cTn>
                                        <p:tgtEl>
                                          <p:spTgt spid="83"/>
                                        </p:tgtEl>
                                        <p:attrNameLst>
                                          <p:attrName>style.visibility</p:attrName>
                                        </p:attrNameLst>
                                      </p:cBhvr>
                                      <p:to>
                                        <p:strVal val="visible"/>
                                      </p:to>
                                    </p:set>
                                    <p:animEffect transition="in" filter="wipe(down)">
                                      <p:cBhvr>
                                        <p:cTn id="74" dur="500"/>
                                        <p:tgtEl>
                                          <p:spTgt spid="83"/>
                                        </p:tgtEl>
                                      </p:cBhvr>
                                    </p:animEffect>
                                  </p:childTnLst>
                                </p:cTn>
                              </p:par>
                              <p:par>
                                <p:cTn id="75" presetID="22" presetClass="entr" presetSubtype="4" fill="hold" grpId="0" nodeType="withEffect">
                                  <p:stCondLst>
                                    <p:cond delay="0"/>
                                  </p:stCondLst>
                                  <p:childTnLst>
                                    <p:set>
                                      <p:cBhvr>
                                        <p:cTn id="76" dur="1" fill="hold">
                                          <p:stCondLst>
                                            <p:cond delay="0"/>
                                          </p:stCondLst>
                                        </p:cTn>
                                        <p:tgtEl>
                                          <p:spTgt spid="86"/>
                                        </p:tgtEl>
                                        <p:attrNameLst>
                                          <p:attrName>style.visibility</p:attrName>
                                        </p:attrNameLst>
                                      </p:cBhvr>
                                      <p:to>
                                        <p:strVal val="visible"/>
                                      </p:to>
                                    </p:set>
                                    <p:animEffect transition="in" filter="wipe(down)">
                                      <p:cBhvr>
                                        <p:cTn id="77" dur="500"/>
                                        <p:tgtEl>
                                          <p:spTgt spid="86"/>
                                        </p:tgtEl>
                                      </p:cBhvr>
                                    </p:animEffect>
                                  </p:childTnLst>
                                </p:cTn>
                              </p:par>
                              <p:par>
                                <p:cTn id="78" presetID="22" presetClass="entr" presetSubtype="4" fill="hold" grpId="0" nodeType="withEffect">
                                  <p:stCondLst>
                                    <p:cond delay="0"/>
                                  </p:stCondLst>
                                  <p:childTnLst>
                                    <p:set>
                                      <p:cBhvr>
                                        <p:cTn id="79" dur="1" fill="hold">
                                          <p:stCondLst>
                                            <p:cond delay="0"/>
                                          </p:stCondLst>
                                        </p:cTn>
                                        <p:tgtEl>
                                          <p:spTgt spid="3"/>
                                        </p:tgtEl>
                                        <p:attrNameLst>
                                          <p:attrName>style.visibility</p:attrName>
                                        </p:attrNameLst>
                                      </p:cBhvr>
                                      <p:to>
                                        <p:strVal val="visible"/>
                                      </p:to>
                                    </p:set>
                                    <p:animEffect transition="in" filter="wipe(down)">
                                      <p:cBhvr>
                                        <p:cTn id="80" dur="500"/>
                                        <p:tgtEl>
                                          <p:spTgt spid="3"/>
                                        </p:tgtEl>
                                      </p:cBhvr>
                                    </p:animEffect>
                                  </p:childTnLst>
                                </p:cTn>
                              </p:par>
                            </p:childTnLst>
                          </p:cTn>
                        </p:par>
                      </p:childTnLst>
                    </p:cTn>
                  </p:par>
                  <p:par>
                    <p:cTn id="81" fill="hold">
                      <p:stCondLst>
                        <p:cond delay="indefinite"/>
                      </p:stCondLst>
                      <p:childTnLst>
                        <p:par>
                          <p:cTn id="82" fill="hold">
                            <p:stCondLst>
                              <p:cond delay="0"/>
                            </p:stCondLst>
                            <p:childTnLst>
                              <p:par>
                                <p:cTn id="83" presetID="22" presetClass="entr" presetSubtype="4" fill="hold" nodeType="clickEffect">
                                  <p:stCondLst>
                                    <p:cond delay="0"/>
                                  </p:stCondLst>
                                  <p:childTnLst>
                                    <p:set>
                                      <p:cBhvr>
                                        <p:cTn id="84" dur="1" fill="hold">
                                          <p:stCondLst>
                                            <p:cond delay="0"/>
                                          </p:stCondLst>
                                        </p:cTn>
                                        <p:tgtEl>
                                          <p:spTgt spid="51"/>
                                        </p:tgtEl>
                                        <p:attrNameLst>
                                          <p:attrName>style.visibility</p:attrName>
                                        </p:attrNameLst>
                                      </p:cBhvr>
                                      <p:to>
                                        <p:strVal val="visible"/>
                                      </p:to>
                                    </p:set>
                                    <p:animEffect transition="in" filter="wipe(down)">
                                      <p:cBhvr>
                                        <p:cTn id="85" dur="500"/>
                                        <p:tgtEl>
                                          <p:spTgt spid="51"/>
                                        </p:tgtEl>
                                      </p:cBhvr>
                                    </p:animEffect>
                                  </p:childTnLst>
                                </p:cTn>
                              </p:par>
                              <p:par>
                                <p:cTn id="86" presetID="22" presetClass="entr" presetSubtype="4" fill="hold" grpId="0" nodeType="withEffect">
                                  <p:stCondLst>
                                    <p:cond delay="0"/>
                                  </p:stCondLst>
                                  <p:childTnLst>
                                    <p:set>
                                      <p:cBhvr>
                                        <p:cTn id="87" dur="1" fill="hold">
                                          <p:stCondLst>
                                            <p:cond delay="0"/>
                                          </p:stCondLst>
                                        </p:cTn>
                                        <p:tgtEl>
                                          <p:spTgt spid="71"/>
                                        </p:tgtEl>
                                        <p:attrNameLst>
                                          <p:attrName>style.visibility</p:attrName>
                                        </p:attrNameLst>
                                      </p:cBhvr>
                                      <p:to>
                                        <p:strVal val="visible"/>
                                      </p:to>
                                    </p:set>
                                    <p:animEffect transition="in" filter="wipe(down)">
                                      <p:cBhvr>
                                        <p:cTn id="88" dur="500"/>
                                        <p:tgtEl>
                                          <p:spTgt spid="71"/>
                                        </p:tgtEl>
                                      </p:cBhvr>
                                    </p:animEffect>
                                  </p:childTnLst>
                                </p:cTn>
                              </p:par>
                              <p:par>
                                <p:cTn id="89" presetID="22" presetClass="entr" presetSubtype="4" fill="hold" grpId="0" nodeType="withEffect">
                                  <p:stCondLst>
                                    <p:cond delay="0"/>
                                  </p:stCondLst>
                                  <p:childTnLst>
                                    <p:set>
                                      <p:cBhvr>
                                        <p:cTn id="90" dur="1" fill="hold">
                                          <p:stCondLst>
                                            <p:cond delay="0"/>
                                          </p:stCondLst>
                                        </p:cTn>
                                        <p:tgtEl>
                                          <p:spTgt spid="19"/>
                                        </p:tgtEl>
                                        <p:attrNameLst>
                                          <p:attrName>style.visibility</p:attrName>
                                        </p:attrNameLst>
                                      </p:cBhvr>
                                      <p:to>
                                        <p:strVal val="visible"/>
                                      </p:to>
                                    </p:set>
                                    <p:animEffect transition="in" filter="wipe(down)">
                                      <p:cBhvr>
                                        <p:cTn id="91" dur="500"/>
                                        <p:tgtEl>
                                          <p:spTgt spid="19"/>
                                        </p:tgtEl>
                                      </p:cBhvr>
                                    </p:animEffect>
                                  </p:childTnLst>
                                </p:cTn>
                              </p:par>
                            </p:childTnLst>
                          </p:cTn>
                        </p:par>
                      </p:childTnLst>
                    </p:cTn>
                  </p:par>
                  <p:par>
                    <p:cTn id="92" fill="hold">
                      <p:stCondLst>
                        <p:cond delay="indefinite"/>
                      </p:stCondLst>
                      <p:childTnLst>
                        <p:par>
                          <p:cTn id="93" fill="hold">
                            <p:stCondLst>
                              <p:cond delay="0"/>
                            </p:stCondLst>
                            <p:childTnLst>
                              <p:par>
                                <p:cTn id="94" presetID="22" presetClass="entr" presetSubtype="4" fill="hold" grpId="0" nodeType="clickEffect">
                                  <p:stCondLst>
                                    <p:cond delay="0"/>
                                  </p:stCondLst>
                                  <p:childTnLst>
                                    <p:set>
                                      <p:cBhvr>
                                        <p:cTn id="95" dur="1" fill="hold">
                                          <p:stCondLst>
                                            <p:cond delay="0"/>
                                          </p:stCondLst>
                                        </p:cTn>
                                        <p:tgtEl>
                                          <p:spTgt spid="27"/>
                                        </p:tgtEl>
                                        <p:attrNameLst>
                                          <p:attrName>style.visibility</p:attrName>
                                        </p:attrNameLst>
                                      </p:cBhvr>
                                      <p:to>
                                        <p:strVal val="visible"/>
                                      </p:to>
                                    </p:set>
                                    <p:animEffect transition="in" filter="wipe(down)">
                                      <p:cBhvr>
                                        <p:cTn id="96" dur="500"/>
                                        <p:tgtEl>
                                          <p:spTgt spid="27"/>
                                        </p:tgtEl>
                                      </p:cBhvr>
                                    </p:animEffect>
                                  </p:childTnLst>
                                </p:cTn>
                              </p:par>
                              <p:par>
                                <p:cTn id="97" presetID="22" presetClass="entr" presetSubtype="4" fill="hold" nodeType="withEffect">
                                  <p:stCondLst>
                                    <p:cond delay="0"/>
                                  </p:stCondLst>
                                  <p:childTnLst>
                                    <p:set>
                                      <p:cBhvr>
                                        <p:cTn id="98" dur="1" fill="hold">
                                          <p:stCondLst>
                                            <p:cond delay="0"/>
                                          </p:stCondLst>
                                        </p:cTn>
                                        <p:tgtEl>
                                          <p:spTgt spid="48"/>
                                        </p:tgtEl>
                                        <p:attrNameLst>
                                          <p:attrName>style.visibility</p:attrName>
                                        </p:attrNameLst>
                                      </p:cBhvr>
                                      <p:to>
                                        <p:strVal val="visible"/>
                                      </p:to>
                                    </p:set>
                                    <p:animEffect transition="in" filter="wipe(down)">
                                      <p:cBhvr>
                                        <p:cTn id="99" dur="500"/>
                                        <p:tgtEl>
                                          <p:spTgt spid="48"/>
                                        </p:tgtEl>
                                      </p:cBhvr>
                                    </p:animEffect>
                                  </p:childTnLst>
                                </p:cTn>
                              </p:par>
                              <p:par>
                                <p:cTn id="100" presetID="22" presetClass="entr" presetSubtype="4" fill="hold" grpId="0" nodeType="withEffect">
                                  <p:stCondLst>
                                    <p:cond delay="0"/>
                                  </p:stCondLst>
                                  <p:childTnLst>
                                    <p:set>
                                      <p:cBhvr>
                                        <p:cTn id="101" dur="1" fill="hold">
                                          <p:stCondLst>
                                            <p:cond delay="0"/>
                                          </p:stCondLst>
                                        </p:cTn>
                                        <p:tgtEl>
                                          <p:spTgt spid="72"/>
                                        </p:tgtEl>
                                        <p:attrNameLst>
                                          <p:attrName>style.visibility</p:attrName>
                                        </p:attrNameLst>
                                      </p:cBhvr>
                                      <p:to>
                                        <p:strVal val="visible"/>
                                      </p:to>
                                    </p:set>
                                    <p:animEffect transition="in" filter="wipe(down)">
                                      <p:cBhvr>
                                        <p:cTn id="102" dur="500"/>
                                        <p:tgtEl>
                                          <p:spTgt spid="72"/>
                                        </p:tgtEl>
                                      </p:cBhvr>
                                    </p:animEffect>
                                  </p:childTnLst>
                                </p:cTn>
                              </p:par>
                            </p:childTnLst>
                          </p:cTn>
                        </p:par>
                      </p:childTnLst>
                    </p:cTn>
                  </p:par>
                  <p:par>
                    <p:cTn id="103" fill="hold">
                      <p:stCondLst>
                        <p:cond delay="indefinite"/>
                      </p:stCondLst>
                      <p:childTnLst>
                        <p:par>
                          <p:cTn id="104" fill="hold">
                            <p:stCondLst>
                              <p:cond delay="0"/>
                            </p:stCondLst>
                            <p:childTnLst>
                              <p:par>
                                <p:cTn id="105" presetID="22" presetClass="entr" presetSubtype="4" fill="hold" nodeType="clickEffect">
                                  <p:stCondLst>
                                    <p:cond delay="0"/>
                                  </p:stCondLst>
                                  <p:childTnLst>
                                    <p:set>
                                      <p:cBhvr>
                                        <p:cTn id="106" dur="1" fill="hold">
                                          <p:stCondLst>
                                            <p:cond delay="0"/>
                                          </p:stCondLst>
                                        </p:cTn>
                                        <p:tgtEl>
                                          <p:spTgt spid="45"/>
                                        </p:tgtEl>
                                        <p:attrNameLst>
                                          <p:attrName>style.visibility</p:attrName>
                                        </p:attrNameLst>
                                      </p:cBhvr>
                                      <p:to>
                                        <p:strVal val="visible"/>
                                      </p:to>
                                    </p:set>
                                    <p:animEffect transition="in" filter="wipe(down)">
                                      <p:cBhvr>
                                        <p:cTn id="107" dur="500"/>
                                        <p:tgtEl>
                                          <p:spTgt spid="45"/>
                                        </p:tgtEl>
                                      </p:cBhvr>
                                    </p:animEffect>
                                  </p:childTnLst>
                                </p:cTn>
                              </p:par>
                              <p:par>
                                <p:cTn id="108" presetID="22" presetClass="entr" presetSubtype="4" fill="hold" grpId="0" nodeType="withEffect">
                                  <p:stCondLst>
                                    <p:cond delay="0"/>
                                  </p:stCondLst>
                                  <p:childTnLst>
                                    <p:set>
                                      <p:cBhvr>
                                        <p:cTn id="109" dur="1" fill="hold">
                                          <p:stCondLst>
                                            <p:cond delay="0"/>
                                          </p:stCondLst>
                                        </p:cTn>
                                        <p:tgtEl>
                                          <p:spTgt spid="73"/>
                                        </p:tgtEl>
                                        <p:attrNameLst>
                                          <p:attrName>style.visibility</p:attrName>
                                        </p:attrNameLst>
                                      </p:cBhvr>
                                      <p:to>
                                        <p:strVal val="visible"/>
                                      </p:to>
                                    </p:set>
                                    <p:animEffect transition="in" filter="wipe(down)">
                                      <p:cBhvr>
                                        <p:cTn id="110" dur="500"/>
                                        <p:tgtEl>
                                          <p:spTgt spid="73"/>
                                        </p:tgtEl>
                                      </p:cBhvr>
                                    </p:animEffect>
                                  </p:childTnLst>
                                </p:cTn>
                              </p:par>
                              <p:par>
                                <p:cTn id="111" presetID="22" presetClass="entr" presetSubtype="4" fill="hold" grpId="0" nodeType="withEffect">
                                  <p:stCondLst>
                                    <p:cond delay="0"/>
                                  </p:stCondLst>
                                  <p:childTnLst>
                                    <p:set>
                                      <p:cBhvr>
                                        <p:cTn id="112" dur="1" fill="hold">
                                          <p:stCondLst>
                                            <p:cond delay="0"/>
                                          </p:stCondLst>
                                        </p:cTn>
                                        <p:tgtEl>
                                          <p:spTgt spid="4"/>
                                        </p:tgtEl>
                                        <p:attrNameLst>
                                          <p:attrName>style.visibility</p:attrName>
                                        </p:attrNameLst>
                                      </p:cBhvr>
                                      <p:to>
                                        <p:strVal val="visible"/>
                                      </p:to>
                                    </p:set>
                                    <p:animEffect transition="in" filter="wipe(down)">
                                      <p:cBhvr>
                                        <p:cTn id="113" dur="500"/>
                                        <p:tgtEl>
                                          <p:spTgt spid="4"/>
                                        </p:tgtEl>
                                      </p:cBhvr>
                                    </p:animEffect>
                                  </p:childTnLst>
                                </p:cTn>
                              </p:par>
                            </p:childTnLst>
                          </p:cTn>
                        </p:par>
                      </p:childTnLst>
                    </p:cTn>
                  </p:par>
                  <p:par>
                    <p:cTn id="114" fill="hold">
                      <p:stCondLst>
                        <p:cond delay="indefinite"/>
                      </p:stCondLst>
                      <p:childTnLst>
                        <p:par>
                          <p:cTn id="115" fill="hold">
                            <p:stCondLst>
                              <p:cond delay="0"/>
                            </p:stCondLst>
                            <p:childTnLst>
                              <p:par>
                                <p:cTn id="116" presetID="22" presetClass="entr" presetSubtype="4" fill="hold" grpId="0" nodeType="clickEffect">
                                  <p:stCondLst>
                                    <p:cond delay="0"/>
                                  </p:stCondLst>
                                  <p:childTnLst>
                                    <p:set>
                                      <p:cBhvr>
                                        <p:cTn id="117" dur="1" fill="hold">
                                          <p:stCondLst>
                                            <p:cond delay="0"/>
                                          </p:stCondLst>
                                        </p:cTn>
                                        <p:tgtEl>
                                          <p:spTgt spid="26"/>
                                        </p:tgtEl>
                                        <p:attrNameLst>
                                          <p:attrName>style.visibility</p:attrName>
                                        </p:attrNameLst>
                                      </p:cBhvr>
                                      <p:to>
                                        <p:strVal val="visible"/>
                                      </p:to>
                                    </p:set>
                                    <p:animEffect transition="in" filter="wipe(down)">
                                      <p:cBhvr>
                                        <p:cTn id="118" dur="500"/>
                                        <p:tgtEl>
                                          <p:spTgt spid="26"/>
                                        </p:tgtEl>
                                      </p:cBhvr>
                                    </p:animEffect>
                                  </p:childTnLst>
                                </p:cTn>
                              </p:par>
                              <p:par>
                                <p:cTn id="119" presetID="22" presetClass="entr" presetSubtype="4" fill="hold" nodeType="withEffect">
                                  <p:stCondLst>
                                    <p:cond delay="0"/>
                                  </p:stCondLst>
                                  <p:childTnLst>
                                    <p:set>
                                      <p:cBhvr>
                                        <p:cTn id="120" dur="1" fill="hold">
                                          <p:stCondLst>
                                            <p:cond delay="0"/>
                                          </p:stCondLst>
                                        </p:cTn>
                                        <p:tgtEl>
                                          <p:spTgt spid="42"/>
                                        </p:tgtEl>
                                        <p:attrNameLst>
                                          <p:attrName>style.visibility</p:attrName>
                                        </p:attrNameLst>
                                      </p:cBhvr>
                                      <p:to>
                                        <p:strVal val="visible"/>
                                      </p:to>
                                    </p:set>
                                    <p:animEffect transition="in" filter="wipe(down)">
                                      <p:cBhvr>
                                        <p:cTn id="121" dur="500"/>
                                        <p:tgtEl>
                                          <p:spTgt spid="42"/>
                                        </p:tgtEl>
                                      </p:cBhvr>
                                    </p:animEffect>
                                  </p:childTnLst>
                                </p:cTn>
                              </p:par>
                              <p:par>
                                <p:cTn id="122" presetID="22" presetClass="entr" presetSubtype="4" fill="hold" grpId="0" nodeType="withEffect">
                                  <p:stCondLst>
                                    <p:cond delay="0"/>
                                  </p:stCondLst>
                                  <p:childTnLst>
                                    <p:set>
                                      <p:cBhvr>
                                        <p:cTn id="123" dur="1" fill="hold">
                                          <p:stCondLst>
                                            <p:cond delay="0"/>
                                          </p:stCondLst>
                                        </p:cTn>
                                        <p:tgtEl>
                                          <p:spTgt spid="74"/>
                                        </p:tgtEl>
                                        <p:attrNameLst>
                                          <p:attrName>style.visibility</p:attrName>
                                        </p:attrNameLst>
                                      </p:cBhvr>
                                      <p:to>
                                        <p:strVal val="visible"/>
                                      </p:to>
                                    </p:set>
                                    <p:animEffect transition="in" filter="wipe(down)">
                                      <p:cBhvr>
                                        <p:cTn id="124" dur="500"/>
                                        <p:tgtEl>
                                          <p:spTgt spid="74"/>
                                        </p:tgtEl>
                                      </p:cBhvr>
                                    </p:animEffect>
                                  </p:childTnLst>
                                </p:cTn>
                              </p:par>
                            </p:childTnLst>
                          </p:cTn>
                        </p:par>
                      </p:childTnLst>
                    </p:cTn>
                  </p:par>
                  <p:par>
                    <p:cTn id="125" fill="hold">
                      <p:stCondLst>
                        <p:cond delay="indefinite"/>
                      </p:stCondLst>
                      <p:childTnLst>
                        <p:par>
                          <p:cTn id="126" fill="hold">
                            <p:stCondLst>
                              <p:cond delay="0"/>
                            </p:stCondLst>
                            <p:childTnLst>
                              <p:par>
                                <p:cTn id="127" presetID="22" presetClass="entr" presetSubtype="4" fill="hold" grpId="0" nodeType="clickEffect">
                                  <p:stCondLst>
                                    <p:cond delay="0"/>
                                  </p:stCondLst>
                                  <p:childTnLst>
                                    <p:set>
                                      <p:cBhvr>
                                        <p:cTn id="128" dur="1" fill="hold">
                                          <p:stCondLst>
                                            <p:cond delay="0"/>
                                          </p:stCondLst>
                                        </p:cTn>
                                        <p:tgtEl>
                                          <p:spTgt spid="2"/>
                                        </p:tgtEl>
                                        <p:attrNameLst>
                                          <p:attrName>style.visibility</p:attrName>
                                        </p:attrNameLst>
                                      </p:cBhvr>
                                      <p:to>
                                        <p:strVal val="visible"/>
                                      </p:to>
                                    </p:set>
                                    <p:animEffect transition="in" filter="wipe(down)">
                                      <p:cBhvr>
                                        <p:cTn id="129" dur="500"/>
                                        <p:tgtEl>
                                          <p:spTgt spid="2"/>
                                        </p:tgtEl>
                                      </p:cBhvr>
                                    </p:animEffect>
                                  </p:childTnLst>
                                </p:cTn>
                              </p:par>
                              <p:par>
                                <p:cTn id="130" presetID="22" presetClass="entr" presetSubtype="4" fill="hold" nodeType="withEffect">
                                  <p:stCondLst>
                                    <p:cond delay="0"/>
                                  </p:stCondLst>
                                  <p:childTnLst>
                                    <p:set>
                                      <p:cBhvr>
                                        <p:cTn id="131" dur="1" fill="hold">
                                          <p:stCondLst>
                                            <p:cond delay="0"/>
                                          </p:stCondLst>
                                        </p:cTn>
                                        <p:tgtEl>
                                          <p:spTgt spid="75"/>
                                        </p:tgtEl>
                                        <p:attrNameLst>
                                          <p:attrName>style.visibility</p:attrName>
                                        </p:attrNameLst>
                                      </p:cBhvr>
                                      <p:to>
                                        <p:strVal val="visible"/>
                                      </p:to>
                                    </p:set>
                                    <p:animEffect transition="in" filter="wipe(down)">
                                      <p:cBhvr>
                                        <p:cTn id="132" dur="500"/>
                                        <p:tgtEl>
                                          <p:spTgt spid="75"/>
                                        </p:tgtEl>
                                      </p:cBhvr>
                                    </p:animEffect>
                                  </p:childTnLst>
                                </p:cTn>
                              </p:par>
                              <p:par>
                                <p:cTn id="133" presetID="22" presetClass="entr" presetSubtype="4" fill="hold" grpId="0" nodeType="withEffect">
                                  <p:stCondLst>
                                    <p:cond delay="0"/>
                                  </p:stCondLst>
                                  <p:childTnLst>
                                    <p:set>
                                      <p:cBhvr>
                                        <p:cTn id="134" dur="1" fill="hold">
                                          <p:stCondLst>
                                            <p:cond delay="0"/>
                                          </p:stCondLst>
                                        </p:cTn>
                                        <p:tgtEl>
                                          <p:spTgt spid="78"/>
                                        </p:tgtEl>
                                        <p:attrNameLst>
                                          <p:attrName>style.visibility</p:attrName>
                                        </p:attrNameLst>
                                      </p:cBhvr>
                                      <p:to>
                                        <p:strVal val="visible"/>
                                      </p:to>
                                    </p:set>
                                    <p:animEffect transition="in" filter="wipe(down)">
                                      <p:cBhvr>
                                        <p:cTn id="135" dur="500"/>
                                        <p:tgtEl>
                                          <p:spTgt spid="78"/>
                                        </p:tgtEl>
                                      </p:cBhvr>
                                    </p:animEffect>
                                  </p:childTnLst>
                                </p:cTn>
                              </p:par>
                            </p:childTnLst>
                          </p:cTn>
                        </p:par>
                      </p:childTnLst>
                    </p:cTn>
                  </p:par>
                  <p:par>
                    <p:cTn id="136" fill="hold">
                      <p:stCondLst>
                        <p:cond delay="indefinite"/>
                      </p:stCondLst>
                      <p:childTnLst>
                        <p:par>
                          <p:cTn id="137" fill="hold">
                            <p:stCondLst>
                              <p:cond delay="0"/>
                            </p:stCondLst>
                            <p:childTnLst>
                              <p:par>
                                <p:cTn id="138" presetID="22" presetClass="entr" presetSubtype="4" fill="hold" grpId="0" nodeType="clickEffect">
                                  <p:stCondLst>
                                    <p:cond delay="0"/>
                                  </p:stCondLst>
                                  <p:childTnLst>
                                    <p:set>
                                      <p:cBhvr>
                                        <p:cTn id="139" dur="1" fill="hold">
                                          <p:stCondLst>
                                            <p:cond delay="0"/>
                                          </p:stCondLst>
                                        </p:cTn>
                                        <p:tgtEl>
                                          <p:spTgt spid="28"/>
                                        </p:tgtEl>
                                        <p:attrNameLst>
                                          <p:attrName>style.visibility</p:attrName>
                                        </p:attrNameLst>
                                      </p:cBhvr>
                                      <p:to>
                                        <p:strVal val="visible"/>
                                      </p:to>
                                    </p:set>
                                    <p:animEffect transition="in" filter="wipe(down)">
                                      <p:cBhvr>
                                        <p:cTn id="140" dur="500"/>
                                        <p:tgtEl>
                                          <p:spTgt spid="28"/>
                                        </p:tgtEl>
                                      </p:cBhvr>
                                    </p:animEffect>
                                  </p:childTnLst>
                                </p:cTn>
                              </p:par>
                              <p:par>
                                <p:cTn id="141" presetID="22" presetClass="entr" presetSubtype="4" fill="hold" nodeType="withEffect">
                                  <p:stCondLst>
                                    <p:cond delay="0"/>
                                  </p:stCondLst>
                                  <p:childTnLst>
                                    <p:set>
                                      <p:cBhvr>
                                        <p:cTn id="142" dur="1" fill="hold">
                                          <p:stCondLst>
                                            <p:cond delay="0"/>
                                          </p:stCondLst>
                                        </p:cTn>
                                        <p:tgtEl>
                                          <p:spTgt spid="79"/>
                                        </p:tgtEl>
                                        <p:attrNameLst>
                                          <p:attrName>style.visibility</p:attrName>
                                        </p:attrNameLst>
                                      </p:cBhvr>
                                      <p:to>
                                        <p:strVal val="visible"/>
                                      </p:to>
                                    </p:set>
                                    <p:animEffect transition="in" filter="wipe(down)">
                                      <p:cBhvr>
                                        <p:cTn id="143" dur="500"/>
                                        <p:tgtEl>
                                          <p:spTgt spid="79"/>
                                        </p:tgtEl>
                                      </p:cBhvr>
                                    </p:animEffect>
                                  </p:childTnLst>
                                </p:cTn>
                              </p:par>
                              <p:par>
                                <p:cTn id="144" presetID="22" presetClass="entr" presetSubtype="4" fill="hold" grpId="0" nodeType="withEffect">
                                  <p:stCondLst>
                                    <p:cond delay="0"/>
                                  </p:stCondLst>
                                  <p:childTnLst>
                                    <p:set>
                                      <p:cBhvr>
                                        <p:cTn id="145" dur="1" fill="hold">
                                          <p:stCondLst>
                                            <p:cond delay="0"/>
                                          </p:stCondLst>
                                        </p:cTn>
                                        <p:tgtEl>
                                          <p:spTgt spid="82"/>
                                        </p:tgtEl>
                                        <p:attrNameLst>
                                          <p:attrName>style.visibility</p:attrName>
                                        </p:attrNameLst>
                                      </p:cBhvr>
                                      <p:to>
                                        <p:strVal val="visible"/>
                                      </p:to>
                                    </p:set>
                                    <p:animEffect transition="in" filter="wipe(down)">
                                      <p:cBhvr>
                                        <p:cTn id="146" dur="500"/>
                                        <p:tgtEl>
                                          <p:spTgt spid="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9" grpId="0"/>
      <p:bldP spid="21" grpId="0"/>
      <p:bldP spid="22" grpId="0"/>
      <p:bldP spid="23" grpId="0"/>
      <p:bldP spid="24" grpId="0"/>
      <p:bldP spid="25" grpId="0"/>
      <p:bldP spid="26" grpId="0"/>
      <p:bldP spid="27" grpId="0"/>
      <p:bldP spid="28" grpId="0"/>
      <p:bldP spid="66" grpId="0"/>
      <p:bldP spid="67" grpId="0"/>
      <p:bldP spid="68" grpId="0"/>
      <p:bldP spid="69" grpId="0"/>
      <p:bldP spid="70" grpId="0"/>
      <p:bldP spid="71" grpId="0"/>
      <p:bldP spid="72" grpId="0"/>
      <p:bldP spid="73" grpId="0"/>
      <p:bldP spid="74" grpId="0"/>
      <p:bldP spid="2" grpId="0"/>
      <p:bldP spid="78" grpId="0"/>
      <p:bldP spid="82" grpId="0"/>
      <p:bldP spid="86" grpId="0"/>
      <p:bldP spid="3" grpId="0"/>
      <p:bldP spid="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74969" y="517674"/>
            <a:ext cx="172974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a:t>
            </a:r>
            <a:r>
              <a:rPr lang="en-US" sz="8000" b="1" dirty="0" smtClean="0">
                <a:solidFill>
                  <a:srgbClr val="1F2020"/>
                </a:solidFill>
                <a:latin typeface="Century Gothic Paneuropean Bold"/>
                <a:ea typeface="Century Gothic Paneuropean Bold"/>
                <a:cs typeface="Century Gothic Paneuropean Bold"/>
                <a:sym typeface="Century Gothic Paneuropean Bold"/>
              </a:rPr>
              <a:t>study </a:t>
            </a:r>
            <a:r>
              <a:rPr lang="en-US" sz="8000" b="1" dirty="0">
                <a:solidFill>
                  <a:srgbClr val="1F2020"/>
                </a:solidFill>
                <a:latin typeface="Century Gothic Paneuropean Bold"/>
                <a:ea typeface="Century Gothic Paneuropean Bold"/>
                <a:cs typeface="Century Gothic Paneuropean Bold"/>
                <a:sym typeface="Century Gothic Paneuropean Bold"/>
              </a:rPr>
              <a:t>in Kathmandu, Nepal</a:t>
            </a:r>
          </a:p>
        </p:txBody>
      </p:sp>
      <p:sp>
        <p:nvSpPr>
          <p:cNvPr id="17" name="AutoShape 17"/>
          <p:cNvSpPr/>
          <p:nvPr/>
        </p:nvSpPr>
        <p:spPr>
          <a:xfrm>
            <a:off x="548454" y="168466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828800" y="2628900"/>
            <a:ext cx="12556246" cy="1077218"/>
          </a:xfrm>
          <a:prstGeom prst="rect">
            <a:avLst/>
          </a:prstGeom>
        </p:spPr>
        <p:txBody>
          <a:bodyPr wrap="square">
            <a:spAutoFit/>
          </a:bodyPr>
          <a:lstStyle/>
          <a:p>
            <a:r>
              <a:rPr lang="en-US" sz="3200" b="1" dirty="0"/>
              <a:t>Step 4: Monetize the </a:t>
            </a:r>
            <a:r>
              <a:rPr lang="en-US" sz="3200" b="1" dirty="0" smtClean="0"/>
              <a:t>Impacts :</a:t>
            </a:r>
            <a:endParaRPr lang="en-US" sz="3200" b="1" dirty="0"/>
          </a:p>
          <a:p>
            <a:endParaRPr lang="fr-FR" sz="3200" b="1" dirty="0"/>
          </a:p>
        </p:txBody>
      </p:sp>
      <p:pic>
        <p:nvPicPr>
          <p:cNvPr id="3" name="Picture 2"/>
          <p:cNvPicPr>
            <a:picLocks noChangeAspect="1"/>
          </p:cNvPicPr>
          <p:nvPr/>
        </p:nvPicPr>
        <p:blipFill>
          <a:blip r:embed="rId2"/>
          <a:stretch>
            <a:fillRect/>
          </a:stretch>
        </p:blipFill>
        <p:spPr>
          <a:xfrm>
            <a:off x="0" y="3238500"/>
            <a:ext cx="18288000" cy="7048500"/>
          </a:xfrm>
          <a:prstGeom prst="rect">
            <a:avLst/>
          </a:prstGeom>
        </p:spPr>
      </p:pic>
    </p:spTree>
    <p:extLst>
      <p:ext uri="{BB962C8B-B14F-4D97-AF65-F5344CB8AC3E}">
        <p14:creationId xmlns:p14="http://schemas.microsoft.com/office/powerpoint/2010/main" val="2004493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anim calcmode="lin" valueType="num">
                                      <p:cBhvr>
                                        <p:cTn id="8" dur="1000" fill="hold"/>
                                        <p:tgtEl>
                                          <p:spTgt spid="3"/>
                                        </p:tgtEl>
                                        <p:attrNameLst>
                                          <p:attrName>ppt_x</p:attrName>
                                        </p:attrNameLst>
                                      </p:cBhvr>
                                      <p:tavLst>
                                        <p:tav tm="0">
                                          <p:val>
                                            <p:strVal val="#ppt_x"/>
                                          </p:val>
                                        </p:tav>
                                        <p:tav tm="100000">
                                          <p:val>
                                            <p:strVal val="#ppt_x"/>
                                          </p:val>
                                        </p:tav>
                                      </p:tavLst>
                                    </p:anim>
                                    <p:anim calcmode="lin" valueType="num">
                                      <p:cBhvr>
                                        <p:cTn id="9"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74969" y="517674"/>
            <a:ext cx="172974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a:t>
            </a:r>
            <a:r>
              <a:rPr lang="en-US" sz="8000" b="1" dirty="0" smtClean="0">
                <a:solidFill>
                  <a:srgbClr val="1F2020"/>
                </a:solidFill>
                <a:latin typeface="Century Gothic Paneuropean Bold"/>
                <a:ea typeface="Century Gothic Paneuropean Bold"/>
                <a:cs typeface="Century Gothic Paneuropean Bold"/>
                <a:sym typeface="Century Gothic Paneuropean Bold"/>
              </a:rPr>
              <a:t>study </a:t>
            </a:r>
            <a:r>
              <a:rPr lang="en-US" sz="8000" b="1" dirty="0">
                <a:solidFill>
                  <a:srgbClr val="1F2020"/>
                </a:solidFill>
                <a:latin typeface="Century Gothic Paneuropean Bold"/>
                <a:ea typeface="Century Gothic Paneuropean Bold"/>
                <a:cs typeface="Century Gothic Paneuropean Bold"/>
                <a:sym typeface="Century Gothic Paneuropean Bold"/>
              </a:rPr>
              <a:t>in Kathmandu, Nepal</a:t>
            </a:r>
          </a:p>
        </p:txBody>
      </p:sp>
      <p:sp>
        <p:nvSpPr>
          <p:cNvPr id="17" name="AutoShape 17"/>
          <p:cNvSpPr/>
          <p:nvPr/>
        </p:nvSpPr>
        <p:spPr>
          <a:xfrm>
            <a:off x="548454" y="168466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828800" y="2628900"/>
            <a:ext cx="12556246" cy="1077218"/>
          </a:xfrm>
          <a:prstGeom prst="rect">
            <a:avLst/>
          </a:prstGeom>
        </p:spPr>
        <p:txBody>
          <a:bodyPr wrap="square">
            <a:spAutoFit/>
          </a:bodyPr>
          <a:lstStyle/>
          <a:p>
            <a:r>
              <a:rPr lang="en-US" sz="3200" b="1" dirty="0"/>
              <a:t>Step 5: Aggregate Benefits and </a:t>
            </a:r>
            <a:r>
              <a:rPr lang="en-US" sz="3200" b="1" dirty="0" smtClean="0"/>
              <a:t>Costs :</a:t>
            </a:r>
            <a:endParaRPr lang="en-US" sz="3200" b="1" dirty="0"/>
          </a:p>
          <a:p>
            <a:endParaRPr lang="fr-FR" sz="3200" b="1" dirty="0"/>
          </a:p>
        </p:txBody>
      </p:sp>
      <p:sp>
        <p:nvSpPr>
          <p:cNvPr id="10" name="Rectangle 9"/>
          <p:cNvSpPr/>
          <p:nvPr/>
        </p:nvSpPr>
        <p:spPr>
          <a:xfrm>
            <a:off x="1005642" y="3706118"/>
            <a:ext cx="14935200" cy="1077218"/>
          </a:xfrm>
          <a:prstGeom prst="rect">
            <a:avLst/>
          </a:prstGeom>
        </p:spPr>
        <p:txBody>
          <a:bodyPr wrap="square">
            <a:spAutoFit/>
          </a:bodyPr>
          <a:lstStyle/>
          <a:p>
            <a:r>
              <a:rPr lang="en-US" sz="3200" dirty="0"/>
              <a:t>Since the life of PV solar panel and </a:t>
            </a:r>
            <a:r>
              <a:rPr lang="en-US" sz="3200" dirty="0" smtClean="0"/>
              <a:t>rainwater harvesting is 20 years, the time horizon for CBA is set at 20 years from the start of the installation</a:t>
            </a:r>
            <a:endParaRPr lang="fr-FR" sz="3200" dirty="0"/>
          </a:p>
        </p:txBody>
      </p:sp>
      <p:sp>
        <p:nvSpPr>
          <p:cNvPr id="11" name="Rectangle 10"/>
          <p:cNvSpPr/>
          <p:nvPr/>
        </p:nvSpPr>
        <p:spPr>
          <a:xfrm>
            <a:off x="1012569" y="4814509"/>
            <a:ext cx="14439901" cy="584775"/>
          </a:xfrm>
          <a:prstGeom prst="rect">
            <a:avLst/>
          </a:prstGeom>
        </p:spPr>
        <p:txBody>
          <a:bodyPr wrap="square">
            <a:spAutoFit/>
          </a:bodyPr>
          <a:lstStyle/>
          <a:p>
            <a:r>
              <a:rPr lang="en-US" sz="3200" dirty="0"/>
              <a:t>The social </a:t>
            </a:r>
            <a:r>
              <a:rPr lang="en-US" sz="3200" dirty="0" smtClean="0"/>
              <a:t>discount rate </a:t>
            </a:r>
            <a:r>
              <a:rPr lang="en-US" sz="3200" dirty="0"/>
              <a:t>is calculated from the Social rate of time </a:t>
            </a:r>
            <a:r>
              <a:rPr lang="en-US" sz="3200" dirty="0" smtClean="0"/>
              <a:t>preference (SRTP</a:t>
            </a:r>
            <a:r>
              <a:rPr lang="en-US" sz="3200" dirty="0"/>
              <a:t>) </a:t>
            </a:r>
            <a:endParaRPr lang="fr-FR" sz="3200" dirty="0"/>
          </a:p>
        </p:txBody>
      </p:sp>
      <p:sp>
        <p:nvSpPr>
          <p:cNvPr id="18" name="Rectangle 17"/>
          <p:cNvSpPr/>
          <p:nvPr/>
        </p:nvSpPr>
        <p:spPr>
          <a:xfrm>
            <a:off x="1005642" y="5430457"/>
            <a:ext cx="14446828" cy="3046988"/>
          </a:xfrm>
          <a:prstGeom prst="rect">
            <a:avLst/>
          </a:prstGeom>
        </p:spPr>
        <p:txBody>
          <a:bodyPr wrap="square">
            <a:spAutoFit/>
          </a:bodyPr>
          <a:lstStyle/>
          <a:p>
            <a:r>
              <a:rPr lang="en-US" sz="3200" dirty="0"/>
              <a:t>The </a:t>
            </a:r>
            <a:r>
              <a:rPr lang="en-US" sz="3200" dirty="0" smtClean="0"/>
              <a:t>SRTP is </a:t>
            </a:r>
            <a:r>
              <a:rPr lang="en-US" sz="3200" dirty="0"/>
              <a:t>calculated as a maximum of </a:t>
            </a:r>
            <a:r>
              <a:rPr lang="en-US" sz="3200" dirty="0" smtClean="0"/>
              <a:t>Development </a:t>
            </a:r>
            <a:r>
              <a:rPr lang="en-US" sz="3200" dirty="0"/>
              <a:t>Bond </a:t>
            </a:r>
            <a:r>
              <a:rPr lang="en-US" sz="3200" dirty="0" smtClean="0"/>
              <a:t>and Treasury </a:t>
            </a:r>
            <a:r>
              <a:rPr lang="en-US" sz="3200" dirty="0"/>
              <a:t>Bill</a:t>
            </a:r>
            <a:r>
              <a:rPr lang="en-US" sz="3200" dirty="0" smtClean="0"/>
              <a:t>. </a:t>
            </a:r>
          </a:p>
          <a:p>
            <a:r>
              <a:rPr lang="en-US" sz="3200" dirty="0"/>
              <a:t>As per the central bank of </a:t>
            </a:r>
            <a:r>
              <a:rPr lang="en-US" sz="3200" dirty="0" smtClean="0"/>
              <a:t>Nepal </a:t>
            </a:r>
          </a:p>
          <a:p>
            <a:r>
              <a:rPr lang="en-US" sz="3200" dirty="0" smtClean="0"/>
              <a:t>The interest </a:t>
            </a:r>
            <a:r>
              <a:rPr lang="en-US" sz="3200" dirty="0"/>
              <a:t>rate on development bond is   5% for 15 years</a:t>
            </a:r>
            <a:endParaRPr lang="en-US" sz="3200" dirty="0" smtClean="0"/>
          </a:p>
          <a:p>
            <a:r>
              <a:rPr lang="en-US" sz="3200" dirty="0"/>
              <a:t>4.28% for the treasury bill over 364 </a:t>
            </a:r>
            <a:r>
              <a:rPr lang="en-US" sz="3200" dirty="0" smtClean="0"/>
              <a:t>days </a:t>
            </a:r>
          </a:p>
          <a:p>
            <a:r>
              <a:rPr lang="en-US" sz="3200" dirty="0" smtClean="0"/>
              <a:t>so</a:t>
            </a:r>
            <a:r>
              <a:rPr lang="en-US" sz="3200" dirty="0"/>
              <a:t>,</a:t>
            </a:r>
          </a:p>
          <a:p>
            <a:r>
              <a:rPr lang="en-US" sz="3200" dirty="0"/>
              <a:t>the social discount rate is considered as 5%</a:t>
            </a:r>
            <a:endParaRPr lang="fr-FR" sz="3200" dirty="0"/>
          </a:p>
        </p:txBody>
      </p:sp>
    </p:spTree>
    <p:extLst>
      <p:ext uri="{BB962C8B-B14F-4D97-AF65-F5344CB8AC3E}">
        <p14:creationId xmlns:p14="http://schemas.microsoft.com/office/powerpoint/2010/main" val="10916830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1000"/>
                                        <p:tgtEl>
                                          <p:spTgt spid="10"/>
                                        </p:tgtEl>
                                      </p:cBhvr>
                                    </p:animEffect>
                                    <p:anim calcmode="lin" valueType="num">
                                      <p:cBhvr>
                                        <p:cTn id="8" dur="1000" fill="hold"/>
                                        <p:tgtEl>
                                          <p:spTgt spid="10"/>
                                        </p:tgtEl>
                                        <p:attrNameLst>
                                          <p:attrName>ppt_x</p:attrName>
                                        </p:attrNameLst>
                                      </p:cBhvr>
                                      <p:tavLst>
                                        <p:tav tm="0">
                                          <p:val>
                                            <p:strVal val="#ppt_x"/>
                                          </p:val>
                                        </p:tav>
                                        <p:tav tm="100000">
                                          <p:val>
                                            <p:strVal val="#ppt_x"/>
                                          </p:val>
                                        </p:tav>
                                      </p:tavLst>
                                    </p:anim>
                                    <p:anim calcmode="lin" valueType="num">
                                      <p:cBhvr>
                                        <p:cTn id="9" dur="1000" fill="hold"/>
                                        <p:tgtEl>
                                          <p:spTgt spid="10"/>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1000"/>
                                        <p:tgtEl>
                                          <p:spTgt spid="11"/>
                                        </p:tgtEl>
                                      </p:cBhvr>
                                    </p:animEffect>
                                    <p:anim calcmode="lin" valueType="num">
                                      <p:cBhvr>
                                        <p:cTn id="13" dur="1000" fill="hold"/>
                                        <p:tgtEl>
                                          <p:spTgt spid="11"/>
                                        </p:tgtEl>
                                        <p:attrNameLst>
                                          <p:attrName>ppt_x</p:attrName>
                                        </p:attrNameLst>
                                      </p:cBhvr>
                                      <p:tavLst>
                                        <p:tav tm="0">
                                          <p:val>
                                            <p:strVal val="#ppt_x"/>
                                          </p:val>
                                        </p:tav>
                                        <p:tav tm="100000">
                                          <p:val>
                                            <p:strVal val="#ppt_x"/>
                                          </p:val>
                                        </p:tav>
                                      </p:tavLst>
                                    </p:anim>
                                    <p:anim calcmode="lin" valueType="num">
                                      <p:cBhvr>
                                        <p:cTn id="14" dur="1000" fill="hold"/>
                                        <p:tgtEl>
                                          <p:spTgt spid="11"/>
                                        </p:tgtEl>
                                        <p:attrNameLst>
                                          <p:attrName>ppt_y</p:attrName>
                                        </p:attrNameLst>
                                      </p:cBhvr>
                                      <p:tavLst>
                                        <p:tav tm="0">
                                          <p:val>
                                            <p:strVal val="#ppt_y+.1"/>
                                          </p:val>
                                        </p:tav>
                                        <p:tav tm="100000">
                                          <p:val>
                                            <p:strVal val="#ppt_y"/>
                                          </p:val>
                                        </p:tav>
                                      </p:tavLst>
                                    </p:anim>
                                  </p:childTnLst>
                                </p:cTn>
                              </p:par>
                              <p:par>
                                <p:cTn id="15" presetID="42" presetClass="entr" presetSubtype="0" fill="hold" grpId="0" nodeType="with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1000"/>
                                        <p:tgtEl>
                                          <p:spTgt spid="18"/>
                                        </p:tgtEl>
                                      </p:cBhvr>
                                    </p:animEffect>
                                    <p:anim calcmode="lin" valueType="num">
                                      <p:cBhvr>
                                        <p:cTn id="18" dur="1000" fill="hold"/>
                                        <p:tgtEl>
                                          <p:spTgt spid="18"/>
                                        </p:tgtEl>
                                        <p:attrNameLst>
                                          <p:attrName>ppt_x</p:attrName>
                                        </p:attrNameLst>
                                      </p:cBhvr>
                                      <p:tavLst>
                                        <p:tav tm="0">
                                          <p:val>
                                            <p:strVal val="#ppt_x"/>
                                          </p:val>
                                        </p:tav>
                                        <p:tav tm="100000">
                                          <p:val>
                                            <p:strVal val="#ppt_x"/>
                                          </p:val>
                                        </p:tav>
                                      </p:tavLst>
                                    </p:anim>
                                    <p:anim calcmode="lin" valueType="num">
                                      <p:cBhvr>
                                        <p:cTn id="19" dur="1000" fill="hold"/>
                                        <p:tgtEl>
                                          <p:spTgt spid="1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P spid="11" grpId="0"/>
      <p:bldP spid="18"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74969" y="517674"/>
            <a:ext cx="172974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a:t>
            </a:r>
            <a:r>
              <a:rPr lang="en-US" sz="8000" b="1" dirty="0" smtClean="0">
                <a:solidFill>
                  <a:srgbClr val="1F2020"/>
                </a:solidFill>
                <a:latin typeface="Century Gothic Paneuropean Bold"/>
                <a:ea typeface="Century Gothic Paneuropean Bold"/>
                <a:cs typeface="Century Gothic Paneuropean Bold"/>
                <a:sym typeface="Century Gothic Paneuropean Bold"/>
              </a:rPr>
              <a:t>study </a:t>
            </a:r>
            <a:r>
              <a:rPr lang="en-US" sz="8000" b="1" dirty="0">
                <a:solidFill>
                  <a:srgbClr val="1F2020"/>
                </a:solidFill>
                <a:latin typeface="Century Gothic Paneuropean Bold"/>
                <a:ea typeface="Century Gothic Paneuropean Bold"/>
                <a:cs typeface="Century Gothic Paneuropean Bold"/>
                <a:sym typeface="Century Gothic Paneuropean Bold"/>
              </a:rPr>
              <a:t>in Kathmandu, Nepal</a:t>
            </a:r>
          </a:p>
        </p:txBody>
      </p:sp>
      <p:sp>
        <p:nvSpPr>
          <p:cNvPr id="17" name="AutoShape 17"/>
          <p:cNvSpPr/>
          <p:nvPr/>
        </p:nvSpPr>
        <p:spPr>
          <a:xfrm>
            <a:off x="548454" y="168466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828800" y="2628900"/>
            <a:ext cx="12556246" cy="1077218"/>
          </a:xfrm>
          <a:prstGeom prst="rect">
            <a:avLst/>
          </a:prstGeom>
        </p:spPr>
        <p:txBody>
          <a:bodyPr wrap="square">
            <a:spAutoFit/>
          </a:bodyPr>
          <a:lstStyle/>
          <a:p>
            <a:r>
              <a:rPr lang="en-US" sz="3200" b="1" dirty="0" smtClean="0"/>
              <a:t>Step </a:t>
            </a:r>
            <a:r>
              <a:rPr lang="en-US" sz="3200" b="1" dirty="0"/>
              <a:t>6: Calculate NPV, IRR, and B/C </a:t>
            </a:r>
            <a:r>
              <a:rPr lang="en-US" sz="3200" b="1" dirty="0" smtClean="0"/>
              <a:t>ratio :</a:t>
            </a:r>
            <a:endParaRPr lang="en-US" sz="3200" b="1" dirty="0"/>
          </a:p>
          <a:p>
            <a:endParaRPr lang="fr-FR" sz="3200" b="1" dirty="0"/>
          </a:p>
        </p:txBody>
      </p:sp>
      <mc:AlternateContent xmlns:mc="http://schemas.openxmlformats.org/markup-compatibility/2006" xmlns:a14="http://schemas.microsoft.com/office/drawing/2010/main">
        <mc:Choice Requires="a14">
          <p:sp>
            <p:nvSpPr>
              <p:cNvPr id="11" name="Rectangle 10"/>
              <p:cNvSpPr/>
              <p:nvPr/>
            </p:nvSpPr>
            <p:spPr>
              <a:xfrm>
                <a:off x="1828800" y="3706118"/>
                <a:ext cx="7010400" cy="6942478"/>
              </a:xfrm>
              <a:prstGeom prst="rect">
                <a:avLst/>
              </a:prstGeom>
            </p:spPr>
            <p:txBody>
              <a:bodyPr wrap="square">
                <a:spAutoFit/>
              </a:bodyPr>
              <a:lstStyle/>
              <a:p>
                <a:r>
                  <a:rPr lang="fr-FR" sz="3200" dirty="0" smtClean="0"/>
                  <a:t>1. Net </a:t>
                </a:r>
                <a:r>
                  <a:rPr lang="fr-FR" sz="3200" dirty="0" err="1"/>
                  <a:t>Present</a:t>
                </a:r>
                <a:r>
                  <a:rPr lang="fr-FR" sz="3200" dirty="0"/>
                  <a:t> Value (NPV)</a:t>
                </a:r>
              </a:p>
              <a:p>
                <a:endParaRPr lang="fr-FR" sz="3200" dirty="0" smtClean="0"/>
              </a:p>
              <a:p>
                <a:r>
                  <a:rPr lang="pt-BR" sz="3200" dirty="0" smtClean="0"/>
                  <a:t>NPV</a:t>
                </a:r>
                <a14:m>
                  <m:oMath xmlns:m="http://schemas.openxmlformats.org/officeDocument/2006/math">
                    <m:r>
                      <a:rPr lang="pt-BR" sz="4000" i="1" smtClean="0">
                        <a:latin typeface="Cambria Math" panose="02040503050406030204" pitchFamily="18" charset="0"/>
                      </a:rPr>
                      <m:t>=</m:t>
                    </m:r>
                    <m:nary>
                      <m:naryPr>
                        <m:chr m:val="∑"/>
                        <m:ctrlPr>
                          <a:rPr lang="pt-BR" sz="4000" i="1" smtClean="0">
                            <a:latin typeface="Cambria Math" panose="02040503050406030204" pitchFamily="18" charset="0"/>
                          </a:rPr>
                        </m:ctrlPr>
                      </m:naryPr>
                      <m:sub>
                        <m:r>
                          <a:rPr lang="pt-BR" sz="4000" i="1" smtClean="0">
                            <a:latin typeface="Cambria Math" panose="02040503050406030204" pitchFamily="18" charset="0"/>
                          </a:rPr>
                          <m:t>𝑘</m:t>
                        </m:r>
                        <m:r>
                          <a:rPr lang="pt-BR" sz="4000" i="1" smtClean="0">
                            <a:latin typeface="Cambria Math" panose="02040503050406030204" pitchFamily="18" charset="0"/>
                          </a:rPr>
                          <m:t>=</m:t>
                        </m:r>
                        <m:r>
                          <a:rPr lang="pt-BR" sz="4000" i="1" smtClean="0">
                            <a:latin typeface="Cambria Math" panose="02040503050406030204" pitchFamily="18" charset="0"/>
                          </a:rPr>
                          <m:t>0</m:t>
                        </m:r>
                      </m:sub>
                      <m:sup>
                        <m:r>
                          <a:rPr lang="pt-BR" sz="4000" i="1" smtClean="0">
                            <a:latin typeface="Cambria Math" panose="02040503050406030204" pitchFamily="18" charset="0"/>
                          </a:rPr>
                          <m:t>𝑛</m:t>
                        </m:r>
                      </m:sup>
                      <m:e>
                        <m:f>
                          <m:fPr>
                            <m:ctrlPr>
                              <a:rPr lang="pt-BR" sz="4000" i="1" smtClean="0">
                                <a:latin typeface="Cambria Math" panose="02040503050406030204" pitchFamily="18" charset="0"/>
                              </a:rPr>
                            </m:ctrlPr>
                          </m:fPr>
                          <m:num>
                            <m:r>
                              <a:rPr lang="pt-BR" sz="4000" i="1">
                                <a:latin typeface="Cambria Math" panose="02040503050406030204" pitchFamily="18" charset="0"/>
                              </a:rPr>
                              <m:t>𝐶𝐹</m:t>
                            </m:r>
                            <m:r>
                              <a:rPr lang="pt-BR" sz="4000" i="1" smtClean="0">
                                <a:effectLst>
                                  <a:outerShdw blurRad="38100" dist="38100" dir="2700000" algn="tl">
                                    <a:srgbClr val="000000">
                                      <a:alpha val="43137"/>
                                    </a:srgbClr>
                                  </a:outerShdw>
                                </a:effectLst>
                                <a:latin typeface="Cambria Math" panose="02040503050406030204" pitchFamily="18" charset="0"/>
                              </a:rPr>
                              <m:t>𝑡</m:t>
                            </m:r>
                          </m:num>
                          <m:den>
                            <m:sSup>
                              <m:sSupPr>
                                <m:ctrlPr>
                                  <a:rPr lang="pt-BR" sz="4000" b="0" i="1" smtClean="0">
                                    <a:latin typeface="Cambria Math" panose="02040503050406030204" pitchFamily="18" charset="0"/>
                                  </a:rPr>
                                </m:ctrlPr>
                              </m:sSupPr>
                              <m:e>
                                <m:d>
                                  <m:dPr>
                                    <m:ctrlPr>
                                      <a:rPr lang="pt-BR" sz="4000" b="0" i="1" smtClean="0">
                                        <a:latin typeface="Cambria Math" panose="02040503050406030204" pitchFamily="18" charset="0"/>
                                      </a:rPr>
                                    </m:ctrlPr>
                                  </m:dPr>
                                  <m:e>
                                    <m:r>
                                      <a:rPr lang="fr-FR" sz="4000" b="0" i="1" smtClean="0">
                                        <a:latin typeface="Cambria Math" panose="02040503050406030204" pitchFamily="18" charset="0"/>
                                      </a:rPr>
                                      <m:t>1</m:t>
                                    </m:r>
                                    <m:r>
                                      <a:rPr lang="pt-BR" sz="4000" b="0" i="1" smtClean="0">
                                        <a:latin typeface="Cambria Math" panose="02040503050406030204" pitchFamily="18" charset="0"/>
                                      </a:rPr>
                                      <m:t>+</m:t>
                                    </m:r>
                                    <m:r>
                                      <a:rPr lang="fr-FR" sz="4000" b="0" i="1" smtClean="0">
                                        <a:latin typeface="Cambria Math" panose="02040503050406030204" pitchFamily="18" charset="0"/>
                                      </a:rPr>
                                      <m:t>𝑟</m:t>
                                    </m:r>
                                  </m:e>
                                </m:d>
                              </m:e>
                              <m:sup>
                                <m:r>
                                  <a:rPr lang="fr-FR" sz="4000" b="0" i="1" smtClean="0">
                                    <a:latin typeface="Cambria Math" panose="02040503050406030204" pitchFamily="18" charset="0"/>
                                  </a:rPr>
                                  <m:t>𝑡</m:t>
                                </m:r>
                              </m:sup>
                            </m:sSup>
                          </m:den>
                        </m:f>
                      </m:e>
                    </m:nary>
                  </m:oMath>
                </a14:m>
                <a:endParaRPr lang="en-US" sz="3200" dirty="0" smtClean="0"/>
              </a:p>
              <a:p>
                <a:r>
                  <a:rPr lang="en-US" sz="3200" dirty="0"/>
                  <a:t>The NPV = $14,997.51</a:t>
                </a:r>
              </a:p>
              <a:p>
                <a:endParaRPr lang="en-US" sz="3200" dirty="0" smtClean="0"/>
              </a:p>
              <a:p>
                <a:r>
                  <a:rPr lang="en-US" sz="3200" dirty="0" smtClean="0"/>
                  <a:t>2</a:t>
                </a:r>
                <a:r>
                  <a:rPr lang="en-US" sz="3200" dirty="0"/>
                  <a:t>. Internal Rate of Return (IRR</a:t>
                </a:r>
                <a:r>
                  <a:rPr lang="en-US" sz="3200" dirty="0" smtClean="0"/>
                  <a:t>)</a:t>
                </a:r>
              </a:p>
              <a:p>
                <a:endParaRPr lang="en-US" sz="3200" dirty="0" smtClean="0"/>
              </a:p>
              <a:p>
                <a:endParaRPr lang="fr-FR" sz="3200" dirty="0"/>
              </a:p>
              <a:p>
                <a:r>
                  <a:rPr lang="fr-FR" sz="3200" dirty="0" smtClean="0"/>
                  <a:t>IRR  </a:t>
                </a:r>
                <a:r>
                  <a:rPr lang="fr-FR" sz="3200" dirty="0"/>
                  <a:t>=  7.48%</a:t>
                </a:r>
                <a:endParaRPr lang="fr-FR" sz="3200" dirty="0" smtClean="0"/>
              </a:p>
              <a:p>
                <a:endParaRPr lang="fr-FR" sz="3200" i="1" dirty="0" smtClean="0">
                  <a:latin typeface="Cambria Math" panose="02040503050406030204" pitchFamily="18" charset="0"/>
                </a:endParaRPr>
              </a:p>
              <a:p>
                <a:endParaRPr lang="fr-FR" sz="3200" i="1" dirty="0" smtClean="0">
                  <a:latin typeface="Cambria Math" panose="02040503050406030204" pitchFamily="18" charset="0"/>
                </a:endParaRPr>
              </a:p>
              <a:p>
                <a:endParaRPr lang="en-US" sz="3200" dirty="0"/>
              </a:p>
              <a:p>
                <a:endParaRPr lang="en-US" sz="3200" dirty="0" smtClean="0"/>
              </a:p>
            </p:txBody>
          </p:sp>
        </mc:Choice>
        <mc:Fallback xmlns="">
          <p:sp>
            <p:nvSpPr>
              <p:cNvPr id="11" name="Rectangle 10"/>
              <p:cNvSpPr>
                <a:spLocks noRot="1" noChangeAspect="1" noMove="1" noResize="1" noEditPoints="1" noAdjustHandles="1" noChangeArrowheads="1" noChangeShapeType="1" noTextEdit="1"/>
              </p:cNvSpPr>
              <p:nvPr/>
            </p:nvSpPr>
            <p:spPr>
              <a:xfrm>
                <a:off x="1828800" y="3706118"/>
                <a:ext cx="7010400" cy="6942478"/>
              </a:xfrm>
              <a:prstGeom prst="rect">
                <a:avLst/>
              </a:prstGeom>
              <a:blipFill>
                <a:blip r:embed="rId2"/>
                <a:stretch>
                  <a:fillRect l="-2174" t="-1141"/>
                </a:stretch>
              </a:blipFill>
            </p:spPr>
            <p:txBody>
              <a:bodyPr/>
              <a:lstStyle/>
              <a:p>
                <a:r>
                  <a:rPr lang="fr-FR">
                    <a:noFill/>
                  </a:rPr>
                  <a:t> </a:t>
                </a:r>
              </a:p>
            </p:txBody>
          </p:sp>
        </mc:Fallback>
      </mc:AlternateContent>
      <p:sp>
        <p:nvSpPr>
          <p:cNvPr id="20" name="Rectangle 19"/>
          <p:cNvSpPr/>
          <p:nvPr/>
        </p:nvSpPr>
        <p:spPr>
          <a:xfrm>
            <a:off x="10608141" y="5584813"/>
            <a:ext cx="607859" cy="584775"/>
          </a:xfrm>
          <a:prstGeom prst="rect">
            <a:avLst/>
          </a:prstGeom>
        </p:spPr>
        <p:txBody>
          <a:bodyPr wrap="none">
            <a:spAutoFit/>
          </a:bodyPr>
          <a:lstStyle/>
          <a:p>
            <a:r>
              <a:rPr lang="fr-FR" sz="3200" dirty="0"/>
              <a:t>𝑥</a:t>
            </a:r>
            <a:r>
              <a:rPr lang="fr-FR" sz="3200" dirty="0" smtClean="0"/>
              <a:t>=</a:t>
            </a:r>
            <a:endParaRPr lang="fr-FR" dirty="0"/>
          </a:p>
        </p:txBody>
      </p:sp>
      <p:sp>
        <p:nvSpPr>
          <p:cNvPr id="21" name="Rectangle 20"/>
          <p:cNvSpPr/>
          <p:nvPr/>
        </p:nvSpPr>
        <p:spPr>
          <a:xfrm>
            <a:off x="11389018" y="4147810"/>
            <a:ext cx="4547270" cy="584775"/>
          </a:xfrm>
          <a:prstGeom prst="rect">
            <a:avLst/>
          </a:prstGeom>
        </p:spPr>
        <p:txBody>
          <a:bodyPr wrap="none">
            <a:spAutoFit/>
          </a:bodyPr>
          <a:lstStyle/>
          <a:p>
            <a:r>
              <a:rPr lang="fr-FR" sz="3200" dirty="0"/>
              <a:t>3. </a:t>
            </a:r>
            <a:r>
              <a:rPr lang="fr-FR" sz="3200" dirty="0" err="1"/>
              <a:t>Benefit</a:t>
            </a:r>
            <a:r>
              <a:rPr lang="fr-FR" sz="3200" dirty="0"/>
              <a:t>-Cost (B/C) Ratio</a:t>
            </a:r>
          </a:p>
        </p:txBody>
      </p:sp>
      <p:sp>
        <p:nvSpPr>
          <p:cNvPr id="22" name="Rectangle 21"/>
          <p:cNvSpPr/>
          <p:nvPr/>
        </p:nvSpPr>
        <p:spPr>
          <a:xfrm>
            <a:off x="10912071" y="7103843"/>
            <a:ext cx="5955348" cy="584775"/>
          </a:xfrm>
          <a:prstGeom prst="rect">
            <a:avLst/>
          </a:prstGeom>
        </p:spPr>
        <p:txBody>
          <a:bodyPr wrap="none">
            <a:spAutoFit/>
          </a:bodyPr>
          <a:lstStyle/>
          <a:p>
            <a:r>
              <a:rPr lang="en-US" sz="3200" dirty="0"/>
              <a:t>B/C ratio of the project are  1.252  </a:t>
            </a:r>
          </a:p>
        </p:txBody>
      </p:sp>
      <mc:AlternateContent xmlns:mc="http://schemas.openxmlformats.org/markup-compatibility/2006" xmlns:a14="http://schemas.microsoft.com/office/drawing/2010/main">
        <mc:Choice Requires="a14">
          <p:sp>
            <p:nvSpPr>
              <p:cNvPr id="23" name="TextBox 22"/>
              <p:cNvSpPr txBox="1"/>
              <p:nvPr/>
            </p:nvSpPr>
            <p:spPr>
              <a:xfrm rot="10800000" flipV="1">
                <a:off x="11389018" y="5376632"/>
                <a:ext cx="2669280" cy="1024319"/>
              </a:xfrm>
              <a:prstGeom prst="rect">
                <a:avLst/>
              </a:prstGeom>
              <a:noFill/>
            </p:spPr>
            <p:txBody>
              <a:bodyPr wrap="square" lIns="0" tIns="0" rIns="0" bIns="0" rtlCol="0">
                <a:spAutoFit/>
              </a:bodyPr>
              <a:lstStyle/>
              <a:p>
                <a:pPr/>
                <a14:m>
                  <m:oMathPara xmlns:m="http://schemas.openxmlformats.org/officeDocument/2006/math">
                    <m:oMathParaPr>
                      <m:jc m:val="centerGroup"/>
                    </m:oMathParaPr>
                    <m:oMath xmlns:m="http://schemas.openxmlformats.org/officeDocument/2006/math">
                      <m:f>
                        <m:fPr>
                          <m:ctrlPr>
                            <a:rPr lang="fr-FR" sz="3200" i="1" smtClean="0">
                              <a:latin typeface="Cambria Math" panose="02040503050406030204" pitchFamily="18" charset="0"/>
                            </a:rPr>
                          </m:ctrlPr>
                        </m:fPr>
                        <m:num>
                          <m:r>
                            <a:rPr lang="fr-FR" sz="3200" i="1">
                              <a:latin typeface="Cambria Math" panose="02040503050406030204" pitchFamily="18" charset="0"/>
                            </a:rPr>
                            <m:t>𝑃𝑟𝑒𝑠𝑒𝑛𝑡</m:t>
                          </m:r>
                          <m:r>
                            <a:rPr lang="fr-FR" sz="3200" i="1">
                              <a:latin typeface="Cambria Math" panose="02040503050406030204" pitchFamily="18" charset="0"/>
                            </a:rPr>
                            <m:t> </m:t>
                          </m:r>
                          <m:r>
                            <a:rPr lang="fr-FR" sz="3200" i="1">
                              <a:latin typeface="Cambria Math" panose="02040503050406030204" pitchFamily="18" charset="0"/>
                            </a:rPr>
                            <m:t>𝑉𝑎𝑙𝑢𝑒</m:t>
                          </m:r>
                          <m:r>
                            <a:rPr lang="fr-FR" sz="3200" i="1">
                              <a:latin typeface="Cambria Math" panose="02040503050406030204" pitchFamily="18" charset="0"/>
                            </a:rPr>
                            <m:t> </m:t>
                          </m:r>
                          <m:r>
                            <a:rPr lang="fr-FR" sz="3200" i="1">
                              <a:latin typeface="Cambria Math" panose="02040503050406030204" pitchFamily="18" charset="0"/>
                            </a:rPr>
                            <m:t>𝑜𝑓</m:t>
                          </m:r>
                          <m:r>
                            <a:rPr lang="fr-FR" sz="3200" i="1">
                              <a:latin typeface="Cambria Math" panose="02040503050406030204" pitchFamily="18" charset="0"/>
                            </a:rPr>
                            <m:t> </m:t>
                          </m:r>
                          <m:r>
                            <a:rPr lang="fr-FR" sz="3200" i="1">
                              <a:latin typeface="Cambria Math" panose="02040503050406030204" pitchFamily="18" charset="0"/>
                            </a:rPr>
                            <m:t>𝐵𝑒𝑛𝑒𝑓𝑖𝑡𝑠</m:t>
                          </m:r>
                          <m:r>
                            <a:rPr lang="fr-FR" sz="3200" i="1" smtClean="0">
                              <a:latin typeface="Cambria Math" panose="02040503050406030204" pitchFamily="18" charset="0"/>
                            </a:rPr>
                            <m:t> </m:t>
                          </m:r>
                        </m:num>
                        <m:den>
                          <m:r>
                            <a:rPr lang="fr-FR" sz="3200" i="1">
                              <a:latin typeface="Cambria Math" panose="02040503050406030204" pitchFamily="18" charset="0"/>
                            </a:rPr>
                            <m:t>𝑃𝑟𝑒𝑠𝑒𝑛𝑡</m:t>
                          </m:r>
                          <m:r>
                            <a:rPr lang="fr-FR" sz="3200" i="1">
                              <a:latin typeface="Cambria Math" panose="02040503050406030204" pitchFamily="18" charset="0"/>
                            </a:rPr>
                            <m:t> </m:t>
                          </m:r>
                          <m:r>
                            <a:rPr lang="fr-FR" sz="3200" i="1">
                              <a:latin typeface="Cambria Math" panose="02040503050406030204" pitchFamily="18" charset="0"/>
                            </a:rPr>
                            <m:t>𝑉𝑎𝑙𝑢𝑒</m:t>
                          </m:r>
                          <m:r>
                            <a:rPr lang="fr-FR" sz="3200" i="1">
                              <a:latin typeface="Cambria Math" panose="02040503050406030204" pitchFamily="18" charset="0"/>
                            </a:rPr>
                            <m:t> </m:t>
                          </m:r>
                          <m:r>
                            <a:rPr lang="fr-FR" sz="3200" i="1">
                              <a:latin typeface="Cambria Math" panose="02040503050406030204" pitchFamily="18" charset="0"/>
                            </a:rPr>
                            <m:t>𝑜𝑓</m:t>
                          </m:r>
                          <m:r>
                            <a:rPr lang="fr-FR" sz="3200" i="1">
                              <a:latin typeface="Cambria Math" panose="02040503050406030204" pitchFamily="18" charset="0"/>
                            </a:rPr>
                            <m:t> </m:t>
                          </m:r>
                          <m:r>
                            <a:rPr lang="fr-FR" sz="3200" i="1">
                              <a:latin typeface="Cambria Math" panose="02040503050406030204" pitchFamily="18" charset="0"/>
                            </a:rPr>
                            <m:t>𝐶𝑜𝑠𝑡𝑠</m:t>
                          </m:r>
                        </m:den>
                      </m:f>
                    </m:oMath>
                  </m:oMathPara>
                </a14:m>
                <a:endParaRPr lang="fr-FR" sz="3200" dirty="0"/>
              </a:p>
            </p:txBody>
          </p:sp>
        </mc:Choice>
        <mc:Fallback xmlns="">
          <p:sp>
            <p:nvSpPr>
              <p:cNvPr id="23" name="TextBox 22"/>
              <p:cNvSpPr txBox="1">
                <a:spLocks noRot="1" noChangeAspect="1" noMove="1" noResize="1" noEditPoints="1" noAdjustHandles="1" noChangeArrowheads="1" noChangeShapeType="1" noTextEdit="1"/>
              </p:cNvSpPr>
              <p:nvPr/>
            </p:nvSpPr>
            <p:spPr>
              <a:xfrm rot="10800000" flipV="1">
                <a:off x="11389018" y="5376632"/>
                <a:ext cx="2669280" cy="1024319"/>
              </a:xfrm>
              <a:prstGeom prst="rect">
                <a:avLst/>
              </a:prstGeom>
              <a:blipFill>
                <a:blip r:embed="rId3"/>
                <a:stretch>
                  <a:fillRect r="-84247"/>
                </a:stretch>
              </a:blipFill>
            </p:spPr>
            <p:txBody>
              <a:bodyPr/>
              <a:lstStyle/>
              <a:p>
                <a:r>
                  <a:rPr lang="fr-FR">
                    <a:noFill/>
                  </a:rPr>
                  <a:t> </a:t>
                </a:r>
              </a:p>
            </p:txBody>
          </p:sp>
        </mc:Fallback>
      </mc:AlternateContent>
    </p:spTree>
    <p:extLst>
      <p:ext uri="{BB962C8B-B14F-4D97-AF65-F5344CB8AC3E}">
        <p14:creationId xmlns:p14="http://schemas.microsoft.com/office/powerpoint/2010/main" val="7412965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1">
                                            <p:txEl>
                                              <p:pRg st="0" end="0"/>
                                            </p:txEl>
                                          </p:spTgt>
                                        </p:tgtEl>
                                        <p:attrNameLst>
                                          <p:attrName>style.visibility</p:attrName>
                                        </p:attrNameLst>
                                      </p:cBhvr>
                                      <p:to>
                                        <p:strVal val="visible"/>
                                      </p:to>
                                    </p:set>
                                    <p:animEffect transition="in" filter="barn(inVertical)">
                                      <p:cBhvr>
                                        <p:cTn id="7" dur="500"/>
                                        <p:tgtEl>
                                          <p:spTgt spid="11">
                                            <p:txEl>
                                              <p:pRg st="0" end="0"/>
                                            </p:txEl>
                                          </p:spTgt>
                                        </p:tgtEl>
                                      </p:cBhvr>
                                    </p:animEffect>
                                  </p:childTnLst>
                                </p:cTn>
                              </p:par>
                              <p:par>
                                <p:cTn id="8" presetID="16" presetClass="entr" presetSubtype="21" fill="hold" nodeType="withEffect">
                                  <p:stCondLst>
                                    <p:cond delay="0"/>
                                  </p:stCondLst>
                                  <p:childTnLst>
                                    <p:set>
                                      <p:cBhvr>
                                        <p:cTn id="9" dur="1" fill="hold">
                                          <p:stCondLst>
                                            <p:cond delay="0"/>
                                          </p:stCondLst>
                                        </p:cTn>
                                        <p:tgtEl>
                                          <p:spTgt spid="11">
                                            <p:txEl>
                                              <p:pRg st="2" end="2"/>
                                            </p:txEl>
                                          </p:spTgt>
                                        </p:tgtEl>
                                        <p:attrNameLst>
                                          <p:attrName>style.visibility</p:attrName>
                                        </p:attrNameLst>
                                      </p:cBhvr>
                                      <p:to>
                                        <p:strVal val="visible"/>
                                      </p:to>
                                    </p:set>
                                    <p:animEffect transition="in" filter="barn(inVertical)">
                                      <p:cBhvr>
                                        <p:cTn id="10" dur="500"/>
                                        <p:tgtEl>
                                          <p:spTgt spid="11">
                                            <p:txEl>
                                              <p:pRg st="2" end="2"/>
                                            </p:txEl>
                                          </p:spTgt>
                                        </p:tgtEl>
                                      </p:cBhvr>
                                    </p:animEffect>
                                  </p:childTnLst>
                                </p:cTn>
                              </p:par>
                              <p:par>
                                <p:cTn id="11" presetID="16" presetClass="entr" presetSubtype="21" fill="hold" nodeType="withEffect">
                                  <p:stCondLst>
                                    <p:cond delay="0"/>
                                  </p:stCondLst>
                                  <p:childTnLst>
                                    <p:set>
                                      <p:cBhvr>
                                        <p:cTn id="12" dur="1" fill="hold">
                                          <p:stCondLst>
                                            <p:cond delay="0"/>
                                          </p:stCondLst>
                                        </p:cTn>
                                        <p:tgtEl>
                                          <p:spTgt spid="11">
                                            <p:txEl>
                                              <p:pRg st="3" end="3"/>
                                            </p:txEl>
                                          </p:spTgt>
                                        </p:tgtEl>
                                        <p:attrNameLst>
                                          <p:attrName>style.visibility</p:attrName>
                                        </p:attrNameLst>
                                      </p:cBhvr>
                                      <p:to>
                                        <p:strVal val="visible"/>
                                      </p:to>
                                    </p:set>
                                    <p:animEffect transition="in" filter="barn(inVertical)">
                                      <p:cBhvr>
                                        <p:cTn id="13" dur="500"/>
                                        <p:tgtEl>
                                          <p:spTgt spid="11">
                                            <p:txEl>
                                              <p:pRg st="3" end="3"/>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6" presetClass="entr" presetSubtype="21" fill="hold" nodeType="clickEffect">
                                  <p:stCondLst>
                                    <p:cond delay="0"/>
                                  </p:stCondLst>
                                  <p:childTnLst>
                                    <p:set>
                                      <p:cBhvr>
                                        <p:cTn id="17" dur="1" fill="hold">
                                          <p:stCondLst>
                                            <p:cond delay="0"/>
                                          </p:stCondLst>
                                        </p:cTn>
                                        <p:tgtEl>
                                          <p:spTgt spid="11">
                                            <p:txEl>
                                              <p:pRg st="5" end="5"/>
                                            </p:txEl>
                                          </p:spTgt>
                                        </p:tgtEl>
                                        <p:attrNameLst>
                                          <p:attrName>style.visibility</p:attrName>
                                        </p:attrNameLst>
                                      </p:cBhvr>
                                      <p:to>
                                        <p:strVal val="visible"/>
                                      </p:to>
                                    </p:set>
                                    <p:animEffect transition="in" filter="barn(inVertical)">
                                      <p:cBhvr>
                                        <p:cTn id="18" dur="500"/>
                                        <p:tgtEl>
                                          <p:spTgt spid="11">
                                            <p:txEl>
                                              <p:pRg st="5" end="5"/>
                                            </p:txEl>
                                          </p:spTgt>
                                        </p:tgtEl>
                                      </p:cBhvr>
                                    </p:animEffect>
                                  </p:childTnLst>
                                </p:cTn>
                              </p:par>
                              <p:par>
                                <p:cTn id="19" presetID="16" presetClass="entr" presetSubtype="21" fill="hold" nodeType="withEffect">
                                  <p:stCondLst>
                                    <p:cond delay="0"/>
                                  </p:stCondLst>
                                  <p:childTnLst>
                                    <p:set>
                                      <p:cBhvr>
                                        <p:cTn id="20" dur="1" fill="hold">
                                          <p:stCondLst>
                                            <p:cond delay="0"/>
                                          </p:stCondLst>
                                        </p:cTn>
                                        <p:tgtEl>
                                          <p:spTgt spid="11">
                                            <p:txEl>
                                              <p:pRg st="8" end="8"/>
                                            </p:txEl>
                                          </p:spTgt>
                                        </p:tgtEl>
                                        <p:attrNameLst>
                                          <p:attrName>style.visibility</p:attrName>
                                        </p:attrNameLst>
                                      </p:cBhvr>
                                      <p:to>
                                        <p:strVal val="visible"/>
                                      </p:to>
                                    </p:set>
                                    <p:animEffect transition="in" filter="barn(inVertical)">
                                      <p:cBhvr>
                                        <p:cTn id="21" dur="500"/>
                                        <p:tgtEl>
                                          <p:spTgt spid="11">
                                            <p:txEl>
                                              <p:pRg st="8" end="8"/>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grpId="0" nodeType="clickEffect">
                                  <p:stCondLst>
                                    <p:cond delay="0"/>
                                  </p:stCondLst>
                                  <p:childTnLst>
                                    <p:set>
                                      <p:cBhvr>
                                        <p:cTn id="25" dur="1" fill="hold">
                                          <p:stCondLst>
                                            <p:cond delay="0"/>
                                          </p:stCondLst>
                                        </p:cTn>
                                        <p:tgtEl>
                                          <p:spTgt spid="20"/>
                                        </p:tgtEl>
                                        <p:attrNameLst>
                                          <p:attrName>style.visibility</p:attrName>
                                        </p:attrNameLst>
                                      </p:cBhvr>
                                      <p:to>
                                        <p:strVal val="visible"/>
                                      </p:to>
                                    </p:set>
                                    <p:animEffect transition="in" filter="barn(inVertical)">
                                      <p:cBhvr>
                                        <p:cTn id="26" dur="500"/>
                                        <p:tgtEl>
                                          <p:spTgt spid="20"/>
                                        </p:tgtEl>
                                      </p:cBhvr>
                                    </p:animEffect>
                                  </p:childTnLst>
                                </p:cTn>
                              </p:par>
                              <p:par>
                                <p:cTn id="27" presetID="16" presetClass="entr" presetSubtype="21" fill="hold" grpId="0" nodeType="withEffect">
                                  <p:stCondLst>
                                    <p:cond delay="0"/>
                                  </p:stCondLst>
                                  <p:childTnLst>
                                    <p:set>
                                      <p:cBhvr>
                                        <p:cTn id="28" dur="1" fill="hold">
                                          <p:stCondLst>
                                            <p:cond delay="0"/>
                                          </p:stCondLst>
                                        </p:cTn>
                                        <p:tgtEl>
                                          <p:spTgt spid="21"/>
                                        </p:tgtEl>
                                        <p:attrNameLst>
                                          <p:attrName>style.visibility</p:attrName>
                                        </p:attrNameLst>
                                      </p:cBhvr>
                                      <p:to>
                                        <p:strVal val="visible"/>
                                      </p:to>
                                    </p:set>
                                    <p:animEffect transition="in" filter="barn(inVertical)">
                                      <p:cBhvr>
                                        <p:cTn id="29" dur="500"/>
                                        <p:tgtEl>
                                          <p:spTgt spid="21"/>
                                        </p:tgtEl>
                                      </p:cBhvr>
                                    </p:animEffect>
                                  </p:childTnLst>
                                </p:cTn>
                              </p:par>
                              <p:par>
                                <p:cTn id="30" presetID="16" presetClass="entr" presetSubtype="21" fill="hold" grpId="0" nodeType="withEffect">
                                  <p:stCondLst>
                                    <p:cond delay="0"/>
                                  </p:stCondLst>
                                  <p:childTnLst>
                                    <p:set>
                                      <p:cBhvr>
                                        <p:cTn id="31" dur="1" fill="hold">
                                          <p:stCondLst>
                                            <p:cond delay="0"/>
                                          </p:stCondLst>
                                        </p:cTn>
                                        <p:tgtEl>
                                          <p:spTgt spid="22"/>
                                        </p:tgtEl>
                                        <p:attrNameLst>
                                          <p:attrName>style.visibility</p:attrName>
                                        </p:attrNameLst>
                                      </p:cBhvr>
                                      <p:to>
                                        <p:strVal val="visible"/>
                                      </p:to>
                                    </p:set>
                                    <p:animEffect transition="in" filter="barn(inVertical)">
                                      <p:cBhvr>
                                        <p:cTn id="32" dur="500"/>
                                        <p:tgtEl>
                                          <p:spTgt spid="22"/>
                                        </p:tgtEl>
                                      </p:cBhvr>
                                    </p:animEffect>
                                  </p:childTnLst>
                                </p:cTn>
                              </p:par>
                              <p:par>
                                <p:cTn id="33" presetID="16" presetClass="entr" presetSubtype="2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Effect transition="in" filter="barn(inVertical)">
                                      <p:cBhvr>
                                        <p:cTn id="35"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P spid="23"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74969" y="517674"/>
            <a:ext cx="172974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a:t>
            </a:r>
            <a:r>
              <a:rPr lang="en-US" sz="8000" b="1" dirty="0" smtClean="0">
                <a:solidFill>
                  <a:srgbClr val="1F2020"/>
                </a:solidFill>
                <a:latin typeface="Century Gothic Paneuropean Bold"/>
                <a:ea typeface="Century Gothic Paneuropean Bold"/>
                <a:cs typeface="Century Gothic Paneuropean Bold"/>
                <a:sym typeface="Century Gothic Paneuropean Bold"/>
              </a:rPr>
              <a:t>study </a:t>
            </a:r>
            <a:r>
              <a:rPr lang="en-US" sz="8000" b="1" dirty="0">
                <a:solidFill>
                  <a:srgbClr val="1F2020"/>
                </a:solidFill>
                <a:latin typeface="Century Gothic Paneuropean Bold"/>
                <a:ea typeface="Century Gothic Paneuropean Bold"/>
                <a:cs typeface="Century Gothic Paneuropean Bold"/>
                <a:sym typeface="Century Gothic Paneuropean Bold"/>
              </a:rPr>
              <a:t>in Kathmandu, Nepal</a:t>
            </a:r>
          </a:p>
        </p:txBody>
      </p:sp>
      <p:sp>
        <p:nvSpPr>
          <p:cNvPr id="17" name="AutoShape 17"/>
          <p:cNvSpPr/>
          <p:nvPr/>
        </p:nvSpPr>
        <p:spPr>
          <a:xfrm>
            <a:off x="548454" y="168466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156855" y="2019300"/>
            <a:ext cx="6477000" cy="1077218"/>
          </a:xfrm>
          <a:prstGeom prst="rect">
            <a:avLst/>
          </a:prstGeom>
        </p:spPr>
        <p:txBody>
          <a:bodyPr wrap="square">
            <a:spAutoFit/>
          </a:bodyPr>
          <a:lstStyle/>
          <a:p>
            <a:r>
              <a:rPr lang="en-US" sz="3200" b="1" dirty="0"/>
              <a:t>Step 7: Sensitivity </a:t>
            </a:r>
            <a:r>
              <a:rPr lang="en-US" sz="3200" b="1" dirty="0" smtClean="0"/>
              <a:t>Analysis :</a:t>
            </a:r>
            <a:endParaRPr lang="en-US" sz="3200" b="1" dirty="0"/>
          </a:p>
          <a:p>
            <a:endParaRPr lang="fr-FR" sz="3200" b="1" dirty="0"/>
          </a:p>
        </p:txBody>
      </p:sp>
      <p:sp>
        <p:nvSpPr>
          <p:cNvPr id="3" name="Rectangle 2"/>
          <p:cNvSpPr/>
          <p:nvPr/>
        </p:nvSpPr>
        <p:spPr>
          <a:xfrm>
            <a:off x="914400" y="2909700"/>
            <a:ext cx="16004902" cy="584775"/>
          </a:xfrm>
          <a:prstGeom prst="rect">
            <a:avLst/>
          </a:prstGeom>
        </p:spPr>
        <p:txBody>
          <a:bodyPr wrap="square">
            <a:spAutoFit/>
          </a:bodyPr>
          <a:lstStyle/>
          <a:p>
            <a:r>
              <a:rPr lang="en-US" sz="3200" dirty="0" smtClean="0"/>
              <a:t>Three factors </a:t>
            </a:r>
            <a:r>
              <a:rPr lang="en-US" sz="3200" dirty="0"/>
              <a:t>are considered for </a:t>
            </a:r>
            <a:r>
              <a:rPr lang="en-US" sz="3200" dirty="0" smtClean="0"/>
              <a:t>scenario  analysis  : SDR , </a:t>
            </a:r>
            <a:r>
              <a:rPr lang="en-US" sz="3200" dirty="0"/>
              <a:t>net </a:t>
            </a:r>
            <a:r>
              <a:rPr lang="en-US" sz="3200" dirty="0" smtClean="0"/>
              <a:t>benefits , </a:t>
            </a:r>
            <a:r>
              <a:rPr lang="en-US" sz="3200" dirty="0"/>
              <a:t>and date as </a:t>
            </a:r>
            <a:r>
              <a:rPr lang="en-US" sz="3200" dirty="0" smtClean="0"/>
              <a:t>follows</a:t>
            </a:r>
          </a:p>
        </p:txBody>
      </p:sp>
      <p:sp>
        <p:nvSpPr>
          <p:cNvPr id="10" name="Rectangle 9"/>
          <p:cNvSpPr/>
          <p:nvPr/>
        </p:nvSpPr>
        <p:spPr>
          <a:xfrm>
            <a:off x="1156855" y="3413730"/>
            <a:ext cx="16533628" cy="584775"/>
          </a:xfrm>
          <a:prstGeom prst="rect">
            <a:avLst/>
          </a:prstGeom>
        </p:spPr>
        <p:txBody>
          <a:bodyPr wrap="square">
            <a:spAutoFit/>
          </a:bodyPr>
          <a:lstStyle/>
          <a:p>
            <a:r>
              <a:rPr lang="en-US" sz="3200" dirty="0" smtClean="0"/>
              <a:t> </a:t>
            </a:r>
            <a:endParaRPr lang="fr-FR" sz="3200" dirty="0"/>
          </a:p>
        </p:txBody>
      </p:sp>
      <p:sp>
        <p:nvSpPr>
          <p:cNvPr id="19" name="Rectangle 18"/>
          <p:cNvSpPr/>
          <p:nvPr/>
        </p:nvSpPr>
        <p:spPr>
          <a:xfrm>
            <a:off x="914400" y="3642296"/>
            <a:ext cx="15849600" cy="1077218"/>
          </a:xfrm>
          <a:prstGeom prst="rect">
            <a:avLst/>
          </a:prstGeom>
        </p:spPr>
        <p:txBody>
          <a:bodyPr wrap="square">
            <a:spAutoFit/>
          </a:bodyPr>
          <a:lstStyle/>
          <a:p>
            <a:r>
              <a:rPr lang="fr-FR" sz="3200" dirty="0" smtClean="0"/>
              <a:t>1/ </a:t>
            </a:r>
            <a:r>
              <a:rPr lang="fr-FR" sz="3200" dirty="0"/>
              <a:t>Social Discount </a:t>
            </a:r>
            <a:r>
              <a:rPr lang="fr-FR" sz="3200" dirty="0" smtClean="0"/>
              <a:t>Rate:</a:t>
            </a:r>
            <a:r>
              <a:rPr lang="en-US" sz="3200" dirty="0"/>
              <a:t>The effect of SDR on </a:t>
            </a:r>
            <a:r>
              <a:rPr lang="en-US" sz="3200" dirty="0" smtClean="0"/>
              <a:t>NPV is </a:t>
            </a:r>
            <a:r>
              <a:rPr lang="en-US" sz="3200" dirty="0"/>
              <a:t>observed by varying discount rates from </a:t>
            </a:r>
            <a:r>
              <a:rPr lang="en-US" sz="3200" dirty="0" smtClean="0"/>
              <a:t>    2%  (</a:t>
            </a:r>
            <a:r>
              <a:rPr lang="en-US" sz="3200" dirty="0"/>
              <a:t>Low) to 10% (High).</a:t>
            </a:r>
            <a:r>
              <a:rPr lang="fr-FR" sz="3200" dirty="0" smtClean="0"/>
              <a:t> </a:t>
            </a:r>
            <a:endParaRPr lang="fr-FR" sz="3200" dirty="0"/>
          </a:p>
        </p:txBody>
      </p:sp>
      <p:sp>
        <p:nvSpPr>
          <p:cNvPr id="20" name="Rectangle 19"/>
          <p:cNvSpPr/>
          <p:nvPr/>
        </p:nvSpPr>
        <p:spPr>
          <a:xfrm>
            <a:off x="913514" y="5020508"/>
            <a:ext cx="16378716" cy="1077218"/>
          </a:xfrm>
          <a:prstGeom prst="rect">
            <a:avLst/>
          </a:prstGeom>
        </p:spPr>
        <p:txBody>
          <a:bodyPr wrap="square">
            <a:spAutoFit/>
          </a:bodyPr>
          <a:lstStyle/>
          <a:p>
            <a:r>
              <a:rPr lang="fr-FR" sz="3200" dirty="0" smtClean="0"/>
              <a:t>2/Net </a:t>
            </a:r>
            <a:r>
              <a:rPr lang="fr-FR" sz="3200" dirty="0" err="1" smtClean="0"/>
              <a:t>Benefits</a:t>
            </a:r>
            <a:r>
              <a:rPr lang="fr-FR" sz="3200" dirty="0" smtClean="0"/>
              <a:t> :</a:t>
            </a:r>
            <a:r>
              <a:rPr lang="en-US" sz="3200" dirty="0"/>
              <a:t> the monetary value </a:t>
            </a:r>
            <a:r>
              <a:rPr lang="en-US" sz="3200" dirty="0" smtClean="0"/>
              <a:t>of  predicted </a:t>
            </a:r>
            <a:r>
              <a:rPr lang="en-US" sz="3200" dirty="0"/>
              <a:t>benefits is varied by -10%, -20%, and, -</a:t>
            </a:r>
          </a:p>
          <a:p>
            <a:r>
              <a:rPr lang="en-US" sz="3200" dirty="0"/>
              <a:t>30% to study its impact on project feasibility.</a:t>
            </a:r>
            <a:endParaRPr lang="fr-FR" sz="3200" dirty="0"/>
          </a:p>
        </p:txBody>
      </p:sp>
      <p:sp>
        <p:nvSpPr>
          <p:cNvPr id="21" name="Rectangle 20"/>
          <p:cNvSpPr/>
          <p:nvPr/>
        </p:nvSpPr>
        <p:spPr>
          <a:xfrm>
            <a:off x="913514" y="6398721"/>
            <a:ext cx="15760431" cy="4031873"/>
          </a:xfrm>
          <a:prstGeom prst="rect">
            <a:avLst/>
          </a:prstGeom>
        </p:spPr>
        <p:txBody>
          <a:bodyPr wrap="square">
            <a:spAutoFit/>
          </a:bodyPr>
          <a:lstStyle/>
          <a:p>
            <a:r>
              <a:rPr lang="fr-FR" sz="3200" dirty="0" smtClean="0"/>
              <a:t>3/ Date </a:t>
            </a:r>
            <a:r>
              <a:rPr lang="fr-FR" sz="3200" dirty="0"/>
              <a:t>(</a:t>
            </a:r>
            <a:r>
              <a:rPr lang="fr-FR" sz="3200" dirty="0" err="1"/>
              <a:t>i.e</a:t>
            </a:r>
            <a:r>
              <a:rPr lang="fr-FR" sz="3200" dirty="0"/>
              <a:t> base </a:t>
            </a:r>
            <a:r>
              <a:rPr lang="fr-FR" sz="3200" dirty="0" err="1"/>
              <a:t>year</a:t>
            </a:r>
            <a:r>
              <a:rPr lang="fr-FR" sz="3200" dirty="0" smtClean="0"/>
              <a:t>) </a:t>
            </a:r>
            <a:r>
              <a:rPr lang="en-US" sz="3200" dirty="0"/>
              <a:t>) when the green building project is undertaken: The effect on cost </a:t>
            </a:r>
            <a:endParaRPr lang="en-US" sz="3200" dirty="0" smtClean="0"/>
          </a:p>
          <a:p>
            <a:r>
              <a:rPr lang="en-US" sz="3200" dirty="0" smtClean="0"/>
              <a:t>and </a:t>
            </a:r>
            <a:r>
              <a:rPr lang="en-US" sz="3200" dirty="0"/>
              <a:t>benefits of delaying the investment in green building by 5, 10, 15, and 20 years is examined. </a:t>
            </a:r>
            <a:endParaRPr lang="en-US" sz="3200" dirty="0" smtClean="0"/>
          </a:p>
          <a:p>
            <a:r>
              <a:rPr lang="en-US" sz="3200" dirty="0" smtClean="0"/>
              <a:t>The </a:t>
            </a:r>
            <a:r>
              <a:rPr lang="en-US" sz="3200" dirty="0"/>
              <a:t>project generates positive cash flow until  the discount rate is 7.48%. The </a:t>
            </a:r>
            <a:r>
              <a:rPr lang="en-US" sz="3200" dirty="0" smtClean="0"/>
              <a:t>project</a:t>
            </a:r>
          </a:p>
          <a:p>
            <a:r>
              <a:rPr lang="en-US" sz="3200" dirty="0" smtClean="0"/>
              <a:t> </a:t>
            </a:r>
            <a:r>
              <a:rPr lang="en-US" sz="3200" dirty="0"/>
              <a:t>generates $ 41801.27 at a discount rate of 2%, and -$10862.63 at a  discount rate of 10% As </a:t>
            </a:r>
            <a:r>
              <a:rPr lang="en-US" sz="3200" dirty="0" smtClean="0"/>
              <a:t>explained  above</a:t>
            </a:r>
            <a:r>
              <a:rPr lang="en-US" sz="3200" dirty="0"/>
              <a:t>, there are chances of the fluctuation in power output  If the power output</a:t>
            </a:r>
          </a:p>
          <a:p>
            <a:r>
              <a:rPr lang="en-US" sz="3200" dirty="0"/>
              <a:t>decreases by 20%, then the project will not </a:t>
            </a:r>
            <a:r>
              <a:rPr lang="en-US" sz="3200" dirty="0" smtClean="0"/>
              <a:t>generate positive </a:t>
            </a:r>
            <a:r>
              <a:rPr lang="en-US" sz="3200" dirty="0"/>
              <a:t>cash flow; </a:t>
            </a:r>
          </a:p>
          <a:p>
            <a:r>
              <a:rPr lang="fr-FR" sz="3200" dirty="0" smtClean="0"/>
              <a:t> </a:t>
            </a:r>
            <a:endParaRPr lang="fr-FR" sz="3200" dirty="0"/>
          </a:p>
        </p:txBody>
      </p:sp>
    </p:spTree>
    <p:extLst>
      <p:ext uri="{BB962C8B-B14F-4D97-AF65-F5344CB8AC3E}">
        <p14:creationId xmlns:p14="http://schemas.microsoft.com/office/powerpoint/2010/main" val="1958461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par>
                                <p:cTn id="8" presetID="16" presetClass="entr" presetSubtype="21"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barn(inVertical)">
                                      <p:cBhvr>
                                        <p:cTn id="10" dur="500"/>
                                        <p:tgtEl>
                                          <p:spTgt spid="10"/>
                                        </p:tgtEl>
                                      </p:cBhvr>
                                    </p:animEffect>
                                  </p:childTnLst>
                                </p:cTn>
                              </p:par>
                              <p:par>
                                <p:cTn id="11" presetID="16" presetClass="entr" presetSubtype="21" fill="hold" grpId="0" nodeType="withEffect">
                                  <p:stCondLst>
                                    <p:cond delay="0"/>
                                  </p:stCondLst>
                                  <p:childTnLst>
                                    <p:set>
                                      <p:cBhvr>
                                        <p:cTn id="12" dur="1" fill="hold">
                                          <p:stCondLst>
                                            <p:cond delay="0"/>
                                          </p:stCondLst>
                                        </p:cTn>
                                        <p:tgtEl>
                                          <p:spTgt spid="19"/>
                                        </p:tgtEl>
                                        <p:attrNameLst>
                                          <p:attrName>style.visibility</p:attrName>
                                        </p:attrNameLst>
                                      </p:cBhvr>
                                      <p:to>
                                        <p:strVal val="visible"/>
                                      </p:to>
                                    </p:set>
                                    <p:animEffect transition="in" filter="barn(inVertical)">
                                      <p:cBhvr>
                                        <p:cTn id="13" dur="500"/>
                                        <p:tgtEl>
                                          <p:spTgt spid="19"/>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20"/>
                                        </p:tgtEl>
                                        <p:attrNameLst>
                                          <p:attrName>style.visibility</p:attrName>
                                        </p:attrNameLst>
                                      </p:cBhvr>
                                      <p:to>
                                        <p:strVal val="visible"/>
                                      </p:to>
                                    </p:set>
                                    <p:animEffect transition="in" filter="barn(inVertical)">
                                      <p:cBhvr>
                                        <p:cTn id="16" dur="500"/>
                                        <p:tgtEl>
                                          <p:spTgt spid="20"/>
                                        </p:tgtEl>
                                      </p:cBhvr>
                                    </p:animEffect>
                                  </p:childTnLst>
                                </p:cTn>
                              </p:par>
                            </p:childTnLst>
                          </p:cTn>
                        </p:par>
                      </p:childTnLst>
                    </p:cTn>
                  </p:par>
                  <p:par>
                    <p:cTn id="17" fill="hold">
                      <p:stCondLst>
                        <p:cond delay="indefinite"/>
                      </p:stCondLst>
                      <p:childTnLst>
                        <p:par>
                          <p:cTn id="18" fill="hold">
                            <p:stCondLst>
                              <p:cond delay="0"/>
                            </p:stCondLst>
                            <p:childTnLst>
                              <p:par>
                                <p:cTn id="19" presetID="16" presetClass="entr" presetSubtype="21" fill="hold" grpId="0" nodeType="clickEffect">
                                  <p:stCondLst>
                                    <p:cond delay="0"/>
                                  </p:stCondLst>
                                  <p:childTnLst>
                                    <p:set>
                                      <p:cBhvr>
                                        <p:cTn id="20" dur="1" fill="hold">
                                          <p:stCondLst>
                                            <p:cond delay="0"/>
                                          </p:stCondLst>
                                        </p:cTn>
                                        <p:tgtEl>
                                          <p:spTgt spid="21"/>
                                        </p:tgtEl>
                                        <p:attrNameLst>
                                          <p:attrName>style.visibility</p:attrName>
                                        </p:attrNameLst>
                                      </p:cBhvr>
                                      <p:to>
                                        <p:strVal val="visible"/>
                                      </p:to>
                                    </p:set>
                                    <p:animEffect transition="in" filter="barn(inVertical)">
                                      <p:cBhvr>
                                        <p:cTn id="2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0" grpId="0"/>
      <p:bldP spid="19" grpId="0"/>
      <p:bldP spid="20" grpId="0"/>
      <p:bldP spid="2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74969" y="517674"/>
            <a:ext cx="172974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a:t>
            </a:r>
            <a:r>
              <a:rPr lang="en-US" sz="8000" b="1" dirty="0" smtClean="0">
                <a:solidFill>
                  <a:srgbClr val="1F2020"/>
                </a:solidFill>
                <a:latin typeface="Century Gothic Paneuropean Bold"/>
                <a:ea typeface="Century Gothic Paneuropean Bold"/>
                <a:cs typeface="Century Gothic Paneuropean Bold"/>
                <a:sym typeface="Century Gothic Paneuropean Bold"/>
              </a:rPr>
              <a:t>study </a:t>
            </a:r>
            <a:r>
              <a:rPr lang="en-US" sz="8000" b="1" dirty="0">
                <a:solidFill>
                  <a:srgbClr val="1F2020"/>
                </a:solidFill>
                <a:latin typeface="Century Gothic Paneuropean Bold"/>
                <a:ea typeface="Century Gothic Paneuropean Bold"/>
                <a:cs typeface="Century Gothic Paneuropean Bold"/>
                <a:sym typeface="Century Gothic Paneuropean Bold"/>
              </a:rPr>
              <a:t>in Kathmandu, Nepal</a:t>
            </a:r>
          </a:p>
        </p:txBody>
      </p:sp>
      <p:sp>
        <p:nvSpPr>
          <p:cNvPr id="17" name="AutoShape 17"/>
          <p:cNvSpPr/>
          <p:nvPr/>
        </p:nvSpPr>
        <p:spPr>
          <a:xfrm>
            <a:off x="548454" y="168466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143000" y="2090290"/>
            <a:ext cx="6477000" cy="1077218"/>
          </a:xfrm>
          <a:prstGeom prst="rect">
            <a:avLst/>
          </a:prstGeom>
        </p:spPr>
        <p:txBody>
          <a:bodyPr wrap="square">
            <a:spAutoFit/>
          </a:bodyPr>
          <a:lstStyle/>
          <a:p>
            <a:r>
              <a:rPr lang="en-US" sz="3200" b="1" dirty="0"/>
              <a:t>Step 7: Sensitivity </a:t>
            </a:r>
            <a:r>
              <a:rPr lang="en-US" sz="3200" b="1" dirty="0" smtClean="0"/>
              <a:t>Analysis :</a:t>
            </a:r>
            <a:endParaRPr lang="en-US" sz="3200" b="1" dirty="0"/>
          </a:p>
          <a:p>
            <a:endParaRPr lang="fr-FR" sz="3200" b="1" dirty="0"/>
          </a:p>
        </p:txBody>
      </p:sp>
      <p:sp>
        <p:nvSpPr>
          <p:cNvPr id="10" name="Rectangle 9"/>
          <p:cNvSpPr/>
          <p:nvPr/>
        </p:nvSpPr>
        <p:spPr>
          <a:xfrm>
            <a:off x="1156855" y="3413730"/>
            <a:ext cx="16533628" cy="584775"/>
          </a:xfrm>
          <a:prstGeom prst="rect">
            <a:avLst/>
          </a:prstGeom>
        </p:spPr>
        <p:txBody>
          <a:bodyPr wrap="square">
            <a:spAutoFit/>
          </a:bodyPr>
          <a:lstStyle/>
          <a:p>
            <a:r>
              <a:rPr lang="en-US" sz="3200" dirty="0" smtClean="0"/>
              <a:t> </a:t>
            </a:r>
            <a:endParaRPr lang="fr-FR" sz="32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1333" y="2954012"/>
            <a:ext cx="18266667" cy="7675888"/>
          </a:xfrm>
          <a:prstGeom prst="rect">
            <a:avLst/>
          </a:prstGeom>
        </p:spPr>
      </p:pic>
    </p:spTree>
    <p:extLst>
      <p:ext uri="{BB962C8B-B14F-4D97-AF65-F5344CB8AC3E}">
        <p14:creationId xmlns:p14="http://schemas.microsoft.com/office/powerpoint/2010/main" val="22823161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774969" y="517674"/>
            <a:ext cx="17297400" cy="1166986"/>
          </a:xfrm>
          <a:prstGeom prst="rect">
            <a:avLst/>
          </a:prstGeom>
        </p:spPr>
        <p:txBody>
          <a:bodyPr wrap="square" lIns="0" tIns="0" rIns="0" bIns="0" rtlCol="0" anchor="t">
            <a:spAutoFit/>
          </a:bodyPr>
          <a:lstStyle/>
          <a:p>
            <a:pPr>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a case </a:t>
            </a:r>
            <a:r>
              <a:rPr lang="en-US" sz="8000" b="1" dirty="0" smtClean="0">
                <a:solidFill>
                  <a:srgbClr val="1F2020"/>
                </a:solidFill>
                <a:latin typeface="Century Gothic Paneuropean Bold"/>
                <a:ea typeface="Century Gothic Paneuropean Bold"/>
                <a:cs typeface="Century Gothic Paneuropean Bold"/>
                <a:sym typeface="Century Gothic Paneuropean Bold"/>
              </a:rPr>
              <a:t>study </a:t>
            </a:r>
            <a:r>
              <a:rPr lang="en-US" sz="8000" b="1" dirty="0">
                <a:solidFill>
                  <a:srgbClr val="1F2020"/>
                </a:solidFill>
                <a:latin typeface="Century Gothic Paneuropean Bold"/>
                <a:ea typeface="Century Gothic Paneuropean Bold"/>
                <a:cs typeface="Century Gothic Paneuropean Bold"/>
                <a:sym typeface="Century Gothic Paneuropean Bold"/>
              </a:rPr>
              <a:t>in Kathmandu, Nepal</a:t>
            </a:r>
          </a:p>
        </p:txBody>
      </p:sp>
      <p:sp>
        <p:nvSpPr>
          <p:cNvPr id="17" name="AutoShape 17"/>
          <p:cNvSpPr/>
          <p:nvPr/>
        </p:nvSpPr>
        <p:spPr>
          <a:xfrm>
            <a:off x="548454" y="1684660"/>
            <a:ext cx="1280346" cy="0"/>
          </a:xfrm>
          <a:prstGeom prst="line">
            <a:avLst/>
          </a:prstGeom>
          <a:ln w="38100" cap="flat">
            <a:solidFill>
              <a:srgbClr val="556D31"/>
            </a:solidFill>
            <a:prstDash val="solid"/>
            <a:headEnd type="none" w="sm" len="sm"/>
            <a:tailEnd type="none" w="sm" len="sm"/>
          </a:ln>
        </p:spPr>
      </p:sp>
      <p:sp>
        <p:nvSpPr>
          <p:cNvPr id="2" name="Rectangle 1"/>
          <p:cNvSpPr/>
          <p:nvPr/>
        </p:nvSpPr>
        <p:spPr>
          <a:xfrm>
            <a:off x="1216336" y="2566514"/>
            <a:ext cx="9296400" cy="1077218"/>
          </a:xfrm>
          <a:prstGeom prst="rect">
            <a:avLst/>
          </a:prstGeom>
        </p:spPr>
        <p:txBody>
          <a:bodyPr wrap="square">
            <a:spAutoFit/>
          </a:bodyPr>
          <a:lstStyle/>
          <a:p>
            <a:r>
              <a:rPr lang="en-US" sz="3200" b="1" dirty="0"/>
              <a:t>Step 8: Interpret the result and </a:t>
            </a:r>
            <a:r>
              <a:rPr lang="en-US" sz="3200" b="1" dirty="0" smtClean="0"/>
              <a:t>make a decision</a:t>
            </a:r>
            <a:r>
              <a:rPr lang="en-US" sz="3200" b="1" dirty="0"/>
              <a:t>:</a:t>
            </a:r>
          </a:p>
          <a:p>
            <a:endParaRPr lang="fr-FR" sz="3200" b="1" dirty="0"/>
          </a:p>
        </p:txBody>
      </p:sp>
      <p:sp>
        <p:nvSpPr>
          <p:cNvPr id="10" name="Rectangle 9"/>
          <p:cNvSpPr/>
          <p:nvPr/>
        </p:nvSpPr>
        <p:spPr>
          <a:xfrm>
            <a:off x="1156856" y="3413730"/>
            <a:ext cx="15762446" cy="4031873"/>
          </a:xfrm>
          <a:prstGeom prst="rect">
            <a:avLst/>
          </a:prstGeom>
        </p:spPr>
        <p:txBody>
          <a:bodyPr wrap="square">
            <a:spAutoFit/>
          </a:bodyPr>
          <a:lstStyle/>
          <a:p>
            <a:r>
              <a:rPr lang="en-US" sz="3200" dirty="0"/>
              <a:t>Over a period of 20 years, the </a:t>
            </a:r>
            <a:r>
              <a:rPr lang="en-US" sz="3200" dirty="0" smtClean="0"/>
              <a:t>initial installation </a:t>
            </a:r>
            <a:r>
              <a:rPr lang="en-US" sz="3200" dirty="0"/>
              <a:t>cost of </a:t>
            </a:r>
            <a:r>
              <a:rPr lang="en-US" sz="3200" dirty="0" smtClean="0"/>
              <a:t>solar </a:t>
            </a:r>
            <a:r>
              <a:rPr lang="en-US" sz="3200" dirty="0"/>
              <a:t>panels &amp; rainwater harvesting</a:t>
            </a:r>
          </a:p>
          <a:p>
            <a:r>
              <a:rPr lang="en-US" sz="3200" dirty="0"/>
              <a:t>is $74,152.80t. </a:t>
            </a:r>
            <a:endParaRPr lang="en-US" sz="3200" dirty="0" smtClean="0"/>
          </a:p>
          <a:p>
            <a:r>
              <a:rPr lang="fr-FR" sz="3200" dirty="0"/>
              <a:t>The NPV of $</a:t>
            </a:r>
            <a:r>
              <a:rPr lang="fr-FR" sz="3200" dirty="0" smtClean="0"/>
              <a:t>14,997.51</a:t>
            </a:r>
            <a:r>
              <a:rPr lang="ar-DZ" sz="3200" dirty="0" smtClean="0"/>
              <a:t>    /   </a:t>
            </a:r>
            <a:r>
              <a:rPr lang="fr-FR" sz="3200" dirty="0" smtClean="0"/>
              <a:t>the </a:t>
            </a:r>
            <a:r>
              <a:rPr lang="fr-FR" sz="3200" dirty="0"/>
              <a:t>IRR </a:t>
            </a:r>
            <a:r>
              <a:rPr lang="fr-FR" sz="3200" dirty="0" smtClean="0"/>
              <a:t>7.48%</a:t>
            </a:r>
            <a:r>
              <a:rPr lang="ar-DZ" sz="3200" dirty="0" smtClean="0"/>
              <a:t>  </a:t>
            </a:r>
            <a:r>
              <a:rPr lang="en-US" sz="3200" dirty="0" smtClean="0"/>
              <a:t>which </a:t>
            </a:r>
            <a:r>
              <a:rPr lang="en-US" sz="3200" dirty="0"/>
              <a:t>is </a:t>
            </a:r>
            <a:r>
              <a:rPr lang="en-US" sz="3200" dirty="0" smtClean="0"/>
              <a:t>higher</a:t>
            </a:r>
            <a:r>
              <a:rPr lang="ar-DZ" sz="3200" dirty="0" smtClean="0"/>
              <a:t> </a:t>
            </a:r>
            <a:r>
              <a:rPr lang="en-US" sz="3200" dirty="0" smtClean="0"/>
              <a:t>than </a:t>
            </a:r>
            <a:r>
              <a:rPr lang="en-US" sz="3200" dirty="0"/>
              <a:t>the discount rate</a:t>
            </a:r>
            <a:endParaRPr lang="ar-DZ" sz="3200" dirty="0" smtClean="0"/>
          </a:p>
          <a:p>
            <a:r>
              <a:rPr lang="en-US" sz="3200" dirty="0"/>
              <a:t>the project </a:t>
            </a:r>
            <a:r>
              <a:rPr lang="en-US" sz="3200" dirty="0" smtClean="0"/>
              <a:t>is</a:t>
            </a:r>
            <a:r>
              <a:rPr lang="ar-DZ" sz="3200" dirty="0" smtClean="0"/>
              <a:t> </a:t>
            </a:r>
            <a:r>
              <a:rPr lang="en-US" sz="3200" dirty="0" smtClean="0"/>
              <a:t>economically </a:t>
            </a:r>
            <a:r>
              <a:rPr lang="en-US" sz="3200" dirty="0"/>
              <a:t>viable. The payback period is calculated</a:t>
            </a:r>
          </a:p>
          <a:p>
            <a:r>
              <a:rPr lang="en-US" sz="3200" dirty="0"/>
              <a:t>as 11.15 </a:t>
            </a:r>
            <a:r>
              <a:rPr lang="en-US" sz="3200" dirty="0" smtClean="0"/>
              <a:t>years</a:t>
            </a:r>
            <a:r>
              <a:rPr lang="ar-DZ" sz="3200" dirty="0" smtClean="0"/>
              <a:t>  </a:t>
            </a:r>
            <a:r>
              <a:rPr lang="en-US" sz="3200" dirty="0" smtClean="0"/>
              <a:t>;</a:t>
            </a:r>
            <a:r>
              <a:rPr lang="en-US" sz="3200" dirty="0"/>
              <a:t>The </a:t>
            </a:r>
            <a:r>
              <a:rPr lang="en-US" sz="3200" dirty="0" smtClean="0"/>
              <a:t>results </a:t>
            </a:r>
            <a:r>
              <a:rPr lang="en-US" sz="3200" dirty="0"/>
              <a:t>of the cost-benefit analysis demonstrate </a:t>
            </a:r>
            <a:r>
              <a:rPr lang="en-US" sz="3200" dirty="0" smtClean="0"/>
              <a:t>the installation </a:t>
            </a:r>
            <a:r>
              <a:rPr lang="en-US" sz="3200" dirty="0"/>
              <a:t>of solar panel &amp; rainwater harvesting as </a:t>
            </a:r>
            <a:r>
              <a:rPr lang="en-US" sz="3200" dirty="0" smtClean="0"/>
              <a:t>a favorable </a:t>
            </a:r>
            <a:r>
              <a:rPr lang="en-US" sz="3200" dirty="0"/>
              <a:t>investment option</a:t>
            </a:r>
            <a:r>
              <a:rPr lang="en-US" sz="3200" dirty="0" smtClean="0"/>
              <a:t>.</a:t>
            </a:r>
          </a:p>
          <a:p>
            <a:r>
              <a:rPr lang="en-US" sz="3200" dirty="0"/>
              <a:t> New Town Project Office will decrease its </a:t>
            </a:r>
            <a:r>
              <a:rPr lang="en-US" sz="3200" dirty="0" smtClean="0"/>
              <a:t>life cycle </a:t>
            </a:r>
            <a:r>
              <a:rPr lang="en-US" sz="3200" dirty="0"/>
              <a:t>cost of building by $14,997.51 </a:t>
            </a:r>
            <a:r>
              <a:rPr lang="en-US" sz="3200" dirty="0" smtClean="0"/>
              <a:t>over a </a:t>
            </a:r>
            <a:r>
              <a:rPr lang="en-US" sz="3200" dirty="0"/>
              <a:t>period of </a:t>
            </a:r>
            <a:r>
              <a:rPr lang="en-US" sz="3200" dirty="0" smtClean="0"/>
              <a:t>20years</a:t>
            </a:r>
            <a:r>
              <a:rPr lang="en-US" sz="3200" dirty="0"/>
              <a:t>. </a:t>
            </a:r>
            <a:endParaRPr lang="fr-FR" sz="3200" dirty="0"/>
          </a:p>
        </p:txBody>
      </p:sp>
    </p:spTree>
    <p:extLst>
      <p:ext uri="{BB962C8B-B14F-4D97-AF65-F5344CB8AC3E}">
        <p14:creationId xmlns:p14="http://schemas.microsoft.com/office/powerpoint/2010/main" val="4748487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barn(inVertical)">
                                      <p:cBhvr>
                                        <p:cTn id="13"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0"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6"/>
          <p:cNvSpPr txBox="1"/>
          <p:nvPr/>
        </p:nvSpPr>
        <p:spPr>
          <a:xfrm>
            <a:off x="8663035" y="1790700"/>
            <a:ext cx="5716526" cy="1090107"/>
          </a:xfrm>
          <a:prstGeom prst="rect">
            <a:avLst/>
          </a:prstGeom>
        </p:spPr>
        <p:txBody>
          <a:bodyPr lIns="0" tIns="0" rIns="0" bIns="0" rtlCol="0" anchor="t">
            <a:spAutoFit/>
          </a:bodyPr>
          <a:lstStyle/>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Conclusions</a:t>
            </a:r>
          </a:p>
        </p:txBody>
      </p:sp>
      <p:sp>
        <p:nvSpPr>
          <p:cNvPr id="17" name="AutoShape 17"/>
          <p:cNvSpPr/>
          <p:nvPr/>
        </p:nvSpPr>
        <p:spPr>
          <a:xfrm>
            <a:off x="8714093" y="2956069"/>
            <a:ext cx="1280346" cy="0"/>
          </a:xfrm>
          <a:prstGeom prst="line">
            <a:avLst/>
          </a:prstGeom>
          <a:ln w="38100" cap="flat">
            <a:solidFill>
              <a:srgbClr val="556D31"/>
            </a:solidFill>
            <a:prstDash val="solid"/>
            <a:headEnd type="none" w="sm" len="sm"/>
            <a:tailEnd type="none" w="sm" len="sm"/>
          </a:ln>
        </p:spPr>
      </p:sp>
      <p:sp>
        <p:nvSpPr>
          <p:cNvPr id="27" name="مستطيل 26"/>
          <p:cNvSpPr/>
          <p:nvPr/>
        </p:nvSpPr>
        <p:spPr>
          <a:xfrm>
            <a:off x="8837560" y="3619500"/>
            <a:ext cx="9144000" cy="3046988"/>
          </a:xfrm>
          <a:prstGeom prst="rect">
            <a:avLst/>
          </a:prstGeom>
        </p:spPr>
        <p:txBody>
          <a:bodyPr>
            <a:spAutoFit/>
          </a:bodyPr>
          <a:lstStyle/>
          <a:p>
            <a:r>
              <a:rPr lang="en-US" sz="3200" b="1" dirty="0"/>
              <a:t>Green building is a response to a demand for energy and resource efficiency. Nowadays the green building is much more than the energy efficiency. Now designers understand that fresh air, improved indoor environment, and water savings is also </a:t>
            </a:r>
            <a:r>
              <a:rPr lang="en-US" sz="3200" b="1" dirty="0" smtClean="0"/>
              <a:t>important</a:t>
            </a:r>
            <a:endParaRPr lang="en-US" sz="3200" b="1" dirty="0"/>
          </a:p>
        </p:txBody>
      </p:sp>
      <p:pic>
        <p:nvPicPr>
          <p:cNvPr id="30" name="صورة 29"/>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7848600" cy="1028700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circle(in)">
                                      <p:cBhvr>
                                        <p:cTn id="7" dur="20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Effect transition="in" filter="barn(inVertical)">
                                      <p:cBhvr>
                                        <p:cTn id="19" dur="500"/>
                                        <p:tgtEl>
                                          <p:spTgt spid="30"/>
                                        </p:tgtEl>
                                      </p:cBhvr>
                                    </p:animEffec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grpId="0" nodeType="clickEffect">
                                  <p:stCondLst>
                                    <p:cond delay="0"/>
                                  </p:stCondLst>
                                  <p:childTnLst>
                                    <p:set>
                                      <p:cBhvr>
                                        <p:cTn id="23" dur="1" fill="hold">
                                          <p:stCondLst>
                                            <p:cond delay="0"/>
                                          </p:stCondLst>
                                        </p:cTn>
                                        <p:tgtEl>
                                          <p:spTgt spid="27"/>
                                        </p:tgtEl>
                                        <p:attrNameLst>
                                          <p:attrName>style.visibility</p:attrName>
                                        </p:attrNameLst>
                                      </p:cBhvr>
                                      <p:to>
                                        <p:strVal val="visible"/>
                                      </p:to>
                                    </p:set>
                                    <p:animEffect transition="in" filter="randombar(horizontal)">
                                      <p:cBhvr>
                                        <p:cTn id="24"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7"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6570842" y="3898295"/>
            <a:ext cx="5716526" cy="1166986"/>
          </a:xfrm>
          <a:prstGeom prst="rect">
            <a:avLst/>
          </a:prstGeom>
        </p:spPr>
        <p:txBody>
          <a:bodyPr lIns="0" tIns="0" rIns="0" bIns="0" rtlCol="0" anchor="t">
            <a:spAutoFit/>
          </a:bodyPr>
          <a:lstStyle/>
          <a:p>
            <a:pPr algn="l">
              <a:lnSpc>
                <a:spcPts val="9100"/>
              </a:lnSpc>
              <a:spcBef>
                <a:spcPct val="0"/>
              </a:spcBef>
            </a:pPr>
            <a:r>
              <a:rPr lang="en-US" sz="8000" b="1" dirty="0">
                <a:solidFill>
                  <a:srgbClr val="1F2020"/>
                </a:solidFill>
                <a:latin typeface="Century Gothic Paneuropean Bold"/>
                <a:ea typeface="Century Gothic Paneuropean Bold"/>
                <a:cs typeface="Century Gothic Paneuropean Bold"/>
                <a:sym typeface="Century Gothic Paneuropean Bold"/>
              </a:rPr>
              <a:t>Thank You</a:t>
            </a:r>
          </a:p>
        </p:txBody>
      </p:sp>
      <p:sp>
        <p:nvSpPr>
          <p:cNvPr id="17" name="AutoShape 17"/>
          <p:cNvSpPr/>
          <p:nvPr/>
        </p:nvSpPr>
        <p:spPr>
          <a:xfrm>
            <a:off x="6570842" y="5018921"/>
            <a:ext cx="1280346" cy="0"/>
          </a:xfrm>
          <a:prstGeom prst="line">
            <a:avLst/>
          </a:prstGeom>
          <a:ln w="38100" cap="flat">
            <a:solidFill>
              <a:srgbClr val="556D31"/>
            </a:solidFill>
            <a:prstDash val="solid"/>
            <a:headEnd type="none" w="sm" len="sm"/>
            <a:tailEnd type="none" w="sm" len="sm"/>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8"/>
          <p:cNvSpPr txBox="1"/>
          <p:nvPr/>
        </p:nvSpPr>
        <p:spPr>
          <a:xfrm>
            <a:off x="1977601" y="1734066"/>
            <a:ext cx="7339109" cy="1090107"/>
          </a:xfrm>
          <a:prstGeom prst="rect">
            <a:avLst/>
          </a:prstGeom>
        </p:spPr>
        <p:txBody>
          <a:bodyPr lIns="0" tIns="0" rIns="0" bIns="0" rtlCol="0" anchor="t">
            <a:spAutoFit/>
          </a:bodyPr>
          <a:lstStyle/>
          <a:p>
            <a:pPr>
              <a:lnSpc>
                <a:spcPts val="9100"/>
              </a:lnSpc>
              <a:spcBef>
                <a:spcPct val="0"/>
              </a:spcBef>
            </a:pPr>
            <a:r>
              <a:rPr lang="en-US" sz="6500" b="1" dirty="0" smtClean="0">
                <a:solidFill>
                  <a:srgbClr val="1F2020"/>
                </a:solidFill>
                <a:latin typeface="Century Gothic Paneuropean Bold"/>
                <a:ea typeface="Century Gothic Paneuropean Bold"/>
                <a:cs typeface="Century Gothic Paneuropean Bold"/>
                <a:sym typeface="Century Gothic Paneuropean Bold"/>
              </a:rPr>
              <a:t>Introduction</a:t>
            </a:r>
            <a:endParaRPr lang="en-US" sz="6500" b="1" dirty="0">
              <a:solidFill>
                <a:srgbClr val="1F2020"/>
              </a:solidFill>
              <a:latin typeface="Century Gothic Paneuropean Bold"/>
              <a:ea typeface="Century Gothic Paneuropean Bold"/>
              <a:cs typeface="Century Gothic Paneuropean Bold"/>
              <a:sym typeface="Century Gothic Paneuropean Bold"/>
            </a:endParaRPr>
          </a:p>
        </p:txBody>
      </p:sp>
      <p:sp>
        <p:nvSpPr>
          <p:cNvPr id="19" name="AutoShape 19"/>
          <p:cNvSpPr/>
          <p:nvPr/>
        </p:nvSpPr>
        <p:spPr>
          <a:xfrm>
            <a:off x="1977601" y="3092442"/>
            <a:ext cx="1280346" cy="0"/>
          </a:xfrm>
          <a:prstGeom prst="line">
            <a:avLst/>
          </a:prstGeom>
          <a:ln w="38100" cap="flat">
            <a:solidFill>
              <a:srgbClr val="556D31"/>
            </a:solidFill>
            <a:prstDash val="solid"/>
            <a:headEnd type="none" w="sm" len="sm"/>
            <a:tailEnd type="none" w="sm" len="sm"/>
          </a:ln>
        </p:spPr>
      </p:sp>
      <p:sp>
        <p:nvSpPr>
          <p:cNvPr id="20" name="TextBox 20"/>
          <p:cNvSpPr txBox="1"/>
          <p:nvPr/>
        </p:nvSpPr>
        <p:spPr>
          <a:xfrm>
            <a:off x="457200" y="3809585"/>
            <a:ext cx="14554200" cy="3706143"/>
          </a:xfrm>
          <a:prstGeom prst="rect">
            <a:avLst/>
          </a:prstGeom>
        </p:spPr>
        <p:txBody>
          <a:bodyPr wrap="square" lIns="0" tIns="0" rIns="0" bIns="0" rtlCol="0" anchor="t">
            <a:spAutoFit/>
          </a:bodyPr>
          <a:lstStyle/>
          <a:p>
            <a:pPr algn="l">
              <a:lnSpc>
                <a:spcPts val="1680"/>
              </a:lnSpc>
              <a:spcBef>
                <a:spcPct val="0"/>
              </a:spcBef>
            </a:pPr>
            <a:r>
              <a:rPr lang="en-US" sz="3600" dirty="0" smtClean="0">
                <a:solidFill>
                  <a:srgbClr val="1F2020"/>
                </a:solidFill>
                <a:effectLst>
                  <a:outerShdw blurRad="38100" dist="38100" dir="2700000" algn="tl">
                    <a:srgbClr val="000000">
                      <a:alpha val="43137"/>
                    </a:srgbClr>
                  </a:outerShdw>
                </a:effectLst>
                <a:ea typeface="Open Sans"/>
                <a:cs typeface="Open Sans"/>
                <a:sym typeface="Open Sans"/>
              </a:rPr>
              <a:t>      </a:t>
            </a:r>
            <a:r>
              <a:rPr lang="en-US" sz="3600" b="1" dirty="0" smtClean="0">
                <a:effectLst>
                  <a:outerShdw blurRad="38100" dist="38100" dir="2700000" algn="tl">
                    <a:srgbClr val="000000">
                      <a:alpha val="43137"/>
                    </a:srgbClr>
                  </a:outerShdw>
                </a:effectLst>
                <a:ea typeface="Open Sans"/>
                <a:cs typeface="Open Sans"/>
                <a:sym typeface="Open Sans"/>
              </a:rPr>
              <a:t>Nowadays</a:t>
            </a:r>
            <a:r>
              <a:rPr lang="en-US" sz="3600" b="1" dirty="0">
                <a:effectLst>
                  <a:outerShdw blurRad="38100" dist="38100" dir="2700000" algn="tl">
                    <a:srgbClr val="000000">
                      <a:alpha val="43137"/>
                    </a:srgbClr>
                  </a:outerShdw>
                </a:effectLst>
                <a:ea typeface="Open Sans"/>
                <a:cs typeface="Open Sans"/>
                <a:sym typeface="Open Sans"/>
              </a:rPr>
              <a:t>, everyone is looking for </a:t>
            </a:r>
            <a:r>
              <a:rPr lang="en-US" sz="3600" b="1" dirty="0" smtClean="0">
                <a:effectLst>
                  <a:outerShdw blurRad="38100" dist="38100" dir="2700000" algn="tl">
                    <a:srgbClr val="000000">
                      <a:alpha val="43137"/>
                    </a:srgbClr>
                  </a:outerShdw>
                </a:effectLst>
                <a:ea typeface="Open Sans"/>
                <a:cs typeface="Open Sans"/>
                <a:sym typeface="Open Sans"/>
              </a:rPr>
              <a:t>a solution </a:t>
            </a:r>
            <a:r>
              <a:rPr lang="en-US" sz="3600" b="1" dirty="0">
                <a:effectLst>
                  <a:outerShdw blurRad="38100" dist="38100" dir="2700000" algn="tl">
                    <a:srgbClr val="000000">
                      <a:alpha val="43137"/>
                    </a:srgbClr>
                  </a:outerShdw>
                </a:effectLst>
                <a:ea typeface="Open Sans"/>
                <a:cs typeface="Open Sans"/>
                <a:sym typeface="Open Sans"/>
              </a:rPr>
              <a:t>to reduce the </a:t>
            </a:r>
            <a:r>
              <a:rPr lang="en-US" sz="3600" b="1" dirty="0" smtClean="0">
                <a:effectLst>
                  <a:outerShdw blurRad="38100" dist="38100" dir="2700000" algn="tl">
                    <a:srgbClr val="000000">
                      <a:alpha val="43137"/>
                    </a:srgbClr>
                  </a:outerShdw>
                </a:effectLst>
                <a:ea typeface="Open Sans"/>
                <a:cs typeface="Open Sans"/>
                <a:sym typeface="Open Sans"/>
              </a:rPr>
              <a:t>environment</a:t>
            </a:r>
          </a:p>
          <a:p>
            <a:pPr algn="l">
              <a:lnSpc>
                <a:spcPts val="1680"/>
              </a:lnSpc>
              <a:spcBef>
                <a:spcPct val="0"/>
              </a:spcBef>
            </a:pPr>
            <a:endParaRPr lang="en-US" sz="3600" b="1" dirty="0" smtClean="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endParaRPr lang="en-US" sz="3600" b="1" dirty="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r>
              <a:rPr lang="en-US" sz="3600" b="1" dirty="0" smtClean="0">
                <a:effectLst>
                  <a:outerShdw blurRad="38100" dist="38100" dir="2700000" algn="tl">
                    <a:srgbClr val="000000">
                      <a:alpha val="43137"/>
                    </a:srgbClr>
                  </a:outerShdw>
                </a:effectLst>
                <a:ea typeface="Open Sans"/>
                <a:cs typeface="Open Sans"/>
                <a:sym typeface="Open Sans"/>
              </a:rPr>
              <a:t> </a:t>
            </a:r>
            <a:r>
              <a:rPr lang="en-US" sz="3600" b="1" dirty="0">
                <a:effectLst>
                  <a:outerShdw blurRad="38100" dist="38100" dir="2700000" algn="tl">
                    <a:srgbClr val="000000">
                      <a:alpha val="43137"/>
                    </a:srgbClr>
                  </a:outerShdw>
                </a:effectLst>
                <a:ea typeface="Open Sans"/>
                <a:cs typeface="Open Sans"/>
                <a:sym typeface="Open Sans"/>
              </a:rPr>
              <a:t>pollution, from home to </a:t>
            </a:r>
            <a:r>
              <a:rPr lang="en-US" sz="3600" b="1" dirty="0" smtClean="0">
                <a:effectLst>
                  <a:outerShdw blurRad="38100" dist="38100" dir="2700000" algn="tl">
                    <a:srgbClr val="000000">
                      <a:alpha val="43137"/>
                    </a:srgbClr>
                  </a:outerShdw>
                </a:effectLst>
                <a:ea typeface="Open Sans"/>
                <a:cs typeface="Open Sans"/>
                <a:sym typeface="Open Sans"/>
              </a:rPr>
              <a:t>office .</a:t>
            </a:r>
          </a:p>
          <a:p>
            <a:pPr algn="l">
              <a:lnSpc>
                <a:spcPts val="1680"/>
              </a:lnSpc>
              <a:spcBef>
                <a:spcPct val="0"/>
              </a:spcBef>
            </a:pPr>
            <a:endParaRPr lang="en-US" sz="3600" b="1" dirty="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endParaRPr lang="en-US" sz="3600" b="1" dirty="0" smtClean="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r>
              <a:rPr lang="en-US" sz="3600" b="1" dirty="0" smtClean="0">
                <a:effectLst>
                  <a:outerShdw blurRad="38100" dist="38100" dir="2700000" algn="tl">
                    <a:srgbClr val="000000">
                      <a:alpha val="43137"/>
                    </a:srgbClr>
                  </a:outerShdw>
                </a:effectLst>
                <a:ea typeface="Open Sans"/>
                <a:cs typeface="Open Sans"/>
                <a:sym typeface="Open Sans"/>
              </a:rPr>
              <a:t> </a:t>
            </a:r>
          </a:p>
          <a:p>
            <a:pPr algn="l">
              <a:lnSpc>
                <a:spcPts val="1680"/>
              </a:lnSpc>
              <a:spcBef>
                <a:spcPct val="0"/>
              </a:spcBef>
            </a:pPr>
            <a:r>
              <a:rPr lang="en-US" sz="3600" b="1" dirty="0">
                <a:effectLst>
                  <a:outerShdw blurRad="38100" dist="38100" dir="2700000" algn="tl">
                    <a:srgbClr val="000000">
                      <a:alpha val="43137"/>
                    </a:srgbClr>
                  </a:outerShdw>
                </a:effectLst>
                <a:ea typeface="Open Sans"/>
                <a:cs typeface="Open Sans"/>
                <a:sym typeface="Open Sans"/>
              </a:rPr>
              <a:t> </a:t>
            </a:r>
            <a:r>
              <a:rPr lang="en-US" sz="3600" b="1" dirty="0" smtClean="0">
                <a:effectLst>
                  <a:outerShdw blurRad="38100" dist="38100" dir="2700000" algn="tl">
                    <a:srgbClr val="000000">
                      <a:alpha val="43137"/>
                    </a:srgbClr>
                  </a:outerShdw>
                </a:effectLst>
                <a:ea typeface="Open Sans"/>
                <a:cs typeface="Open Sans"/>
                <a:sym typeface="Open Sans"/>
              </a:rPr>
              <a:t>    The </a:t>
            </a:r>
            <a:r>
              <a:rPr lang="en-US" sz="3600" b="1" dirty="0">
                <a:effectLst>
                  <a:outerShdw blurRad="38100" dist="38100" dir="2700000" algn="tl">
                    <a:srgbClr val="000000">
                      <a:alpha val="43137"/>
                    </a:srgbClr>
                  </a:outerShdw>
                </a:effectLst>
                <a:ea typeface="Open Sans"/>
                <a:cs typeface="Open Sans"/>
                <a:sym typeface="Open Sans"/>
              </a:rPr>
              <a:t>green office building is a way </a:t>
            </a:r>
            <a:r>
              <a:rPr lang="en-US" sz="3600" b="1" dirty="0" smtClean="0">
                <a:effectLst>
                  <a:outerShdw blurRad="38100" dist="38100" dir="2700000" algn="tl">
                    <a:srgbClr val="000000">
                      <a:alpha val="43137"/>
                    </a:srgbClr>
                  </a:outerShdw>
                </a:effectLst>
                <a:ea typeface="Open Sans"/>
                <a:cs typeface="Open Sans"/>
                <a:sym typeface="Open Sans"/>
              </a:rPr>
              <a:t>to  reduce </a:t>
            </a:r>
            <a:r>
              <a:rPr lang="en-US" sz="3600" b="1" dirty="0">
                <a:effectLst>
                  <a:outerShdw blurRad="38100" dist="38100" dir="2700000" algn="tl">
                    <a:srgbClr val="000000">
                      <a:alpha val="43137"/>
                    </a:srgbClr>
                  </a:outerShdw>
                </a:effectLst>
                <a:ea typeface="Open Sans"/>
                <a:cs typeface="Open Sans"/>
                <a:sym typeface="Open Sans"/>
              </a:rPr>
              <a:t>this CO2 emission to </a:t>
            </a:r>
            <a:r>
              <a:rPr lang="en-US" sz="3600" b="1" dirty="0" smtClean="0">
                <a:effectLst>
                  <a:outerShdw blurRad="38100" dist="38100" dir="2700000" algn="tl">
                    <a:srgbClr val="000000">
                      <a:alpha val="43137"/>
                    </a:srgbClr>
                  </a:outerShdw>
                </a:effectLst>
                <a:ea typeface="Open Sans"/>
                <a:cs typeface="Open Sans"/>
                <a:sym typeface="Open Sans"/>
              </a:rPr>
              <a:t>the</a:t>
            </a:r>
          </a:p>
          <a:p>
            <a:pPr algn="l">
              <a:lnSpc>
                <a:spcPts val="1680"/>
              </a:lnSpc>
              <a:spcBef>
                <a:spcPct val="0"/>
              </a:spcBef>
            </a:pPr>
            <a:endParaRPr lang="en-US" sz="3600" b="1" dirty="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endParaRPr lang="en-US" sz="3600" b="1" dirty="0" smtClean="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r>
              <a:rPr lang="en-US" sz="3600" b="1" dirty="0" smtClean="0">
                <a:effectLst>
                  <a:outerShdw blurRad="38100" dist="38100" dir="2700000" algn="tl">
                    <a:srgbClr val="000000">
                      <a:alpha val="43137"/>
                    </a:srgbClr>
                  </a:outerShdw>
                </a:effectLst>
                <a:ea typeface="Open Sans"/>
                <a:cs typeface="Open Sans"/>
                <a:sym typeface="Open Sans"/>
              </a:rPr>
              <a:t> environment </a:t>
            </a:r>
            <a:r>
              <a:rPr lang="en-US" sz="3600" b="1" dirty="0">
                <a:effectLst>
                  <a:outerShdw blurRad="38100" dist="38100" dir="2700000" algn="tl">
                    <a:srgbClr val="000000">
                      <a:alpha val="43137"/>
                    </a:srgbClr>
                  </a:outerShdw>
                </a:effectLst>
                <a:ea typeface="Open Sans"/>
                <a:cs typeface="Open Sans"/>
                <a:sym typeface="Open Sans"/>
              </a:rPr>
              <a:t>as well as increase </a:t>
            </a:r>
            <a:r>
              <a:rPr lang="en-US" sz="3600" b="1" dirty="0" smtClean="0">
                <a:effectLst>
                  <a:outerShdw blurRad="38100" dist="38100" dir="2700000" algn="tl">
                    <a:srgbClr val="000000">
                      <a:alpha val="43137"/>
                    </a:srgbClr>
                  </a:outerShdw>
                </a:effectLst>
                <a:ea typeface="Open Sans"/>
                <a:cs typeface="Open Sans"/>
                <a:sym typeface="Open Sans"/>
              </a:rPr>
              <a:t>the  property </a:t>
            </a:r>
            <a:r>
              <a:rPr lang="en-US" sz="3600" b="1" dirty="0">
                <a:effectLst>
                  <a:outerShdw blurRad="38100" dist="38100" dir="2700000" algn="tl">
                    <a:srgbClr val="000000">
                      <a:alpha val="43137"/>
                    </a:srgbClr>
                  </a:outerShdw>
                </a:effectLst>
                <a:ea typeface="Open Sans"/>
                <a:cs typeface="Open Sans"/>
                <a:sym typeface="Open Sans"/>
              </a:rPr>
              <a:t>value as well. </a:t>
            </a:r>
            <a:endParaRPr lang="en-US" sz="3600" b="1" dirty="0" smtClean="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endParaRPr lang="en-US" sz="3600" b="1" dirty="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endParaRPr lang="en-US" sz="3600" b="1" dirty="0" smtClean="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r>
              <a:rPr lang="en-US" sz="3600" b="1" dirty="0">
                <a:effectLst>
                  <a:outerShdw blurRad="38100" dist="38100" dir="2700000" algn="tl">
                    <a:srgbClr val="000000">
                      <a:alpha val="43137"/>
                    </a:srgbClr>
                  </a:outerShdw>
                </a:effectLst>
                <a:ea typeface="Open Sans"/>
                <a:cs typeface="Open Sans"/>
                <a:sym typeface="Open Sans"/>
              </a:rPr>
              <a:t> </a:t>
            </a:r>
            <a:r>
              <a:rPr lang="en-US" sz="3600" b="1" dirty="0" smtClean="0">
                <a:effectLst>
                  <a:outerShdw blurRad="38100" dist="38100" dir="2700000" algn="tl">
                    <a:srgbClr val="000000">
                      <a:alpha val="43137"/>
                    </a:srgbClr>
                  </a:outerShdw>
                </a:effectLst>
                <a:ea typeface="Open Sans"/>
                <a:cs typeface="Open Sans"/>
                <a:sym typeface="Open Sans"/>
              </a:rPr>
              <a:t>   This green building   practice </a:t>
            </a:r>
            <a:r>
              <a:rPr lang="en-US" sz="3600" b="1" dirty="0">
                <a:effectLst>
                  <a:outerShdw blurRad="38100" dist="38100" dir="2700000" algn="tl">
                    <a:srgbClr val="000000">
                      <a:alpha val="43137"/>
                    </a:srgbClr>
                  </a:outerShdw>
                </a:effectLst>
                <a:ea typeface="Open Sans"/>
                <a:cs typeface="Open Sans"/>
                <a:sym typeface="Open Sans"/>
              </a:rPr>
              <a:t>is a big step to </a:t>
            </a:r>
            <a:r>
              <a:rPr lang="en-US" sz="3600" b="1" dirty="0" smtClean="0">
                <a:effectLst>
                  <a:outerShdw blurRad="38100" dist="38100" dir="2700000" algn="tl">
                    <a:srgbClr val="000000">
                      <a:alpha val="43137"/>
                    </a:srgbClr>
                  </a:outerShdw>
                </a:effectLst>
                <a:ea typeface="Open Sans"/>
                <a:cs typeface="Open Sans"/>
                <a:sym typeface="Open Sans"/>
              </a:rPr>
              <a:t>save</a:t>
            </a:r>
          </a:p>
          <a:p>
            <a:pPr algn="l">
              <a:lnSpc>
                <a:spcPts val="1680"/>
              </a:lnSpc>
              <a:spcBef>
                <a:spcPct val="0"/>
              </a:spcBef>
            </a:pPr>
            <a:endParaRPr lang="en-US" sz="3600" b="1" dirty="0" smtClean="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endParaRPr lang="en-US" sz="3600" b="1" dirty="0">
              <a:effectLst>
                <a:outerShdw blurRad="38100" dist="38100" dir="2700000" algn="tl">
                  <a:srgbClr val="000000">
                    <a:alpha val="43137"/>
                  </a:srgbClr>
                </a:outerShdw>
              </a:effectLst>
              <a:ea typeface="Open Sans"/>
              <a:cs typeface="Open Sans"/>
              <a:sym typeface="Open Sans"/>
            </a:endParaRPr>
          </a:p>
          <a:p>
            <a:pPr algn="l">
              <a:lnSpc>
                <a:spcPts val="1680"/>
              </a:lnSpc>
              <a:spcBef>
                <a:spcPct val="0"/>
              </a:spcBef>
            </a:pPr>
            <a:r>
              <a:rPr lang="en-US" sz="3600" b="1" dirty="0" smtClean="0">
                <a:effectLst>
                  <a:outerShdw blurRad="38100" dist="38100" dir="2700000" algn="tl">
                    <a:srgbClr val="000000">
                      <a:alpha val="43137"/>
                    </a:srgbClr>
                  </a:outerShdw>
                </a:effectLst>
                <a:ea typeface="Open Sans"/>
                <a:cs typeface="Open Sans"/>
                <a:sym typeface="Open Sans"/>
              </a:rPr>
              <a:t> </a:t>
            </a:r>
            <a:r>
              <a:rPr lang="en-US" sz="3600" b="1" dirty="0">
                <a:effectLst>
                  <a:outerShdw blurRad="38100" dist="38100" dir="2700000" algn="tl">
                    <a:srgbClr val="000000">
                      <a:alpha val="43137"/>
                    </a:srgbClr>
                  </a:outerShdw>
                </a:effectLst>
                <a:ea typeface="Open Sans"/>
                <a:cs typeface="Open Sans"/>
                <a:sym typeface="Open Sans"/>
              </a:rPr>
              <a:t>the world</a:t>
            </a:r>
            <a:r>
              <a:rPr lang="en-US" sz="1200" b="1" dirty="0">
                <a:solidFill>
                  <a:srgbClr val="1F2020"/>
                </a:solidFill>
                <a:effectLst>
                  <a:outerShdw blurRad="38100" dist="38100" dir="2700000" algn="tl">
                    <a:srgbClr val="000000">
                      <a:alpha val="43137"/>
                    </a:srgbClr>
                  </a:outerShdw>
                </a:effectLst>
                <a:latin typeface="Open Sans"/>
                <a:ea typeface="Open Sans"/>
                <a:cs typeface="Open Sans"/>
                <a:sym typeface="Open Sans"/>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randombar(horizontal)">
                                      <p:cBhvr>
                                        <p:cTn id="12"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8"/>
          <p:cNvSpPr txBox="1"/>
          <p:nvPr/>
        </p:nvSpPr>
        <p:spPr>
          <a:xfrm>
            <a:off x="1977601" y="1734066"/>
            <a:ext cx="12576599" cy="1166986"/>
          </a:xfrm>
          <a:prstGeom prst="rect">
            <a:avLst/>
          </a:prstGeom>
        </p:spPr>
        <p:txBody>
          <a:bodyPr wrap="square" lIns="0" tIns="0" rIns="0" bIns="0" rtlCol="0" anchor="t">
            <a:spAutoFit/>
          </a:bodyPr>
          <a:lstStyle/>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Definition of green buildings</a:t>
            </a:r>
          </a:p>
        </p:txBody>
      </p:sp>
      <p:sp>
        <p:nvSpPr>
          <p:cNvPr id="19" name="AutoShape 19"/>
          <p:cNvSpPr/>
          <p:nvPr/>
        </p:nvSpPr>
        <p:spPr>
          <a:xfrm>
            <a:off x="1977600" y="3092442"/>
            <a:ext cx="1603799" cy="0"/>
          </a:xfrm>
          <a:prstGeom prst="line">
            <a:avLst/>
          </a:prstGeom>
          <a:ln w="38100" cap="flat">
            <a:solidFill>
              <a:srgbClr val="556D31"/>
            </a:solidFill>
            <a:prstDash val="solid"/>
            <a:headEnd type="none" w="sm" len="sm"/>
            <a:tailEnd type="none" w="sm" len="sm"/>
          </a:ln>
        </p:spPr>
      </p:sp>
      <p:sp>
        <p:nvSpPr>
          <p:cNvPr id="20" name="TextBox 20"/>
          <p:cNvSpPr txBox="1"/>
          <p:nvPr/>
        </p:nvSpPr>
        <p:spPr>
          <a:xfrm>
            <a:off x="457200" y="3809585"/>
            <a:ext cx="7808700" cy="2398092"/>
          </a:xfrm>
          <a:prstGeom prst="rect">
            <a:avLst/>
          </a:prstGeom>
        </p:spPr>
        <p:txBody>
          <a:bodyPr wrap="square" lIns="0" tIns="0" rIns="0" bIns="0" rtlCol="0" anchor="t">
            <a:spAutoFit/>
          </a:bodyPr>
          <a:lstStyle/>
          <a:p>
            <a:pPr>
              <a:lnSpc>
                <a:spcPts val="1680"/>
              </a:lnSpc>
              <a:spcBef>
                <a:spcPct val="0"/>
              </a:spcBef>
            </a:pPr>
            <a:r>
              <a:rPr lang="en-US" sz="3600" dirty="0">
                <a:solidFill>
                  <a:srgbClr val="1F2020"/>
                </a:solidFill>
                <a:effectLst>
                  <a:outerShdw blurRad="38100" dist="38100" dir="2700000" algn="tl">
                    <a:srgbClr val="000000">
                      <a:alpha val="43137"/>
                    </a:srgbClr>
                  </a:outerShdw>
                </a:effectLst>
                <a:latin typeface="+mj-lt"/>
                <a:ea typeface="Open Sans"/>
                <a:cs typeface="Open Sans"/>
                <a:sym typeface="Open Sans"/>
              </a:rPr>
              <a:t> </a:t>
            </a:r>
            <a:r>
              <a:rPr lang="en-US" sz="3600" dirty="0" smtClean="0">
                <a:solidFill>
                  <a:srgbClr val="1F2020"/>
                </a:solidFill>
                <a:effectLst>
                  <a:outerShdw blurRad="38100" dist="38100" dir="2700000" algn="tl">
                    <a:srgbClr val="000000">
                      <a:alpha val="43137"/>
                    </a:srgbClr>
                  </a:outerShdw>
                </a:effectLst>
                <a:latin typeface="+mj-lt"/>
                <a:ea typeface="Open Sans"/>
                <a:cs typeface="Open Sans"/>
                <a:sym typeface="Open Sans"/>
              </a:rPr>
              <a:t>    </a:t>
            </a:r>
            <a:r>
              <a:rPr lang="en-US" sz="3600" b="1" dirty="0">
                <a:effectLst>
                  <a:outerShdw blurRad="38100" dist="38100" dir="2700000" algn="tl">
                    <a:srgbClr val="000000">
                      <a:alpha val="43137"/>
                    </a:srgbClr>
                  </a:outerShdw>
                </a:effectLst>
                <a:latin typeface="+mj-lt"/>
                <a:ea typeface="Open Sans"/>
                <a:cs typeface="Open Sans"/>
                <a:sym typeface="Open Sans"/>
              </a:rPr>
              <a:t>green building is efficient in </a:t>
            </a:r>
            <a:r>
              <a:rPr lang="en-US" sz="3600" b="1" dirty="0" smtClean="0">
                <a:effectLst>
                  <a:outerShdw blurRad="38100" dist="38100" dir="2700000" algn="tl">
                    <a:srgbClr val="000000">
                      <a:alpha val="43137"/>
                    </a:srgbClr>
                  </a:outerShdw>
                </a:effectLst>
                <a:latin typeface="+mj-lt"/>
                <a:ea typeface="Open Sans"/>
                <a:cs typeface="Open Sans"/>
                <a:sym typeface="Open Sans"/>
              </a:rPr>
              <a:t>energy</a:t>
            </a:r>
          </a:p>
          <a:p>
            <a:pPr>
              <a:lnSpc>
                <a:spcPts val="1680"/>
              </a:lnSpc>
              <a:spcBef>
                <a:spcPct val="0"/>
              </a:spcBef>
            </a:pPr>
            <a:endParaRPr lang="en-US" sz="3600" b="1" dirty="0" smtClean="0">
              <a:effectLst>
                <a:outerShdw blurRad="38100" dist="38100" dir="2700000" algn="tl">
                  <a:srgbClr val="000000">
                    <a:alpha val="43137"/>
                  </a:srgbClr>
                </a:outerShdw>
              </a:effectLst>
              <a:latin typeface="+mj-lt"/>
              <a:ea typeface="Open Sans"/>
              <a:cs typeface="Open Sans"/>
              <a:sym typeface="Open Sans"/>
            </a:endParaRPr>
          </a:p>
          <a:p>
            <a:pPr>
              <a:lnSpc>
                <a:spcPts val="1680"/>
              </a:lnSpc>
              <a:spcBef>
                <a:spcPct val="0"/>
              </a:spcBef>
            </a:pPr>
            <a:endParaRPr lang="fr-FR" sz="3600" b="1" dirty="0">
              <a:effectLst>
                <a:outerShdw blurRad="38100" dist="38100" dir="2700000" algn="tl">
                  <a:srgbClr val="000000">
                    <a:alpha val="43137"/>
                  </a:srgbClr>
                </a:outerShdw>
              </a:effectLst>
              <a:latin typeface="+mj-lt"/>
              <a:ea typeface="Open Sans"/>
              <a:cs typeface="Open Sans"/>
              <a:sym typeface="Open Sans"/>
            </a:endParaRPr>
          </a:p>
          <a:p>
            <a:pPr>
              <a:lnSpc>
                <a:spcPts val="1680"/>
              </a:lnSpc>
              <a:spcBef>
                <a:spcPct val="0"/>
              </a:spcBef>
            </a:pPr>
            <a:endParaRPr lang="en-US" sz="3600" b="1" dirty="0">
              <a:effectLst>
                <a:outerShdw blurRad="38100" dist="38100" dir="2700000" algn="tl">
                  <a:srgbClr val="000000">
                    <a:alpha val="43137"/>
                  </a:srgbClr>
                </a:outerShdw>
              </a:effectLst>
              <a:latin typeface="+mj-lt"/>
              <a:ea typeface="Open Sans"/>
              <a:cs typeface="Open Sans"/>
              <a:sym typeface="Open Sans"/>
            </a:endParaRPr>
          </a:p>
          <a:p>
            <a:pPr>
              <a:lnSpc>
                <a:spcPts val="1680"/>
              </a:lnSpc>
              <a:spcBef>
                <a:spcPct val="0"/>
              </a:spcBef>
            </a:pPr>
            <a:r>
              <a:rPr lang="en-US" sz="3600" b="1" dirty="0">
                <a:effectLst>
                  <a:outerShdw blurRad="38100" dist="38100" dir="2700000" algn="tl">
                    <a:srgbClr val="000000">
                      <a:alpha val="43137"/>
                    </a:srgbClr>
                  </a:outerShdw>
                </a:effectLst>
                <a:latin typeface="+mj-lt"/>
                <a:ea typeface="Open Sans"/>
                <a:cs typeface="Open Sans"/>
                <a:sym typeface="Open Sans"/>
              </a:rPr>
              <a:t>consumption, environment friendly </a:t>
            </a:r>
            <a:r>
              <a:rPr lang="en-US" sz="3600" b="1" dirty="0" smtClean="0">
                <a:effectLst>
                  <a:outerShdw blurRad="38100" dist="38100" dir="2700000" algn="tl">
                    <a:srgbClr val="000000">
                      <a:alpha val="43137"/>
                    </a:srgbClr>
                  </a:outerShdw>
                </a:effectLst>
                <a:latin typeface="+mj-lt"/>
                <a:ea typeface="Open Sans"/>
                <a:cs typeface="Open Sans"/>
                <a:sym typeface="Open Sans"/>
              </a:rPr>
              <a:t>and</a:t>
            </a:r>
          </a:p>
          <a:p>
            <a:pPr>
              <a:lnSpc>
                <a:spcPts val="1680"/>
              </a:lnSpc>
              <a:spcBef>
                <a:spcPct val="0"/>
              </a:spcBef>
            </a:pPr>
            <a:endParaRPr lang="en-US" sz="3600" b="1" dirty="0" smtClean="0">
              <a:effectLst>
                <a:outerShdw blurRad="38100" dist="38100" dir="2700000" algn="tl">
                  <a:srgbClr val="000000">
                    <a:alpha val="43137"/>
                  </a:srgbClr>
                </a:outerShdw>
              </a:effectLst>
              <a:latin typeface="+mj-lt"/>
              <a:ea typeface="Open Sans"/>
              <a:cs typeface="Open Sans"/>
              <a:sym typeface="Open Sans"/>
            </a:endParaRPr>
          </a:p>
          <a:p>
            <a:pPr>
              <a:lnSpc>
                <a:spcPts val="1680"/>
              </a:lnSpc>
              <a:spcBef>
                <a:spcPct val="0"/>
              </a:spcBef>
            </a:pPr>
            <a:endParaRPr lang="en-US" sz="3600" b="1" dirty="0">
              <a:effectLst>
                <a:outerShdw blurRad="38100" dist="38100" dir="2700000" algn="tl">
                  <a:srgbClr val="000000">
                    <a:alpha val="43137"/>
                  </a:srgbClr>
                </a:outerShdw>
              </a:effectLst>
              <a:latin typeface="+mj-lt"/>
              <a:ea typeface="Open Sans"/>
              <a:cs typeface="Open Sans"/>
              <a:sym typeface="Open Sans"/>
            </a:endParaRPr>
          </a:p>
          <a:p>
            <a:pPr>
              <a:lnSpc>
                <a:spcPts val="1680"/>
              </a:lnSpc>
              <a:spcBef>
                <a:spcPct val="0"/>
              </a:spcBef>
            </a:pPr>
            <a:r>
              <a:rPr lang="en-US" sz="3600" b="1" dirty="0" smtClean="0">
                <a:effectLst>
                  <a:outerShdw blurRad="38100" dist="38100" dir="2700000" algn="tl">
                    <a:srgbClr val="000000">
                      <a:alpha val="43137"/>
                    </a:srgbClr>
                  </a:outerShdw>
                </a:effectLst>
                <a:latin typeface="+mj-lt"/>
                <a:ea typeface="Open Sans"/>
                <a:cs typeface="Open Sans"/>
                <a:sym typeface="Open Sans"/>
              </a:rPr>
              <a:t> structurally  sustainable </a:t>
            </a:r>
            <a:r>
              <a:rPr lang="en-US" sz="3600" b="1" dirty="0">
                <a:effectLst>
                  <a:outerShdw blurRad="38100" dist="38100" dir="2700000" algn="tl">
                    <a:srgbClr val="000000">
                      <a:alpha val="43137"/>
                    </a:srgbClr>
                  </a:outerShdw>
                </a:effectLst>
                <a:latin typeface="+mj-lt"/>
                <a:ea typeface="Open Sans"/>
                <a:cs typeface="Open Sans"/>
                <a:sym typeface="Open Sans"/>
              </a:rPr>
              <a:t>throughout </a:t>
            </a:r>
            <a:r>
              <a:rPr lang="en-US" sz="3600" b="1" dirty="0" smtClean="0">
                <a:effectLst>
                  <a:outerShdw blurRad="38100" dist="38100" dir="2700000" algn="tl">
                    <a:srgbClr val="000000">
                      <a:alpha val="43137"/>
                    </a:srgbClr>
                  </a:outerShdw>
                </a:effectLst>
                <a:latin typeface="+mj-lt"/>
                <a:ea typeface="Open Sans"/>
                <a:cs typeface="Open Sans"/>
                <a:sym typeface="Open Sans"/>
              </a:rPr>
              <a:t>the</a:t>
            </a:r>
          </a:p>
          <a:p>
            <a:pPr>
              <a:lnSpc>
                <a:spcPts val="1680"/>
              </a:lnSpc>
              <a:spcBef>
                <a:spcPct val="0"/>
              </a:spcBef>
            </a:pPr>
            <a:endParaRPr lang="en-US" sz="3600" b="1" dirty="0">
              <a:effectLst>
                <a:outerShdw blurRad="38100" dist="38100" dir="2700000" algn="tl">
                  <a:srgbClr val="000000">
                    <a:alpha val="43137"/>
                  </a:srgbClr>
                </a:outerShdw>
              </a:effectLst>
              <a:latin typeface="+mj-lt"/>
              <a:ea typeface="Open Sans"/>
              <a:cs typeface="Open Sans"/>
              <a:sym typeface="Open Sans"/>
            </a:endParaRPr>
          </a:p>
          <a:p>
            <a:pPr>
              <a:lnSpc>
                <a:spcPts val="1680"/>
              </a:lnSpc>
              <a:spcBef>
                <a:spcPct val="0"/>
              </a:spcBef>
            </a:pPr>
            <a:endParaRPr lang="en-US" sz="3600" b="1" dirty="0" smtClean="0">
              <a:effectLst>
                <a:outerShdw blurRad="38100" dist="38100" dir="2700000" algn="tl">
                  <a:srgbClr val="000000">
                    <a:alpha val="43137"/>
                  </a:srgbClr>
                </a:outerShdw>
              </a:effectLst>
              <a:latin typeface="+mj-lt"/>
              <a:ea typeface="Open Sans"/>
              <a:cs typeface="Open Sans"/>
              <a:sym typeface="Open Sans"/>
            </a:endParaRPr>
          </a:p>
          <a:p>
            <a:pPr>
              <a:lnSpc>
                <a:spcPts val="1680"/>
              </a:lnSpc>
              <a:spcBef>
                <a:spcPct val="0"/>
              </a:spcBef>
            </a:pPr>
            <a:r>
              <a:rPr lang="en-US" sz="3600" b="1" dirty="0" smtClean="0">
                <a:effectLst>
                  <a:outerShdw blurRad="38100" dist="38100" dir="2700000" algn="tl">
                    <a:srgbClr val="000000">
                      <a:alpha val="43137"/>
                    </a:srgbClr>
                  </a:outerShdw>
                </a:effectLst>
                <a:latin typeface="+mj-lt"/>
                <a:ea typeface="Open Sans"/>
                <a:cs typeface="Open Sans"/>
                <a:sym typeface="Open Sans"/>
              </a:rPr>
              <a:t> </a:t>
            </a:r>
            <a:r>
              <a:rPr lang="en-US" sz="3600" b="1" dirty="0">
                <a:effectLst>
                  <a:outerShdw blurRad="38100" dist="38100" dir="2700000" algn="tl">
                    <a:srgbClr val="000000">
                      <a:alpha val="43137"/>
                    </a:srgbClr>
                  </a:outerShdw>
                </a:effectLst>
                <a:latin typeface="+mj-lt"/>
                <a:ea typeface="Open Sans"/>
                <a:cs typeface="Open Sans"/>
                <a:sym typeface="Open Sans"/>
              </a:rPr>
              <a:t>building </a:t>
            </a:r>
            <a:r>
              <a:rPr lang="en-US" sz="3600" b="1" dirty="0" smtClean="0">
                <a:effectLst>
                  <a:outerShdw blurRad="38100" dist="38100" dir="2700000" algn="tl">
                    <a:srgbClr val="000000">
                      <a:alpha val="43137"/>
                    </a:srgbClr>
                  </a:outerShdw>
                </a:effectLst>
                <a:latin typeface="+mj-lt"/>
                <a:ea typeface="Open Sans"/>
                <a:cs typeface="Open Sans"/>
                <a:sym typeface="Open Sans"/>
              </a:rPr>
              <a:t>life  cycle</a:t>
            </a:r>
            <a:endParaRPr lang="en-US" sz="3600" dirty="0">
              <a:solidFill>
                <a:srgbClr val="1F2020"/>
              </a:solidFill>
              <a:effectLst>
                <a:outerShdw blurRad="38100" dist="38100" dir="2700000" algn="tl">
                  <a:srgbClr val="000000">
                    <a:alpha val="43137"/>
                  </a:srgbClr>
                </a:outerShdw>
              </a:effectLst>
              <a:latin typeface="+mj-lt"/>
              <a:ea typeface="Open Sans"/>
              <a:cs typeface="Open Sans"/>
              <a:sym typeface="Open Sans"/>
            </a:endParaRPr>
          </a:p>
        </p:txBody>
      </p:sp>
      <p:pic>
        <p:nvPicPr>
          <p:cNvPr id="2" name="صورة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515350" y="3457574"/>
            <a:ext cx="9753600" cy="6829426"/>
          </a:xfrm>
          <a:prstGeom prst="rect">
            <a:avLst/>
          </a:prstGeom>
        </p:spPr>
      </p:pic>
    </p:spTree>
    <p:extLst>
      <p:ext uri="{BB962C8B-B14F-4D97-AF65-F5344CB8AC3E}">
        <p14:creationId xmlns:p14="http://schemas.microsoft.com/office/powerpoint/2010/main" val="365487091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9"/>
                                        </p:tgtEl>
                                        <p:attrNameLst>
                                          <p:attrName>style.visibility</p:attrName>
                                        </p:attrNameLst>
                                      </p:cBhvr>
                                      <p:to>
                                        <p:strVal val="visible"/>
                                      </p:to>
                                    </p:set>
                                    <p:animEffect transition="in" filter="fade">
                                      <p:cBhvr>
                                        <p:cTn id="12" dur="1000"/>
                                        <p:tgtEl>
                                          <p:spTgt spid="19"/>
                                        </p:tgtEl>
                                      </p:cBhvr>
                                    </p:animEffect>
                                    <p:anim calcmode="lin" valueType="num">
                                      <p:cBhvr>
                                        <p:cTn id="13" dur="1000" fill="hold"/>
                                        <p:tgtEl>
                                          <p:spTgt spid="19"/>
                                        </p:tgtEl>
                                        <p:attrNameLst>
                                          <p:attrName>ppt_x</p:attrName>
                                        </p:attrNameLst>
                                      </p:cBhvr>
                                      <p:tavLst>
                                        <p:tav tm="0">
                                          <p:val>
                                            <p:strVal val="#ppt_x"/>
                                          </p:val>
                                        </p:tav>
                                        <p:tav tm="100000">
                                          <p:val>
                                            <p:strVal val="#ppt_x"/>
                                          </p:val>
                                        </p:tav>
                                      </p:tavLst>
                                    </p:anim>
                                    <p:anim calcmode="lin" valueType="num">
                                      <p:cBhvr>
                                        <p:cTn id="14" dur="1000" fill="hold"/>
                                        <p:tgtEl>
                                          <p:spTgt spid="1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Effect transition="in" filter="wipe(down)">
                                      <p:cBhvr>
                                        <p:cTn id="19" dur="580">
                                          <p:stCondLst>
                                            <p:cond delay="0"/>
                                          </p:stCondLst>
                                        </p:cTn>
                                        <p:tgtEl>
                                          <p:spTgt spid="20"/>
                                        </p:tgtEl>
                                      </p:cBhvr>
                                    </p:animEffect>
                                    <p:anim calcmode="lin" valueType="num">
                                      <p:cBhvr>
                                        <p:cTn id="20" dur="1822" tmFilter="0,0; 0.14,0.36; 0.43,0.73; 0.71,0.91; 1.0,1.0">
                                          <p:stCondLst>
                                            <p:cond delay="0"/>
                                          </p:stCondLst>
                                        </p:cTn>
                                        <p:tgtEl>
                                          <p:spTgt spid="20"/>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0"/>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0"/>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0"/>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0"/>
                                        </p:tgtEl>
                                        <p:attrNameLst>
                                          <p:attrName>ppt_y</p:attrName>
                                        </p:attrNameLst>
                                      </p:cBhvr>
                                      <p:tavLst>
                                        <p:tav tm="0" fmla="#ppt_y-sin(pi*$)/81">
                                          <p:val>
                                            <p:fltVal val="0"/>
                                          </p:val>
                                        </p:tav>
                                        <p:tav tm="100000">
                                          <p:val>
                                            <p:fltVal val="1"/>
                                          </p:val>
                                        </p:tav>
                                      </p:tavLst>
                                    </p:anim>
                                    <p:animScale>
                                      <p:cBhvr>
                                        <p:cTn id="25" dur="26">
                                          <p:stCondLst>
                                            <p:cond delay="650"/>
                                          </p:stCondLst>
                                        </p:cTn>
                                        <p:tgtEl>
                                          <p:spTgt spid="20"/>
                                        </p:tgtEl>
                                      </p:cBhvr>
                                      <p:to x="100000" y="60000"/>
                                    </p:animScale>
                                    <p:animScale>
                                      <p:cBhvr>
                                        <p:cTn id="26" dur="166" decel="50000">
                                          <p:stCondLst>
                                            <p:cond delay="676"/>
                                          </p:stCondLst>
                                        </p:cTn>
                                        <p:tgtEl>
                                          <p:spTgt spid="20"/>
                                        </p:tgtEl>
                                      </p:cBhvr>
                                      <p:to x="100000" y="100000"/>
                                    </p:animScale>
                                    <p:animScale>
                                      <p:cBhvr>
                                        <p:cTn id="27" dur="26">
                                          <p:stCondLst>
                                            <p:cond delay="1312"/>
                                          </p:stCondLst>
                                        </p:cTn>
                                        <p:tgtEl>
                                          <p:spTgt spid="20"/>
                                        </p:tgtEl>
                                      </p:cBhvr>
                                      <p:to x="100000" y="80000"/>
                                    </p:animScale>
                                    <p:animScale>
                                      <p:cBhvr>
                                        <p:cTn id="28" dur="166" decel="50000">
                                          <p:stCondLst>
                                            <p:cond delay="1338"/>
                                          </p:stCondLst>
                                        </p:cTn>
                                        <p:tgtEl>
                                          <p:spTgt spid="20"/>
                                        </p:tgtEl>
                                      </p:cBhvr>
                                      <p:to x="100000" y="100000"/>
                                    </p:animScale>
                                    <p:animScale>
                                      <p:cBhvr>
                                        <p:cTn id="29" dur="26">
                                          <p:stCondLst>
                                            <p:cond delay="1642"/>
                                          </p:stCondLst>
                                        </p:cTn>
                                        <p:tgtEl>
                                          <p:spTgt spid="20"/>
                                        </p:tgtEl>
                                      </p:cBhvr>
                                      <p:to x="100000" y="90000"/>
                                    </p:animScale>
                                    <p:animScale>
                                      <p:cBhvr>
                                        <p:cTn id="30" dur="166" decel="50000">
                                          <p:stCondLst>
                                            <p:cond delay="1668"/>
                                          </p:stCondLst>
                                        </p:cTn>
                                        <p:tgtEl>
                                          <p:spTgt spid="20"/>
                                        </p:tgtEl>
                                      </p:cBhvr>
                                      <p:to x="100000" y="100000"/>
                                    </p:animScale>
                                    <p:animScale>
                                      <p:cBhvr>
                                        <p:cTn id="31" dur="26">
                                          <p:stCondLst>
                                            <p:cond delay="1808"/>
                                          </p:stCondLst>
                                        </p:cTn>
                                        <p:tgtEl>
                                          <p:spTgt spid="20"/>
                                        </p:tgtEl>
                                      </p:cBhvr>
                                      <p:to x="100000" y="95000"/>
                                    </p:animScale>
                                    <p:animScale>
                                      <p:cBhvr>
                                        <p:cTn id="32" dur="166" decel="50000">
                                          <p:stCondLst>
                                            <p:cond delay="1834"/>
                                          </p:stCondLst>
                                        </p:cTn>
                                        <p:tgtEl>
                                          <p:spTgt spid="20"/>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extBox 20"/>
          <p:cNvSpPr txBox="1"/>
          <p:nvPr/>
        </p:nvSpPr>
        <p:spPr>
          <a:xfrm>
            <a:off x="1371882" y="647700"/>
            <a:ext cx="10356205" cy="1166986"/>
          </a:xfrm>
          <a:prstGeom prst="rect">
            <a:avLst/>
          </a:prstGeom>
          <a:ln>
            <a:noFill/>
          </a:ln>
          <a:effectLst>
            <a:outerShdw blurRad="44450" dist="27940" dir="5400000" algn="ctr">
              <a:srgbClr val="000000">
                <a:alpha val="32000"/>
              </a:srgbClr>
            </a:outerShdw>
          </a:effectLst>
        </p:spPr>
        <p:txBody>
          <a:bodyPr wrap="square" lIns="0" tIns="0" rIns="0" bIns="0" rtlCol="0" anchor="t">
            <a:spAutoFit/>
          </a:bodyPr>
          <a:lstStyle/>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benefits of green building</a:t>
            </a:r>
          </a:p>
        </p:txBody>
      </p:sp>
      <p:sp>
        <p:nvSpPr>
          <p:cNvPr id="21" name="AutoShape 21"/>
          <p:cNvSpPr/>
          <p:nvPr/>
        </p:nvSpPr>
        <p:spPr>
          <a:xfrm>
            <a:off x="1371882" y="1884276"/>
            <a:ext cx="1280346" cy="0"/>
          </a:xfrm>
          <a:prstGeom prst="line">
            <a:avLst/>
          </a:prstGeom>
          <a:ln w="38100" cap="flat">
            <a:solidFill>
              <a:srgbClr val="556D31"/>
            </a:solidFill>
            <a:prstDash val="solid"/>
            <a:headEnd type="none" w="sm" len="sm"/>
            <a:tailEnd type="none" w="sm" len="sm"/>
          </a:ln>
        </p:spPr>
      </p:sp>
      <p:grpSp>
        <p:nvGrpSpPr>
          <p:cNvPr id="22" name="Group 22"/>
          <p:cNvGrpSpPr/>
          <p:nvPr/>
        </p:nvGrpSpPr>
        <p:grpSpPr>
          <a:xfrm>
            <a:off x="6178776" y="4729060"/>
            <a:ext cx="677751" cy="677751"/>
            <a:chOff x="0" y="0"/>
            <a:chExt cx="812800" cy="812800"/>
          </a:xfrm>
        </p:grpSpPr>
        <p:sp>
          <p:nvSpPr>
            <p:cNvPr id="23"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24"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27" name="Group 27"/>
          <p:cNvGrpSpPr/>
          <p:nvPr/>
        </p:nvGrpSpPr>
        <p:grpSpPr>
          <a:xfrm>
            <a:off x="346186" y="4658304"/>
            <a:ext cx="677751" cy="677751"/>
            <a:chOff x="0" y="0"/>
            <a:chExt cx="812800" cy="812800"/>
          </a:xfrm>
        </p:grpSpPr>
        <p:sp>
          <p:nvSpPr>
            <p:cNvPr id="28" name="Freeform 28"/>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29" name="TextBox 29"/>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31" name="TextBox 31"/>
          <p:cNvSpPr txBox="1"/>
          <p:nvPr/>
        </p:nvSpPr>
        <p:spPr>
          <a:xfrm>
            <a:off x="437006" y="4774106"/>
            <a:ext cx="496110" cy="297180"/>
          </a:xfrm>
          <a:prstGeom prst="rect">
            <a:avLst/>
          </a:prstGeom>
        </p:spPr>
        <p:txBody>
          <a:bodyPr lIns="0" tIns="0" rIns="0" bIns="0" rtlCol="0" anchor="t">
            <a:spAutoFit/>
          </a:bodyPr>
          <a:lstStyle/>
          <a:p>
            <a:pPr algn="ctr">
              <a:lnSpc>
                <a:spcPts val="2519"/>
              </a:lnSpc>
              <a:spcBef>
                <a:spcPct val="0"/>
              </a:spcBef>
            </a:pPr>
            <a:r>
              <a:rPr lang="fr-FR" sz="1799" b="1" dirty="0" smtClean="0">
                <a:solidFill>
                  <a:srgbClr val="FFFFFF"/>
                </a:solidFill>
                <a:latin typeface="Open Sans Bold"/>
                <a:ea typeface="Open Sans Bold"/>
                <a:cs typeface="Open Sans Bold"/>
                <a:sym typeface="Open Sans Bold"/>
              </a:rPr>
              <a:t>01</a:t>
            </a:r>
            <a:endParaRPr lang="en-US" sz="1799" b="1" dirty="0">
              <a:solidFill>
                <a:srgbClr val="FFFFFF"/>
              </a:solidFill>
              <a:latin typeface="Open Sans Bold"/>
              <a:ea typeface="Open Sans Bold"/>
              <a:cs typeface="Open Sans Bold"/>
              <a:sym typeface="Open Sans Bold"/>
            </a:endParaRPr>
          </a:p>
        </p:txBody>
      </p:sp>
      <p:sp>
        <p:nvSpPr>
          <p:cNvPr id="32" name="مستطيل 31"/>
          <p:cNvSpPr/>
          <p:nvPr/>
        </p:nvSpPr>
        <p:spPr>
          <a:xfrm>
            <a:off x="733730" y="2400300"/>
            <a:ext cx="10162338" cy="1754326"/>
          </a:xfrm>
          <a:prstGeom prst="rect">
            <a:avLst/>
          </a:prstGeom>
        </p:spPr>
        <p:txBody>
          <a:bodyPr wrap="square">
            <a:spAutoFit/>
          </a:bodyPr>
          <a:lstStyle/>
          <a:p>
            <a:r>
              <a:rPr lang="en-US" sz="3600" dirty="0"/>
              <a:t>With varying benefits of green building in multiple domains, it may be easier to group them under 3 categories</a:t>
            </a:r>
          </a:p>
        </p:txBody>
      </p:sp>
      <p:grpSp>
        <p:nvGrpSpPr>
          <p:cNvPr id="33" name="Group 22"/>
          <p:cNvGrpSpPr/>
          <p:nvPr/>
        </p:nvGrpSpPr>
        <p:grpSpPr>
          <a:xfrm>
            <a:off x="12025221" y="4733207"/>
            <a:ext cx="677751" cy="677751"/>
            <a:chOff x="0" y="0"/>
            <a:chExt cx="812800" cy="812800"/>
          </a:xfrm>
        </p:grpSpPr>
        <p:sp>
          <p:nvSpPr>
            <p:cNvPr id="34" name="Freeform 23"/>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35" name="TextBox 24"/>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36" name="TextBox 31"/>
          <p:cNvSpPr txBox="1"/>
          <p:nvPr/>
        </p:nvSpPr>
        <p:spPr>
          <a:xfrm>
            <a:off x="6269598" y="4966618"/>
            <a:ext cx="496110" cy="297180"/>
          </a:xfrm>
          <a:prstGeom prst="rect">
            <a:avLst/>
          </a:prstGeom>
        </p:spPr>
        <p:txBody>
          <a:bodyPr lIns="0" tIns="0" rIns="0" bIns="0" rtlCol="0" anchor="t">
            <a:spAutoFit/>
          </a:bodyPr>
          <a:lstStyle/>
          <a:p>
            <a:pPr algn="ctr">
              <a:lnSpc>
                <a:spcPts val="2519"/>
              </a:lnSpc>
              <a:spcBef>
                <a:spcPct val="0"/>
              </a:spcBef>
            </a:pPr>
            <a:r>
              <a:rPr lang="fr-FR" sz="1799" b="1" dirty="0" smtClean="0">
                <a:solidFill>
                  <a:srgbClr val="FFFFFF"/>
                </a:solidFill>
                <a:latin typeface="Open Sans Bold"/>
                <a:ea typeface="Open Sans Bold"/>
                <a:cs typeface="Open Sans Bold"/>
                <a:sym typeface="Open Sans Bold"/>
              </a:rPr>
              <a:t>02</a:t>
            </a:r>
            <a:endParaRPr lang="en-US" sz="1799" b="1" dirty="0">
              <a:solidFill>
                <a:srgbClr val="FFFFFF"/>
              </a:solidFill>
              <a:latin typeface="Open Sans Bold"/>
              <a:ea typeface="Open Sans Bold"/>
              <a:cs typeface="Open Sans Bold"/>
              <a:sym typeface="Open Sans Bold"/>
            </a:endParaRPr>
          </a:p>
        </p:txBody>
      </p:sp>
      <p:sp>
        <p:nvSpPr>
          <p:cNvPr id="37" name="TextBox 31"/>
          <p:cNvSpPr txBox="1"/>
          <p:nvPr/>
        </p:nvSpPr>
        <p:spPr>
          <a:xfrm>
            <a:off x="12116041" y="4903636"/>
            <a:ext cx="496110" cy="300019"/>
          </a:xfrm>
          <a:prstGeom prst="rect">
            <a:avLst/>
          </a:prstGeom>
        </p:spPr>
        <p:txBody>
          <a:bodyPr lIns="0" tIns="0" rIns="0" bIns="0" rtlCol="0" anchor="t">
            <a:spAutoFit/>
          </a:bodyPr>
          <a:lstStyle/>
          <a:p>
            <a:pPr algn="ctr">
              <a:lnSpc>
                <a:spcPts val="2519"/>
              </a:lnSpc>
              <a:spcBef>
                <a:spcPct val="0"/>
              </a:spcBef>
            </a:pPr>
            <a:r>
              <a:rPr lang="fr-FR" sz="1799" b="1" dirty="0" smtClean="0">
                <a:solidFill>
                  <a:srgbClr val="FFFFFF"/>
                </a:solidFill>
                <a:latin typeface="Open Sans Bold"/>
                <a:ea typeface="Open Sans Bold"/>
                <a:cs typeface="Open Sans Bold"/>
                <a:sym typeface="Open Sans Bold"/>
              </a:rPr>
              <a:t>03</a:t>
            </a:r>
            <a:endParaRPr lang="en-US" sz="1799" b="1" dirty="0">
              <a:solidFill>
                <a:srgbClr val="FFFFFF"/>
              </a:solidFill>
              <a:latin typeface="Open Sans Bold"/>
              <a:ea typeface="Open Sans Bold"/>
              <a:cs typeface="Open Sans Bold"/>
              <a:sym typeface="Open Sans Bold"/>
            </a:endParaRPr>
          </a:p>
        </p:txBody>
      </p:sp>
      <p:sp>
        <p:nvSpPr>
          <p:cNvPr id="38" name="مستطيل 37"/>
          <p:cNvSpPr/>
          <p:nvPr/>
        </p:nvSpPr>
        <p:spPr>
          <a:xfrm>
            <a:off x="1371882" y="4689724"/>
            <a:ext cx="3699987" cy="646331"/>
          </a:xfrm>
          <a:prstGeom prst="rect">
            <a:avLst/>
          </a:prstGeom>
        </p:spPr>
        <p:txBody>
          <a:bodyPr wrap="none">
            <a:spAutoFit/>
          </a:bodyPr>
          <a:lstStyle/>
          <a:p>
            <a:r>
              <a:rPr lang="en-US" sz="3600" b="1" dirty="0"/>
              <a:t>Economic Benefits</a:t>
            </a:r>
          </a:p>
        </p:txBody>
      </p:sp>
      <p:sp>
        <p:nvSpPr>
          <p:cNvPr id="39" name="مستطيل 38"/>
          <p:cNvSpPr/>
          <p:nvPr/>
        </p:nvSpPr>
        <p:spPr>
          <a:xfrm>
            <a:off x="7086600" y="4760480"/>
            <a:ext cx="2976905" cy="646331"/>
          </a:xfrm>
          <a:prstGeom prst="rect">
            <a:avLst/>
          </a:prstGeom>
        </p:spPr>
        <p:txBody>
          <a:bodyPr wrap="none">
            <a:spAutoFit/>
          </a:bodyPr>
          <a:lstStyle/>
          <a:p>
            <a:r>
              <a:rPr lang="en-US" sz="3600" b="1" dirty="0"/>
              <a:t>Social Benefits</a:t>
            </a:r>
          </a:p>
        </p:txBody>
      </p:sp>
      <p:sp>
        <p:nvSpPr>
          <p:cNvPr id="40" name="مستطيل 39"/>
          <p:cNvSpPr/>
          <p:nvPr/>
        </p:nvSpPr>
        <p:spPr>
          <a:xfrm>
            <a:off x="13002159" y="4729060"/>
            <a:ext cx="4663136" cy="646331"/>
          </a:xfrm>
          <a:prstGeom prst="rect">
            <a:avLst/>
          </a:prstGeom>
        </p:spPr>
        <p:txBody>
          <a:bodyPr wrap="none">
            <a:spAutoFit/>
          </a:bodyPr>
          <a:lstStyle/>
          <a:p>
            <a:r>
              <a:rPr lang="en-US" sz="3600" b="1" dirty="0"/>
              <a:t>Environmental Benefits</a:t>
            </a:r>
          </a:p>
        </p:txBody>
      </p:sp>
      <p:sp>
        <p:nvSpPr>
          <p:cNvPr id="2" name="Rectangle 1"/>
          <p:cNvSpPr/>
          <p:nvPr/>
        </p:nvSpPr>
        <p:spPr>
          <a:xfrm>
            <a:off x="12137573" y="5941533"/>
            <a:ext cx="5998028" cy="2554545"/>
          </a:xfrm>
          <a:prstGeom prst="rect">
            <a:avLst/>
          </a:prstGeom>
        </p:spPr>
        <p:txBody>
          <a:bodyPr wrap="square">
            <a:spAutoFit/>
          </a:bodyPr>
          <a:lstStyle/>
          <a:p>
            <a:r>
              <a:rPr lang="en-US" sz="3200" dirty="0"/>
              <a:t>1</a:t>
            </a:r>
            <a:r>
              <a:rPr lang="en-US" sz="3200" dirty="0" smtClean="0"/>
              <a:t>/</a:t>
            </a:r>
            <a:r>
              <a:rPr lang="ar-DZ" sz="3200" dirty="0" smtClean="0"/>
              <a:t> </a:t>
            </a:r>
            <a:r>
              <a:rPr lang="en-US" sz="3200" dirty="0" smtClean="0"/>
              <a:t>Preserving </a:t>
            </a:r>
            <a:r>
              <a:rPr lang="en-US" sz="3200" dirty="0"/>
              <a:t>natural </a:t>
            </a:r>
            <a:r>
              <a:rPr lang="en-US" sz="3200" dirty="0" smtClean="0"/>
              <a:t>resources</a:t>
            </a:r>
            <a:endParaRPr lang="ar-DZ" sz="3200" dirty="0" smtClean="0"/>
          </a:p>
          <a:p>
            <a:endParaRPr lang="en-US" sz="3200" dirty="0"/>
          </a:p>
          <a:p>
            <a:r>
              <a:rPr lang="en-US" sz="3200" dirty="0"/>
              <a:t>2</a:t>
            </a:r>
            <a:r>
              <a:rPr lang="en-US" sz="3200" dirty="0" smtClean="0"/>
              <a:t>/</a:t>
            </a:r>
            <a:r>
              <a:rPr lang="ar-DZ" sz="3200" dirty="0" smtClean="0"/>
              <a:t> </a:t>
            </a:r>
            <a:r>
              <a:rPr lang="en-US" sz="3200" dirty="0" smtClean="0"/>
              <a:t>Improving </a:t>
            </a:r>
            <a:r>
              <a:rPr lang="en-US" sz="3200" dirty="0"/>
              <a:t>air and water </a:t>
            </a:r>
            <a:r>
              <a:rPr lang="en-US" sz="3200" dirty="0" smtClean="0"/>
              <a:t>quality</a:t>
            </a:r>
            <a:endParaRPr lang="ar-DZ" sz="3200" dirty="0" smtClean="0"/>
          </a:p>
          <a:p>
            <a:endParaRPr lang="en-US" sz="3200" dirty="0"/>
          </a:p>
          <a:p>
            <a:r>
              <a:rPr lang="en-US" sz="3200" dirty="0"/>
              <a:t>3</a:t>
            </a:r>
            <a:r>
              <a:rPr lang="en-US" sz="3200" dirty="0" smtClean="0"/>
              <a:t>/</a:t>
            </a:r>
            <a:r>
              <a:rPr lang="ar-DZ" sz="3200" dirty="0" smtClean="0"/>
              <a:t> </a:t>
            </a:r>
            <a:r>
              <a:rPr lang="en-US" sz="3200" dirty="0" smtClean="0"/>
              <a:t>Reducing </a:t>
            </a:r>
            <a:r>
              <a:rPr lang="en-US" sz="3200" dirty="0"/>
              <a:t>carbon emissions</a:t>
            </a:r>
            <a:endParaRPr lang="fr-FR" sz="3200" dirty="0"/>
          </a:p>
        </p:txBody>
      </p:sp>
      <p:sp>
        <p:nvSpPr>
          <p:cNvPr id="3" name="Rectangle 2"/>
          <p:cNvSpPr/>
          <p:nvPr/>
        </p:nvSpPr>
        <p:spPr>
          <a:xfrm>
            <a:off x="325404" y="5941533"/>
            <a:ext cx="5465796" cy="2554545"/>
          </a:xfrm>
          <a:prstGeom prst="rect">
            <a:avLst/>
          </a:prstGeom>
        </p:spPr>
        <p:txBody>
          <a:bodyPr wrap="square">
            <a:spAutoFit/>
          </a:bodyPr>
          <a:lstStyle/>
          <a:p>
            <a:r>
              <a:rPr lang="en-US" sz="3200" dirty="0"/>
              <a:t>1/ Energy saving</a:t>
            </a:r>
          </a:p>
          <a:p>
            <a:endParaRPr lang="en-US" sz="3200" dirty="0"/>
          </a:p>
          <a:p>
            <a:r>
              <a:rPr lang="en-US" sz="3200" dirty="0"/>
              <a:t>2/ Reducing maintenance costs</a:t>
            </a:r>
          </a:p>
          <a:p>
            <a:endParaRPr lang="en-US" sz="3200" dirty="0"/>
          </a:p>
          <a:p>
            <a:r>
              <a:rPr lang="en-US" sz="3200" dirty="0"/>
              <a:t>3/ Increasing property value</a:t>
            </a:r>
            <a:endParaRPr lang="fr-FR" sz="3200" dirty="0"/>
          </a:p>
        </p:txBody>
      </p:sp>
      <p:sp>
        <p:nvSpPr>
          <p:cNvPr id="4" name="Rectangle 3"/>
          <p:cNvSpPr/>
          <p:nvPr/>
        </p:nvSpPr>
        <p:spPr>
          <a:xfrm>
            <a:off x="6019800" y="5988044"/>
            <a:ext cx="5708287" cy="2554545"/>
          </a:xfrm>
          <a:prstGeom prst="rect">
            <a:avLst/>
          </a:prstGeom>
        </p:spPr>
        <p:txBody>
          <a:bodyPr wrap="square">
            <a:spAutoFit/>
          </a:bodyPr>
          <a:lstStyle/>
          <a:p>
            <a:r>
              <a:rPr lang="en-US" sz="3200" dirty="0" smtClean="0"/>
              <a:t>1/</a:t>
            </a:r>
            <a:r>
              <a:rPr lang="ar-DZ" sz="3200" dirty="0"/>
              <a:t> </a:t>
            </a:r>
            <a:r>
              <a:rPr lang="en-US" sz="3200" dirty="0" smtClean="0"/>
              <a:t>Improving </a:t>
            </a:r>
            <a:r>
              <a:rPr lang="en-US" sz="3200" dirty="0"/>
              <a:t>population </a:t>
            </a:r>
            <a:r>
              <a:rPr lang="en-US" sz="3200" dirty="0" smtClean="0"/>
              <a:t>health</a:t>
            </a:r>
            <a:endParaRPr lang="ar-DZ" sz="3200" dirty="0" smtClean="0"/>
          </a:p>
          <a:p>
            <a:endParaRPr lang="en-US" sz="3200" dirty="0"/>
          </a:p>
          <a:p>
            <a:r>
              <a:rPr lang="en-US" sz="3200" dirty="0"/>
              <a:t>2</a:t>
            </a:r>
            <a:r>
              <a:rPr lang="en-US" sz="3200" dirty="0" smtClean="0"/>
              <a:t>/</a:t>
            </a:r>
            <a:r>
              <a:rPr lang="ar-DZ" sz="3200" dirty="0" smtClean="0"/>
              <a:t> </a:t>
            </a:r>
            <a:r>
              <a:rPr lang="en-US" sz="3200" dirty="0" smtClean="0"/>
              <a:t>Increasing productivity</a:t>
            </a:r>
            <a:endParaRPr lang="ar-DZ" sz="3200" dirty="0" smtClean="0"/>
          </a:p>
          <a:p>
            <a:endParaRPr lang="en-US" sz="3200" dirty="0"/>
          </a:p>
          <a:p>
            <a:r>
              <a:rPr lang="en-US" sz="3200" dirty="0"/>
              <a:t>3</a:t>
            </a:r>
            <a:r>
              <a:rPr lang="en-US" sz="3200" dirty="0" smtClean="0"/>
              <a:t>/</a:t>
            </a:r>
            <a:r>
              <a:rPr lang="ar-DZ" sz="3200" dirty="0" smtClean="0"/>
              <a:t> </a:t>
            </a:r>
            <a:r>
              <a:rPr lang="en-US" sz="3200" dirty="0" smtClean="0"/>
              <a:t>Providing </a:t>
            </a:r>
            <a:r>
              <a:rPr lang="en-US" sz="3200" dirty="0"/>
              <a:t>better living spaces</a:t>
            </a:r>
            <a:endParaRPr lang="fr-FR" sz="32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barn(inVertical)">
                                      <p:cBhvr>
                                        <p:cTn id="7" dur="500"/>
                                        <p:tgtEl>
                                          <p:spTgt spid="20"/>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32"/>
                                        </p:tgtEl>
                                        <p:attrNameLst>
                                          <p:attrName>style.visibility</p:attrName>
                                        </p:attrNameLst>
                                      </p:cBhvr>
                                      <p:to>
                                        <p:strVal val="visible"/>
                                      </p:to>
                                    </p:set>
                                    <p:animEffect transition="in" filter="fade">
                                      <p:cBhvr>
                                        <p:cTn id="12" dur="1000"/>
                                        <p:tgtEl>
                                          <p:spTgt spid="32"/>
                                        </p:tgtEl>
                                      </p:cBhvr>
                                    </p:animEffect>
                                    <p:anim calcmode="lin" valueType="num">
                                      <p:cBhvr>
                                        <p:cTn id="13" dur="1000" fill="hold"/>
                                        <p:tgtEl>
                                          <p:spTgt spid="32"/>
                                        </p:tgtEl>
                                        <p:attrNameLst>
                                          <p:attrName>ppt_x</p:attrName>
                                        </p:attrNameLst>
                                      </p:cBhvr>
                                      <p:tavLst>
                                        <p:tav tm="0">
                                          <p:val>
                                            <p:strVal val="#ppt_x"/>
                                          </p:val>
                                        </p:tav>
                                        <p:tav tm="100000">
                                          <p:val>
                                            <p:strVal val="#ppt_x"/>
                                          </p:val>
                                        </p:tav>
                                      </p:tavLst>
                                    </p:anim>
                                    <p:anim calcmode="lin" valueType="num">
                                      <p:cBhvr>
                                        <p:cTn id="14" dur="1000" fill="hold"/>
                                        <p:tgtEl>
                                          <p:spTgt spid="32"/>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27"/>
                                        </p:tgtEl>
                                        <p:attrNameLst>
                                          <p:attrName>style.visibility</p:attrName>
                                        </p:attrNameLst>
                                      </p:cBhvr>
                                      <p:to>
                                        <p:strVal val="visible"/>
                                      </p:to>
                                    </p:set>
                                    <p:anim calcmode="lin" valueType="num">
                                      <p:cBhvr additive="base">
                                        <p:cTn id="19" dur="500" fill="hold"/>
                                        <p:tgtEl>
                                          <p:spTgt spid="27"/>
                                        </p:tgtEl>
                                        <p:attrNameLst>
                                          <p:attrName>ppt_x</p:attrName>
                                        </p:attrNameLst>
                                      </p:cBhvr>
                                      <p:tavLst>
                                        <p:tav tm="0">
                                          <p:val>
                                            <p:strVal val="#ppt_x"/>
                                          </p:val>
                                        </p:tav>
                                        <p:tav tm="100000">
                                          <p:val>
                                            <p:strVal val="#ppt_x"/>
                                          </p:val>
                                        </p:tav>
                                      </p:tavLst>
                                    </p:anim>
                                    <p:anim calcmode="lin" valueType="num">
                                      <p:cBhvr additive="base">
                                        <p:cTn id="20" dur="500" fill="hold"/>
                                        <p:tgtEl>
                                          <p:spTgt spid="27"/>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31"/>
                                        </p:tgtEl>
                                        <p:attrNameLst>
                                          <p:attrName>style.visibility</p:attrName>
                                        </p:attrNameLst>
                                      </p:cBhvr>
                                      <p:to>
                                        <p:strVal val="visible"/>
                                      </p:to>
                                    </p:set>
                                    <p:anim calcmode="lin" valueType="num">
                                      <p:cBhvr additive="base">
                                        <p:cTn id="23" dur="500" fill="hold"/>
                                        <p:tgtEl>
                                          <p:spTgt spid="31"/>
                                        </p:tgtEl>
                                        <p:attrNameLst>
                                          <p:attrName>ppt_x</p:attrName>
                                        </p:attrNameLst>
                                      </p:cBhvr>
                                      <p:tavLst>
                                        <p:tav tm="0">
                                          <p:val>
                                            <p:strVal val="#ppt_x"/>
                                          </p:val>
                                        </p:tav>
                                        <p:tav tm="100000">
                                          <p:val>
                                            <p:strVal val="#ppt_x"/>
                                          </p:val>
                                        </p:tav>
                                      </p:tavLst>
                                    </p:anim>
                                    <p:anim calcmode="lin" valueType="num">
                                      <p:cBhvr additive="base">
                                        <p:cTn id="24" dur="500" fill="hold"/>
                                        <p:tgtEl>
                                          <p:spTgt spid="31"/>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8"/>
                                        </p:tgtEl>
                                        <p:attrNameLst>
                                          <p:attrName>style.visibility</p:attrName>
                                        </p:attrNameLst>
                                      </p:cBhvr>
                                      <p:to>
                                        <p:strVal val="visible"/>
                                      </p:to>
                                    </p:set>
                                    <p:anim calcmode="lin" valueType="num">
                                      <p:cBhvr additive="base">
                                        <p:cTn id="27" dur="500" fill="hold"/>
                                        <p:tgtEl>
                                          <p:spTgt spid="38"/>
                                        </p:tgtEl>
                                        <p:attrNameLst>
                                          <p:attrName>ppt_x</p:attrName>
                                        </p:attrNameLst>
                                      </p:cBhvr>
                                      <p:tavLst>
                                        <p:tav tm="0">
                                          <p:val>
                                            <p:strVal val="#ppt_x"/>
                                          </p:val>
                                        </p:tav>
                                        <p:tav tm="100000">
                                          <p:val>
                                            <p:strVal val="#ppt_x"/>
                                          </p:val>
                                        </p:tav>
                                      </p:tavLst>
                                    </p:anim>
                                    <p:anim calcmode="lin" valueType="num">
                                      <p:cBhvr additive="base">
                                        <p:cTn id="28"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22"/>
                                        </p:tgtEl>
                                        <p:attrNameLst>
                                          <p:attrName>style.visibility</p:attrName>
                                        </p:attrNameLst>
                                      </p:cBhvr>
                                      <p:to>
                                        <p:strVal val="visible"/>
                                      </p:to>
                                    </p:set>
                                    <p:anim calcmode="lin" valueType="num">
                                      <p:cBhvr additive="base">
                                        <p:cTn id="33" dur="500" fill="hold"/>
                                        <p:tgtEl>
                                          <p:spTgt spid="22"/>
                                        </p:tgtEl>
                                        <p:attrNameLst>
                                          <p:attrName>ppt_x</p:attrName>
                                        </p:attrNameLst>
                                      </p:cBhvr>
                                      <p:tavLst>
                                        <p:tav tm="0">
                                          <p:val>
                                            <p:strVal val="#ppt_x"/>
                                          </p:val>
                                        </p:tav>
                                        <p:tav tm="100000">
                                          <p:val>
                                            <p:strVal val="#ppt_x"/>
                                          </p:val>
                                        </p:tav>
                                      </p:tavLst>
                                    </p:anim>
                                    <p:anim calcmode="lin" valueType="num">
                                      <p:cBhvr additive="base">
                                        <p:cTn id="34" dur="500" fill="hold"/>
                                        <p:tgtEl>
                                          <p:spTgt spid="22"/>
                                        </p:tgtEl>
                                        <p:attrNameLst>
                                          <p:attrName>ppt_y</p:attrName>
                                        </p:attrNameLst>
                                      </p:cBhvr>
                                      <p:tavLst>
                                        <p:tav tm="0">
                                          <p:val>
                                            <p:strVal val="1+#ppt_h/2"/>
                                          </p:val>
                                        </p:tav>
                                        <p:tav tm="100000">
                                          <p:val>
                                            <p:strVal val="#ppt_y"/>
                                          </p:val>
                                        </p:tav>
                                      </p:tavLst>
                                    </p:anim>
                                  </p:childTnLst>
                                </p:cTn>
                              </p:par>
                              <p:par>
                                <p:cTn id="35" presetID="2" presetClass="entr" presetSubtype="4" fill="hold" grpId="0" nodeType="withEffect">
                                  <p:stCondLst>
                                    <p:cond delay="0"/>
                                  </p:stCondLst>
                                  <p:childTnLst>
                                    <p:set>
                                      <p:cBhvr>
                                        <p:cTn id="36" dur="1" fill="hold">
                                          <p:stCondLst>
                                            <p:cond delay="0"/>
                                          </p:stCondLst>
                                        </p:cTn>
                                        <p:tgtEl>
                                          <p:spTgt spid="36"/>
                                        </p:tgtEl>
                                        <p:attrNameLst>
                                          <p:attrName>style.visibility</p:attrName>
                                        </p:attrNameLst>
                                      </p:cBhvr>
                                      <p:to>
                                        <p:strVal val="visible"/>
                                      </p:to>
                                    </p:set>
                                    <p:anim calcmode="lin" valueType="num">
                                      <p:cBhvr additive="base">
                                        <p:cTn id="37" dur="500" fill="hold"/>
                                        <p:tgtEl>
                                          <p:spTgt spid="36"/>
                                        </p:tgtEl>
                                        <p:attrNameLst>
                                          <p:attrName>ppt_x</p:attrName>
                                        </p:attrNameLst>
                                      </p:cBhvr>
                                      <p:tavLst>
                                        <p:tav tm="0">
                                          <p:val>
                                            <p:strVal val="#ppt_x"/>
                                          </p:val>
                                        </p:tav>
                                        <p:tav tm="100000">
                                          <p:val>
                                            <p:strVal val="#ppt_x"/>
                                          </p:val>
                                        </p:tav>
                                      </p:tavLst>
                                    </p:anim>
                                    <p:anim calcmode="lin" valueType="num">
                                      <p:cBhvr additive="base">
                                        <p:cTn id="38" dur="500" fill="hold"/>
                                        <p:tgtEl>
                                          <p:spTgt spid="36"/>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39"/>
                                        </p:tgtEl>
                                        <p:attrNameLst>
                                          <p:attrName>style.visibility</p:attrName>
                                        </p:attrNameLst>
                                      </p:cBhvr>
                                      <p:to>
                                        <p:strVal val="visible"/>
                                      </p:to>
                                    </p:set>
                                    <p:anim calcmode="lin" valueType="num">
                                      <p:cBhvr additive="base">
                                        <p:cTn id="41" dur="500" fill="hold"/>
                                        <p:tgtEl>
                                          <p:spTgt spid="39"/>
                                        </p:tgtEl>
                                        <p:attrNameLst>
                                          <p:attrName>ppt_x</p:attrName>
                                        </p:attrNameLst>
                                      </p:cBhvr>
                                      <p:tavLst>
                                        <p:tav tm="0">
                                          <p:val>
                                            <p:strVal val="#ppt_x"/>
                                          </p:val>
                                        </p:tav>
                                        <p:tav tm="100000">
                                          <p:val>
                                            <p:strVal val="#ppt_x"/>
                                          </p:val>
                                        </p:tav>
                                      </p:tavLst>
                                    </p:anim>
                                    <p:anim calcmode="lin" valueType="num">
                                      <p:cBhvr additive="base">
                                        <p:cTn id="42"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33"/>
                                        </p:tgtEl>
                                        <p:attrNameLst>
                                          <p:attrName>style.visibility</p:attrName>
                                        </p:attrNameLst>
                                      </p:cBhvr>
                                      <p:to>
                                        <p:strVal val="visible"/>
                                      </p:to>
                                    </p:set>
                                    <p:anim calcmode="lin" valueType="num">
                                      <p:cBhvr additive="base">
                                        <p:cTn id="47" dur="500" fill="hold"/>
                                        <p:tgtEl>
                                          <p:spTgt spid="33"/>
                                        </p:tgtEl>
                                        <p:attrNameLst>
                                          <p:attrName>ppt_x</p:attrName>
                                        </p:attrNameLst>
                                      </p:cBhvr>
                                      <p:tavLst>
                                        <p:tav tm="0">
                                          <p:val>
                                            <p:strVal val="#ppt_x"/>
                                          </p:val>
                                        </p:tav>
                                        <p:tav tm="100000">
                                          <p:val>
                                            <p:strVal val="#ppt_x"/>
                                          </p:val>
                                        </p:tav>
                                      </p:tavLst>
                                    </p:anim>
                                    <p:anim calcmode="lin" valueType="num">
                                      <p:cBhvr additive="base">
                                        <p:cTn id="48" dur="500" fill="hold"/>
                                        <p:tgtEl>
                                          <p:spTgt spid="33"/>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37"/>
                                        </p:tgtEl>
                                        <p:attrNameLst>
                                          <p:attrName>style.visibility</p:attrName>
                                        </p:attrNameLst>
                                      </p:cBhvr>
                                      <p:to>
                                        <p:strVal val="visible"/>
                                      </p:to>
                                    </p:set>
                                    <p:anim calcmode="lin" valueType="num">
                                      <p:cBhvr additive="base">
                                        <p:cTn id="51" dur="500" fill="hold"/>
                                        <p:tgtEl>
                                          <p:spTgt spid="37"/>
                                        </p:tgtEl>
                                        <p:attrNameLst>
                                          <p:attrName>ppt_x</p:attrName>
                                        </p:attrNameLst>
                                      </p:cBhvr>
                                      <p:tavLst>
                                        <p:tav tm="0">
                                          <p:val>
                                            <p:strVal val="#ppt_x"/>
                                          </p:val>
                                        </p:tav>
                                        <p:tav tm="100000">
                                          <p:val>
                                            <p:strVal val="#ppt_x"/>
                                          </p:val>
                                        </p:tav>
                                      </p:tavLst>
                                    </p:anim>
                                    <p:anim calcmode="lin" valueType="num">
                                      <p:cBhvr additive="base">
                                        <p:cTn id="52" dur="500" fill="hold"/>
                                        <p:tgtEl>
                                          <p:spTgt spid="37"/>
                                        </p:tgtEl>
                                        <p:attrNameLst>
                                          <p:attrName>ppt_y</p:attrName>
                                        </p:attrNameLst>
                                      </p:cBhvr>
                                      <p:tavLst>
                                        <p:tav tm="0">
                                          <p:val>
                                            <p:strVal val="1+#ppt_h/2"/>
                                          </p:val>
                                        </p:tav>
                                        <p:tav tm="100000">
                                          <p:val>
                                            <p:strVal val="#ppt_y"/>
                                          </p:val>
                                        </p:tav>
                                      </p:tavLst>
                                    </p:anim>
                                  </p:childTnLst>
                                </p:cTn>
                              </p:par>
                              <p:par>
                                <p:cTn id="53" presetID="2" presetClass="entr" presetSubtype="4" fill="hold" grpId="0" nodeType="withEffect">
                                  <p:stCondLst>
                                    <p:cond delay="0"/>
                                  </p:stCondLst>
                                  <p:childTnLst>
                                    <p:set>
                                      <p:cBhvr>
                                        <p:cTn id="54" dur="1" fill="hold">
                                          <p:stCondLst>
                                            <p:cond delay="0"/>
                                          </p:stCondLst>
                                        </p:cTn>
                                        <p:tgtEl>
                                          <p:spTgt spid="40"/>
                                        </p:tgtEl>
                                        <p:attrNameLst>
                                          <p:attrName>style.visibility</p:attrName>
                                        </p:attrNameLst>
                                      </p:cBhvr>
                                      <p:to>
                                        <p:strVal val="visible"/>
                                      </p:to>
                                    </p:set>
                                    <p:anim calcmode="lin" valueType="num">
                                      <p:cBhvr additive="base">
                                        <p:cTn id="55" dur="500" fill="hold"/>
                                        <p:tgtEl>
                                          <p:spTgt spid="40"/>
                                        </p:tgtEl>
                                        <p:attrNameLst>
                                          <p:attrName>ppt_x</p:attrName>
                                        </p:attrNameLst>
                                      </p:cBhvr>
                                      <p:tavLst>
                                        <p:tav tm="0">
                                          <p:val>
                                            <p:strVal val="#ppt_x"/>
                                          </p:val>
                                        </p:tav>
                                        <p:tav tm="100000">
                                          <p:val>
                                            <p:strVal val="#ppt_x"/>
                                          </p:val>
                                        </p:tav>
                                      </p:tavLst>
                                    </p:anim>
                                    <p:anim calcmode="lin" valueType="num">
                                      <p:cBhvr additive="base">
                                        <p:cTn id="56" dur="500" fill="hold"/>
                                        <p:tgtEl>
                                          <p:spTgt spid="40"/>
                                        </p:tgtEl>
                                        <p:attrNameLst>
                                          <p:attrName>ppt_y</p:attrName>
                                        </p:attrNameLst>
                                      </p:cBhvr>
                                      <p:tavLst>
                                        <p:tav tm="0">
                                          <p:val>
                                            <p:strVal val="1+#ppt_h/2"/>
                                          </p:val>
                                        </p:tav>
                                        <p:tav tm="100000">
                                          <p:val>
                                            <p:strVal val="#ppt_y"/>
                                          </p:val>
                                        </p:tav>
                                      </p:tavLst>
                                    </p:anim>
                                  </p:childTnLst>
                                </p:cTn>
                              </p:par>
                              <p:par>
                                <p:cTn id="57" presetID="2" presetClass="entr" presetSubtype="4" fill="hold" grpId="0" nodeType="withEffect">
                                  <p:stCondLst>
                                    <p:cond delay="0"/>
                                  </p:stCondLst>
                                  <p:childTnLst>
                                    <p:set>
                                      <p:cBhvr>
                                        <p:cTn id="58" dur="1" fill="hold">
                                          <p:stCondLst>
                                            <p:cond delay="0"/>
                                          </p:stCondLst>
                                        </p:cTn>
                                        <p:tgtEl>
                                          <p:spTgt spid="3"/>
                                        </p:tgtEl>
                                        <p:attrNameLst>
                                          <p:attrName>style.visibility</p:attrName>
                                        </p:attrNameLst>
                                      </p:cBhvr>
                                      <p:to>
                                        <p:strVal val="visible"/>
                                      </p:to>
                                    </p:set>
                                    <p:anim calcmode="lin" valueType="num">
                                      <p:cBhvr additive="base">
                                        <p:cTn id="59" dur="500" fill="hold"/>
                                        <p:tgtEl>
                                          <p:spTgt spid="3"/>
                                        </p:tgtEl>
                                        <p:attrNameLst>
                                          <p:attrName>ppt_x</p:attrName>
                                        </p:attrNameLst>
                                      </p:cBhvr>
                                      <p:tavLst>
                                        <p:tav tm="0">
                                          <p:val>
                                            <p:strVal val="#ppt_x"/>
                                          </p:val>
                                        </p:tav>
                                        <p:tav tm="100000">
                                          <p:val>
                                            <p:strVal val="#ppt_x"/>
                                          </p:val>
                                        </p:tav>
                                      </p:tavLst>
                                    </p:anim>
                                    <p:anim calcmode="lin" valueType="num">
                                      <p:cBhvr additive="base">
                                        <p:cTn id="60" dur="500" fill="hold"/>
                                        <p:tgtEl>
                                          <p:spTgt spid="3"/>
                                        </p:tgtEl>
                                        <p:attrNameLst>
                                          <p:attrName>ppt_y</p:attrName>
                                        </p:attrNameLst>
                                      </p:cBhvr>
                                      <p:tavLst>
                                        <p:tav tm="0">
                                          <p:val>
                                            <p:strVal val="1+#ppt_h/2"/>
                                          </p:val>
                                        </p:tav>
                                        <p:tav tm="100000">
                                          <p:val>
                                            <p:strVal val="#ppt_y"/>
                                          </p:val>
                                        </p:tav>
                                      </p:tavLst>
                                    </p:anim>
                                  </p:childTnLst>
                                </p:cTn>
                              </p:par>
                              <p:par>
                                <p:cTn id="61" presetID="2" presetClass="entr" presetSubtype="4" fill="hold" grpId="0" nodeType="withEffect">
                                  <p:stCondLst>
                                    <p:cond delay="0"/>
                                  </p:stCondLst>
                                  <p:childTnLst>
                                    <p:set>
                                      <p:cBhvr>
                                        <p:cTn id="62" dur="1" fill="hold">
                                          <p:stCondLst>
                                            <p:cond delay="0"/>
                                          </p:stCondLst>
                                        </p:cTn>
                                        <p:tgtEl>
                                          <p:spTgt spid="4"/>
                                        </p:tgtEl>
                                        <p:attrNameLst>
                                          <p:attrName>style.visibility</p:attrName>
                                        </p:attrNameLst>
                                      </p:cBhvr>
                                      <p:to>
                                        <p:strVal val="visible"/>
                                      </p:to>
                                    </p:set>
                                    <p:anim calcmode="lin" valueType="num">
                                      <p:cBhvr additive="base">
                                        <p:cTn id="63" dur="500" fill="hold"/>
                                        <p:tgtEl>
                                          <p:spTgt spid="4"/>
                                        </p:tgtEl>
                                        <p:attrNameLst>
                                          <p:attrName>ppt_x</p:attrName>
                                        </p:attrNameLst>
                                      </p:cBhvr>
                                      <p:tavLst>
                                        <p:tav tm="0">
                                          <p:val>
                                            <p:strVal val="#ppt_x"/>
                                          </p:val>
                                        </p:tav>
                                        <p:tav tm="100000">
                                          <p:val>
                                            <p:strVal val="#ppt_x"/>
                                          </p:val>
                                        </p:tav>
                                      </p:tavLst>
                                    </p:anim>
                                    <p:anim calcmode="lin" valueType="num">
                                      <p:cBhvr additive="base">
                                        <p:cTn id="64" dur="500" fill="hold"/>
                                        <p:tgtEl>
                                          <p:spTgt spid="4"/>
                                        </p:tgtEl>
                                        <p:attrNameLst>
                                          <p:attrName>ppt_y</p:attrName>
                                        </p:attrNameLst>
                                      </p:cBhvr>
                                      <p:tavLst>
                                        <p:tav tm="0">
                                          <p:val>
                                            <p:strVal val="1+#ppt_h/2"/>
                                          </p:val>
                                        </p:tav>
                                        <p:tav tm="100000">
                                          <p:val>
                                            <p:strVal val="#ppt_y"/>
                                          </p:val>
                                        </p:tav>
                                      </p:tavLst>
                                    </p:anim>
                                  </p:childTnLst>
                                </p:cTn>
                              </p:par>
                              <p:par>
                                <p:cTn id="65" presetID="2" presetClass="entr" presetSubtype="4" fill="hold" grpId="0" nodeType="withEffect">
                                  <p:stCondLst>
                                    <p:cond delay="0"/>
                                  </p:stCondLst>
                                  <p:childTnLst>
                                    <p:set>
                                      <p:cBhvr>
                                        <p:cTn id="66" dur="1" fill="hold">
                                          <p:stCondLst>
                                            <p:cond delay="0"/>
                                          </p:stCondLst>
                                        </p:cTn>
                                        <p:tgtEl>
                                          <p:spTgt spid="2"/>
                                        </p:tgtEl>
                                        <p:attrNameLst>
                                          <p:attrName>style.visibility</p:attrName>
                                        </p:attrNameLst>
                                      </p:cBhvr>
                                      <p:to>
                                        <p:strVal val="visible"/>
                                      </p:to>
                                    </p:set>
                                    <p:anim calcmode="lin" valueType="num">
                                      <p:cBhvr additive="base">
                                        <p:cTn id="67" dur="500" fill="hold"/>
                                        <p:tgtEl>
                                          <p:spTgt spid="2"/>
                                        </p:tgtEl>
                                        <p:attrNameLst>
                                          <p:attrName>ppt_x</p:attrName>
                                        </p:attrNameLst>
                                      </p:cBhvr>
                                      <p:tavLst>
                                        <p:tav tm="0">
                                          <p:val>
                                            <p:strVal val="#ppt_x"/>
                                          </p:val>
                                        </p:tav>
                                        <p:tav tm="100000">
                                          <p:val>
                                            <p:strVal val="#ppt_x"/>
                                          </p:val>
                                        </p:tav>
                                      </p:tavLst>
                                    </p:anim>
                                    <p:anim calcmode="lin" valueType="num">
                                      <p:cBhvr additive="base">
                                        <p:cTn id="6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31" grpId="0"/>
      <p:bldP spid="32" grpId="0"/>
      <p:bldP spid="36" grpId="0"/>
      <p:bldP spid="37" grpId="0"/>
      <p:bldP spid="38" grpId="0"/>
      <p:bldP spid="39" grpId="0"/>
      <p:bldP spid="40" grpId="0"/>
      <p:bldP spid="2" grpId="0"/>
      <p:bldP spid="3" grpId="0"/>
      <p:bldP spid="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TextBox 18"/>
          <p:cNvSpPr txBox="1"/>
          <p:nvPr/>
        </p:nvSpPr>
        <p:spPr>
          <a:xfrm>
            <a:off x="1672627" y="1179523"/>
            <a:ext cx="16017856" cy="1090107"/>
          </a:xfrm>
          <a:prstGeom prst="rect">
            <a:avLst/>
          </a:prstGeom>
        </p:spPr>
        <p:txBody>
          <a:bodyPr wrap="square" lIns="0" tIns="0" rIns="0" bIns="0" rtlCol="0" anchor="t">
            <a:spAutoFit/>
          </a:bodyPr>
          <a:lstStyle/>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Financial Benefits of Green </a:t>
            </a:r>
            <a:r>
              <a:rPr lang="en-US" sz="6500" b="1" dirty="0" smtClean="0">
                <a:solidFill>
                  <a:srgbClr val="1F2020"/>
                </a:solidFill>
                <a:latin typeface="Century Gothic Paneuropean Bold"/>
                <a:ea typeface="Century Gothic Paneuropean Bold"/>
                <a:cs typeface="Century Gothic Paneuropean Bold"/>
                <a:sym typeface="Century Gothic Paneuropean Bold"/>
              </a:rPr>
              <a:t>Buildings</a:t>
            </a:r>
            <a:endParaRPr lang="en-US" sz="6500" b="1" dirty="0">
              <a:solidFill>
                <a:srgbClr val="1F2020"/>
              </a:solidFill>
              <a:latin typeface="Century Gothic Paneuropean Bold"/>
              <a:ea typeface="Century Gothic Paneuropean Bold"/>
              <a:cs typeface="Century Gothic Paneuropean Bold"/>
              <a:sym typeface="Century Gothic Paneuropean Bold"/>
            </a:endParaRPr>
          </a:p>
        </p:txBody>
      </p:sp>
      <p:sp>
        <p:nvSpPr>
          <p:cNvPr id="19" name="AutoShape 19"/>
          <p:cNvSpPr/>
          <p:nvPr/>
        </p:nvSpPr>
        <p:spPr>
          <a:xfrm>
            <a:off x="1634527" y="2304584"/>
            <a:ext cx="1280346" cy="0"/>
          </a:xfrm>
          <a:prstGeom prst="line">
            <a:avLst/>
          </a:prstGeom>
          <a:ln w="38100" cap="flat">
            <a:solidFill>
              <a:srgbClr val="556D31"/>
            </a:solidFill>
            <a:prstDash val="solid"/>
            <a:headEnd type="none" w="sm" len="sm"/>
            <a:tailEnd type="none" w="sm" len="sm"/>
          </a:ln>
        </p:spPr>
      </p:sp>
      <p:grpSp>
        <p:nvGrpSpPr>
          <p:cNvPr id="22" name="Group 22"/>
          <p:cNvGrpSpPr/>
          <p:nvPr/>
        </p:nvGrpSpPr>
        <p:grpSpPr>
          <a:xfrm>
            <a:off x="1485899" y="2938730"/>
            <a:ext cx="6055689" cy="918586"/>
            <a:chOff x="0" y="0"/>
            <a:chExt cx="3019908" cy="812800"/>
          </a:xfrm>
        </p:grpSpPr>
        <p:sp>
          <p:nvSpPr>
            <p:cNvPr id="23" name="Freeform 23"/>
            <p:cNvSpPr/>
            <p:nvPr/>
          </p:nvSpPr>
          <p:spPr>
            <a:xfrm>
              <a:off x="0" y="0"/>
              <a:ext cx="3019908" cy="812800"/>
            </a:xfrm>
            <a:custGeom>
              <a:avLst/>
              <a:gdLst/>
              <a:ahLst/>
              <a:cxnLst/>
              <a:rect l="l" t="t" r="r" b="b"/>
              <a:pathLst>
                <a:path w="3019908" h="812800">
                  <a:moveTo>
                    <a:pt x="0" y="0"/>
                  </a:moveTo>
                  <a:lnTo>
                    <a:pt x="3019908" y="0"/>
                  </a:lnTo>
                  <a:lnTo>
                    <a:pt x="3019908" y="812800"/>
                  </a:lnTo>
                  <a:lnTo>
                    <a:pt x="0" y="812800"/>
                  </a:lnTo>
                  <a:close/>
                </a:path>
              </a:pathLst>
            </a:custGeom>
            <a:solidFill>
              <a:srgbClr val="556D31"/>
            </a:solidFill>
          </p:spPr>
        </p:sp>
        <p:sp>
          <p:nvSpPr>
            <p:cNvPr id="24" name="TextBox 24"/>
            <p:cNvSpPr txBox="1"/>
            <p:nvPr/>
          </p:nvSpPr>
          <p:spPr>
            <a:xfrm>
              <a:off x="0" y="-47625"/>
              <a:ext cx="3019908" cy="860425"/>
            </a:xfrm>
            <a:prstGeom prst="rect">
              <a:avLst/>
            </a:prstGeom>
          </p:spPr>
          <p:txBody>
            <a:bodyPr lIns="50800" tIns="50800" rIns="50800" bIns="50800" rtlCol="0" anchor="ctr"/>
            <a:lstStyle/>
            <a:p>
              <a:pPr algn="ctr">
                <a:lnSpc>
                  <a:spcPts val="2239"/>
                </a:lnSpc>
              </a:pPr>
              <a:endParaRPr/>
            </a:p>
          </p:txBody>
        </p:sp>
      </p:grpSp>
      <p:sp>
        <p:nvSpPr>
          <p:cNvPr id="25" name="TextBox 25"/>
          <p:cNvSpPr txBox="1"/>
          <p:nvPr/>
        </p:nvSpPr>
        <p:spPr>
          <a:xfrm>
            <a:off x="8036889" y="7005318"/>
            <a:ext cx="3412947" cy="355229"/>
          </a:xfrm>
          <a:prstGeom prst="rect">
            <a:avLst/>
          </a:prstGeom>
        </p:spPr>
        <p:txBody>
          <a:bodyPr lIns="0" tIns="0" rIns="0" bIns="0" rtlCol="0" anchor="t">
            <a:spAutoFit/>
          </a:bodyPr>
          <a:lstStyle/>
          <a:p>
            <a:pPr algn="ctr">
              <a:lnSpc>
                <a:spcPts val="2995"/>
              </a:lnSpc>
              <a:spcBef>
                <a:spcPct val="0"/>
              </a:spcBef>
            </a:pPr>
            <a:r>
              <a:rPr lang="en-US" sz="2139" b="1" dirty="0">
                <a:solidFill>
                  <a:srgbClr val="FFFFFF"/>
                </a:solidFill>
                <a:latin typeface="Open Sans Bold"/>
                <a:ea typeface="Open Sans Bold"/>
                <a:cs typeface="Open Sans Bold"/>
                <a:sym typeface="Open Sans Bold"/>
              </a:rPr>
              <a:t>Alfredo Torres</a:t>
            </a:r>
          </a:p>
        </p:txBody>
      </p:sp>
      <p:grpSp>
        <p:nvGrpSpPr>
          <p:cNvPr id="26" name="Group 26"/>
          <p:cNvGrpSpPr/>
          <p:nvPr/>
        </p:nvGrpSpPr>
        <p:grpSpPr>
          <a:xfrm>
            <a:off x="1485900" y="4118556"/>
            <a:ext cx="9677400" cy="918586"/>
            <a:chOff x="0" y="0"/>
            <a:chExt cx="3019908" cy="812800"/>
          </a:xfrm>
        </p:grpSpPr>
        <p:sp>
          <p:nvSpPr>
            <p:cNvPr id="27" name="Freeform 27"/>
            <p:cNvSpPr/>
            <p:nvPr/>
          </p:nvSpPr>
          <p:spPr>
            <a:xfrm>
              <a:off x="0" y="0"/>
              <a:ext cx="3019908" cy="812800"/>
            </a:xfrm>
            <a:custGeom>
              <a:avLst/>
              <a:gdLst/>
              <a:ahLst/>
              <a:cxnLst/>
              <a:rect l="l" t="t" r="r" b="b"/>
              <a:pathLst>
                <a:path w="3019908" h="812800">
                  <a:moveTo>
                    <a:pt x="0" y="0"/>
                  </a:moveTo>
                  <a:lnTo>
                    <a:pt x="3019908" y="0"/>
                  </a:lnTo>
                  <a:lnTo>
                    <a:pt x="3019908" y="812800"/>
                  </a:lnTo>
                  <a:lnTo>
                    <a:pt x="0" y="812800"/>
                  </a:lnTo>
                  <a:close/>
                </a:path>
              </a:pathLst>
            </a:custGeom>
            <a:solidFill>
              <a:srgbClr val="556D31"/>
            </a:solidFill>
          </p:spPr>
        </p:sp>
        <p:sp>
          <p:nvSpPr>
            <p:cNvPr id="28" name="TextBox 28"/>
            <p:cNvSpPr txBox="1"/>
            <p:nvPr/>
          </p:nvSpPr>
          <p:spPr>
            <a:xfrm>
              <a:off x="0" y="-47625"/>
              <a:ext cx="3019908" cy="860425"/>
            </a:xfrm>
            <a:prstGeom prst="rect">
              <a:avLst/>
            </a:prstGeom>
          </p:spPr>
          <p:txBody>
            <a:bodyPr lIns="50800" tIns="50800" rIns="50800" bIns="50800" rtlCol="0" anchor="ctr"/>
            <a:lstStyle/>
            <a:p>
              <a:pPr algn="ctr">
                <a:lnSpc>
                  <a:spcPts val="2239"/>
                </a:lnSpc>
              </a:pPr>
              <a:endParaRPr/>
            </a:p>
          </p:txBody>
        </p:sp>
      </p:grpSp>
      <p:sp>
        <p:nvSpPr>
          <p:cNvPr id="29" name="TextBox 29"/>
          <p:cNvSpPr txBox="1"/>
          <p:nvPr/>
        </p:nvSpPr>
        <p:spPr>
          <a:xfrm>
            <a:off x="13144581" y="7005318"/>
            <a:ext cx="3412947" cy="355229"/>
          </a:xfrm>
          <a:prstGeom prst="rect">
            <a:avLst/>
          </a:prstGeom>
        </p:spPr>
        <p:txBody>
          <a:bodyPr lIns="0" tIns="0" rIns="0" bIns="0" rtlCol="0" anchor="t">
            <a:spAutoFit/>
          </a:bodyPr>
          <a:lstStyle/>
          <a:p>
            <a:pPr algn="ctr">
              <a:lnSpc>
                <a:spcPts val="2995"/>
              </a:lnSpc>
              <a:spcBef>
                <a:spcPct val="0"/>
              </a:spcBef>
            </a:pPr>
            <a:r>
              <a:rPr lang="en-US" sz="2139" b="1">
                <a:solidFill>
                  <a:srgbClr val="FFFFFF"/>
                </a:solidFill>
                <a:latin typeface="Open Sans Bold"/>
                <a:ea typeface="Open Sans Bold"/>
                <a:cs typeface="Open Sans Bold"/>
                <a:sym typeface="Open Sans Bold"/>
              </a:rPr>
              <a:t>Adora Montminy</a:t>
            </a:r>
          </a:p>
        </p:txBody>
      </p:sp>
      <p:sp>
        <p:nvSpPr>
          <p:cNvPr id="32" name="مستطيل 31"/>
          <p:cNvSpPr/>
          <p:nvPr/>
        </p:nvSpPr>
        <p:spPr>
          <a:xfrm>
            <a:off x="1981200" y="3066246"/>
            <a:ext cx="3962400" cy="584775"/>
          </a:xfrm>
          <a:prstGeom prst="rect">
            <a:avLst/>
          </a:prstGeom>
        </p:spPr>
        <p:txBody>
          <a:bodyPr wrap="square">
            <a:spAutoFit/>
          </a:bodyPr>
          <a:lstStyle/>
          <a:p>
            <a:r>
              <a:rPr lang="en-US" sz="3200" b="1" dirty="0">
                <a:solidFill>
                  <a:schemeClr val="bg1"/>
                </a:solidFill>
              </a:rPr>
              <a:t>Lower operating costs</a:t>
            </a:r>
          </a:p>
        </p:txBody>
      </p:sp>
      <p:sp>
        <p:nvSpPr>
          <p:cNvPr id="33" name="مستطيل 32"/>
          <p:cNvSpPr/>
          <p:nvPr/>
        </p:nvSpPr>
        <p:spPr>
          <a:xfrm>
            <a:off x="1570759" y="4353754"/>
            <a:ext cx="9175461" cy="584775"/>
          </a:xfrm>
          <a:prstGeom prst="rect">
            <a:avLst/>
          </a:prstGeom>
        </p:spPr>
        <p:txBody>
          <a:bodyPr wrap="none">
            <a:spAutoFit/>
          </a:bodyPr>
          <a:lstStyle/>
          <a:p>
            <a:r>
              <a:rPr lang="en-US" sz="3200" b="1" dirty="0">
                <a:solidFill>
                  <a:schemeClr val="bg1"/>
                </a:solidFill>
              </a:rPr>
              <a:t>Green buildings lead to higher return on investments</a:t>
            </a:r>
          </a:p>
        </p:txBody>
      </p:sp>
      <p:grpSp>
        <p:nvGrpSpPr>
          <p:cNvPr id="35" name="Group 22"/>
          <p:cNvGrpSpPr/>
          <p:nvPr/>
        </p:nvGrpSpPr>
        <p:grpSpPr>
          <a:xfrm>
            <a:off x="1485900" y="3880290"/>
            <a:ext cx="6055689" cy="2516470"/>
            <a:chOff x="0" y="-47625"/>
            <a:chExt cx="3019908" cy="2226669"/>
          </a:xfrm>
        </p:grpSpPr>
        <p:sp>
          <p:nvSpPr>
            <p:cNvPr id="36" name="Freeform 23"/>
            <p:cNvSpPr/>
            <p:nvPr/>
          </p:nvSpPr>
          <p:spPr>
            <a:xfrm>
              <a:off x="0" y="1366244"/>
              <a:ext cx="3019908" cy="812800"/>
            </a:xfrm>
            <a:custGeom>
              <a:avLst/>
              <a:gdLst/>
              <a:ahLst/>
              <a:cxnLst/>
              <a:rect l="l" t="t" r="r" b="b"/>
              <a:pathLst>
                <a:path w="3019908" h="812800">
                  <a:moveTo>
                    <a:pt x="0" y="0"/>
                  </a:moveTo>
                  <a:lnTo>
                    <a:pt x="3019908" y="0"/>
                  </a:lnTo>
                  <a:lnTo>
                    <a:pt x="3019908" y="812800"/>
                  </a:lnTo>
                  <a:lnTo>
                    <a:pt x="0" y="812800"/>
                  </a:lnTo>
                  <a:close/>
                </a:path>
              </a:pathLst>
            </a:custGeom>
            <a:solidFill>
              <a:srgbClr val="556D31"/>
            </a:solidFill>
          </p:spPr>
        </p:sp>
        <p:sp>
          <p:nvSpPr>
            <p:cNvPr id="37" name="TextBox 24"/>
            <p:cNvSpPr txBox="1"/>
            <p:nvPr/>
          </p:nvSpPr>
          <p:spPr>
            <a:xfrm>
              <a:off x="0" y="-47625"/>
              <a:ext cx="3019908" cy="860425"/>
            </a:xfrm>
            <a:prstGeom prst="rect">
              <a:avLst/>
            </a:prstGeom>
          </p:spPr>
          <p:txBody>
            <a:bodyPr lIns="50800" tIns="50800" rIns="50800" bIns="50800" rtlCol="0" anchor="ctr"/>
            <a:lstStyle/>
            <a:p>
              <a:pPr algn="ctr">
                <a:lnSpc>
                  <a:spcPts val="2239"/>
                </a:lnSpc>
              </a:pPr>
              <a:endParaRPr/>
            </a:p>
          </p:txBody>
        </p:sp>
      </p:grpSp>
      <p:sp>
        <p:nvSpPr>
          <p:cNvPr id="38" name="مستطيل 37"/>
          <p:cNvSpPr/>
          <p:nvPr/>
        </p:nvSpPr>
        <p:spPr>
          <a:xfrm>
            <a:off x="1543050" y="5650054"/>
            <a:ext cx="5711564" cy="584775"/>
          </a:xfrm>
          <a:prstGeom prst="rect">
            <a:avLst/>
          </a:prstGeom>
        </p:spPr>
        <p:txBody>
          <a:bodyPr wrap="none">
            <a:spAutoFit/>
          </a:bodyPr>
          <a:lstStyle/>
          <a:p>
            <a:r>
              <a:rPr lang="en-US" sz="3200" b="1" dirty="0">
                <a:solidFill>
                  <a:schemeClr val="bg1"/>
                </a:solidFill>
              </a:rPr>
              <a:t>Marketability of green buildings </a:t>
            </a:r>
          </a:p>
        </p:txBody>
      </p:sp>
      <p:grpSp>
        <p:nvGrpSpPr>
          <p:cNvPr id="41" name="Group 22"/>
          <p:cNvGrpSpPr/>
          <p:nvPr/>
        </p:nvGrpSpPr>
        <p:grpSpPr>
          <a:xfrm>
            <a:off x="1485898" y="5347216"/>
            <a:ext cx="15071629" cy="2516470"/>
            <a:chOff x="0" y="-47625"/>
            <a:chExt cx="7271119" cy="2226669"/>
          </a:xfrm>
        </p:grpSpPr>
        <p:sp>
          <p:nvSpPr>
            <p:cNvPr id="42" name="Freeform 23"/>
            <p:cNvSpPr/>
            <p:nvPr/>
          </p:nvSpPr>
          <p:spPr>
            <a:xfrm>
              <a:off x="0" y="1366244"/>
              <a:ext cx="7271119" cy="812800"/>
            </a:xfrm>
            <a:custGeom>
              <a:avLst/>
              <a:gdLst/>
              <a:ahLst/>
              <a:cxnLst/>
              <a:rect l="l" t="t" r="r" b="b"/>
              <a:pathLst>
                <a:path w="3019908" h="812800">
                  <a:moveTo>
                    <a:pt x="0" y="0"/>
                  </a:moveTo>
                  <a:lnTo>
                    <a:pt x="3019908" y="0"/>
                  </a:lnTo>
                  <a:lnTo>
                    <a:pt x="3019908" y="812800"/>
                  </a:lnTo>
                  <a:lnTo>
                    <a:pt x="0" y="812800"/>
                  </a:lnTo>
                  <a:close/>
                </a:path>
              </a:pathLst>
            </a:custGeom>
            <a:solidFill>
              <a:srgbClr val="556D31"/>
            </a:solidFill>
          </p:spPr>
        </p:sp>
        <p:sp>
          <p:nvSpPr>
            <p:cNvPr id="43" name="TextBox 24"/>
            <p:cNvSpPr txBox="1"/>
            <p:nvPr/>
          </p:nvSpPr>
          <p:spPr>
            <a:xfrm>
              <a:off x="0" y="-47625"/>
              <a:ext cx="3019908" cy="860425"/>
            </a:xfrm>
            <a:prstGeom prst="rect">
              <a:avLst/>
            </a:prstGeom>
          </p:spPr>
          <p:txBody>
            <a:bodyPr lIns="50800" tIns="50800" rIns="50800" bIns="50800" rtlCol="0" anchor="ctr"/>
            <a:lstStyle/>
            <a:p>
              <a:pPr algn="ctr">
                <a:lnSpc>
                  <a:spcPts val="2239"/>
                </a:lnSpc>
              </a:pPr>
              <a:endParaRPr/>
            </a:p>
          </p:txBody>
        </p:sp>
      </p:grpSp>
      <p:sp>
        <p:nvSpPr>
          <p:cNvPr id="44" name="مستطيل 43"/>
          <p:cNvSpPr/>
          <p:nvPr/>
        </p:nvSpPr>
        <p:spPr>
          <a:xfrm>
            <a:off x="1672627" y="7219727"/>
            <a:ext cx="15246675" cy="584775"/>
          </a:xfrm>
          <a:prstGeom prst="rect">
            <a:avLst/>
          </a:prstGeom>
        </p:spPr>
        <p:txBody>
          <a:bodyPr wrap="square">
            <a:spAutoFit/>
          </a:bodyPr>
          <a:lstStyle/>
          <a:p>
            <a:r>
              <a:rPr lang="en-US" sz="3200" b="1" dirty="0">
                <a:solidFill>
                  <a:schemeClr val="bg1"/>
                </a:solidFill>
              </a:rPr>
              <a:t>The ability of green buildings to attract and retain corporate and government tenants </a:t>
            </a:r>
          </a:p>
        </p:txBody>
      </p:sp>
      <p:grpSp>
        <p:nvGrpSpPr>
          <p:cNvPr id="45" name="Group 26"/>
          <p:cNvGrpSpPr/>
          <p:nvPr/>
        </p:nvGrpSpPr>
        <p:grpSpPr>
          <a:xfrm>
            <a:off x="1524000" y="8417657"/>
            <a:ext cx="8686800" cy="918586"/>
            <a:chOff x="0" y="0"/>
            <a:chExt cx="3019908" cy="812800"/>
          </a:xfrm>
        </p:grpSpPr>
        <p:sp>
          <p:nvSpPr>
            <p:cNvPr id="46" name="Freeform 27"/>
            <p:cNvSpPr/>
            <p:nvPr/>
          </p:nvSpPr>
          <p:spPr>
            <a:xfrm>
              <a:off x="0" y="0"/>
              <a:ext cx="3019908" cy="812800"/>
            </a:xfrm>
            <a:custGeom>
              <a:avLst/>
              <a:gdLst/>
              <a:ahLst/>
              <a:cxnLst/>
              <a:rect l="l" t="t" r="r" b="b"/>
              <a:pathLst>
                <a:path w="3019908" h="812800">
                  <a:moveTo>
                    <a:pt x="0" y="0"/>
                  </a:moveTo>
                  <a:lnTo>
                    <a:pt x="3019908" y="0"/>
                  </a:lnTo>
                  <a:lnTo>
                    <a:pt x="3019908" y="812800"/>
                  </a:lnTo>
                  <a:lnTo>
                    <a:pt x="0" y="812800"/>
                  </a:lnTo>
                  <a:close/>
                </a:path>
              </a:pathLst>
            </a:custGeom>
            <a:solidFill>
              <a:srgbClr val="556D31"/>
            </a:solidFill>
          </p:spPr>
        </p:sp>
        <p:sp>
          <p:nvSpPr>
            <p:cNvPr id="47" name="TextBox 28"/>
            <p:cNvSpPr txBox="1"/>
            <p:nvPr/>
          </p:nvSpPr>
          <p:spPr>
            <a:xfrm>
              <a:off x="0" y="-47625"/>
              <a:ext cx="3019908" cy="860425"/>
            </a:xfrm>
            <a:prstGeom prst="rect">
              <a:avLst/>
            </a:prstGeom>
          </p:spPr>
          <p:txBody>
            <a:bodyPr lIns="50800" tIns="50800" rIns="50800" bIns="50800" rtlCol="0" anchor="ctr"/>
            <a:lstStyle/>
            <a:p>
              <a:pPr algn="ctr">
                <a:lnSpc>
                  <a:spcPts val="2239"/>
                </a:lnSpc>
              </a:pPr>
              <a:endParaRPr/>
            </a:p>
          </p:txBody>
        </p:sp>
      </p:grpSp>
      <p:sp>
        <p:nvSpPr>
          <p:cNvPr id="48" name="مستطيل 47"/>
          <p:cNvSpPr/>
          <p:nvPr/>
        </p:nvSpPr>
        <p:spPr>
          <a:xfrm>
            <a:off x="1858331" y="8483893"/>
            <a:ext cx="6994607" cy="584775"/>
          </a:xfrm>
          <a:prstGeom prst="rect">
            <a:avLst/>
          </a:prstGeom>
        </p:spPr>
        <p:txBody>
          <a:bodyPr wrap="none">
            <a:spAutoFit/>
          </a:bodyPr>
          <a:lstStyle/>
          <a:p>
            <a:r>
              <a:rPr lang="en-US" sz="3200" b="1" dirty="0">
                <a:solidFill>
                  <a:schemeClr val="bg1"/>
                </a:solidFill>
              </a:rPr>
              <a:t>Green buildings reduce liability and risk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arn(inVertical)">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randombar(horizontal)">
                                      <p:cBhvr>
                                        <p:cTn id="12" dur="500"/>
                                        <p:tgtEl>
                                          <p:spTgt spid="22"/>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32"/>
                                        </p:tgtEl>
                                        <p:attrNameLst>
                                          <p:attrName>style.visibility</p:attrName>
                                        </p:attrNameLst>
                                      </p:cBhvr>
                                      <p:to>
                                        <p:strVal val="visible"/>
                                      </p:to>
                                    </p:set>
                                    <p:animEffect transition="in" filter="randombar(horizontal)">
                                      <p:cBhvr>
                                        <p:cTn id="15" dur="500"/>
                                        <p:tgtEl>
                                          <p:spTgt spid="32"/>
                                        </p:tgtEl>
                                      </p:cBhvr>
                                    </p:animEffect>
                                  </p:childTnLst>
                                </p:cTn>
                              </p:par>
                            </p:childTnLst>
                          </p:cTn>
                        </p:par>
                      </p:childTnLst>
                    </p:cTn>
                  </p:par>
                  <p:par>
                    <p:cTn id="16" fill="hold">
                      <p:stCondLst>
                        <p:cond delay="indefinite"/>
                      </p:stCondLst>
                      <p:childTnLst>
                        <p:par>
                          <p:cTn id="17" fill="hold">
                            <p:stCondLst>
                              <p:cond delay="0"/>
                            </p:stCondLst>
                            <p:childTnLst>
                              <p:par>
                                <p:cTn id="18" presetID="14" presetClass="entr" presetSubtype="10" fill="hold" nodeType="clickEffect">
                                  <p:stCondLst>
                                    <p:cond delay="0"/>
                                  </p:stCondLst>
                                  <p:childTnLst>
                                    <p:set>
                                      <p:cBhvr>
                                        <p:cTn id="19" dur="1" fill="hold">
                                          <p:stCondLst>
                                            <p:cond delay="0"/>
                                          </p:stCondLst>
                                        </p:cTn>
                                        <p:tgtEl>
                                          <p:spTgt spid="26"/>
                                        </p:tgtEl>
                                        <p:attrNameLst>
                                          <p:attrName>style.visibility</p:attrName>
                                        </p:attrNameLst>
                                      </p:cBhvr>
                                      <p:to>
                                        <p:strVal val="visible"/>
                                      </p:to>
                                    </p:set>
                                    <p:animEffect transition="in" filter="randombar(horizontal)">
                                      <p:cBhvr>
                                        <p:cTn id="20" dur="500"/>
                                        <p:tgtEl>
                                          <p:spTgt spid="26"/>
                                        </p:tgtEl>
                                      </p:cBhvr>
                                    </p:animEffect>
                                  </p:childTnLst>
                                </p:cTn>
                              </p:par>
                              <p:par>
                                <p:cTn id="21" presetID="14" presetClass="entr" presetSubtype="10" fill="hold" grpId="0" nodeType="withEffect">
                                  <p:stCondLst>
                                    <p:cond delay="0"/>
                                  </p:stCondLst>
                                  <p:childTnLst>
                                    <p:set>
                                      <p:cBhvr>
                                        <p:cTn id="22" dur="1" fill="hold">
                                          <p:stCondLst>
                                            <p:cond delay="0"/>
                                          </p:stCondLst>
                                        </p:cTn>
                                        <p:tgtEl>
                                          <p:spTgt spid="33"/>
                                        </p:tgtEl>
                                        <p:attrNameLst>
                                          <p:attrName>style.visibility</p:attrName>
                                        </p:attrNameLst>
                                      </p:cBhvr>
                                      <p:to>
                                        <p:strVal val="visible"/>
                                      </p:to>
                                    </p:set>
                                    <p:animEffect transition="in" filter="randombar(horizontal)">
                                      <p:cBhvr>
                                        <p:cTn id="23" dur="500"/>
                                        <p:tgtEl>
                                          <p:spTgt spid="33"/>
                                        </p:tgtEl>
                                      </p:cBhvr>
                                    </p:animEffect>
                                  </p:childTnLst>
                                </p:cTn>
                              </p:par>
                            </p:childTnLst>
                          </p:cTn>
                        </p:par>
                      </p:childTnLst>
                    </p:cTn>
                  </p:par>
                  <p:par>
                    <p:cTn id="24" fill="hold">
                      <p:stCondLst>
                        <p:cond delay="indefinite"/>
                      </p:stCondLst>
                      <p:childTnLst>
                        <p:par>
                          <p:cTn id="25" fill="hold">
                            <p:stCondLst>
                              <p:cond delay="0"/>
                            </p:stCondLst>
                            <p:childTnLst>
                              <p:par>
                                <p:cTn id="26" presetID="14" presetClass="entr" presetSubtype="10" fill="hold" nodeType="clickEffect">
                                  <p:stCondLst>
                                    <p:cond delay="0"/>
                                  </p:stCondLst>
                                  <p:childTnLst>
                                    <p:set>
                                      <p:cBhvr>
                                        <p:cTn id="27" dur="1" fill="hold">
                                          <p:stCondLst>
                                            <p:cond delay="0"/>
                                          </p:stCondLst>
                                        </p:cTn>
                                        <p:tgtEl>
                                          <p:spTgt spid="35"/>
                                        </p:tgtEl>
                                        <p:attrNameLst>
                                          <p:attrName>style.visibility</p:attrName>
                                        </p:attrNameLst>
                                      </p:cBhvr>
                                      <p:to>
                                        <p:strVal val="visible"/>
                                      </p:to>
                                    </p:set>
                                    <p:animEffect transition="in" filter="randombar(horizontal)">
                                      <p:cBhvr>
                                        <p:cTn id="28" dur="500"/>
                                        <p:tgtEl>
                                          <p:spTgt spid="35"/>
                                        </p:tgtEl>
                                      </p:cBhvr>
                                    </p:animEffect>
                                  </p:childTnLst>
                                </p:cTn>
                              </p:par>
                              <p:par>
                                <p:cTn id="29" presetID="14" presetClass="entr" presetSubtype="10" fill="hold" grpId="0" nodeType="withEffect">
                                  <p:stCondLst>
                                    <p:cond delay="0"/>
                                  </p:stCondLst>
                                  <p:childTnLst>
                                    <p:set>
                                      <p:cBhvr>
                                        <p:cTn id="30" dur="1" fill="hold">
                                          <p:stCondLst>
                                            <p:cond delay="0"/>
                                          </p:stCondLst>
                                        </p:cTn>
                                        <p:tgtEl>
                                          <p:spTgt spid="38"/>
                                        </p:tgtEl>
                                        <p:attrNameLst>
                                          <p:attrName>style.visibility</p:attrName>
                                        </p:attrNameLst>
                                      </p:cBhvr>
                                      <p:to>
                                        <p:strVal val="visible"/>
                                      </p:to>
                                    </p:set>
                                    <p:animEffect transition="in" filter="randombar(horizontal)">
                                      <p:cBhvr>
                                        <p:cTn id="31" dur="500"/>
                                        <p:tgtEl>
                                          <p:spTgt spid="38"/>
                                        </p:tgtEl>
                                      </p:cBhvr>
                                    </p:animEffect>
                                  </p:childTnLst>
                                </p:cTn>
                              </p:par>
                            </p:childTnLst>
                          </p:cTn>
                        </p:par>
                      </p:childTnLst>
                    </p:cTn>
                  </p:par>
                  <p:par>
                    <p:cTn id="32" fill="hold">
                      <p:stCondLst>
                        <p:cond delay="indefinite"/>
                      </p:stCondLst>
                      <p:childTnLst>
                        <p:par>
                          <p:cTn id="33" fill="hold">
                            <p:stCondLst>
                              <p:cond delay="0"/>
                            </p:stCondLst>
                            <p:childTnLst>
                              <p:par>
                                <p:cTn id="34" presetID="14" presetClass="entr" presetSubtype="10" fill="hold" grpId="0" nodeType="clickEffect">
                                  <p:stCondLst>
                                    <p:cond delay="0"/>
                                  </p:stCondLst>
                                  <p:childTnLst>
                                    <p:set>
                                      <p:cBhvr>
                                        <p:cTn id="35" dur="1" fill="hold">
                                          <p:stCondLst>
                                            <p:cond delay="0"/>
                                          </p:stCondLst>
                                        </p:cTn>
                                        <p:tgtEl>
                                          <p:spTgt spid="25"/>
                                        </p:tgtEl>
                                        <p:attrNameLst>
                                          <p:attrName>style.visibility</p:attrName>
                                        </p:attrNameLst>
                                      </p:cBhvr>
                                      <p:to>
                                        <p:strVal val="visible"/>
                                      </p:to>
                                    </p:set>
                                    <p:animEffect transition="in" filter="randombar(horizontal)">
                                      <p:cBhvr>
                                        <p:cTn id="36" dur="500"/>
                                        <p:tgtEl>
                                          <p:spTgt spid="25"/>
                                        </p:tgtEl>
                                      </p:cBhvr>
                                    </p:animEffect>
                                  </p:childTnLst>
                                </p:cTn>
                              </p:par>
                              <p:par>
                                <p:cTn id="37" presetID="14" presetClass="entr" presetSubtype="10" fill="hold" grpId="0" nodeType="withEffect">
                                  <p:stCondLst>
                                    <p:cond delay="0"/>
                                  </p:stCondLst>
                                  <p:childTnLst>
                                    <p:set>
                                      <p:cBhvr>
                                        <p:cTn id="38" dur="1" fill="hold">
                                          <p:stCondLst>
                                            <p:cond delay="0"/>
                                          </p:stCondLst>
                                        </p:cTn>
                                        <p:tgtEl>
                                          <p:spTgt spid="29"/>
                                        </p:tgtEl>
                                        <p:attrNameLst>
                                          <p:attrName>style.visibility</p:attrName>
                                        </p:attrNameLst>
                                      </p:cBhvr>
                                      <p:to>
                                        <p:strVal val="visible"/>
                                      </p:to>
                                    </p:set>
                                    <p:animEffect transition="in" filter="randombar(horizontal)">
                                      <p:cBhvr>
                                        <p:cTn id="39" dur="500"/>
                                        <p:tgtEl>
                                          <p:spTgt spid="29"/>
                                        </p:tgtEl>
                                      </p:cBhvr>
                                    </p:animEffect>
                                  </p:childTnLst>
                                </p:cTn>
                              </p:par>
                              <p:par>
                                <p:cTn id="40" presetID="14" presetClass="entr" presetSubtype="10" fill="hold" grpId="0" nodeType="withEffect">
                                  <p:stCondLst>
                                    <p:cond delay="0"/>
                                  </p:stCondLst>
                                  <p:childTnLst>
                                    <p:set>
                                      <p:cBhvr>
                                        <p:cTn id="41" dur="1" fill="hold">
                                          <p:stCondLst>
                                            <p:cond delay="0"/>
                                          </p:stCondLst>
                                        </p:cTn>
                                        <p:tgtEl>
                                          <p:spTgt spid="44"/>
                                        </p:tgtEl>
                                        <p:attrNameLst>
                                          <p:attrName>style.visibility</p:attrName>
                                        </p:attrNameLst>
                                      </p:cBhvr>
                                      <p:to>
                                        <p:strVal val="visible"/>
                                      </p:to>
                                    </p:set>
                                    <p:animEffect transition="in" filter="randombar(horizontal)">
                                      <p:cBhvr>
                                        <p:cTn id="42" dur="500"/>
                                        <p:tgtEl>
                                          <p:spTgt spid="44"/>
                                        </p:tgtEl>
                                      </p:cBhvr>
                                    </p:animEffect>
                                  </p:childTnLst>
                                </p:cTn>
                              </p:par>
                            </p:childTnLst>
                          </p:cTn>
                        </p:par>
                      </p:childTnLst>
                    </p:cTn>
                  </p:par>
                  <p:par>
                    <p:cTn id="43" fill="hold">
                      <p:stCondLst>
                        <p:cond delay="indefinite"/>
                      </p:stCondLst>
                      <p:childTnLst>
                        <p:par>
                          <p:cTn id="44" fill="hold">
                            <p:stCondLst>
                              <p:cond delay="0"/>
                            </p:stCondLst>
                            <p:childTnLst>
                              <p:par>
                                <p:cTn id="45" presetID="14" presetClass="entr" presetSubtype="10" fill="hold" nodeType="click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randombar(horizontal)">
                                      <p:cBhvr>
                                        <p:cTn id="47" dur="5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14" presetClass="entr" presetSubtype="10" fill="hold" nodeType="clickEffect">
                                  <p:stCondLst>
                                    <p:cond delay="0"/>
                                  </p:stCondLst>
                                  <p:childTnLst>
                                    <p:set>
                                      <p:cBhvr>
                                        <p:cTn id="51" dur="1" fill="hold">
                                          <p:stCondLst>
                                            <p:cond delay="0"/>
                                          </p:stCondLst>
                                        </p:cTn>
                                        <p:tgtEl>
                                          <p:spTgt spid="45"/>
                                        </p:tgtEl>
                                        <p:attrNameLst>
                                          <p:attrName>style.visibility</p:attrName>
                                        </p:attrNameLst>
                                      </p:cBhvr>
                                      <p:to>
                                        <p:strVal val="visible"/>
                                      </p:to>
                                    </p:set>
                                    <p:animEffect transition="in" filter="randombar(horizontal)">
                                      <p:cBhvr>
                                        <p:cTn id="52" dur="500"/>
                                        <p:tgtEl>
                                          <p:spTgt spid="45"/>
                                        </p:tgtEl>
                                      </p:cBhvr>
                                    </p:animEffect>
                                  </p:childTnLst>
                                </p:cTn>
                              </p:par>
                              <p:par>
                                <p:cTn id="53" presetID="14" presetClass="entr" presetSubtype="10" fill="hold" grpId="0" nodeType="withEffect">
                                  <p:stCondLst>
                                    <p:cond delay="0"/>
                                  </p:stCondLst>
                                  <p:childTnLst>
                                    <p:set>
                                      <p:cBhvr>
                                        <p:cTn id="54" dur="1" fill="hold">
                                          <p:stCondLst>
                                            <p:cond delay="0"/>
                                          </p:stCondLst>
                                        </p:cTn>
                                        <p:tgtEl>
                                          <p:spTgt spid="48"/>
                                        </p:tgtEl>
                                        <p:attrNameLst>
                                          <p:attrName>style.visibility</p:attrName>
                                        </p:attrNameLst>
                                      </p:cBhvr>
                                      <p:to>
                                        <p:strVal val="visible"/>
                                      </p:to>
                                    </p:set>
                                    <p:animEffect transition="in" filter="randombar(horizontal)">
                                      <p:cBhvr>
                                        <p:cTn id="55" dur="500"/>
                                        <p:tgtEl>
                                          <p:spTgt spid="4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25" grpId="0"/>
      <p:bldP spid="29" grpId="0"/>
      <p:bldP spid="32" grpId="0"/>
      <p:bldP spid="33" grpId="0"/>
      <p:bldP spid="38" grpId="0"/>
      <p:bldP spid="44" grpId="0"/>
      <p:bldP spid="4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6"/>
          <p:cNvSpPr txBox="1"/>
          <p:nvPr/>
        </p:nvSpPr>
        <p:spPr>
          <a:xfrm>
            <a:off x="727634" y="1257300"/>
            <a:ext cx="14717909" cy="1166986"/>
          </a:xfrm>
          <a:prstGeom prst="rect">
            <a:avLst/>
          </a:prstGeom>
        </p:spPr>
        <p:txBody>
          <a:bodyPr wrap="square" lIns="0" tIns="0" rIns="0" bIns="0" rtlCol="0" anchor="t">
            <a:spAutoFit/>
          </a:bodyPr>
          <a:lstStyle/>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Key Advantages of Green </a:t>
            </a:r>
            <a:r>
              <a:rPr lang="en-US" sz="6500" b="1" dirty="0" smtClean="0">
                <a:solidFill>
                  <a:srgbClr val="1F2020"/>
                </a:solidFill>
                <a:latin typeface="Century Gothic Paneuropean Bold"/>
                <a:ea typeface="Century Gothic Paneuropean Bold"/>
                <a:cs typeface="Century Gothic Paneuropean Bold"/>
                <a:sym typeface="Century Gothic Paneuropean Bold"/>
              </a:rPr>
              <a:t>Buildings</a:t>
            </a:r>
            <a:endParaRPr lang="en-US" sz="6500" b="1" dirty="0">
              <a:solidFill>
                <a:srgbClr val="1F2020"/>
              </a:solidFill>
              <a:latin typeface="Century Gothic Paneuropean Bold"/>
              <a:ea typeface="Century Gothic Paneuropean Bold"/>
              <a:cs typeface="Century Gothic Paneuropean Bold"/>
              <a:sym typeface="Century Gothic Paneuropean Bold"/>
            </a:endParaRPr>
          </a:p>
        </p:txBody>
      </p:sp>
      <p:sp>
        <p:nvSpPr>
          <p:cNvPr id="17" name="AutoShape 17"/>
          <p:cNvSpPr/>
          <p:nvPr/>
        </p:nvSpPr>
        <p:spPr>
          <a:xfrm>
            <a:off x="727173" y="2393830"/>
            <a:ext cx="1280346" cy="0"/>
          </a:xfrm>
          <a:prstGeom prst="line">
            <a:avLst/>
          </a:prstGeom>
          <a:ln w="38100" cap="flat">
            <a:solidFill>
              <a:srgbClr val="556D31"/>
            </a:solidFill>
            <a:prstDash val="solid"/>
            <a:headEnd type="none" w="sm" len="sm"/>
            <a:tailEnd type="none" w="sm" len="sm"/>
          </a:ln>
        </p:spPr>
      </p:sp>
      <p:grpSp>
        <p:nvGrpSpPr>
          <p:cNvPr id="18" name="Group 18"/>
          <p:cNvGrpSpPr/>
          <p:nvPr/>
        </p:nvGrpSpPr>
        <p:grpSpPr>
          <a:xfrm>
            <a:off x="565386" y="3182944"/>
            <a:ext cx="677751" cy="677751"/>
            <a:chOff x="0" y="0"/>
            <a:chExt cx="812800" cy="812800"/>
          </a:xfrm>
        </p:grpSpPr>
        <p:sp>
          <p:nvSpPr>
            <p:cNvPr id="19" name="Freeform 1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20" name="TextBox 20"/>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22" name="TextBox 22"/>
          <p:cNvSpPr txBox="1"/>
          <p:nvPr/>
        </p:nvSpPr>
        <p:spPr>
          <a:xfrm>
            <a:off x="676527" y="3373229"/>
            <a:ext cx="496110" cy="297180"/>
          </a:xfrm>
          <a:prstGeom prst="rect">
            <a:avLst/>
          </a:prstGeom>
        </p:spPr>
        <p:txBody>
          <a:bodyPr lIns="0" tIns="0" rIns="0" bIns="0" rtlCol="0" anchor="t">
            <a:spAutoFit/>
          </a:bodyPr>
          <a:lstStyle/>
          <a:p>
            <a:pPr algn="ctr">
              <a:lnSpc>
                <a:spcPts val="2519"/>
              </a:lnSpc>
              <a:spcBef>
                <a:spcPct val="0"/>
              </a:spcBef>
            </a:pPr>
            <a:r>
              <a:rPr lang="en-US" sz="1799" b="1">
                <a:solidFill>
                  <a:srgbClr val="FFFFFF"/>
                </a:solidFill>
                <a:latin typeface="Open Sans Bold"/>
                <a:ea typeface="Open Sans Bold"/>
                <a:cs typeface="Open Sans Bold"/>
                <a:sym typeface="Open Sans Bold"/>
              </a:rPr>
              <a:t>01</a:t>
            </a:r>
          </a:p>
        </p:txBody>
      </p:sp>
      <p:grpSp>
        <p:nvGrpSpPr>
          <p:cNvPr id="23" name="Group 23"/>
          <p:cNvGrpSpPr/>
          <p:nvPr/>
        </p:nvGrpSpPr>
        <p:grpSpPr>
          <a:xfrm>
            <a:off x="577307" y="4481733"/>
            <a:ext cx="677751" cy="677751"/>
            <a:chOff x="0" y="0"/>
            <a:chExt cx="812800" cy="812800"/>
          </a:xfrm>
        </p:grpSpPr>
        <p:sp>
          <p:nvSpPr>
            <p:cNvPr id="24" name="Freeform 2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25" name="TextBox 25"/>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27" name="TextBox 27"/>
          <p:cNvSpPr txBox="1"/>
          <p:nvPr/>
        </p:nvSpPr>
        <p:spPr>
          <a:xfrm>
            <a:off x="676527" y="4672018"/>
            <a:ext cx="496110" cy="297180"/>
          </a:xfrm>
          <a:prstGeom prst="rect">
            <a:avLst/>
          </a:prstGeom>
        </p:spPr>
        <p:txBody>
          <a:bodyPr lIns="0" tIns="0" rIns="0" bIns="0" rtlCol="0" anchor="t">
            <a:spAutoFit/>
          </a:bodyPr>
          <a:lstStyle/>
          <a:p>
            <a:pPr algn="ctr">
              <a:lnSpc>
                <a:spcPts val="2519"/>
              </a:lnSpc>
              <a:spcBef>
                <a:spcPct val="0"/>
              </a:spcBef>
            </a:pPr>
            <a:r>
              <a:rPr lang="en-US" sz="1799" b="1" dirty="0">
                <a:solidFill>
                  <a:srgbClr val="FFFFFF"/>
                </a:solidFill>
                <a:latin typeface="Open Sans Bold"/>
                <a:ea typeface="Open Sans Bold"/>
                <a:cs typeface="Open Sans Bold"/>
                <a:sym typeface="Open Sans Bold"/>
              </a:rPr>
              <a:t>02</a:t>
            </a:r>
          </a:p>
        </p:txBody>
      </p:sp>
      <p:grpSp>
        <p:nvGrpSpPr>
          <p:cNvPr id="28" name="Group 28"/>
          <p:cNvGrpSpPr/>
          <p:nvPr/>
        </p:nvGrpSpPr>
        <p:grpSpPr>
          <a:xfrm>
            <a:off x="585706" y="5698883"/>
            <a:ext cx="677751" cy="677751"/>
            <a:chOff x="0" y="0"/>
            <a:chExt cx="812800" cy="812800"/>
          </a:xfrm>
        </p:grpSpPr>
        <p:sp>
          <p:nvSpPr>
            <p:cNvPr id="29" name="Freeform 2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30" name="TextBox 30"/>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32" name="TextBox 32"/>
          <p:cNvSpPr txBox="1"/>
          <p:nvPr/>
        </p:nvSpPr>
        <p:spPr>
          <a:xfrm>
            <a:off x="676527" y="5889168"/>
            <a:ext cx="496110" cy="297180"/>
          </a:xfrm>
          <a:prstGeom prst="rect">
            <a:avLst/>
          </a:prstGeom>
        </p:spPr>
        <p:txBody>
          <a:bodyPr lIns="0" tIns="0" rIns="0" bIns="0" rtlCol="0" anchor="t">
            <a:spAutoFit/>
          </a:bodyPr>
          <a:lstStyle/>
          <a:p>
            <a:pPr algn="ctr">
              <a:lnSpc>
                <a:spcPts val="2519"/>
              </a:lnSpc>
              <a:spcBef>
                <a:spcPct val="0"/>
              </a:spcBef>
            </a:pPr>
            <a:r>
              <a:rPr lang="en-US" sz="1799" b="1" dirty="0">
                <a:solidFill>
                  <a:srgbClr val="FFFFFF"/>
                </a:solidFill>
                <a:latin typeface="Open Sans Bold"/>
                <a:ea typeface="Open Sans Bold"/>
                <a:cs typeface="Open Sans Bold"/>
                <a:sym typeface="Open Sans Bold"/>
              </a:rPr>
              <a:t>03</a:t>
            </a:r>
          </a:p>
        </p:txBody>
      </p:sp>
      <p:grpSp>
        <p:nvGrpSpPr>
          <p:cNvPr id="33" name="Group 33"/>
          <p:cNvGrpSpPr/>
          <p:nvPr/>
        </p:nvGrpSpPr>
        <p:grpSpPr>
          <a:xfrm>
            <a:off x="565386" y="6809905"/>
            <a:ext cx="677751" cy="677751"/>
            <a:chOff x="0" y="0"/>
            <a:chExt cx="812800" cy="812800"/>
          </a:xfrm>
        </p:grpSpPr>
        <p:sp>
          <p:nvSpPr>
            <p:cNvPr id="34" name="Freeform 3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35" name="TextBox 35"/>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37" name="TextBox 37"/>
          <p:cNvSpPr txBox="1"/>
          <p:nvPr/>
        </p:nvSpPr>
        <p:spPr>
          <a:xfrm>
            <a:off x="668128" y="7000190"/>
            <a:ext cx="496110" cy="297180"/>
          </a:xfrm>
          <a:prstGeom prst="rect">
            <a:avLst/>
          </a:prstGeom>
        </p:spPr>
        <p:txBody>
          <a:bodyPr lIns="0" tIns="0" rIns="0" bIns="0" rtlCol="0" anchor="t">
            <a:spAutoFit/>
          </a:bodyPr>
          <a:lstStyle/>
          <a:p>
            <a:pPr algn="ctr">
              <a:lnSpc>
                <a:spcPts val="2519"/>
              </a:lnSpc>
              <a:spcBef>
                <a:spcPct val="0"/>
              </a:spcBef>
            </a:pPr>
            <a:r>
              <a:rPr lang="en-US" sz="1799" b="1" dirty="0">
                <a:solidFill>
                  <a:srgbClr val="FFFFFF"/>
                </a:solidFill>
                <a:latin typeface="Open Sans Bold"/>
                <a:ea typeface="Open Sans Bold"/>
                <a:cs typeface="Open Sans Bold"/>
                <a:sym typeface="Open Sans Bold"/>
              </a:rPr>
              <a:t>04</a:t>
            </a:r>
          </a:p>
        </p:txBody>
      </p:sp>
      <p:sp>
        <p:nvSpPr>
          <p:cNvPr id="39" name="مستطيل 38"/>
          <p:cNvSpPr/>
          <p:nvPr/>
        </p:nvSpPr>
        <p:spPr>
          <a:xfrm>
            <a:off x="1550319" y="3275920"/>
            <a:ext cx="8290859" cy="584775"/>
          </a:xfrm>
          <a:prstGeom prst="rect">
            <a:avLst/>
          </a:prstGeom>
        </p:spPr>
        <p:txBody>
          <a:bodyPr wrap="none">
            <a:spAutoFit/>
          </a:bodyPr>
          <a:lstStyle/>
          <a:p>
            <a:r>
              <a:rPr lang="en-US" sz="3200" b="1" dirty="0"/>
              <a:t>Lower building maintenance and operation cost</a:t>
            </a:r>
          </a:p>
        </p:txBody>
      </p:sp>
      <p:sp>
        <p:nvSpPr>
          <p:cNvPr id="40" name="مستطيل 39"/>
          <p:cNvSpPr/>
          <p:nvPr/>
        </p:nvSpPr>
        <p:spPr>
          <a:xfrm>
            <a:off x="1512219" y="4528220"/>
            <a:ext cx="3726085" cy="584775"/>
          </a:xfrm>
          <a:prstGeom prst="rect">
            <a:avLst/>
          </a:prstGeom>
        </p:spPr>
        <p:txBody>
          <a:bodyPr wrap="none">
            <a:spAutoFit/>
          </a:bodyPr>
          <a:lstStyle/>
          <a:p>
            <a:r>
              <a:rPr lang="en-US" sz="3200" b="1" dirty="0" smtClean="0"/>
              <a:t> </a:t>
            </a:r>
            <a:r>
              <a:rPr lang="en-US" sz="3200" b="1" dirty="0"/>
              <a:t>Reduced Energy Use</a:t>
            </a:r>
          </a:p>
        </p:txBody>
      </p:sp>
      <p:sp>
        <p:nvSpPr>
          <p:cNvPr id="41" name="مستطيل 40"/>
          <p:cNvSpPr/>
          <p:nvPr/>
        </p:nvSpPr>
        <p:spPr>
          <a:xfrm>
            <a:off x="1588418" y="5745370"/>
            <a:ext cx="6660221" cy="584775"/>
          </a:xfrm>
          <a:prstGeom prst="rect">
            <a:avLst/>
          </a:prstGeom>
        </p:spPr>
        <p:txBody>
          <a:bodyPr wrap="none">
            <a:spAutoFit/>
          </a:bodyPr>
          <a:lstStyle/>
          <a:p>
            <a:r>
              <a:rPr lang="en-US" dirty="0"/>
              <a:t> </a:t>
            </a:r>
            <a:r>
              <a:rPr lang="en-US" sz="3200" b="1" dirty="0"/>
              <a:t>Improved indoor environment quality</a:t>
            </a:r>
          </a:p>
        </p:txBody>
      </p:sp>
      <p:sp>
        <p:nvSpPr>
          <p:cNvPr id="42" name="مستطيل 41"/>
          <p:cNvSpPr/>
          <p:nvPr/>
        </p:nvSpPr>
        <p:spPr>
          <a:xfrm>
            <a:off x="1542938" y="6902881"/>
            <a:ext cx="4629216" cy="584775"/>
          </a:xfrm>
          <a:prstGeom prst="rect">
            <a:avLst/>
          </a:prstGeom>
        </p:spPr>
        <p:txBody>
          <a:bodyPr wrap="none">
            <a:spAutoFit/>
          </a:bodyPr>
          <a:lstStyle/>
          <a:p>
            <a:r>
              <a:rPr lang="en-US" sz="3200" b="1" dirty="0"/>
              <a:t>Improved water efficiency</a:t>
            </a:r>
          </a:p>
        </p:txBody>
      </p:sp>
      <p:grpSp>
        <p:nvGrpSpPr>
          <p:cNvPr id="43" name="Group 33"/>
          <p:cNvGrpSpPr/>
          <p:nvPr/>
        </p:nvGrpSpPr>
        <p:grpSpPr>
          <a:xfrm>
            <a:off x="585705" y="7983810"/>
            <a:ext cx="677751" cy="677751"/>
            <a:chOff x="0" y="0"/>
            <a:chExt cx="812800" cy="812800"/>
          </a:xfrm>
        </p:grpSpPr>
        <p:sp>
          <p:nvSpPr>
            <p:cNvPr id="44" name="Freeform 3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45" name="TextBox 35"/>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grpSp>
        <p:nvGrpSpPr>
          <p:cNvPr id="46" name="Group 33"/>
          <p:cNvGrpSpPr/>
          <p:nvPr/>
        </p:nvGrpSpPr>
        <p:grpSpPr>
          <a:xfrm>
            <a:off x="624724" y="9176463"/>
            <a:ext cx="677751" cy="677751"/>
            <a:chOff x="0" y="0"/>
            <a:chExt cx="812800" cy="812800"/>
          </a:xfrm>
        </p:grpSpPr>
        <p:sp>
          <p:nvSpPr>
            <p:cNvPr id="47" name="Freeform 3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48" name="TextBox 35"/>
            <p:cNvSpPr txBox="1"/>
            <p:nvPr/>
          </p:nvSpPr>
          <p:spPr>
            <a:xfrm>
              <a:off x="0" y="-47625"/>
              <a:ext cx="812800" cy="860425"/>
            </a:xfrm>
            <a:prstGeom prst="rect">
              <a:avLst/>
            </a:prstGeom>
          </p:spPr>
          <p:txBody>
            <a:bodyPr lIns="50800" tIns="50800" rIns="50800" bIns="50800" rtlCol="0" anchor="ctr"/>
            <a:lstStyle/>
            <a:p>
              <a:pPr algn="ctr">
                <a:lnSpc>
                  <a:spcPts val="2239"/>
                </a:lnSpc>
              </a:pPr>
              <a:endParaRPr/>
            </a:p>
          </p:txBody>
        </p:sp>
      </p:grpSp>
      <p:sp>
        <p:nvSpPr>
          <p:cNvPr id="49" name="TextBox 37"/>
          <p:cNvSpPr txBox="1"/>
          <p:nvPr/>
        </p:nvSpPr>
        <p:spPr>
          <a:xfrm>
            <a:off x="715544" y="8183319"/>
            <a:ext cx="496110" cy="297180"/>
          </a:xfrm>
          <a:prstGeom prst="rect">
            <a:avLst/>
          </a:prstGeom>
        </p:spPr>
        <p:txBody>
          <a:bodyPr lIns="0" tIns="0" rIns="0" bIns="0" rtlCol="0" anchor="t">
            <a:spAutoFit/>
          </a:bodyPr>
          <a:lstStyle/>
          <a:p>
            <a:pPr algn="ctr">
              <a:lnSpc>
                <a:spcPts val="2519"/>
              </a:lnSpc>
              <a:spcBef>
                <a:spcPct val="0"/>
              </a:spcBef>
            </a:pPr>
            <a:r>
              <a:rPr lang="en-US" sz="1799" b="1" dirty="0" smtClean="0">
                <a:solidFill>
                  <a:srgbClr val="FFFFFF"/>
                </a:solidFill>
                <a:latin typeface="Open Sans Bold"/>
                <a:ea typeface="Open Sans Bold"/>
                <a:cs typeface="Open Sans Bold"/>
                <a:sym typeface="Open Sans Bold"/>
              </a:rPr>
              <a:t>05</a:t>
            </a:r>
            <a:endParaRPr lang="en-US" sz="1799" b="1" dirty="0">
              <a:solidFill>
                <a:srgbClr val="FFFFFF"/>
              </a:solidFill>
              <a:latin typeface="Open Sans Bold"/>
              <a:ea typeface="Open Sans Bold"/>
              <a:cs typeface="Open Sans Bold"/>
              <a:sym typeface="Open Sans Bold"/>
            </a:endParaRPr>
          </a:p>
        </p:txBody>
      </p:sp>
      <p:sp>
        <p:nvSpPr>
          <p:cNvPr id="50" name="TextBox 37"/>
          <p:cNvSpPr txBox="1"/>
          <p:nvPr/>
        </p:nvSpPr>
        <p:spPr>
          <a:xfrm>
            <a:off x="707081" y="9346892"/>
            <a:ext cx="496110" cy="297180"/>
          </a:xfrm>
          <a:prstGeom prst="rect">
            <a:avLst/>
          </a:prstGeom>
        </p:spPr>
        <p:txBody>
          <a:bodyPr lIns="0" tIns="0" rIns="0" bIns="0" rtlCol="0" anchor="t">
            <a:spAutoFit/>
          </a:bodyPr>
          <a:lstStyle/>
          <a:p>
            <a:pPr algn="ctr">
              <a:lnSpc>
                <a:spcPts val="2519"/>
              </a:lnSpc>
              <a:spcBef>
                <a:spcPct val="0"/>
              </a:spcBef>
            </a:pPr>
            <a:r>
              <a:rPr lang="en-US" sz="1799" b="1" dirty="0" smtClean="0">
                <a:solidFill>
                  <a:srgbClr val="FFFFFF"/>
                </a:solidFill>
                <a:latin typeface="Open Sans Bold"/>
                <a:ea typeface="Open Sans Bold"/>
                <a:cs typeface="Open Sans Bold"/>
                <a:sym typeface="Open Sans Bold"/>
              </a:rPr>
              <a:t>06</a:t>
            </a:r>
            <a:endParaRPr lang="en-US" sz="1799" b="1" dirty="0">
              <a:solidFill>
                <a:srgbClr val="FFFFFF"/>
              </a:solidFill>
              <a:latin typeface="Open Sans Bold"/>
              <a:ea typeface="Open Sans Bold"/>
              <a:cs typeface="Open Sans Bold"/>
              <a:sym typeface="Open Sans Bold"/>
            </a:endParaRPr>
          </a:p>
        </p:txBody>
      </p:sp>
      <p:sp>
        <p:nvSpPr>
          <p:cNvPr id="52" name="مستطيل 51"/>
          <p:cNvSpPr/>
          <p:nvPr/>
        </p:nvSpPr>
        <p:spPr>
          <a:xfrm>
            <a:off x="1588418" y="8039521"/>
            <a:ext cx="3358035" cy="584775"/>
          </a:xfrm>
          <a:prstGeom prst="rect">
            <a:avLst/>
          </a:prstGeom>
        </p:spPr>
        <p:txBody>
          <a:bodyPr wrap="none">
            <a:spAutoFit/>
          </a:bodyPr>
          <a:lstStyle/>
          <a:p>
            <a:r>
              <a:rPr lang="en-US" sz="3200" b="1" dirty="0"/>
              <a:t>Material efficiency</a:t>
            </a:r>
          </a:p>
        </p:txBody>
      </p:sp>
      <p:sp>
        <p:nvSpPr>
          <p:cNvPr id="53" name="مستطيل 52"/>
          <p:cNvSpPr/>
          <p:nvPr/>
        </p:nvSpPr>
        <p:spPr>
          <a:xfrm>
            <a:off x="1417115" y="9176463"/>
            <a:ext cx="5799473" cy="584775"/>
          </a:xfrm>
          <a:prstGeom prst="rect">
            <a:avLst/>
          </a:prstGeom>
        </p:spPr>
        <p:txBody>
          <a:bodyPr wrap="none">
            <a:spAutoFit/>
          </a:bodyPr>
          <a:lstStyle/>
          <a:p>
            <a:r>
              <a:rPr lang="en-US" sz="3200" b="1" dirty="0"/>
              <a:t>Reduces strain on local resources</a:t>
            </a:r>
          </a:p>
        </p:txBody>
      </p:sp>
      <p:pic>
        <p:nvPicPr>
          <p:cNvPr id="54" name="صورة 5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401300" y="2705100"/>
            <a:ext cx="7867650" cy="7867898"/>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arn(inVertic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fade">
                                      <p:cBhvr>
                                        <p:cTn id="12" dur="1000"/>
                                        <p:tgtEl>
                                          <p:spTgt spid="17"/>
                                        </p:tgtEl>
                                      </p:cBhvr>
                                    </p:animEffect>
                                    <p:anim calcmode="lin" valueType="num">
                                      <p:cBhvr>
                                        <p:cTn id="13" dur="1000" fill="hold"/>
                                        <p:tgtEl>
                                          <p:spTgt spid="17"/>
                                        </p:tgtEl>
                                        <p:attrNameLst>
                                          <p:attrName>ppt_x</p:attrName>
                                        </p:attrNameLst>
                                      </p:cBhvr>
                                      <p:tavLst>
                                        <p:tav tm="0">
                                          <p:val>
                                            <p:strVal val="#ppt_x"/>
                                          </p:val>
                                        </p:tav>
                                        <p:tav tm="100000">
                                          <p:val>
                                            <p:strVal val="#ppt_x"/>
                                          </p:val>
                                        </p:tav>
                                      </p:tavLst>
                                    </p:anim>
                                    <p:anim calcmode="lin" valueType="num">
                                      <p:cBhvr>
                                        <p:cTn id="14" dur="10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18"/>
                                        </p:tgtEl>
                                        <p:attrNameLst>
                                          <p:attrName>style.visibility</p:attrName>
                                        </p:attrNameLst>
                                      </p:cBhvr>
                                      <p:to>
                                        <p:strVal val="visible"/>
                                      </p:to>
                                    </p:set>
                                    <p:animEffect transition="in" filter="circle(in)">
                                      <p:cBhvr>
                                        <p:cTn id="19" dur="2000"/>
                                        <p:tgtEl>
                                          <p:spTgt spid="18"/>
                                        </p:tgtEl>
                                      </p:cBhvr>
                                    </p:animEffect>
                                  </p:childTnLst>
                                </p:cTn>
                              </p:par>
                              <p:par>
                                <p:cTn id="20" presetID="6" presetClass="entr" presetSubtype="16" fill="hold" grpId="0"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circle(in)">
                                      <p:cBhvr>
                                        <p:cTn id="22" dur="2000"/>
                                        <p:tgtEl>
                                          <p:spTgt spid="22"/>
                                        </p:tgtEl>
                                      </p:cBhvr>
                                    </p:animEffect>
                                  </p:childTnLst>
                                </p:cTn>
                              </p:par>
                              <p:par>
                                <p:cTn id="23" presetID="6" presetClass="entr" presetSubtype="16" fill="hold" grpId="0" nodeType="withEffect">
                                  <p:stCondLst>
                                    <p:cond delay="0"/>
                                  </p:stCondLst>
                                  <p:childTnLst>
                                    <p:set>
                                      <p:cBhvr>
                                        <p:cTn id="24" dur="1" fill="hold">
                                          <p:stCondLst>
                                            <p:cond delay="0"/>
                                          </p:stCondLst>
                                        </p:cTn>
                                        <p:tgtEl>
                                          <p:spTgt spid="39"/>
                                        </p:tgtEl>
                                        <p:attrNameLst>
                                          <p:attrName>style.visibility</p:attrName>
                                        </p:attrNameLst>
                                      </p:cBhvr>
                                      <p:to>
                                        <p:strVal val="visible"/>
                                      </p:to>
                                    </p:set>
                                    <p:animEffect transition="in" filter="circle(in)">
                                      <p:cBhvr>
                                        <p:cTn id="25" dur="2000"/>
                                        <p:tgtEl>
                                          <p:spTgt spid="39"/>
                                        </p:tgtEl>
                                      </p:cBhvr>
                                    </p:animEffect>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23"/>
                                        </p:tgtEl>
                                        <p:attrNameLst>
                                          <p:attrName>style.visibility</p:attrName>
                                        </p:attrNameLst>
                                      </p:cBhvr>
                                      <p:to>
                                        <p:strVal val="visible"/>
                                      </p:to>
                                    </p:set>
                                    <p:animEffect transition="in" filter="circle(in)">
                                      <p:cBhvr>
                                        <p:cTn id="30" dur="2000"/>
                                        <p:tgtEl>
                                          <p:spTgt spid="23"/>
                                        </p:tgtEl>
                                      </p:cBhvr>
                                    </p:animEffect>
                                  </p:childTnLst>
                                </p:cTn>
                              </p:par>
                              <p:par>
                                <p:cTn id="31" presetID="6" presetClass="entr" presetSubtype="16" fill="hold" grpId="0" nodeType="withEffect">
                                  <p:stCondLst>
                                    <p:cond delay="0"/>
                                  </p:stCondLst>
                                  <p:childTnLst>
                                    <p:set>
                                      <p:cBhvr>
                                        <p:cTn id="32" dur="1" fill="hold">
                                          <p:stCondLst>
                                            <p:cond delay="0"/>
                                          </p:stCondLst>
                                        </p:cTn>
                                        <p:tgtEl>
                                          <p:spTgt spid="27"/>
                                        </p:tgtEl>
                                        <p:attrNameLst>
                                          <p:attrName>style.visibility</p:attrName>
                                        </p:attrNameLst>
                                      </p:cBhvr>
                                      <p:to>
                                        <p:strVal val="visible"/>
                                      </p:to>
                                    </p:set>
                                    <p:animEffect transition="in" filter="circle(in)">
                                      <p:cBhvr>
                                        <p:cTn id="33" dur="2000"/>
                                        <p:tgtEl>
                                          <p:spTgt spid="27"/>
                                        </p:tgtEl>
                                      </p:cBhvr>
                                    </p:animEffect>
                                  </p:childTnLst>
                                </p:cTn>
                              </p:par>
                              <p:par>
                                <p:cTn id="34" presetID="6" presetClass="entr" presetSubtype="16" fill="hold" grpId="0" nodeType="withEffect">
                                  <p:stCondLst>
                                    <p:cond delay="0"/>
                                  </p:stCondLst>
                                  <p:childTnLst>
                                    <p:set>
                                      <p:cBhvr>
                                        <p:cTn id="35" dur="1" fill="hold">
                                          <p:stCondLst>
                                            <p:cond delay="0"/>
                                          </p:stCondLst>
                                        </p:cTn>
                                        <p:tgtEl>
                                          <p:spTgt spid="40"/>
                                        </p:tgtEl>
                                        <p:attrNameLst>
                                          <p:attrName>style.visibility</p:attrName>
                                        </p:attrNameLst>
                                      </p:cBhvr>
                                      <p:to>
                                        <p:strVal val="visible"/>
                                      </p:to>
                                    </p:set>
                                    <p:animEffect transition="in" filter="circle(in)">
                                      <p:cBhvr>
                                        <p:cTn id="36" dur="2000"/>
                                        <p:tgtEl>
                                          <p:spTgt spid="40"/>
                                        </p:tgtEl>
                                      </p:cBhvr>
                                    </p:animEffect>
                                  </p:childTnLst>
                                </p:cTn>
                              </p:par>
                            </p:childTnLst>
                          </p:cTn>
                        </p:par>
                      </p:childTnLst>
                    </p:cTn>
                  </p:par>
                  <p:par>
                    <p:cTn id="37" fill="hold">
                      <p:stCondLst>
                        <p:cond delay="indefinite"/>
                      </p:stCondLst>
                      <p:childTnLst>
                        <p:par>
                          <p:cTn id="38" fill="hold">
                            <p:stCondLst>
                              <p:cond delay="0"/>
                            </p:stCondLst>
                            <p:childTnLst>
                              <p:par>
                                <p:cTn id="39" presetID="6" presetClass="entr" presetSubtype="16" fill="hold" nodeType="clickEffect">
                                  <p:stCondLst>
                                    <p:cond delay="0"/>
                                  </p:stCondLst>
                                  <p:childTnLst>
                                    <p:set>
                                      <p:cBhvr>
                                        <p:cTn id="40" dur="1" fill="hold">
                                          <p:stCondLst>
                                            <p:cond delay="0"/>
                                          </p:stCondLst>
                                        </p:cTn>
                                        <p:tgtEl>
                                          <p:spTgt spid="28"/>
                                        </p:tgtEl>
                                        <p:attrNameLst>
                                          <p:attrName>style.visibility</p:attrName>
                                        </p:attrNameLst>
                                      </p:cBhvr>
                                      <p:to>
                                        <p:strVal val="visible"/>
                                      </p:to>
                                    </p:set>
                                    <p:animEffect transition="in" filter="circle(in)">
                                      <p:cBhvr>
                                        <p:cTn id="41" dur="2000"/>
                                        <p:tgtEl>
                                          <p:spTgt spid="28"/>
                                        </p:tgtEl>
                                      </p:cBhvr>
                                    </p:animEffect>
                                  </p:childTnLst>
                                </p:cTn>
                              </p:par>
                              <p:par>
                                <p:cTn id="42" presetID="6" presetClass="entr" presetSubtype="16" fill="hold" grpId="0" nodeType="with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circle(in)">
                                      <p:cBhvr>
                                        <p:cTn id="44" dur="2000"/>
                                        <p:tgtEl>
                                          <p:spTgt spid="32"/>
                                        </p:tgtEl>
                                      </p:cBhvr>
                                    </p:animEffect>
                                  </p:childTnLst>
                                </p:cTn>
                              </p:par>
                              <p:par>
                                <p:cTn id="45" presetID="6" presetClass="entr" presetSubtype="16" fill="hold" grpId="0" nodeType="withEffect">
                                  <p:stCondLst>
                                    <p:cond delay="0"/>
                                  </p:stCondLst>
                                  <p:childTnLst>
                                    <p:set>
                                      <p:cBhvr>
                                        <p:cTn id="46" dur="1" fill="hold">
                                          <p:stCondLst>
                                            <p:cond delay="0"/>
                                          </p:stCondLst>
                                        </p:cTn>
                                        <p:tgtEl>
                                          <p:spTgt spid="41"/>
                                        </p:tgtEl>
                                        <p:attrNameLst>
                                          <p:attrName>style.visibility</p:attrName>
                                        </p:attrNameLst>
                                      </p:cBhvr>
                                      <p:to>
                                        <p:strVal val="visible"/>
                                      </p:to>
                                    </p:set>
                                    <p:animEffect transition="in" filter="circle(in)">
                                      <p:cBhvr>
                                        <p:cTn id="47" dur="2000"/>
                                        <p:tgtEl>
                                          <p:spTgt spid="41"/>
                                        </p:tgtEl>
                                      </p:cBhvr>
                                    </p:animEffect>
                                  </p:childTnLst>
                                </p:cTn>
                              </p:par>
                            </p:childTnLst>
                          </p:cTn>
                        </p:par>
                      </p:childTnLst>
                    </p:cTn>
                  </p:par>
                  <p:par>
                    <p:cTn id="48" fill="hold">
                      <p:stCondLst>
                        <p:cond delay="indefinite"/>
                      </p:stCondLst>
                      <p:childTnLst>
                        <p:par>
                          <p:cTn id="49" fill="hold">
                            <p:stCondLst>
                              <p:cond delay="0"/>
                            </p:stCondLst>
                            <p:childTnLst>
                              <p:par>
                                <p:cTn id="50" presetID="6" presetClass="entr" presetSubtype="16" fill="hold" nodeType="clickEffect">
                                  <p:stCondLst>
                                    <p:cond delay="0"/>
                                  </p:stCondLst>
                                  <p:childTnLst>
                                    <p:set>
                                      <p:cBhvr>
                                        <p:cTn id="51" dur="1" fill="hold">
                                          <p:stCondLst>
                                            <p:cond delay="0"/>
                                          </p:stCondLst>
                                        </p:cTn>
                                        <p:tgtEl>
                                          <p:spTgt spid="33"/>
                                        </p:tgtEl>
                                        <p:attrNameLst>
                                          <p:attrName>style.visibility</p:attrName>
                                        </p:attrNameLst>
                                      </p:cBhvr>
                                      <p:to>
                                        <p:strVal val="visible"/>
                                      </p:to>
                                    </p:set>
                                    <p:animEffect transition="in" filter="circle(in)">
                                      <p:cBhvr>
                                        <p:cTn id="52" dur="2000"/>
                                        <p:tgtEl>
                                          <p:spTgt spid="33"/>
                                        </p:tgtEl>
                                      </p:cBhvr>
                                    </p:animEffect>
                                  </p:childTnLst>
                                </p:cTn>
                              </p:par>
                              <p:par>
                                <p:cTn id="53" presetID="6" presetClass="entr" presetSubtype="16" fill="hold" grpId="0" nodeType="withEffect">
                                  <p:stCondLst>
                                    <p:cond delay="0"/>
                                  </p:stCondLst>
                                  <p:childTnLst>
                                    <p:set>
                                      <p:cBhvr>
                                        <p:cTn id="54" dur="1" fill="hold">
                                          <p:stCondLst>
                                            <p:cond delay="0"/>
                                          </p:stCondLst>
                                        </p:cTn>
                                        <p:tgtEl>
                                          <p:spTgt spid="37"/>
                                        </p:tgtEl>
                                        <p:attrNameLst>
                                          <p:attrName>style.visibility</p:attrName>
                                        </p:attrNameLst>
                                      </p:cBhvr>
                                      <p:to>
                                        <p:strVal val="visible"/>
                                      </p:to>
                                    </p:set>
                                    <p:animEffect transition="in" filter="circle(in)">
                                      <p:cBhvr>
                                        <p:cTn id="55" dur="2000"/>
                                        <p:tgtEl>
                                          <p:spTgt spid="37"/>
                                        </p:tgtEl>
                                      </p:cBhvr>
                                    </p:animEffect>
                                  </p:childTnLst>
                                </p:cTn>
                              </p:par>
                              <p:par>
                                <p:cTn id="56" presetID="6" presetClass="entr" presetSubtype="16" fill="hold" grpId="0" nodeType="withEffect">
                                  <p:stCondLst>
                                    <p:cond delay="0"/>
                                  </p:stCondLst>
                                  <p:childTnLst>
                                    <p:set>
                                      <p:cBhvr>
                                        <p:cTn id="57" dur="1" fill="hold">
                                          <p:stCondLst>
                                            <p:cond delay="0"/>
                                          </p:stCondLst>
                                        </p:cTn>
                                        <p:tgtEl>
                                          <p:spTgt spid="42"/>
                                        </p:tgtEl>
                                        <p:attrNameLst>
                                          <p:attrName>style.visibility</p:attrName>
                                        </p:attrNameLst>
                                      </p:cBhvr>
                                      <p:to>
                                        <p:strVal val="visible"/>
                                      </p:to>
                                    </p:set>
                                    <p:animEffect transition="in" filter="circle(in)">
                                      <p:cBhvr>
                                        <p:cTn id="58" dur="2000"/>
                                        <p:tgtEl>
                                          <p:spTgt spid="42"/>
                                        </p:tgtEl>
                                      </p:cBhvr>
                                    </p:animEffect>
                                  </p:childTnLst>
                                </p:cTn>
                              </p:par>
                            </p:childTnLst>
                          </p:cTn>
                        </p:par>
                      </p:childTnLst>
                    </p:cTn>
                  </p:par>
                  <p:par>
                    <p:cTn id="59" fill="hold">
                      <p:stCondLst>
                        <p:cond delay="indefinite"/>
                      </p:stCondLst>
                      <p:childTnLst>
                        <p:par>
                          <p:cTn id="60" fill="hold">
                            <p:stCondLst>
                              <p:cond delay="0"/>
                            </p:stCondLst>
                            <p:childTnLst>
                              <p:par>
                                <p:cTn id="61" presetID="6" presetClass="entr" presetSubtype="16" fill="hold" nodeType="clickEffect">
                                  <p:stCondLst>
                                    <p:cond delay="0"/>
                                  </p:stCondLst>
                                  <p:childTnLst>
                                    <p:set>
                                      <p:cBhvr>
                                        <p:cTn id="62" dur="1" fill="hold">
                                          <p:stCondLst>
                                            <p:cond delay="0"/>
                                          </p:stCondLst>
                                        </p:cTn>
                                        <p:tgtEl>
                                          <p:spTgt spid="43"/>
                                        </p:tgtEl>
                                        <p:attrNameLst>
                                          <p:attrName>style.visibility</p:attrName>
                                        </p:attrNameLst>
                                      </p:cBhvr>
                                      <p:to>
                                        <p:strVal val="visible"/>
                                      </p:to>
                                    </p:set>
                                    <p:animEffect transition="in" filter="circle(in)">
                                      <p:cBhvr>
                                        <p:cTn id="63" dur="2000"/>
                                        <p:tgtEl>
                                          <p:spTgt spid="43"/>
                                        </p:tgtEl>
                                      </p:cBhvr>
                                    </p:animEffect>
                                  </p:childTnLst>
                                </p:cTn>
                              </p:par>
                              <p:par>
                                <p:cTn id="64" presetID="6" presetClass="entr" presetSubtype="16" fill="hold" grpId="0" nodeType="withEffect">
                                  <p:stCondLst>
                                    <p:cond delay="0"/>
                                  </p:stCondLst>
                                  <p:childTnLst>
                                    <p:set>
                                      <p:cBhvr>
                                        <p:cTn id="65" dur="1" fill="hold">
                                          <p:stCondLst>
                                            <p:cond delay="0"/>
                                          </p:stCondLst>
                                        </p:cTn>
                                        <p:tgtEl>
                                          <p:spTgt spid="49"/>
                                        </p:tgtEl>
                                        <p:attrNameLst>
                                          <p:attrName>style.visibility</p:attrName>
                                        </p:attrNameLst>
                                      </p:cBhvr>
                                      <p:to>
                                        <p:strVal val="visible"/>
                                      </p:to>
                                    </p:set>
                                    <p:animEffect transition="in" filter="circle(in)">
                                      <p:cBhvr>
                                        <p:cTn id="66" dur="2000"/>
                                        <p:tgtEl>
                                          <p:spTgt spid="49"/>
                                        </p:tgtEl>
                                      </p:cBhvr>
                                    </p:animEffect>
                                  </p:childTnLst>
                                </p:cTn>
                              </p:par>
                              <p:par>
                                <p:cTn id="67" presetID="6" presetClass="entr" presetSubtype="16" fill="hold" grpId="0" nodeType="withEffect">
                                  <p:stCondLst>
                                    <p:cond delay="0"/>
                                  </p:stCondLst>
                                  <p:childTnLst>
                                    <p:set>
                                      <p:cBhvr>
                                        <p:cTn id="68" dur="1" fill="hold">
                                          <p:stCondLst>
                                            <p:cond delay="0"/>
                                          </p:stCondLst>
                                        </p:cTn>
                                        <p:tgtEl>
                                          <p:spTgt spid="52"/>
                                        </p:tgtEl>
                                        <p:attrNameLst>
                                          <p:attrName>style.visibility</p:attrName>
                                        </p:attrNameLst>
                                      </p:cBhvr>
                                      <p:to>
                                        <p:strVal val="visible"/>
                                      </p:to>
                                    </p:set>
                                    <p:animEffect transition="in" filter="circle(in)">
                                      <p:cBhvr>
                                        <p:cTn id="69" dur="2000"/>
                                        <p:tgtEl>
                                          <p:spTgt spid="52"/>
                                        </p:tgtEl>
                                      </p:cBhvr>
                                    </p:animEffect>
                                  </p:childTnLst>
                                </p:cTn>
                              </p:par>
                            </p:childTnLst>
                          </p:cTn>
                        </p:par>
                      </p:childTnLst>
                    </p:cTn>
                  </p:par>
                  <p:par>
                    <p:cTn id="70" fill="hold">
                      <p:stCondLst>
                        <p:cond delay="indefinite"/>
                      </p:stCondLst>
                      <p:childTnLst>
                        <p:par>
                          <p:cTn id="71" fill="hold">
                            <p:stCondLst>
                              <p:cond delay="0"/>
                            </p:stCondLst>
                            <p:childTnLst>
                              <p:par>
                                <p:cTn id="72" presetID="6" presetClass="entr" presetSubtype="16" fill="hold" nodeType="clickEffect">
                                  <p:stCondLst>
                                    <p:cond delay="0"/>
                                  </p:stCondLst>
                                  <p:childTnLst>
                                    <p:set>
                                      <p:cBhvr>
                                        <p:cTn id="73" dur="1" fill="hold">
                                          <p:stCondLst>
                                            <p:cond delay="0"/>
                                          </p:stCondLst>
                                        </p:cTn>
                                        <p:tgtEl>
                                          <p:spTgt spid="46"/>
                                        </p:tgtEl>
                                        <p:attrNameLst>
                                          <p:attrName>style.visibility</p:attrName>
                                        </p:attrNameLst>
                                      </p:cBhvr>
                                      <p:to>
                                        <p:strVal val="visible"/>
                                      </p:to>
                                    </p:set>
                                    <p:animEffect transition="in" filter="circle(in)">
                                      <p:cBhvr>
                                        <p:cTn id="74" dur="2000"/>
                                        <p:tgtEl>
                                          <p:spTgt spid="46"/>
                                        </p:tgtEl>
                                      </p:cBhvr>
                                    </p:animEffect>
                                  </p:childTnLst>
                                </p:cTn>
                              </p:par>
                              <p:par>
                                <p:cTn id="75" presetID="6" presetClass="entr" presetSubtype="16" fill="hold" grpId="0" nodeType="withEffect">
                                  <p:stCondLst>
                                    <p:cond delay="0"/>
                                  </p:stCondLst>
                                  <p:childTnLst>
                                    <p:set>
                                      <p:cBhvr>
                                        <p:cTn id="76" dur="1" fill="hold">
                                          <p:stCondLst>
                                            <p:cond delay="0"/>
                                          </p:stCondLst>
                                        </p:cTn>
                                        <p:tgtEl>
                                          <p:spTgt spid="50"/>
                                        </p:tgtEl>
                                        <p:attrNameLst>
                                          <p:attrName>style.visibility</p:attrName>
                                        </p:attrNameLst>
                                      </p:cBhvr>
                                      <p:to>
                                        <p:strVal val="visible"/>
                                      </p:to>
                                    </p:set>
                                    <p:animEffect transition="in" filter="circle(in)">
                                      <p:cBhvr>
                                        <p:cTn id="77" dur="2000"/>
                                        <p:tgtEl>
                                          <p:spTgt spid="50"/>
                                        </p:tgtEl>
                                      </p:cBhvr>
                                    </p:animEffect>
                                  </p:childTnLst>
                                </p:cTn>
                              </p:par>
                              <p:par>
                                <p:cTn id="78" presetID="6" presetClass="entr" presetSubtype="16" fill="hold" grpId="0" nodeType="withEffect">
                                  <p:stCondLst>
                                    <p:cond delay="0"/>
                                  </p:stCondLst>
                                  <p:childTnLst>
                                    <p:set>
                                      <p:cBhvr>
                                        <p:cTn id="79" dur="1" fill="hold">
                                          <p:stCondLst>
                                            <p:cond delay="0"/>
                                          </p:stCondLst>
                                        </p:cTn>
                                        <p:tgtEl>
                                          <p:spTgt spid="53"/>
                                        </p:tgtEl>
                                        <p:attrNameLst>
                                          <p:attrName>style.visibility</p:attrName>
                                        </p:attrNameLst>
                                      </p:cBhvr>
                                      <p:to>
                                        <p:strVal val="visible"/>
                                      </p:to>
                                    </p:set>
                                    <p:animEffect transition="in" filter="circle(in)">
                                      <p:cBhvr>
                                        <p:cTn id="80" dur="2000"/>
                                        <p:tgtEl>
                                          <p:spTgt spid="5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7" grpId="0"/>
      <p:bldP spid="32" grpId="0"/>
      <p:bldP spid="37" grpId="0"/>
      <p:bldP spid="39" grpId="0"/>
      <p:bldP spid="40" grpId="0"/>
      <p:bldP spid="41" grpId="0"/>
      <p:bldP spid="42" grpId="0"/>
      <p:bldP spid="49" grpId="0"/>
      <p:bldP spid="50" grpId="0"/>
      <p:bldP spid="52" grpId="0"/>
      <p:bldP spid="53"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4"/>
          <p:cNvGrpSpPr/>
          <p:nvPr/>
        </p:nvGrpSpPr>
        <p:grpSpPr>
          <a:xfrm>
            <a:off x="17293116" y="565634"/>
            <a:ext cx="397367" cy="28996"/>
            <a:chOff x="0" y="0"/>
            <a:chExt cx="128243" cy="9358"/>
          </a:xfrm>
        </p:grpSpPr>
        <p:sp>
          <p:nvSpPr>
            <p:cNvPr id="5" name="Freeform 5"/>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6" name="TextBox 6"/>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grpSp>
        <p:nvGrpSpPr>
          <p:cNvPr id="7" name="Group 7"/>
          <p:cNvGrpSpPr/>
          <p:nvPr/>
        </p:nvGrpSpPr>
        <p:grpSpPr>
          <a:xfrm>
            <a:off x="17293116" y="657737"/>
            <a:ext cx="397367" cy="28996"/>
            <a:chOff x="0" y="0"/>
            <a:chExt cx="128243" cy="9358"/>
          </a:xfrm>
        </p:grpSpPr>
        <p:sp>
          <p:nvSpPr>
            <p:cNvPr id="8" name="Freeform 8"/>
            <p:cNvSpPr/>
            <p:nvPr/>
          </p:nvSpPr>
          <p:spPr>
            <a:xfrm>
              <a:off x="0" y="0"/>
              <a:ext cx="128243" cy="9358"/>
            </a:xfrm>
            <a:custGeom>
              <a:avLst/>
              <a:gdLst/>
              <a:ahLst/>
              <a:cxnLst/>
              <a:rect l="l" t="t" r="r" b="b"/>
              <a:pathLst>
                <a:path w="128243" h="9358">
                  <a:moveTo>
                    <a:pt x="0" y="0"/>
                  </a:moveTo>
                  <a:lnTo>
                    <a:pt x="128243" y="0"/>
                  </a:lnTo>
                  <a:lnTo>
                    <a:pt x="128243" y="9358"/>
                  </a:lnTo>
                  <a:lnTo>
                    <a:pt x="0" y="9358"/>
                  </a:lnTo>
                  <a:close/>
                </a:path>
              </a:pathLst>
            </a:custGeom>
            <a:solidFill>
              <a:srgbClr val="FFFFFF"/>
            </a:solidFill>
          </p:spPr>
        </p:sp>
        <p:sp>
          <p:nvSpPr>
            <p:cNvPr id="9" name="TextBox 9"/>
            <p:cNvSpPr txBox="1"/>
            <p:nvPr/>
          </p:nvSpPr>
          <p:spPr>
            <a:xfrm>
              <a:off x="0" y="-38100"/>
              <a:ext cx="128243" cy="47458"/>
            </a:xfrm>
            <a:prstGeom prst="rect">
              <a:avLst/>
            </a:prstGeom>
          </p:spPr>
          <p:txBody>
            <a:bodyPr lIns="50800" tIns="50800" rIns="50800" bIns="50800" rtlCol="0" anchor="ctr"/>
            <a:lstStyle/>
            <a:p>
              <a:pPr algn="ctr">
                <a:lnSpc>
                  <a:spcPts val="2659"/>
                </a:lnSpc>
                <a:spcBef>
                  <a:spcPct val="0"/>
                </a:spcBef>
              </a:pPr>
              <a:endParaRPr/>
            </a:p>
          </p:txBody>
        </p:sp>
      </p:grpSp>
      <p:sp>
        <p:nvSpPr>
          <p:cNvPr id="12" name="TextBox 12"/>
          <p:cNvSpPr txBox="1"/>
          <p:nvPr/>
        </p:nvSpPr>
        <p:spPr>
          <a:xfrm>
            <a:off x="15940842" y="517674"/>
            <a:ext cx="9784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Contact</a:t>
            </a:r>
          </a:p>
        </p:txBody>
      </p:sp>
      <p:sp>
        <p:nvSpPr>
          <p:cNvPr id="13" name="TextBox 13"/>
          <p:cNvSpPr txBox="1"/>
          <p:nvPr/>
        </p:nvSpPr>
        <p:spPr>
          <a:xfrm>
            <a:off x="14385046" y="517674"/>
            <a:ext cx="1060497"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About Us</a:t>
            </a:r>
          </a:p>
        </p:txBody>
      </p:sp>
      <p:sp>
        <p:nvSpPr>
          <p:cNvPr id="14" name="TextBox 14"/>
          <p:cNvSpPr txBox="1"/>
          <p:nvPr/>
        </p:nvSpPr>
        <p:spPr>
          <a:xfrm>
            <a:off x="13154289" y="517674"/>
            <a:ext cx="735456"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Service</a:t>
            </a:r>
          </a:p>
        </p:txBody>
      </p:sp>
      <p:sp>
        <p:nvSpPr>
          <p:cNvPr id="15" name="TextBox 15"/>
          <p:cNvSpPr txBox="1"/>
          <p:nvPr/>
        </p:nvSpPr>
        <p:spPr>
          <a:xfrm>
            <a:off x="11898530" y="517674"/>
            <a:ext cx="809760" cy="197971"/>
          </a:xfrm>
          <a:prstGeom prst="rect">
            <a:avLst/>
          </a:prstGeom>
        </p:spPr>
        <p:txBody>
          <a:bodyPr lIns="0" tIns="0" rIns="0" bIns="0" rtlCol="0" anchor="t">
            <a:spAutoFit/>
          </a:bodyPr>
          <a:lstStyle/>
          <a:p>
            <a:pPr algn="l">
              <a:lnSpc>
                <a:spcPts val="1680"/>
              </a:lnSpc>
              <a:spcBef>
                <a:spcPct val="0"/>
              </a:spcBef>
            </a:pPr>
            <a:r>
              <a:rPr lang="en-US" sz="1200">
                <a:solidFill>
                  <a:srgbClr val="FFFFFF"/>
                </a:solidFill>
                <a:latin typeface="Open Sans"/>
                <a:ea typeface="Open Sans"/>
                <a:cs typeface="Open Sans"/>
                <a:sym typeface="Open Sans"/>
              </a:rPr>
              <a:t>Home</a:t>
            </a:r>
          </a:p>
        </p:txBody>
      </p:sp>
      <p:sp>
        <p:nvSpPr>
          <p:cNvPr id="16" name="TextBox 16"/>
          <p:cNvSpPr txBox="1"/>
          <p:nvPr/>
        </p:nvSpPr>
        <p:spPr>
          <a:xfrm>
            <a:off x="1186655" y="778752"/>
            <a:ext cx="16503828" cy="1166986"/>
          </a:xfrm>
          <a:prstGeom prst="rect">
            <a:avLst/>
          </a:prstGeom>
        </p:spPr>
        <p:txBody>
          <a:bodyPr wrap="square" lIns="0" tIns="0" rIns="0" bIns="0" rtlCol="0" anchor="t">
            <a:spAutoFit/>
          </a:bodyPr>
          <a:lstStyle/>
          <a:p>
            <a:pPr>
              <a:lnSpc>
                <a:spcPts val="9100"/>
              </a:lnSpc>
              <a:spcBef>
                <a:spcPct val="0"/>
              </a:spcBef>
            </a:pPr>
            <a:r>
              <a:rPr lang="en-CA" sz="8000" b="1" dirty="0">
                <a:solidFill>
                  <a:srgbClr val="1F2020"/>
                </a:solidFill>
                <a:latin typeface="Century Gothic Paneuropean Bold"/>
                <a:ea typeface="Century Gothic Paneuropean Bold"/>
                <a:cs typeface="Century Gothic Paneuropean Bold"/>
                <a:sym typeface="Century Gothic Paneuropean Bold"/>
              </a:rPr>
              <a:t>Definition </a:t>
            </a:r>
            <a:r>
              <a:rPr lang="en-CA" sz="8000" b="1" dirty="0" smtClean="0">
                <a:solidFill>
                  <a:srgbClr val="1F2020"/>
                </a:solidFill>
                <a:latin typeface="Century Gothic Paneuropean Bold"/>
                <a:ea typeface="Century Gothic Paneuropean Bold"/>
                <a:cs typeface="Century Gothic Paneuropean Bold"/>
                <a:sym typeface="Century Gothic Paneuropean Bold"/>
              </a:rPr>
              <a:t>CB</a:t>
            </a:r>
            <a:r>
              <a:rPr lang="en-CA" sz="8000" b="1" dirty="0">
                <a:solidFill>
                  <a:srgbClr val="1F2020"/>
                </a:solidFill>
                <a:latin typeface="Century Gothic Paneuropean Bold"/>
                <a:ea typeface="Century Gothic Paneuropean Bold"/>
                <a:cs typeface="Century Gothic Paneuropean Bold"/>
                <a:sym typeface="Century Gothic Paneuropean Bold"/>
              </a:rPr>
              <a:t>A</a:t>
            </a:r>
            <a:r>
              <a:rPr lang="en-CA" sz="8000" b="1" dirty="0" smtClean="0">
                <a:solidFill>
                  <a:srgbClr val="1F2020"/>
                </a:solidFill>
                <a:latin typeface="Century Gothic Paneuropean Bold"/>
                <a:ea typeface="Century Gothic Paneuropean Bold"/>
                <a:cs typeface="Century Gothic Paneuropean Bold"/>
                <a:sym typeface="Century Gothic Paneuropean Bold"/>
              </a:rPr>
              <a:t> </a:t>
            </a:r>
            <a:r>
              <a:rPr lang="en-CA" sz="8000" b="1" dirty="0">
                <a:solidFill>
                  <a:srgbClr val="1F2020"/>
                </a:solidFill>
                <a:latin typeface="Century Gothic Paneuropean Bold"/>
                <a:ea typeface="Century Gothic Paneuropean Bold"/>
                <a:cs typeface="Century Gothic Paneuropean Bold"/>
                <a:sym typeface="Century Gothic Paneuropean Bold"/>
              </a:rPr>
              <a:t>of green buildings</a:t>
            </a:r>
            <a:endParaRPr lang="en-US" sz="8000" b="1" dirty="0">
              <a:solidFill>
                <a:srgbClr val="1F2020"/>
              </a:solidFill>
              <a:latin typeface="Century Gothic Paneuropean Bold"/>
              <a:ea typeface="Century Gothic Paneuropean Bold"/>
              <a:cs typeface="Century Gothic Paneuropean Bold"/>
              <a:sym typeface="Century Gothic Paneuropean Bold"/>
            </a:endParaRPr>
          </a:p>
        </p:txBody>
      </p:sp>
      <p:sp>
        <p:nvSpPr>
          <p:cNvPr id="17" name="AutoShape 17"/>
          <p:cNvSpPr/>
          <p:nvPr/>
        </p:nvSpPr>
        <p:spPr>
          <a:xfrm>
            <a:off x="1186655" y="1945738"/>
            <a:ext cx="1280346" cy="0"/>
          </a:xfrm>
          <a:prstGeom prst="line">
            <a:avLst/>
          </a:prstGeom>
          <a:ln w="38100" cap="flat">
            <a:solidFill>
              <a:srgbClr val="556D31"/>
            </a:solidFill>
            <a:prstDash val="solid"/>
            <a:headEnd type="none" w="sm" len="sm"/>
            <a:tailEnd type="none" w="sm" len="sm"/>
          </a:ln>
        </p:spPr>
      </p:sp>
      <p:sp>
        <p:nvSpPr>
          <p:cNvPr id="3" name="Rectangle 2"/>
          <p:cNvSpPr/>
          <p:nvPr/>
        </p:nvSpPr>
        <p:spPr>
          <a:xfrm>
            <a:off x="533400" y="3102333"/>
            <a:ext cx="9144001" cy="4031873"/>
          </a:xfrm>
          <a:prstGeom prst="rect">
            <a:avLst/>
          </a:prstGeom>
        </p:spPr>
        <p:txBody>
          <a:bodyPr>
            <a:spAutoFit/>
          </a:bodyPr>
          <a:lstStyle/>
          <a:p>
            <a:r>
              <a:rPr lang="en-CA" sz="3200" dirty="0"/>
              <a:t>cost-benefit analysis is an approach used to determine a project’s costs and benefits, including architectural projects that apply the green building concept. Through the application of cost-benefit analysis, it can be seen how much additional costs must be incurred as well as how many additional benefits from an architectural project if implementing the green building concept</a:t>
            </a:r>
          </a:p>
        </p:txBody>
      </p:sp>
      <p:pic>
        <p:nvPicPr>
          <p:cNvPr id="10" name="Picture 9"/>
          <p:cNvPicPr>
            <a:picLocks noChangeAspect="1"/>
          </p:cNvPicPr>
          <p:nvPr/>
        </p:nvPicPr>
        <p:blipFill>
          <a:blip r:embed="rId2"/>
          <a:stretch>
            <a:fillRect/>
          </a:stretch>
        </p:blipFill>
        <p:spPr>
          <a:xfrm>
            <a:off x="9677401" y="2037757"/>
            <a:ext cx="8549639" cy="8249243"/>
          </a:xfrm>
          <a:prstGeom prst="rect">
            <a:avLst/>
          </a:prstGeom>
        </p:spPr>
      </p:pic>
    </p:spTree>
    <p:extLst>
      <p:ext uri="{BB962C8B-B14F-4D97-AF65-F5344CB8AC3E}">
        <p14:creationId xmlns:p14="http://schemas.microsoft.com/office/powerpoint/2010/main" val="300655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7"/>
                                        </p:tgtEl>
                                        <p:attrNameLst>
                                          <p:attrName>style.visibility</p:attrName>
                                        </p:attrNameLst>
                                      </p:cBhvr>
                                      <p:to>
                                        <p:strVal val="visible"/>
                                      </p:to>
                                    </p:set>
                                    <p:anim calcmode="lin" valueType="num">
                                      <p:cBhvr additive="base">
                                        <p:cTn id="25" dur="500" fill="hold"/>
                                        <p:tgtEl>
                                          <p:spTgt spid="17"/>
                                        </p:tgtEl>
                                        <p:attrNameLst>
                                          <p:attrName>ppt_x</p:attrName>
                                        </p:attrNameLst>
                                      </p:cBhvr>
                                      <p:tavLst>
                                        <p:tav tm="0">
                                          <p:val>
                                            <p:strVal val="#ppt_x"/>
                                          </p:val>
                                        </p:tav>
                                        <p:tav tm="100000">
                                          <p:val>
                                            <p:strVal val="#ppt_x"/>
                                          </p:val>
                                        </p:tav>
                                      </p:tavLst>
                                    </p:anim>
                                    <p:anim calcmode="lin" valueType="num">
                                      <p:cBhvr additive="base">
                                        <p:cTn id="26"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gtEl>
                                        <p:attrNameLst>
                                          <p:attrName>style.visibility</p:attrName>
                                        </p:attrNameLst>
                                      </p:cBhvr>
                                      <p:to>
                                        <p:strVal val="visible"/>
                                      </p:to>
                                    </p:set>
                                    <p:anim calcmode="lin" valueType="num">
                                      <p:cBhvr additive="base">
                                        <p:cTn id="31" dur="500" fill="hold"/>
                                        <p:tgtEl>
                                          <p:spTgt spid="3"/>
                                        </p:tgtEl>
                                        <p:attrNameLst>
                                          <p:attrName>ppt_x</p:attrName>
                                        </p:attrNameLst>
                                      </p:cBhvr>
                                      <p:tavLst>
                                        <p:tav tm="0">
                                          <p:val>
                                            <p:strVal val="#ppt_x"/>
                                          </p:val>
                                        </p:tav>
                                        <p:tav tm="100000">
                                          <p:val>
                                            <p:strVal val="#ppt_x"/>
                                          </p:val>
                                        </p:tav>
                                      </p:tavLst>
                                    </p:anim>
                                    <p:anim calcmode="lin" valueType="num">
                                      <p:cBhvr additive="base">
                                        <p:cTn id="32"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3"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extBox 16"/>
          <p:cNvSpPr txBox="1"/>
          <p:nvPr/>
        </p:nvSpPr>
        <p:spPr>
          <a:xfrm>
            <a:off x="538837" y="371128"/>
            <a:ext cx="16264966" cy="2333972"/>
          </a:xfrm>
          <a:prstGeom prst="rect">
            <a:avLst/>
          </a:prstGeom>
        </p:spPr>
        <p:txBody>
          <a:bodyPr wrap="square" lIns="0" tIns="0" rIns="0" bIns="0" rtlCol="0" anchor="t">
            <a:spAutoFit/>
          </a:bodyPr>
          <a:lstStyle/>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Challenges and Cost-Benefit Analysis of </a:t>
            </a:r>
          </a:p>
          <a:p>
            <a:pPr>
              <a:lnSpc>
                <a:spcPts val="9100"/>
              </a:lnSpc>
              <a:spcBef>
                <a:spcPct val="0"/>
              </a:spcBef>
            </a:pPr>
            <a:r>
              <a:rPr lang="en-US" sz="6500" b="1" dirty="0">
                <a:solidFill>
                  <a:srgbClr val="1F2020"/>
                </a:solidFill>
                <a:latin typeface="Century Gothic Paneuropean Bold"/>
                <a:ea typeface="Century Gothic Paneuropean Bold"/>
                <a:cs typeface="Century Gothic Paneuropean Bold"/>
                <a:sym typeface="Century Gothic Paneuropean Bold"/>
              </a:rPr>
              <a:t>Green Buildings</a:t>
            </a:r>
          </a:p>
        </p:txBody>
      </p:sp>
      <p:sp>
        <p:nvSpPr>
          <p:cNvPr id="17" name="AutoShape 17"/>
          <p:cNvSpPr/>
          <p:nvPr/>
        </p:nvSpPr>
        <p:spPr>
          <a:xfrm>
            <a:off x="776942" y="2705100"/>
            <a:ext cx="1280346" cy="0"/>
          </a:xfrm>
          <a:prstGeom prst="line">
            <a:avLst/>
          </a:prstGeom>
          <a:ln w="38100" cap="flat">
            <a:solidFill>
              <a:srgbClr val="556D31"/>
            </a:solidFill>
            <a:prstDash val="solid"/>
            <a:headEnd type="none" w="sm" len="sm"/>
            <a:tailEnd type="none" w="sm" len="sm"/>
          </a:ln>
        </p:spPr>
      </p:sp>
      <p:grpSp>
        <p:nvGrpSpPr>
          <p:cNvPr id="18" name="Group 18"/>
          <p:cNvGrpSpPr/>
          <p:nvPr/>
        </p:nvGrpSpPr>
        <p:grpSpPr>
          <a:xfrm>
            <a:off x="565386" y="3182944"/>
            <a:ext cx="677751" cy="677751"/>
            <a:chOff x="0" y="0"/>
            <a:chExt cx="812800" cy="812800"/>
          </a:xfrm>
        </p:grpSpPr>
        <p:sp>
          <p:nvSpPr>
            <p:cNvPr id="19" name="Freeform 1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20" name="TextBox 20"/>
            <p:cNvSpPr txBox="1"/>
            <p:nvPr/>
          </p:nvSpPr>
          <p:spPr>
            <a:xfrm>
              <a:off x="0" y="-47625"/>
              <a:ext cx="812800" cy="860425"/>
            </a:xfrm>
            <a:prstGeom prst="rect">
              <a:avLst/>
            </a:prstGeom>
          </p:spPr>
          <p:txBody>
            <a:bodyPr lIns="50800" tIns="50800" rIns="50800" bIns="50800" rtlCol="0" anchor="ctr"/>
            <a:lstStyle/>
            <a:p>
              <a:pPr algn="ctr">
                <a:lnSpc>
                  <a:spcPts val="2239"/>
                </a:lnSpc>
              </a:pPr>
              <a:endParaRPr>
                <a:solidFill>
                  <a:prstClr val="black"/>
                </a:solidFill>
              </a:endParaRPr>
            </a:p>
          </p:txBody>
        </p:sp>
      </p:grpSp>
      <p:sp>
        <p:nvSpPr>
          <p:cNvPr id="22" name="TextBox 22"/>
          <p:cNvSpPr txBox="1"/>
          <p:nvPr/>
        </p:nvSpPr>
        <p:spPr>
          <a:xfrm>
            <a:off x="676527" y="3373229"/>
            <a:ext cx="496110" cy="297180"/>
          </a:xfrm>
          <a:prstGeom prst="rect">
            <a:avLst/>
          </a:prstGeom>
        </p:spPr>
        <p:txBody>
          <a:bodyPr lIns="0" tIns="0" rIns="0" bIns="0" rtlCol="0" anchor="t">
            <a:spAutoFit/>
          </a:bodyPr>
          <a:lstStyle/>
          <a:p>
            <a:pPr algn="ctr">
              <a:lnSpc>
                <a:spcPts val="2519"/>
              </a:lnSpc>
              <a:spcBef>
                <a:spcPct val="0"/>
              </a:spcBef>
            </a:pPr>
            <a:r>
              <a:rPr lang="en-US" sz="1799" b="1">
                <a:solidFill>
                  <a:srgbClr val="FFFFFF"/>
                </a:solidFill>
                <a:latin typeface="Open Sans Bold"/>
                <a:ea typeface="Open Sans Bold"/>
                <a:cs typeface="Open Sans Bold"/>
                <a:sym typeface="Open Sans Bold"/>
              </a:rPr>
              <a:t>01</a:t>
            </a:r>
          </a:p>
        </p:txBody>
      </p:sp>
      <p:grpSp>
        <p:nvGrpSpPr>
          <p:cNvPr id="23" name="Group 23"/>
          <p:cNvGrpSpPr/>
          <p:nvPr/>
        </p:nvGrpSpPr>
        <p:grpSpPr>
          <a:xfrm>
            <a:off x="552384" y="4918930"/>
            <a:ext cx="677751" cy="677751"/>
            <a:chOff x="0" y="0"/>
            <a:chExt cx="812800" cy="812800"/>
          </a:xfrm>
        </p:grpSpPr>
        <p:sp>
          <p:nvSpPr>
            <p:cNvPr id="24" name="Freeform 24"/>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25" name="TextBox 25"/>
            <p:cNvSpPr txBox="1"/>
            <p:nvPr/>
          </p:nvSpPr>
          <p:spPr>
            <a:xfrm>
              <a:off x="0" y="-47625"/>
              <a:ext cx="812800" cy="860425"/>
            </a:xfrm>
            <a:prstGeom prst="rect">
              <a:avLst/>
            </a:prstGeom>
          </p:spPr>
          <p:txBody>
            <a:bodyPr lIns="50800" tIns="50800" rIns="50800" bIns="50800" rtlCol="0" anchor="ctr"/>
            <a:lstStyle/>
            <a:p>
              <a:pPr algn="ctr">
                <a:lnSpc>
                  <a:spcPts val="2239"/>
                </a:lnSpc>
              </a:pPr>
              <a:endParaRPr>
                <a:solidFill>
                  <a:prstClr val="black"/>
                </a:solidFill>
              </a:endParaRPr>
            </a:p>
          </p:txBody>
        </p:sp>
      </p:grpSp>
      <p:sp>
        <p:nvSpPr>
          <p:cNvPr id="27" name="TextBox 27"/>
          <p:cNvSpPr txBox="1"/>
          <p:nvPr/>
        </p:nvSpPr>
        <p:spPr>
          <a:xfrm>
            <a:off x="715544" y="5089359"/>
            <a:ext cx="496110" cy="297180"/>
          </a:xfrm>
          <a:prstGeom prst="rect">
            <a:avLst/>
          </a:prstGeom>
        </p:spPr>
        <p:txBody>
          <a:bodyPr lIns="0" tIns="0" rIns="0" bIns="0" rtlCol="0" anchor="t">
            <a:spAutoFit/>
          </a:bodyPr>
          <a:lstStyle/>
          <a:p>
            <a:pPr algn="ctr">
              <a:lnSpc>
                <a:spcPts val="2519"/>
              </a:lnSpc>
              <a:spcBef>
                <a:spcPct val="0"/>
              </a:spcBef>
            </a:pPr>
            <a:r>
              <a:rPr lang="en-US" sz="1799" b="1" dirty="0">
                <a:solidFill>
                  <a:srgbClr val="FFFFFF"/>
                </a:solidFill>
                <a:latin typeface="Open Sans Bold"/>
                <a:ea typeface="Open Sans Bold"/>
                <a:cs typeface="Open Sans Bold"/>
                <a:sym typeface="Open Sans Bold"/>
              </a:rPr>
              <a:t>02</a:t>
            </a:r>
          </a:p>
        </p:txBody>
      </p:sp>
      <p:grpSp>
        <p:nvGrpSpPr>
          <p:cNvPr id="28" name="Group 28"/>
          <p:cNvGrpSpPr/>
          <p:nvPr/>
        </p:nvGrpSpPr>
        <p:grpSpPr>
          <a:xfrm>
            <a:off x="624723" y="6773068"/>
            <a:ext cx="677751" cy="677751"/>
            <a:chOff x="0" y="0"/>
            <a:chExt cx="812800" cy="812800"/>
          </a:xfrm>
        </p:grpSpPr>
        <p:sp>
          <p:nvSpPr>
            <p:cNvPr id="29" name="Freeform 29"/>
            <p:cNvSpPr/>
            <p:nvPr/>
          </p:nvSpPr>
          <p:spPr>
            <a:xfrm>
              <a:off x="0" y="0"/>
              <a:ext cx="812800" cy="812800"/>
            </a:xfrm>
            <a:custGeom>
              <a:avLst/>
              <a:gdLst/>
              <a:ahLst/>
              <a:cxnLst/>
              <a:rect l="l" t="t" r="r" b="b"/>
              <a:pathLst>
                <a:path w="812800" h="812800">
                  <a:moveTo>
                    <a:pt x="0" y="0"/>
                  </a:moveTo>
                  <a:lnTo>
                    <a:pt x="812800" y="0"/>
                  </a:lnTo>
                  <a:lnTo>
                    <a:pt x="812800" y="812800"/>
                  </a:lnTo>
                  <a:lnTo>
                    <a:pt x="0" y="812800"/>
                  </a:lnTo>
                  <a:close/>
                </a:path>
              </a:pathLst>
            </a:custGeom>
            <a:solidFill>
              <a:srgbClr val="556D31"/>
            </a:solidFill>
          </p:spPr>
        </p:sp>
        <p:sp>
          <p:nvSpPr>
            <p:cNvPr id="30" name="TextBox 30"/>
            <p:cNvSpPr txBox="1"/>
            <p:nvPr/>
          </p:nvSpPr>
          <p:spPr>
            <a:xfrm>
              <a:off x="0" y="-47625"/>
              <a:ext cx="812800" cy="860425"/>
            </a:xfrm>
            <a:prstGeom prst="rect">
              <a:avLst/>
            </a:prstGeom>
          </p:spPr>
          <p:txBody>
            <a:bodyPr lIns="50800" tIns="50800" rIns="50800" bIns="50800" rtlCol="0" anchor="ctr"/>
            <a:lstStyle/>
            <a:p>
              <a:pPr algn="ctr">
                <a:lnSpc>
                  <a:spcPts val="2239"/>
                </a:lnSpc>
              </a:pPr>
              <a:endParaRPr>
                <a:solidFill>
                  <a:prstClr val="black"/>
                </a:solidFill>
              </a:endParaRPr>
            </a:p>
          </p:txBody>
        </p:sp>
      </p:grpSp>
      <p:sp>
        <p:nvSpPr>
          <p:cNvPr id="32" name="TextBox 32"/>
          <p:cNvSpPr txBox="1"/>
          <p:nvPr/>
        </p:nvSpPr>
        <p:spPr>
          <a:xfrm>
            <a:off x="758948" y="6963354"/>
            <a:ext cx="496110" cy="297180"/>
          </a:xfrm>
          <a:prstGeom prst="rect">
            <a:avLst/>
          </a:prstGeom>
        </p:spPr>
        <p:txBody>
          <a:bodyPr lIns="0" tIns="0" rIns="0" bIns="0" rtlCol="0" anchor="t">
            <a:spAutoFit/>
          </a:bodyPr>
          <a:lstStyle/>
          <a:p>
            <a:pPr algn="ctr">
              <a:lnSpc>
                <a:spcPts val="2519"/>
              </a:lnSpc>
              <a:spcBef>
                <a:spcPct val="0"/>
              </a:spcBef>
            </a:pPr>
            <a:r>
              <a:rPr lang="en-US" sz="1799" b="1" dirty="0">
                <a:solidFill>
                  <a:srgbClr val="FFFFFF"/>
                </a:solidFill>
                <a:latin typeface="Open Sans Bold"/>
                <a:ea typeface="Open Sans Bold"/>
                <a:cs typeface="Open Sans Bold"/>
                <a:sym typeface="Open Sans Bold"/>
              </a:rPr>
              <a:t>03</a:t>
            </a:r>
          </a:p>
        </p:txBody>
      </p:sp>
      <p:sp>
        <p:nvSpPr>
          <p:cNvPr id="39" name="مستطيل 38"/>
          <p:cNvSpPr/>
          <p:nvPr/>
        </p:nvSpPr>
        <p:spPr>
          <a:xfrm>
            <a:off x="1550319" y="3275920"/>
            <a:ext cx="7505581" cy="584775"/>
          </a:xfrm>
          <a:prstGeom prst="rect">
            <a:avLst/>
          </a:prstGeom>
        </p:spPr>
        <p:txBody>
          <a:bodyPr wrap="none">
            <a:spAutoFit/>
          </a:bodyPr>
          <a:lstStyle/>
          <a:p>
            <a:r>
              <a:rPr lang="en-CA" sz="3200" b="1" dirty="0">
                <a:solidFill>
                  <a:prstClr val="black"/>
                </a:solidFill>
              </a:rPr>
              <a:t>Higher initial design and certification costs.</a:t>
            </a:r>
            <a:endParaRPr lang="en-US" sz="3200" b="1" dirty="0">
              <a:solidFill>
                <a:prstClr val="black"/>
              </a:solidFill>
            </a:endParaRPr>
          </a:p>
        </p:txBody>
      </p:sp>
      <p:sp>
        <p:nvSpPr>
          <p:cNvPr id="40" name="مستطيل 39"/>
          <p:cNvSpPr/>
          <p:nvPr/>
        </p:nvSpPr>
        <p:spPr>
          <a:xfrm>
            <a:off x="1417115" y="4880223"/>
            <a:ext cx="7699480" cy="1077218"/>
          </a:xfrm>
          <a:prstGeom prst="rect">
            <a:avLst/>
          </a:prstGeom>
        </p:spPr>
        <p:txBody>
          <a:bodyPr wrap="none">
            <a:spAutoFit/>
          </a:bodyPr>
          <a:lstStyle/>
          <a:p>
            <a:r>
              <a:rPr lang="en-CA" sz="3200" b="1" dirty="0"/>
              <a:t>Extended payback periods, sometimes up </a:t>
            </a:r>
            <a:r>
              <a:rPr lang="en-CA" sz="3200" b="1" dirty="0" smtClean="0"/>
              <a:t>to</a:t>
            </a:r>
          </a:p>
          <a:p>
            <a:r>
              <a:rPr lang="en-CA" sz="3200" b="1" dirty="0" smtClean="0"/>
              <a:t>20 </a:t>
            </a:r>
            <a:r>
              <a:rPr lang="en-CA" sz="3200" b="1" dirty="0"/>
              <a:t>years</a:t>
            </a:r>
            <a:endParaRPr lang="en-US" sz="3200" b="1" dirty="0">
              <a:solidFill>
                <a:prstClr val="black"/>
              </a:solidFill>
            </a:endParaRPr>
          </a:p>
        </p:txBody>
      </p:sp>
      <p:sp>
        <p:nvSpPr>
          <p:cNvPr id="41" name="مستطيل 40"/>
          <p:cNvSpPr/>
          <p:nvPr/>
        </p:nvSpPr>
        <p:spPr>
          <a:xfrm>
            <a:off x="1389283" y="6773068"/>
            <a:ext cx="7959423" cy="1077218"/>
          </a:xfrm>
          <a:prstGeom prst="rect">
            <a:avLst/>
          </a:prstGeom>
        </p:spPr>
        <p:txBody>
          <a:bodyPr wrap="none">
            <a:spAutoFit/>
          </a:bodyPr>
          <a:lstStyle/>
          <a:p>
            <a:r>
              <a:rPr lang="en-US" dirty="0" smtClean="0">
                <a:solidFill>
                  <a:prstClr val="black"/>
                </a:solidFill>
              </a:rPr>
              <a:t> </a:t>
            </a:r>
            <a:r>
              <a:rPr lang="en-CA" sz="3200" b="1" dirty="0">
                <a:solidFill>
                  <a:prstClr val="black"/>
                </a:solidFill>
              </a:rPr>
              <a:t>Difficulty quantifying intangible benefits </a:t>
            </a:r>
            <a:r>
              <a:rPr lang="en-CA" sz="3200" b="1" dirty="0" smtClean="0">
                <a:solidFill>
                  <a:prstClr val="black"/>
                </a:solidFill>
              </a:rPr>
              <a:t>such</a:t>
            </a:r>
          </a:p>
          <a:p>
            <a:r>
              <a:rPr lang="en-CA" sz="3200" b="1" dirty="0" smtClean="0">
                <a:solidFill>
                  <a:prstClr val="black"/>
                </a:solidFill>
              </a:rPr>
              <a:t> </a:t>
            </a:r>
            <a:r>
              <a:rPr lang="en-CA" sz="3200" b="1" dirty="0">
                <a:solidFill>
                  <a:prstClr val="black"/>
                </a:solidFill>
              </a:rPr>
              <a:t>as productivity gains</a:t>
            </a:r>
            <a:r>
              <a:rPr lang="en-US" sz="3200" b="1" dirty="0" smtClean="0">
                <a:solidFill>
                  <a:prstClr val="black"/>
                </a:solidFill>
              </a:rPr>
              <a:t>.</a:t>
            </a:r>
            <a:endParaRPr lang="en-US" sz="3200" b="1" dirty="0">
              <a:solidFill>
                <a:prstClr val="black"/>
              </a:solidFill>
            </a:endParaRPr>
          </a:p>
        </p:txBody>
      </p:sp>
      <p:pic>
        <p:nvPicPr>
          <p:cNvPr id="3" name="Picture 2"/>
          <p:cNvPicPr>
            <a:picLocks noChangeAspect="1"/>
          </p:cNvPicPr>
          <p:nvPr/>
        </p:nvPicPr>
        <p:blipFill>
          <a:blip r:embed="rId2"/>
          <a:stretch>
            <a:fillRect/>
          </a:stretch>
        </p:blipFill>
        <p:spPr>
          <a:xfrm>
            <a:off x="10439400" y="1485901"/>
            <a:ext cx="7848600" cy="8801100"/>
          </a:xfrm>
          <a:prstGeom prst="rect">
            <a:avLst/>
          </a:prstGeom>
        </p:spPr>
      </p:pic>
    </p:spTree>
    <p:extLst>
      <p:ext uri="{BB962C8B-B14F-4D97-AF65-F5344CB8AC3E}">
        <p14:creationId xmlns:p14="http://schemas.microsoft.com/office/powerpoint/2010/main" val="26246907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randombar(horizontal)">
                                      <p:cBhvr>
                                        <p:cTn id="12" dur="500"/>
                                        <p:tgtEl>
                                          <p:spTgt spid="18"/>
                                        </p:tgtEl>
                                      </p:cBhvr>
                                    </p:animEffect>
                                  </p:childTnLst>
                                </p:cTn>
                              </p:par>
                              <p:par>
                                <p:cTn id="13" presetID="14" presetClass="entr" presetSubtype="10" fill="hold" grpId="0" nodeType="withEffect">
                                  <p:stCondLst>
                                    <p:cond delay="0"/>
                                  </p:stCondLst>
                                  <p:childTnLst>
                                    <p:set>
                                      <p:cBhvr>
                                        <p:cTn id="14" dur="1" fill="hold">
                                          <p:stCondLst>
                                            <p:cond delay="0"/>
                                          </p:stCondLst>
                                        </p:cTn>
                                        <p:tgtEl>
                                          <p:spTgt spid="22"/>
                                        </p:tgtEl>
                                        <p:attrNameLst>
                                          <p:attrName>style.visibility</p:attrName>
                                        </p:attrNameLst>
                                      </p:cBhvr>
                                      <p:to>
                                        <p:strVal val="visible"/>
                                      </p:to>
                                    </p:set>
                                    <p:animEffect transition="in" filter="randombar(horizontal)">
                                      <p:cBhvr>
                                        <p:cTn id="15" dur="500"/>
                                        <p:tgtEl>
                                          <p:spTgt spid="22"/>
                                        </p:tgtEl>
                                      </p:cBhvr>
                                    </p:animEffect>
                                  </p:childTnLst>
                                </p:cTn>
                              </p:par>
                              <p:par>
                                <p:cTn id="16" presetID="14" presetClass="entr" presetSubtype="10" fill="hold" grpId="0" nodeType="withEffect">
                                  <p:stCondLst>
                                    <p:cond delay="0"/>
                                  </p:stCondLst>
                                  <p:childTnLst>
                                    <p:set>
                                      <p:cBhvr>
                                        <p:cTn id="17" dur="1" fill="hold">
                                          <p:stCondLst>
                                            <p:cond delay="0"/>
                                          </p:stCondLst>
                                        </p:cTn>
                                        <p:tgtEl>
                                          <p:spTgt spid="39"/>
                                        </p:tgtEl>
                                        <p:attrNameLst>
                                          <p:attrName>style.visibility</p:attrName>
                                        </p:attrNameLst>
                                      </p:cBhvr>
                                      <p:to>
                                        <p:strVal val="visible"/>
                                      </p:to>
                                    </p:set>
                                    <p:animEffect transition="in" filter="randombar(horizontal)">
                                      <p:cBhvr>
                                        <p:cTn id="18" dur="500"/>
                                        <p:tgtEl>
                                          <p:spTgt spid="39"/>
                                        </p:tgtEl>
                                      </p:cBhvr>
                                    </p:animEffect>
                                  </p:childTnLst>
                                </p:cTn>
                              </p:par>
                            </p:childTnLst>
                          </p:cTn>
                        </p:par>
                      </p:childTnLst>
                    </p:cTn>
                  </p:par>
                  <p:par>
                    <p:cTn id="19" fill="hold">
                      <p:stCondLst>
                        <p:cond delay="indefinite"/>
                      </p:stCondLst>
                      <p:childTnLst>
                        <p:par>
                          <p:cTn id="20" fill="hold">
                            <p:stCondLst>
                              <p:cond delay="0"/>
                            </p:stCondLst>
                            <p:childTnLst>
                              <p:par>
                                <p:cTn id="21" presetID="14" presetClass="entr" presetSubtype="10" fill="hold" nodeType="click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randombar(horizontal)">
                                      <p:cBhvr>
                                        <p:cTn id="23" dur="500"/>
                                        <p:tgtEl>
                                          <p:spTgt spid="23"/>
                                        </p:tgtEl>
                                      </p:cBhvr>
                                    </p:animEffect>
                                  </p:childTnLst>
                                </p:cTn>
                              </p:par>
                              <p:par>
                                <p:cTn id="24" presetID="14" presetClass="entr" presetSubtype="10" fill="hold" grpId="0" nodeType="withEffect">
                                  <p:stCondLst>
                                    <p:cond delay="0"/>
                                  </p:stCondLst>
                                  <p:childTnLst>
                                    <p:set>
                                      <p:cBhvr>
                                        <p:cTn id="25" dur="1" fill="hold">
                                          <p:stCondLst>
                                            <p:cond delay="0"/>
                                          </p:stCondLst>
                                        </p:cTn>
                                        <p:tgtEl>
                                          <p:spTgt spid="27"/>
                                        </p:tgtEl>
                                        <p:attrNameLst>
                                          <p:attrName>style.visibility</p:attrName>
                                        </p:attrNameLst>
                                      </p:cBhvr>
                                      <p:to>
                                        <p:strVal val="visible"/>
                                      </p:to>
                                    </p:set>
                                    <p:animEffect transition="in" filter="randombar(horizontal)">
                                      <p:cBhvr>
                                        <p:cTn id="26" dur="500"/>
                                        <p:tgtEl>
                                          <p:spTgt spid="27"/>
                                        </p:tgtEl>
                                      </p:cBhvr>
                                    </p:animEffect>
                                  </p:childTnLst>
                                </p:cTn>
                              </p:par>
                              <p:par>
                                <p:cTn id="27" presetID="14" presetClass="entr" presetSubtype="10" fill="hold" grpId="0" nodeType="withEffect">
                                  <p:stCondLst>
                                    <p:cond delay="0"/>
                                  </p:stCondLst>
                                  <p:childTnLst>
                                    <p:set>
                                      <p:cBhvr>
                                        <p:cTn id="28" dur="1" fill="hold">
                                          <p:stCondLst>
                                            <p:cond delay="0"/>
                                          </p:stCondLst>
                                        </p:cTn>
                                        <p:tgtEl>
                                          <p:spTgt spid="40"/>
                                        </p:tgtEl>
                                        <p:attrNameLst>
                                          <p:attrName>style.visibility</p:attrName>
                                        </p:attrNameLst>
                                      </p:cBhvr>
                                      <p:to>
                                        <p:strVal val="visible"/>
                                      </p:to>
                                    </p:set>
                                    <p:animEffect transition="in" filter="randombar(horizontal)">
                                      <p:cBhvr>
                                        <p:cTn id="29" dur="500"/>
                                        <p:tgtEl>
                                          <p:spTgt spid="40"/>
                                        </p:tgtEl>
                                      </p:cBhvr>
                                    </p:animEffect>
                                  </p:childTnLst>
                                </p:cTn>
                              </p:par>
                            </p:childTnLst>
                          </p:cTn>
                        </p:par>
                      </p:childTnLst>
                    </p:cTn>
                  </p:par>
                  <p:par>
                    <p:cTn id="30" fill="hold">
                      <p:stCondLst>
                        <p:cond delay="indefinite"/>
                      </p:stCondLst>
                      <p:childTnLst>
                        <p:par>
                          <p:cTn id="31" fill="hold">
                            <p:stCondLst>
                              <p:cond delay="0"/>
                            </p:stCondLst>
                            <p:childTnLst>
                              <p:par>
                                <p:cTn id="32" presetID="14" presetClass="entr" presetSubtype="10" fill="hold" nodeType="clickEffect">
                                  <p:stCondLst>
                                    <p:cond delay="0"/>
                                  </p:stCondLst>
                                  <p:childTnLst>
                                    <p:set>
                                      <p:cBhvr>
                                        <p:cTn id="33" dur="1" fill="hold">
                                          <p:stCondLst>
                                            <p:cond delay="0"/>
                                          </p:stCondLst>
                                        </p:cTn>
                                        <p:tgtEl>
                                          <p:spTgt spid="28"/>
                                        </p:tgtEl>
                                        <p:attrNameLst>
                                          <p:attrName>style.visibility</p:attrName>
                                        </p:attrNameLst>
                                      </p:cBhvr>
                                      <p:to>
                                        <p:strVal val="visible"/>
                                      </p:to>
                                    </p:set>
                                    <p:animEffect transition="in" filter="randombar(horizontal)">
                                      <p:cBhvr>
                                        <p:cTn id="34" dur="500"/>
                                        <p:tgtEl>
                                          <p:spTgt spid="28"/>
                                        </p:tgtEl>
                                      </p:cBhvr>
                                    </p:animEffect>
                                  </p:childTnLst>
                                </p:cTn>
                              </p:par>
                              <p:par>
                                <p:cTn id="35" presetID="14" presetClass="entr" presetSubtype="10" fill="hold" grpId="0" nodeType="withEffect">
                                  <p:stCondLst>
                                    <p:cond delay="0"/>
                                  </p:stCondLst>
                                  <p:childTnLst>
                                    <p:set>
                                      <p:cBhvr>
                                        <p:cTn id="36" dur="1" fill="hold">
                                          <p:stCondLst>
                                            <p:cond delay="0"/>
                                          </p:stCondLst>
                                        </p:cTn>
                                        <p:tgtEl>
                                          <p:spTgt spid="32"/>
                                        </p:tgtEl>
                                        <p:attrNameLst>
                                          <p:attrName>style.visibility</p:attrName>
                                        </p:attrNameLst>
                                      </p:cBhvr>
                                      <p:to>
                                        <p:strVal val="visible"/>
                                      </p:to>
                                    </p:set>
                                    <p:animEffect transition="in" filter="randombar(horizontal)">
                                      <p:cBhvr>
                                        <p:cTn id="37" dur="500"/>
                                        <p:tgtEl>
                                          <p:spTgt spid="32"/>
                                        </p:tgtEl>
                                      </p:cBhvr>
                                    </p:animEffect>
                                  </p:childTnLst>
                                </p:cTn>
                              </p:par>
                              <p:par>
                                <p:cTn id="38" presetID="14" presetClass="entr" presetSubtype="10" fill="hold" grpId="0" nodeType="withEffect">
                                  <p:stCondLst>
                                    <p:cond delay="0"/>
                                  </p:stCondLst>
                                  <p:childTnLst>
                                    <p:set>
                                      <p:cBhvr>
                                        <p:cTn id="39" dur="1" fill="hold">
                                          <p:stCondLst>
                                            <p:cond delay="0"/>
                                          </p:stCondLst>
                                        </p:cTn>
                                        <p:tgtEl>
                                          <p:spTgt spid="41"/>
                                        </p:tgtEl>
                                        <p:attrNameLst>
                                          <p:attrName>style.visibility</p:attrName>
                                        </p:attrNameLst>
                                      </p:cBhvr>
                                      <p:to>
                                        <p:strVal val="visible"/>
                                      </p:to>
                                    </p:set>
                                    <p:animEffect transition="in" filter="randombar(horizontal)">
                                      <p:cBhvr>
                                        <p:cTn id="40"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22" grpId="0"/>
      <p:bldP spid="27" grpId="0"/>
      <p:bldP spid="32" grpId="0"/>
      <p:bldP spid="39" grpId="0"/>
      <p:bldP spid="40" grpId="0"/>
      <p:bldP spid="41"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1317</TotalTime>
  <Words>1814</Words>
  <Application>Microsoft Office PowerPoint</Application>
  <PresentationFormat>Custom</PresentationFormat>
  <Paragraphs>303</Paragraphs>
  <Slides>27</Slides>
  <Notes>4</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27</vt:i4>
      </vt:variant>
    </vt:vector>
  </HeadingPairs>
  <TitlesOfParts>
    <vt:vector size="35" baseType="lpstr">
      <vt:lpstr>Arial</vt:lpstr>
      <vt:lpstr>Cambria Math</vt:lpstr>
      <vt:lpstr>Open Sans</vt:lpstr>
      <vt:lpstr>Calibri</vt:lpstr>
      <vt:lpstr>Century Gothic Paneuropean Bold</vt:lpstr>
      <vt:lpstr>Open Sans Bold</vt:lpstr>
      <vt:lpstr>Poppins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Green Clean Botanical Presentation</dc:title>
  <dc:creator>BenNaadja Oussama</dc:creator>
  <cp:lastModifiedBy>ACER</cp:lastModifiedBy>
  <cp:revision>84</cp:revision>
  <dcterms:created xsi:type="dcterms:W3CDTF">2006-08-16T00:00:00Z</dcterms:created>
  <dcterms:modified xsi:type="dcterms:W3CDTF">2024-11-26T09:34:42Z</dcterms:modified>
  <dc:identifier>DAGW3vNMXJI</dc:identifier>
</cp:coreProperties>
</file>