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3.xml" ContentType="application/inkml+xml"/>
  <Override PartName="/ppt/ink/ink4.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65" r:id="rId2"/>
    <p:sldId id="264" r:id="rId3"/>
    <p:sldId id="266" r:id="rId4"/>
    <p:sldId id="256" r:id="rId5"/>
    <p:sldId id="257" r:id="rId6"/>
    <p:sldId id="258" r:id="rId7"/>
    <p:sldId id="259" r:id="rId8"/>
    <p:sldId id="260" r:id="rId9"/>
    <p:sldId id="261" r:id="rId10"/>
    <p:sldId id="262" r:id="rId11"/>
    <p:sldId id="263" r:id="rId12"/>
  </p:sldIdLst>
  <p:sldSz cx="14630400" cy="8229600"/>
  <p:notesSz cx="8229600" cy="14630400"/>
  <p:embeddedFontLst>
    <p:embeddedFont>
      <p:font typeface="Bookman Old Style" panose="02050604050505020204" pitchFamily="18" charset="0"/>
      <p:regular r:id="rId14"/>
      <p:bold r:id="rId15"/>
      <p:italic r:id="rId16"/>
      <p:boldItalic r:id="rId17"/>
    </p:embeddedFon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004B86"/>
    <a:srgbClr val="004B87"/>
    <a:srgbClr val="00B050"/>
    <a:srgbClr val="BACF47"/>
    <a:srgbClr val="416D26"/>
    <a:srgbClr val="8EAFDC"/>
    <a:srgbClr val="869E16"/>
    <a:srgbClr val="014E8D"/>
    <a:srgbClr val="004C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D7AEC8-BEDF-4455-83B9-DAFE413FCE9E}" v="351" dt="2024-10-24T15:02:48.486"/>
    <p1510:client id="{969FE4E9-55B1-478B-AEB7-14C1083C42E8}" v="220" dt="2024-10-24T14:04:53.687"/>
    <p1510:client id="{CBF99E1D-AACA-47DC-988D-652D54442261}" v="178" dt="2024-10-25T14:37:11.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Property name="color" value="#FFFFFF"/>
    </inkml:brush>
  </inkml:definitions>
  <inkml:trace contextRef="#ctx0" brushRef="#br0">16871 10036 16383 0 0,'7'7'0'0'0,"4"18"0"0"0,-2 13 0 0 0,-1 14 0 0 0,-3 6 0 0 0,-1 1 0 0 0,-2 6 0 0 0,-2 14 0 0 0,0 17 0 0 0,0 29 0 0 0,0 24 0 0 0,-1 10 0 0 0,-7 8 0 0 0,-10-10 0 0 0,-9-31 0 0 0,-1-60 0 0 0,6-63 0 0 0,5-63 0 0 0,6-45 0 0 0,5-33 0 0 0,4-17 0 0 0,1-12 0 0 0,2-1 0 0 0,15 6 0 0 0,13 15 0 0 0,9 3 0 0 0,-2 40 0 0 0,-7 46 0 0 0,-9 40 0 0 0,-15 31 0 0 0,-8-2 0 0 0,-4-11 0 0 0,-1-12 0 0 0,-6 3 0 0 0,-1 18 0 0 0,-13 38 0 0 0,-25 49 0 0 0,-10 23 0 0 0,5-1 0 0 0,4-13 0 0 0,13-39 0 0 0,12-54 0 0 0,19-67 0 0 0,19-54 0 0 0,23-24 0 0 0,6 3 0 0 0,-4 17 0 0 0,-7 41 0 0 0,-8 57 0 0 0,-8 53 0 0 0,-13 36 0 0 0,-6-10 0 0 0,-2-32 0 0 0,1-35 0 0 0,9-34 0 0 0,5 29 0 0 0,2 37 0 0 0,-1 45 0 0 0,-1 40 0 0 0,-9 0 0 0 0,-4-34 0 0 0,0-38 0 0 0,16-57 0 0 0,21-56 0 0 0,22-38 0 0 0,10-17 0 0 0,-7 45 0 0 0,-11 65 0 0 0,-13 59 0 0 0,-13 52 0 0 0,-23 25 0 0 0,-19 7 0 0 0,-4-33 0 0 0,-14-70 0 0 0,2-70 0 0 0,7-57 0 0 0,9-34 0 0 0,17-16 0 0 0,10 10 0 0 0,-4 52 0 0 0,-8 64 0 0 0,-18 75 0 0 0,-19 45 0 0 0,-33 28 0 0 0,-9 2 0 0 0,2-13 0 0 0,9-17 0 0 0,2-24 0 0 0,14-48 0 0 0,18-56 0 0 0,16-61 0 0 0,21-37 0 0 0,26-11 0 0 0,25-3 0 0 0,21 15 0 0 0,6 31 0 0 0,-1 31 0 0 0,-4 52 0 0 0,-15 43 0 0 0,-15 40 0 0 0,-14 25 0 0 0,-10 19 0 0 0,-8 22 0 0 0,-12-4 0 0 0,-19-9 0 0 0,-14-16 0 0 0,-21-19 0 0 0,21-52 0 0 0,49-56 0 0 0,61-45 0 0 0,71-42 0 0 0,58-17 0 0 0,33-8 0 0 0,7 10 0 0 0,-37 20 0 0 0,-44 36 0 0 0,-50 52 0 0 0,-42 45 0 0 0,-41 25 0 0 0,-23 12 0 0 0,-28 3 0 0 0,-24-3 0 0 0,-34-11 0 0 0,-10-16 0 0 0,4-20 0 0 0,17-21 0 0 0,21-33 0 0 0,20-24 0 0 0,15-25 0 0 0,11-5 0 0 0,-1 43 0 0 0,1 38 0 0 0,-14 36 0 0 0,-25 29 0 0 0,-6 12 0 0 0,-9 11 0 0 0,7-16 0 0 0,19-33 0 0 0,23-29 0 0 0,29-29 0 0 0,12-18 0 0 0,8 0 0 0 0,-1 15 0 0 0,-8 29 0 0 0,-31 0 0 0 0,-15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Property name="color" value="#FFFFFF"/>
    </inkml:brush>
  </inkml:definitions>
  <inkml:trace contextRef="#ctx0" brushRef="#br0">16776 11310 16383 0 0,'7'0'0'0'0,"11"0"0"0"0,17-8 0 0 0,2-10 0 0 0,-4-24 0 0 0,-9-21 0 0 0,-8-14 0 0 0,-6-2 0 0 0,-6 20 0 0 0,-10 5 0 0 0,-5 4 0 0 0,0 3 0 0 0,1 17 0 0 0,-19 29 0 0 0,-14 37 0 0 0,-6 35 0 0 0,-2 29 0 0 0,-1 4 0 0 0,9-7 0 0 0,12-13 0 0 0,11-29 0 0 0,8-38 0 0 0,8-45 0 0 0,3-33 0 0 0,2-13 0 0 0,2 35 0 0 0,-1 48 0 0 0,-23 60 0 0 0,-8 33 0 0 0,-6 15 0 0 0,2-5 0 0 0,22-44 0 0 0,28-50 0 0 0,34-57 0 0 0,39-37 0 0 0,19-22 0 0 0,-2 0 0 0 0,-18 22 0 0 0,-25 41 0 0 0,-23 48 0 0 0,-19 7 0 0 0,-13-22 0 0 0,-8-35 0 0 0,-4-25 0 0 0,-1-17 0 0 0,-9 4 0 0 0,-8 23 0 0 0,-32 58 0 0 0,-14 43 0 0 0,-11 36 0 0 0,0 4 0 0 0,14-6 0 0 0,17-32 0 0 0,17-48 0 0 0,14-47 0 0 0,9-38 0 0 0,6-21 0 0 0,3-1 0 0 0,1 11 0 0 0,1 35 0 0 0,-2 67 0 0 0,-7 53 0 0 0,-4 32 0 0 0,0 15 0 0 0,-6-4 0 0 0,7-42 0 0 0,5-39 0 0 0,26-55 0 0 0,24-36 0 0 0,4-15 0 0 0,1-1 0 0 0,-9 36 0 0 0,-11 65 0 0 0,-11 36 0 0 0,-10 24 0 0 0,-5 7 0 0 0,-6-4 0 0 0,-1-24 0 0 0,-1-43 0 0 0,0-47 0 0 0,0-41 0 0 0,8-23 0 0 0,18-2 0 0 0,6 37 0 0 0,-11 54 0 0 0,-8 49 0 0 0,-14 34 0 0 0,-14 11 0 0 0,-11-46 0 0 0,-1-53 0 0 0,4-40 0 0 0,6-18 0 0 0,7-5 0 0 0,-2 11 0 0 0,-7 32 0 0 0,-7 59 0 0 0,-44 78 0 0 0,-25 44 0 0 0,-4 5 0 0 0,8-47 0 0 0,20-64 0 0 0,22-84 0 0 0,19-74 0 0 0,24-46 0 0 0,12-12 0 0 0,14 9 0 0 0,11 25 0 0 0,1 44 0 0 0,-6 68 0 0 0,-5 70 0 0 0,-7 65 0 0 0,-6 37 0 0 0,-10 10 0 0 0,9-52 0 0 0,20-59 0 0 0,36-74 0 0 0,30-39 0 0 0,22-31 0 0 0,0-6 0 0 0,-19 38 0 0 0,-42 54 0 0 0,-36 52 0 0 0,-36 50 0 0 0,-38 33 0 0 0,-9 3 0 0 0,-1-11 0 0 0,12-40 0 0 0,15-63 0 0 0,15-47 0 0 0,11-48 0 0 0,8-33 0 0 0,6-10 0 0 0,3 9 0 0 0,8 9 0 0 0,3 32 0 0 0,-23 59 0 0 0,-18 48 0 0 0,-20 35 0 0 0,22-9 0 0 0,53-44 0 0 0,29-30 0 0 0,28-28 0 0 0,15-6 0 0 0,-2 14 0 0 0,-17 30 0 0 0,-23 46 0 0 0,-20 39 0 0 0,-17 38 0 0 0,-12 15 0 0 0,-15 1 0 0 0,-6-38 0 0 0,-1-86 0 0 0,2-82 0 0 0,11-66 0 0 0,28-62 0 0 0,40-49 0 0 0,38-19 0 0 0,40 7 0 0 0,33 18 0 0 0,16 43 0 0 0,-16 65 0 0 0,-32 86 0 0 0,-41 67 0 0 0,-37 62 0 0 0,-39 41 0 0 0,-24 9 0 0 0,-12-10 0 0 0,-6-10 0 0 0,0-6 0 0 0,-29 1 0 0 0,-29-7 0 0 0,-41 2 0 0 0,-24-15 0 0 0,-4-20 0 0 0,14-22 0 0 0,6-16 0 0 0,-14 3 0 0 0,-1 12 0 0 0,2 23 0 0 0,-1 16 0 0 0,0 3 0 0 0,16-19 0 0 0,27-44 0 0 0,37-46 0 0 0,43-41 0 0 0,54-47 0 0 0,41-33 0 0 0,46-6 0 0 0,30 1 0 0 0,-5 27 0 0 0,-20 42 0 0 0,-34 75 0 0 0,-56 77 0 0 0,-59 65 0 0 0,-50 34 0 0 0,-59 33 0 0 0,-24 0 0 0 0,-2-20 0 0 0,16-39 0 0 0,24-51 0 0 0,38-78 0 0 0,45-78 0 0 0,59-51 0 0 0,53-42 0 0 0,27-17 0 0 0,10 8 0 0 0,-1 16 0 0 0,-29 67 0 0 0,-45 69 0 0 0,-54 69 0 0 0,-33 42 0 0 0,-25 19 0 0 0,-10-1 0 0 0,9-34 0 0 0,22-46 0 0 0,41-58 0 0 0,29-39 0 0 0,17-16 0 0 0,2 13 0 0 0,-8 42 0 0 0,-10 64 0 0 0,-10 47 0 0 0,-7 26 0 0 0,-7 9 0 0 0,-11-7 0 0 0,-11-16 0 0 0,-4-47 0 0 0,3-53 0 0 0,4-35 0 0 0,12-24 0 0 0,15-10 0 0 0,4 8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Property name="color" value="#FFFFFF"/>
    </inkml:brush>
  </inkml:definitions>
  <inkml:trace contextRef="#ctx0" brushRef="#br0">20461 10451 16383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Property name="color" value="#FFFFFF"/>
    </inkml:brush>
  </inkml:definitions>
  <inkml:trace contextRef="#ctx0" brushRef="#br0">20955 10486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65525" cy="733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660900" y="0"/>
            <a:ext cx="3567113" cy="733425"/>
          </a:xfrm>
          <a:prstGeom prst="rect">
            <a:avLst/>
          </a:prstGeom>
        </p:spPr>
        <p:txBody>
          <a:bodyPr vert="horz" lIns="91440" tIns="45720" rIns="91440" bIns="45720" rtlCol="0"/>
          <a:lstStyle>
            <a:lvl1pPr algn="r">
              <a:defRPr sz="1200"/>
            </a:lvl1pPr>
          </a:lstStyle>
          <a:p>
            <a:fld id="{8EB378DA-72D3-4ABF-BD9A-04EC6F458968}" type="datetimeFigureOut">
              <a:t>10/25/2024</a:t>
            </a:fld>
            <a:endParaRPr lang="en-US"/>
          </a:p>
        </p:txBody>
      </p:sp>
      <p:sp>
        <p:nvSpPr>
          <p:cNvPr id="4" name="Slide Image Placeholder 3"/>
          <p:cNvSpPr>
            <a:spLocks noGrp="1" noRot="1" noChangeAspect="1"/>
          </p:cNvSpPr>
          <p:nvPr>
            <p:ph type="sldImg" idx="2"/>
          </p:nvPr>
        </p:nvSpPr>
        <p:spPr>
          <a:xfrm>
            <a:off x="-273050" y="1828800"/>
            <a:ext cx="8775700" cy="4937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822325" y="7040563"/>
            <a:ext cx="6584950" cy="57610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3896975"/>
            <a:ext cx="3565525" cy="733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660900" y="13896975"/>
            <a:ext cx="3567113" cy="733425"/>
          </a:xfrm>
          <a:prstGeom prst="rect">
            <a:avLst/>
          </a:prstGeom>
        </p:spPr>
        <p:txBody>
          <a:bodyPr vert="horz" lIns="91440" tIns="45720" rIns="91440" bIns="45720" rtlCol="0" anchor="b"/>
          <a:lstStyle>
            <a:lvl1pPr algn="r">
              <a:defRPr sz="1200"/>
            </a:lvl1pPr>
          </a:lstStyle>
          <a:p>
            <a:fld id="{D342DBAE-DE78-4262-8DF4-D83458FBAFB3}" type="slidenum">
              <a:t>‹#›</a:t>
            </a:fld>
            <a:endParaRPr lang="en-US"/>
          </a:p>
        </p:txBody>
      </p:sp>
    </p:spTree>
    <p:extLst>
      <p:ext uri="{BB962C8B-B14F-4D97-AF65-F5344CB8AC3E}">
        <p14:creationId xmlns:p14="http://schemas.microsoft.com/office/powerpoint/2010/main" val="209480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ustomXml" Target="../ink/ink4.xml"/><Relationship Id="rId5" Type="http://schemas.openxmlformats.org/officeDocument/2006/relationships/image" Target="../media/image19.png"/><Relationship Id="rId4" Type="http://schemas.openxmlformats.org/officeDocument/2006/relationships/customXml" Target="../ink/ink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98AC3B9-A26B-21AD-2B69-D3AEBD2DC2B2}"/>
              </a:ext>
            </a:extLst>
          </p:cNvPr>
          <p:cNvSpPr/>
          <p:nvPr/>
        </p:nvSpPr>
        <p:spPr>
          <a:xfrm>
            <a:off x="12863124" y="7715014"/>
            <a:ext cx="1592541" cy="396530"/>
          </a:xfrm>
          <a:prstGeom prst="roundRect">
            <a:avLst/>
          </a:prstGeom>
          <a:solidFill>
            <a:srgbClr val="CCEE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ea typeface="Calibri"/>
                <a:cs typeface="Calibri"/>
              </a:rPr>
              <a:t>Page 02</a:t>
            </a:r>
          </a:p>
        </p:txBody>
      </p:sp>
      <p:pic>
        <p:nvPicPr>
          <p:cNvPr id="2" name="Picture 1" descr="A close-up of a skyscraper&#10;&#10;Description automatically generated">
            <a:extLst>
              <a:ext uri="{FF2B5EF4-FFF2-40B4-BE49-F238E27FC236}">
                <a16:creationId xmlns:a16="http://schemas.microsoft.com/office/drawing/2014/main" id="{F918A8E6-2E66-2A79-BF78-0785FC6180A4}"/>
              </a:ext>
            </a:extLst>
          </p:cNvPr>
          <p:cNvPicPr>
            <a:picLocks noChangeAspect="1"/>
          </p:cNvPicPr>
          <p:nvPr/>
        </p:nvPicPr>
        <p:blipFill>
          <a:blip r:embed="rId2"/>
          <a:stretch>
            <a:fillRect/>
          </a:stretch>
        </p:blipFill>
        <p:spPr>
          <a:xfrm>
            <a:off x="0" y="4011"/>
            <a:ext cx="14646442" cy="8221578"/>
          </a:xfrm>
          <a:prstGeom prst="rect">
            <a:avLst/>
          </a:prstGeom>
        </p:spPr>
      </p:pic>
      <mc:AlternateContent xmlns:mc="http://schemas.openxmlformats.org/markup-compatibility/2006">
        <mc:Choice xmlns:p14="http://schemas.microsoft.com/office/powerpoint/2010/main" Requires="p14">
          <p:contentPart p14:bwMode="auto" r:id="rId3">
            <p14:nvContentPartPr>
              <p14:cNvPr id="7" name="Ink 6">
                <a:extLst>
                  <a:ext uri="{FF2B5EF4-FFF2-40B4-BE49-F238E27FC236}">
                    <a16:creationId xmlns:a16="http://schemas.microsoft.com/office/drawing/2014/main" id="{FB0F64DC-FFCB-2AAA-AF25-93ACF8C9EAA5}"/>
                  </a:ext>
                </a:extLst>
              </p14:cNvPr>
              <p14:cNvContentPartPr/>
              <p14:nvPr/>
            </p14:nvContentPartPr>
            <p14:xfrm>
              <a:off x="13611309" y="7338665"/>
              <a:ext cx="619255" cy="604045"/>
            </p14:xfrm>
          </p:contentPart>
        </mc:Choice>
        <mc:Fallback>
          <p:pic>
            <p:nvPicPr>
              <p:cNvPr id="7" name="Ink 6">
                <a:extLst>
                  <a:ext uri="{FF2B5EF4-FFF2-40B4-BE49-F238E27FC236}">
                    <a16:creationId xmlns:a16="http://schemas.microsoft.com/office/drawing/2014/main" id="{FB0F64DC-FFCB-2AAA-AF25-93ACF8C9EAA5}"/>
                  </a:ext>
                </a:extLst>
              </p:cNvPr>
              <p:cNvPicPr/>
              <p:nvPr/>
            </p:nvPicPr>
            <p:blipFill>
              <a:blip r:embed="rId4"/>
              <a:stretch>
                <a:fillRect/>
              </a:stretch>
            </p:blipFill>
            <p:spPr>
              <a:xfrm>
                <a:off x="13593678" y="7321037"/>
                <a:ext cx="654877" cy="639662"/>
              </a:xfrm>
              <a:prstGeom prst="rect">
                <a:avLst/>
              </a:prstGeom>
            </p:spPr>
          </p:pic>
        </mc:Fallback>
      </mc:AlternateContent>
    </p:spTree>
    <p:extLst>
      <p:ext uri="{BB962C8B-B14F-4D97-AF65-F5344CB8AC3E}">
        <p14:creationId xmlns:p14="http://schemas.microsoft.com/office/powerpoint/2010/main" val="75637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838"/>
          </a:xfrm>
          <a:prstGeom prst="rect">
            <a:avLst/>
          </a:prstGeom>
        </p:spPr>
      </p:pic>
      <p:sp>
        <p:nvSpPr>
          <p:cNvPr id="3" name="Text 0"/>
          <p:cNvSpPr/>
          <p:nvPr/>
        </p:nvSpPr>
        <p:spPr>
          <a:xfrm>
            <a:off x="766882" y="602456"/>
            <a:ext cx="7610237" cy="1437799"/>
          </a:xfrm>
          <a:prstGeom prst="rect">
            <a:avLst/>
          </a:prstGeom>
          <a:noFill/>
          <a:ln/>
        </p:spPr>
        <p:txBody>
          <a:bodyPr wrap="square" lIns="0" tIns="0" rIns="0" bIns="0" rtlCol="0" anchor="t"/>
          <a:lstStyle/>
          <a:p>
            <a:pPr marL="0" indent="0">
              <a:lnSpc>
                <a:spcPts val="5650"/>
              </a:lnSpc>
              <a:buNone/>
            </a:pPr>
            <a:r>
              <a:rPr lang="en-US" sz="4500" b="1">
                <a:solidFill>
                  <a:srgbClr val="000000"/>
                </a:solidFill>
                <a:latin typeface="Petrona Bold" pitchFamily="34" charset="0"/>
                <a:ea typeface="Petrona Bold" pitchFamily="34" charset="-122"/>
                <a:cs typeface="Petrona Bold" pitchFamily="34" charset="-120"/>
              </a:rPr>
              <a:t>Certification et normes de construction durable</a:t>
            </a:r>
            <a:endParaRPr lang="en-US" sz="4500"/>
          </a:p>
        </p:txBody>
      </p:sp>
      <p:pic>
        <p:nvPicPr>
          <p:cNvPr id="4" name="Image 1" descr="preencoded.png"/>
          <p:cNvPicPr>
            <a:picLocks noChangeAspect="1"/>
          </p:cNvPicPr>
          <p:nvPr/>
        </p:nvPicPr>
        <p:blipFill>
          <a:blip r:embed="rId4"/>
          <a:stretch>
            <a:fillRect/>
          </a:stretch>
        </p:blipFill>
        <p:spPr>
          <a:xfrm>
            <a:off x="766882" y="2368868"/>
            <a:ext cx="1095494" cy="1752838"/>
          </a:xfrm>
          <a:prstGeom prst="rect">
            <a:avLst/>
          </a:prstGeom>
        </p:spPr>
      </p:pic>
      <p:sp>
        <p:nvSpPr>
          <p:cNvPr id="5" name="Text 1"/>
          <p:cNvSpPr/>
          <p:nvPr/>
        </p:nvSpPr>
        <p:spPr>
          <a:xfrm>
            <a:off x="2190988" y="2587943"/>
            <a:ext cx="2875836" cy="359331"/>
          </a:xfrm>
          <a:prstGeom prst="rect">
            <a:avLst/>
          </a:prstGeom>
          <a:noFill/>
          <a:ln/>
        </p:spPr>
        <p:txBody>
          <a:bodyPr wrap="none" lIns="0" tIns="0" rIns="0" bIns="0" rtlCol="0" anchor="t"/>
          <a:lstStyle/>
          <a:p>
            <a:pPr marL="0" indent="0" algn="l">
              <a:lnSpc>
                <a:spcPts val="2800"/>
              </a:lnSpc>
              <a:buNone/>
            </a:pPr>
            <a:r>
              <a:rPr lang="en-US" sz="2250" b="1">
                <a:solidFill>
                  <a:srgbClr val="272525"/>
                </a:solidFill>
                <a:latin typeface="Petrona Bold" pitchFamily="34" charset="0"/>
                <a:ea typeface="Petrona Bold" pitchFamily="34" charset="-122"/>
                <a:cs typeface="Petrona Bold" pitchFamily="34" charset="-120"/>
              </a:rPr>
              <a:t>LEED</a:t>
            </a:r>
            <a:endParaRPr lang="en-US" sz="2250"/>
          </a:p>
        </p:txBody>
      </p:sp>
      <p:sp>
        <p:nvSpPr>
          <p:cNvPr id="6" name="Text 2"/>
          <p:cNvSpPr/>
          <p:nvPr/>
        </p:nvSpPr>
        <p:spPr>
          <a:xfrm>
            <a:off x="2190988" y="3078718"/>
            <a:ext cx="6186130" cy="701040"/>
          </a:xfrm>
          <a:prstGeom prst="rect">
            <a:avLst/>
          </a:prstGeom>
          <a:noFill/>
          <a:ln/>
        </p:spPr>
        <p:txBody>
          <a:bodyPr wrap="square" lIns="0" tIns="0" rIns="0" bIns="0" rtlCol="0" anchor="t"/>
          <a:lstStyle/>
          <a:p>
            <a:pPr marL="0" indent="0" algn="l">
              <a:lnSpc>
                <a:spcPts val="2750"/>
              </a:lnSpc>
              <a:buNone/>
            </a:pPr>
            <a:r>
              <a:rPr lang="en-US" sz="1700">
                <a:solidFill>
                  <a:srgbClr val="272525"/>
                </a:solidFill>
                <a:latin typeface="Inter" pitchFamily="34" charset="0"/>
                <a:ea typeface="Inter" pitchFamily="34" charset="-122"/>
                <a:cs typeface="Inter" pitchFamily="34" charset="-120"/>
              </a:rPr>
              <a:t>Système de certification leadership en énergie et environnement, utilisé à l'international.</a:t>
            </a:r>
            <a:endParaRPr lang="en-US" sz="1700"/>
          </a:p>
        </p:txBody>
      </p:sp>
      <p:pic>
        <p:nvPicPr>
          <p:cNvPr id="7" name="Image 2" descr="preencoded.png"/>
          <p:cNvPicPr>
            <a:picLocks noChangeAspect="1"/>
          </p:cNvPicPr>
          <p:nvPr/>
        </p:nvPicPr>
        <p:blipFill>
          <a:blip r:embed="rId5"/>
          <a:stretch>
            <a:fillRect/>
          </a:stretch>
        </p:blipFill>
        <p:spPr>
          <a:xfrm>
            <a:off x="766882" y="4121706"/>
            <a:ext cx="1095494" cy="1752838"/>
          </a:xfrm>
          <a:prstGeom prst="rect">
            <a:avLst/>
          </a:prstGeom>
        </p:spPr>
      </p:pic>
      <p:sp>
        <p:nvSpPr>
          <p:cNvPr id="8" name="Text 3"/>
          <p:cNvSpPr/>
          <p:nvPr/>
        </p:nvSpPr>
        <p:spPr>
          <a:xfrm>
            <a:off x="2190988" y="4340781"/>
            <a:ext cx="2875836" cy="359331"/>
          </a:xfrm>
          <a:prstGeom prst="rect">
            <a:avLst/>
          </a:prstGeom>
          <a:noFill/>
          <a:ln/>
        </p:spPr>
        <p:txBody>
          <a:bodyPr wrap="none" lIns="0" tIns="0" rIns="0" bIns="0" rtlCol="0" anchor="t"/>
          <a:lstStyle/>
          <a:p>
            <a:pPr marL="0" indent="0" algn="l">
              <a:lnSpc>
                <a:spcPts val="2800"/>
              </a:lnSpc>
              <a:buNone/>
            </a:pPr>
            <a:r>
              <a:rPr lang="en-US" sz="2250" b="1">
                <a:solidFill>
                  <a:srgbClr val="272525"/>
                </a:solidFill>
                <a:latin typeface="Petrona Bold" pitchFamily="34" charset="0"/>
                <a:ea typeface="Petrona Bold" pitchFamily="34" charset="-122"/>
                <a:cs typeface="Petrona Bold" pitchFamily="34" charset="-120"/>
              </a:rPr>
              <a:t>Passive House</a:t>
            </a:r>
            <a:endParaRPr lang="en-US" sz="2250"/>
          </a:p>
        </p:txBody>
      </p:sp>
      <p:sp>
        <p:nvSpPr>
          <p:cNvPr id="9" name="Text 4"/>
          <p:cNvSpPr/>
          <p:nvPr/>
        </p:nvSpPr>
        <p:spPr>
          <a:xfrm>
            <a:off x="2190988" y="4831556"/>
            <a:ext cx="6186130" cy="701040"/>
          </a:xfrm>
          <a:prstGeom prst="rect">
            <a:avLst/>
          </a:prstGeom>
          <a:noFill/>
          <a:ln/>
        </p:spPr>
        <p:txBody>
          <a:bodyPr wrap="square" lIns="0" tIns="0" rIns="0" bIns="0" rtlCol="0" anchor="t"/>
          <a:lstStyle/>
          <a:p>
            <a:pPr marL="0" indent="0" algn="l">
              <a:lnSpc>
                <a:spcPts val="2750"/>
              </a:lnSpc>
              <a:buNone/>
            </a:pPr>
            <a:r>
              <a:rPr lang="en-US" sz="1700">
                <a:solidFill>
                  <a:srgbClr val="272525"/>
                </a:solidFill>
                <a:latin typeface="Inter" pitchFamily="34" charset="0"/>
                <a:ea typeface="Inter" pitchFamily="34" charset="-122"/>
                <a:cs typeface="Inter" pitchFamily="34" charset="-120"/>
              </a:rPr>
              <a:t>Norme de construction visant une très haute performance énergétique du bâtiment.</a:t>
            </a:r>
            <a:endParaRPr lang="en-US" sz="1700"/>
          </a:p>
        </p:txBody>
      </p:sp>
      <p:pic>
        <p:nvPicPr>
          <p:cNvPr id="10" name="Image 3" descr="preencoded.png"/>
          <p:cNvPicPr>
            <a:picLocks noChangeAspect="1"/>
          </p:cNvPicPr>
          <p:nvPr/>
        </p:nvPicPr>
        <p:blipFill>
          <a:blip r:embed="rId6"/>
          <a:stretch>
            <a:fillRect/>
          </a:stretch>
        </p:blipFill>
        <p:spPr>
          <a:xfrm>
            <a:off x="766882" y="5874544"/>
            <a:ext cx="1095494" cy="1752838"/>
          </a:xfrm>
          <a:prstGeom prst="rect">
            <a:avLst/>
          </a:prstGeom>
        </p:spPr>
      </p:pic>
      <p:sp>
        <p:nvSpPr>
          <p:cNvPr id="11" name="Text 5"/>
          <p:cNvSpPr/>
          <p:nvPr/>
        </p:nvSpPr>
        <p:spPr>
          <a:xfrm>
            <a:off x="2190988" y="6093619"/>
            <a:ext cx="2875836" cy="359331"/>
          </a:xfrm>
          <a:prstGeom prst="rect">
            <a:avLst/>
          </a:prstGeom>
          <a:noFill/>
          <a:ln/>
        </p:spPr>
        <p:txBody>
          <a:bodyPr wrap="none" lIns="0" tIns="0" rIns="0" bIns="0" rtlCol="0" anchor="t"/>
          <a:lstStyle/>
          <a:p>
            <a:pPr marL="0" indent="0" algn="l">
              <a:lnSpc>
                <a:spcPts val="2800"/>
              </a:lnSpc>
              <a:buNone/>
            </a:pPr>
            <a:r>
              <a:rPr lang="en-US" sz="2250" b="1">
                <a:solidFill>
                  <a:srgbClr val="272525"/>
                </a:solidFill>
                <a:latin typeface="Petrona Bold" pitchFamily="34" charset="0"/>
                <a:ea typeface="Petrona Bold" pitchFamily="34" charset="-122"/>
                <a:cs typeface="Petrona Bold" pitchFamily="34" charset="-120"/>
              </a:rPr>
              <a:t>HQE</a:t>
            </a:r>
            <a:endParaRPr lang="en-US" sz="2250"/>
          </a:p>
        </p:txBody>
      </p:sp>
      <p:sp>
        <p:nvSpPr>
          <p:cNvPr id="12" name="Text 6"/>
          <p:cNvSpPr/>
          <p:nvPr/>
        </p:nvSpPr>
        <p:spPr>
          <a:xfrm>
            <a:off x="2190988" y="6584394"/>
            <a:ext cx="6186130" cy="701040"/>
          </a:xfrm>
          <a:prstGeom prst="rect">
            <a:avLst/>
          </a:prstGeom>
          <a:noFill/>
          <a:ln/>
        </p:spPr>
        <p:txBody>
          <a:bodyPr wrap="square" lIns="0" tIns="0" rIns="0" bIns="0" rtlCol="0" anchor="t"/>
          <a:lstStyle/>
          <a:p>
            <a:pPr marL="0" indent="0" algn="l">
              <a:lnSpc>
                <a:spcPts val="2750"/>
              </a:lnSpc>
              <a:buNone/>
            </a:pPr>
            <a:r>
              <a:rPr lang="en-US" sz="1700">
                <a:solidFill>
                  <a:srgbClr val="272525"/>
                </a:solidFill>
                <a:latin typeface="Inter" pitchFamily="34" charset="0"/>
                <a:ea typeface="Inter" pitchFamily="34" charset="-122"/>
                <a:cs typeface="Inter" pitchFamily="34" charset="-120"/>
              </a:rPr>
              <a:t>Certification française pour la haute qualité environnementale des bâtiments.</a:t>
            </a:r>
            <a:endParaRPr lang="en-US" sz="1700"/>
          </a:p>
        </p:txBody>
      </p:sp>
      <p:sp>
        <p:nvSpPr>
          <p:cNvPr id="16" name="Rectangle: Rounded Corners 15">
            <a:extLst>
              <a:ext uri="{FF2B5EF4-FFF2-40B4-BE49-F238E27FC236}">
                <a16:creationId xmlns:a16="http://schemas.microsoft.com/office/drawing/2014/main" id="{482DFBCB-CA86-231E-6360-47EF9110DA2C}"/>
              </a:ext>
            </a:extLst>
          </p:cNvPr>
          <p:cNvSpPr/>
          <p:nvPr/>
        </p:nvSpPr>
        <p:spPr>
          <a:xfrm>
            <a:off x="12863124" y="7715014"/>
            <a:ext cx="1592541" cy="396530"/>
          </a:xfrm>
          <a:prstGeom prst="roundRect">
            <a:avLst/>
          </a:prstGeom>
          <a:solidFill>
            <a:srgbClr val="CCEEFF"/>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327315"/>
            <a:ext cx="11664553" cy="744260"/>
          </a:xfrm>
          <a:prstGeom prst="rect">
            <a:avLst/>
          </a:prstGeom>
          <a:noFill/>
          <a:ln/>
        </p:spPr>
        <p:txBody>
          <a:bodyPr wrap="none" lIns="0" tIns="0" rIns="0" bIns="0" rtlCol="0" anchor="t"/>
          <a:lstStyle/>
          <a:p>
            <a:pPr marL="0" indent="0">
              <a:lnSpc>
                <a:spcPts val="5850"/>
              </a:lnSpc>
              <a:buNone/>
            </a:pPr>
            <a:r>
              <a:rPr lang="en-US" sz="4650" b="1">
                <a:solidFill>
                  <a:srgbClr val="000000"/>
                </a:solidFill>
                <a:latin typeface="Petrona Bold" pitchFamily="34" charset="0"/>
                <a:ea typeface="Petrona Bold" pitchFamily="34" charset="-122"/>
                <a:cs typeface="Petrona Bold" pitchFamily="34" charset="-120"/>
              </a:rPr>
              <a:t>Étude de cas de bâtiments durables réussis</a:t>
            </a:r>
            <a:endParaRPr lang="en-US" sz="4650"/>
          </a:p>
        </p:txBody>
      </p:sp>
      <p:sp>
        <p:nvSpPr>
          <p:cNvPr id="3" name="Text 1"/>
          <p:cNvSpPr/>
          <p:nvPr/>
        </p:nvSpPr>
        <p:spPr>
          <a:xfrm>
            <a:off x="793790" y="3638550"/>
            <a:ext cx="2977039" cy="372070"/>
          </a:xfrm>
          <a:prstGeom prst="rect">
            <a:avLst/>
          </a:prstGeom>
          <a:noFill/>
          <a:ln/>
        </p:spPr>
        <p:txBody>
          <a:bodyPr wrap="non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Siège Social de LEED</a:t>
            </a:r>
            <a:endParaRPr lang="en-US" sz="2300"/>
          </a:p>
        </p:txBody>
      </p:sp>
      <p:sp>
        <p:nvSpPr>
          <p:cNvPr id="4" name="Text 2"/>
          <p:cNvSpPr/>
          <p:nvPr/>
        </p:nvSpPr>
        <p:spPr>
          <a:xfrm>
            <a:off x="793790" y="4237434"/>
            <a:ext cx="3978116" cy="1088708"/>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Bâtiment certifié LEED Platine à Chicago, avec une consommation d'énergie réduite de 42%.</a:t>
            </a:r>
            <a:endParaRPr lang="en-US" sz="1750"/>
          </a:p>
        </p:txBody>
      </p:sp>
      <p:sp>
        <p:nvSpPr>
          <p:cNvPr id="5" name="Text 3"/>
          <p:cNvSpPr/>
          <p:nvPr/>
        </p:nvSpPr>
        <p:spPr>
          <a:xfrm>
            <a:off x="5332928" y="3638550"/>
            <a:ext cx="3978116" cy="744141"/>
          </a:xfrm>
          <a:prstGeom prst="rect">
            <a:avLst/>
          </a:prstGeom>
          <a:noFill/>
          <a:ln/>
        </p:spPr>
        <p:txBody>
          <a:bodyPr wrap="squar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Résidence Passive de Fribourg</a:t>
            </a:r>
            <a:endParaRPr lang="en-US" sz="2300"/>
          </a:p>
        </p:txBody>
      </p:sp>
      <p:sp>
        <p:nvSpPr>
          <p:cNvPr id="6" name="Text 4"/>
          <p:cNvSpPr/>
          <p:nvPr/>
        </p:nvSpPr>
        <p:spPr>
          <a:xfrm>
            <a:off x="5332928" y="4609505"/>
            <a:ext cx="3978116" cy="1088708"/>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Première maison passive certifiée en Allemagne, avec une consommation d'énergie quasi nulle.</a:t>
            </a:r>
            <a:endParaRPr lang="en-US" sz="1750"/>
          </a:p>
        </p:txBody>
      </p:sp>
      <p:sp>
        <p:nvSpPr>
          <p:cNvPr id="7" name="Text 5"/>
          <p:cNvSpPr/>
          <p:nvPr/>
        </p:nvSpPr>
        <p:spPr>
          <a:xfrm>
            <a:off x="9872067" y="3638550"/>
            <a:ext cx="3679984" cy="372070"/>
          </a:xfrm>
          <a:prstGeom prst="rect">
            <a:avLst/>
          </a:prstGeom>
          <a:noFill/>
          <a:ln/>
        </p:spPr>
        <p:txBody>
          <a:bodyPr wrap="non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Campus Universitaire HQE</a:t>
            </a:r>
            <a:endParaRPr lang="en-US" sz="2300"/>
          </a:p>
        </p:txBody>
      </p:sp>
      <p:sp>
        <p:nvSpPr>
          <p:cNvPr id="8" name="Text 6"/>
          <p:cNvSpPr/>
          <p:nvPr/>
        </p:nvSpPr>
        <p:spPr>
          <a:xfrm>
            <a:off x="9872067" y="4237434"/>
            <a:ext cx="3978116" cy="1088708"/>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Université de Nantes, en France, premier campus universitaire certifié HQE.</a:t>
            </a:r>
            <a:endParaRPr lang="en-US" sz="1750"/>
          </a:p>
        </p:txBody>
      </p:sp>
      <p:sp>
        <p:nvSpPr>
          <p:cNvPr id="10" name="Rectangle: Rounded Corners 9">
            <a:extLst>
              <a:ext uri="{FF2B5EF4-FFF2-40B4-BE49-F238E27FC236}">
                <a16:creationId xmlns:a16="http://schemas.microsoft.com/office/drawing/2014/main" id="{2447B43C-676D-BFD3-A6DE-4C2E9D11B419}"/>
              </a:ext>
            </a:extLst>
          </p:cNvPr>
          <p:cNvSpPr/>
          <p:nvPr/>
        </p:nvSpPr>
        <p:spPr>
          <a:xfrm>
            <a:off x="12863124" y="7715014"/>
            <a:ext cx="1592541" cy="3965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t="-77000" b="-77000"/>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472A70D-1686-5040-2EEC-FC159BBBD811}"/>
              </a:ext>
            </a:extLst>
          </p:cNvPr>
          <p:cNvGrpSpPr/>
          <p:nvPr/>
        </p:nvGrpSpPr>
        <p:grpSpPr>
          <a:xfrm>
            <a:off x="-733055" y="-459860"/>
            <a:ext cx="16522423" cy="8912681"/>
            <a:chOff x="-733055" y="-459860"/>
            <a:chExt cx="16522423" cy="8912681"/>
          </a:xfrm>
        </p:grpSpPr>
        <p:pic>
          <p:nvPicPr>
            <p:cNvPr id="9" name="Picture 8" descr="A house with solar panels on the roof&#10;&#10;Description automatically generated">
              <a:extLst>
                <a:ext uri="{FF2B5EF4-FFF2-40B4-BE49-F238E27FC236}">
                  <a16:creationId xmlns:a16="http://schemas.microsoft.com/office/drawing/2014/main" id="{D20EE220-EC18-B5F8-EE5F-F4CC8BEBC608}"/>
                </a:ext>
              </a:extLst>
            </p:cNvPr>
            <p:cNvPicPr>
              <a:picLocks noChangeAspect="1"/>
            </p:cNvPicPr>
            <p:nvPr/>
          </p:nvPicPr>
          <p:blipFill>
            <a:blip r:embed="rId3"/>
            <a:stretch>
              <a:fillRect/>
            </a:stretch>
          </p:blipFill>
          <p:spPr>
            <a:xfrm>
              <a:off x="7983001" y="5379"/>
              <a:ext cx="6665397" cy="8447442"/>
            </a:xfrm>
            <a:prstGeom prst="rect">
              <a:avLst/>
            </a:prstGeom>
          </p:spPr>
        </p:pic>
        <p:pic>
          <p:nvPicPr>
            <p:cNvPr id="4" name="Picture 3" descr="A building with trees in front of it&#10;&#10;Description automatically generated">
              <a:extLst>
                <a:ext uri="{FF2B5EF4-FFF2-40B4-BE49-F238E27FC236}">
                  <a16:creationId xmlns:a16="http://schemas.microsoft.com/office/drawing/2014/main" id="{92BA44BE-B8F1-D3B5-AD76-33472203BFB8}"/>
                </a:ext>
              </a:extLst>
            </p:cNvPr>
            <p:cNvPicPr>
              <a:picLocks noChangeAspect="1"/>
            </p:cNvPicPr>
            <p:nvPr/>
          </p:nvPicPr>
          <p:blipFill>
            <a:blip r:embed="rId4"/>
            <a:stretch>
              <a:fillRect/>
            </a:stretch>
          </p:blipFill>
          <p:spPr>
            <a:xfrm>
              <a:off x="181266" y="112957"/>
              <a:ext cx="7826725" cy="8218842"/>
            </a:xfrm>
            <a:prstGeom prst="rect">
              <a:avLst/>
            </a:prstGeom>
          </p:spPr>
        </p:pic>
        <p:sp>
          <p:nvSpPr>
            <p:cNvPr id="13" name="Freeform: Shape 12">
              <a:extLst>
                <a:ext uri="{FF2B5EF4-FFF2-40B4-BE49-F238E27FC236}">
                  <a16:creationId xmlns:a16="http://schemas.microsoft.com/office/drawing/2014/main" id="{CDC6C38A-C419-1A8B-2FCE-032C582B5232}"/>
                </a:ext>
              </a:extLst>
            </p:cNvPr>
            <p:cNvSpPr/>
            <p:nvPr/>
          </p:nvSpPr>
          <p:spPr bwMode="white">
            <a:xfrm rot="2491125">
              <a:off x="1723317" y="-459860"/>
              <a:ext cx="1852784" cy="1209833"/>
            </a:xfrm>
            <a:custGeom>
              <a:avLst/>
              <a:gdLst>
                <a:gd name="connsiteX0" fmla="*/ 0 w 1852784"/>
                <a:gd name="connsiteY0" fmla="*/ 1209833 h 1209833"/>
                <a:gd name="connsiteX1" fmla="*/ 1366566 w 1852784"/>
                <a:gd name="connsiteY1" fmla="*/ 0 h 1209833"/>
                <a:gd name="connsiteX2" fmla="*/ 1479346 w 1852784"/>
                <a:gd name="connsiteY2" fmla="*/ 35009 h 1209833"/>
                <a:gd name="connsiteX3" fmla="*/ 1852784 w 1852784"/>
                <a:gd name="connsiteY3" fmla="*/ 598396 h 1209833"/>
                <a:gd name="connsiteX4" fmla="*/ 1852783 w 1852784"/>
                <a:gd name="connsiteY4" fmla="*/ 598396 h 1209833"/>
                <a:gd name="connsiteX5" fmla="*/ 1241346 w 1852784"/>
                <a:gd name="connsiteY5" fmla="*/ 1209833 h 120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784" h="1209833">
                  <a:moveTo>
                    <a:pt x="0" y="1209833"/>
                  </a:moveTo>
                  <a:lnTo>
                    <a:pt x="1366566" y="0"/>
                  </a:lnTo>
                  <a:lnTo>
                    <a:pt x="1479346" y="35009"/>
                  </a:lnTo>
                  <a:cubicBezTo>
                    <a:pt x="1698800" y="127830"/>
                    <a:pt x="1852784" y="345131"/>
                    <a:pt x="1852784" y="598396"/>
                  </a:cubicBezTo>
                  <a:lnTo>
                    <a:pt x="1852783" y="598396"/>
                  </a:lnTo>
                  <a:cubicBezTo>
                    <a:pt x="1852783" y="936083"/>
                    <a:pt x="1579033" y="1209833"/>
                    <a:pt x="1241346" y="1209833"/>
                  </a:cubicBezTo>
                  <a:close/>
                </a:path>
              </a:pathLst>
            </a:custGeom>
            <a:solidFill>
              <a:srgbClr val="416D26"/>
            </a:solidFill>
            <a:effectLst>
              <a:outerShdw blurRad="304800" dist="63500" dir="2700000" sx="102000" sy="102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5" name="Picture 24" descr="A gold tower with a book and text&#10;&#10;Description automatically generated">
              <a:extLst>
                <a:ext uri="{FF2B5EF4-FFF2-40B4-BE49-F238E27FC236}">
                  <a16:creationId xmlns:a16="http://schemas.microsoft.com/office/drawing/2014/main" id="{00AA4639-E165-8219-2565-82FB081118F6}"/>
                </a:ext>
              </a:extLst>
            </p:cNvPr>
            <p:cNvPicPr>
              <a:picLocks noChangeAspect="1"/>
            </p:cNvPicPr>
            <p:nvPr/>
          </p:nvPicPr>
          <p:blipFill>
            <a:blip r:embed="rId5"/>
            <a:stretch>
              <a:fillRect/>
            </a:stretch>
          </p:blipFill>
          <p:spPr>
            <a:xfrm>
              <a:off x="13614587" y="6163"/>
              <a:ext cx="1009650" cy="1009650"/>
            </a:xfrm>
            <a:prstGeom prst="rect">
              <a:avLst/>
            </a:prstGeom>
          </p:spPr>
        </p:pic>
        <p:sp>
          <p:nvSpPr>
            <p:cNvPr id="5" name="TextBox 4">
              <a:extLst>
                <a:ext uri="{FF2B5EF4-FFF2-40B4-BE49-F238E27FC236}">
                  <a16:creationId xmlns:a16="http://schemas.microsoft.com/office/drawing/2014/main" id="{A938F5CE-0876-2171-8875-20FBE1080540}"/>
                </a:ext>
              </a:extLst>
            </p:cNvPr>
            <p:cNvSpPr txBox="1"/>
            <p:nvPr/>
          </p:nvSpPr>
          <p:spPr>
            <a:xfrm>
              <a:off x="3447789" y="3374006"/>
              <a:ext cx="612904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dirty="0">
                  <a:solidFill>
                    <a:srgbClr val="004C8A"/>
                  </a:solidFill>
                  <a:latin typeface="Bookman Old Style"/>
                </a:rPr>
                <a:t>Kamel </a:t>
              </a:r>
              <a:r>
                <a:rPr lang="en-US" sz="6000" b="1" dirty="0">
                  <a:solidFill>
                    <a:srgbClr val="F5F5F5"/>
                  </a:solidFill>
                  <a:latin typeface="Bookman Old Style"/>
                </a:rPr>
                <a:t>KHIARI</a:t>
              </a:r>
            </a:p>
            <a:p>
              <a:endParaRPr lang="en-US" sz="6000" b="1">
                <a:latin typeface="Bookman Old Style"/>
              </a:endParaRPr>
            </a:p>
          </p:txBody>
        </p:sp>
        <p:sp>
          <p:nvSpPr>
            <p:cNvPr id="7" name="TextBox 6">
              <a:extLst>
                <a:ext uri="{FF2B5EF4-FFF2-40B4-BE49-F238E27FC236}">
                  <a16:creationId xmlns:a16="http://schemas.microsoft.com/office/drawing/2014/main" id="{E5FC6315-091B-0FF1-D8C5-3F419F065A6F}"/>
                </a:ext>
              </a:extLst>
            </p:cNvPr>
            <p:cNvSpPr txBox="1"/>
            <p:nvPr/>
          </p:nvSpPr>
          <p:spPr>
            <a:xfrm>
              <a:off x="3447789" y="4342193"/>
              <a:ext cx="1234157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dirty="0">
                  <a:solidFill>
                    <a:srgbClr val="F5F5F5"/>
                  </a:solidFill>
                  <a:latin typeface="Bookman Old Style"/>
                </a:rPr>
                <a:t>Mohamed</a:t>
              </a:r>
              <a:r>
                <a:rPr lang="en-US" sz="6000" b="1" dirty="0">
                  <a:solidFill>
                    <a:srgbClr val="416D26"/>
                  </a:solidFill>
                  <a:latin typeface="Bookman Old Style"/>
                </a:rPr>
                <a:t> </a:t>
              </a:r>
              <a:r>
                <a:rPr lang="en-US" sz="6000" b="1" dirty="0">
                  <a:latin typeface="Bookman Old Style"/>
                </a:rPr>
                <a:t> </a:t>
              </a:r>
              <a:r>
                <a:rPr lang="en-US" sz="6000" b="1" dirty="0">
                  <a:solidFill>
                    <a:srgbClr val="004B86"/>
                  </a:solidFill>
                  <a:latin typeface="Bookman Old Style"/>
                </a:rPr>
                <a:t>ABE</a:t>
              </a:r>
              <a:r>
                <a:rPr lang="en-US" sz="6000" b="1" dirty="0">
                  <a:solidFill>
                    <a:srgbClr val="004B87"/>
                  </a:solidFill>
                  <a:latin typeface="Bookman Old Style"/>
                </a:rPr>
                <a:t>DLLI </a:t>
              </a:r>
            </a:p>
            <a:p>
              <a:endParaRPr lang="en-US" sz="6000" b="1">
                <a:latin typeface="Bookman Old Style"/>
              </a:endParaRPr>
            </a:p>
          </p:txBody>
        </p:sp>
        <p:sp>
          <p:nvSpPr>
            <p:cNvPr id="11" name="Freeform: Shape 10">
              <a:extLst>
                <a:ext uri="{FF2B5EF4-FFF2-40B4-BE49-F238E27FC236}">
                  <a16:creationId xmlns:a16="http://schemas.microsoft.com/office/drawing/2014/main" id="{D33C6CDC-58C0-3141-BC2F-997A4798DA3E}"/>
                </a:ext>
              </a:extLst>
            </p:cNvPr>
            <p:cNvSpPr/>
            <p:nvPr/>
          </p:nvSpPr>
          <p:spPr bwMode="white">
            <a:xfrm rot="2491125">
              <a:off x="-733055" y="1520481"/>
              <a:ext cx="2520940" cy="1222874"/>
            </a:xfrm>
            <a:custGeom>
              <a:avLst/>
              <a:gdLst>
                <a:gd name="connsiteX0" fmla="*/ 0 w 2520940"/>
                <a:gd name="connsiteY0" fmla="*/ 0 h 1222874"/>
                <a:gd name="connsiteX1" fmla="*/ 1909503 w 2520940"/>
                <a:gd name="connsiteY1" fmla="*/ 0 h 1222874"/>
                <a:gd name="connsiteX2" fmla="*/ 2520940 w 2520940"/>
                <a:gd name="connsiteY2" fmla="*/ 611437 h 1222874"/>
                <a:gd name="connsiteX3" fmla="*/ 2520939 w 2520940"/>
                <a:gd name="connsiteY3" fmla="*/ 611437 h 1222874"/>
                <a:gd name="connsiteX4" fmla="*/ 1909502 w 2520940"/>
                <a:gd name="connsiteY4" fmla="*/ 1222874 h 1222874"/>
                <a:gd name="connsiteX5" fmla="*/ 1082621 w 2520940"/>
                <a:gd name="connsiteY5" fmla="*/ 1222874 h 122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940" h="1222874">
                  <a:moveTo>
                    <a:pt x="0" y="0"/>
                  </a:moveTo>
                  <a:lnTo>
                    <a:pt x="1909503" y="0"/>
                  </a:lnTo>
                  <a:cubicBezTo>
                    <a:pt x="2247190" y="0"/>
                    <a:pt x="2520940" y="273750"/>
                    <a:pt x="2520940" y="611437"/>
                  </a:cubicBezTo>
                  <a:lnTo>
                    <a:pt x="2520939" y="611437"/>
                  </a:lnTo>
                  <a:cubicBezTo>
                    <a:pt x="2520939" y="949124"/>
                    <a:pt x="2247189" y="1222874"/>
                    <a:pt x="1909502" y="1222874"/>
                  </a:cubicBezTo>
                  <a:lnTo>
                    <a:pt x="1082621" y="1222874"/>
                  </a:lnTo>
                  <a:close/>
                </a:path>
              </a:pathLst>
            </a:custGeom>
            <a:solidFill>
              <a:srgbClr val="1E7061"/>
            </a:solidFill>
            <a:ln>
              <a:solidFill>
                <a:srgbClr val="4472C4"/>
              </a:solidFill>
            </a:ln>
            <a:effectLst>
              <a:outerShdw blurRad="304800" dist="63500" dir="2700000" sx="102000" sy="102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E87E4F1E-B838-B2AF-29D6-8C73505DCE69}"/>
                </a:ext>
              </a:extLst>
            </p:cNvPr>
            <p:cNvSpPr/>
            <p:nvPr/>
          </p:nvSpPr>
          <p:spPr bwMode="white">
            <a:xfrm rot="2491125">
              <a:off x="-346733" y="514939"/>
              <a:ext cx="3876613" cy="1222874"/>
            </a:xfrm>
            <a:custGeom>
              <a:avLst/>
              <a:gdLst>
                <a:gd name="connsiteX0" fmla="*/ 0 w 3876613"/>
                <a:gd name="connsiteY0" fmla="*/ 823073 h 1222874"/>
                <a:gd name="connsiteX1" fmla="*/ 929702 w 3876613"/>
                <a:gd name="connsiteY1" fmla="*/ 0 h 1222874"/>
                <a:gd name="connsiteX2" fmla="*/ 3265176 w 3876613"/>
                <a:gd name="connsiteY2" fmla="*/ 0 h 1222874"/>
                <a:gd name="connsiteX3" fmla="*/ 3876613 w 3876613"/>
                <a:gd name="connsiteY3" fmla="*/ 611437 h 1222874"/>
                <a:gd name="connsiteX4" fmla="*/ 3876612 w 3876613"/>
                <a:gd name="connsiteY4" fmla="*/ 611437 h 1222874"/>
                <a:gd name="connsiteX5" fmla="*/ 3265175 w 3876613"/>
                <a:gd name="connsiteY5" fmla="*/ 1222874 h 1222874"/>
                <a:gd name="connsiteX6" fmla="*/ 353946 w 3876613"/>
                <a:gd name="connsiteY6" fmla="*/ 1222873 h 122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6613" h="1222874">
                  <a:moveTo>
                    <a:pt x="0" y="823073"/>
                  </a:moveTo>
                  <a:lnTo>
                    <a:pt x="929702" y="0"/>
                  </a:lnTo>
                  <a:lnTo>
                    <a:pt x="3265176" y="0"/>
                  </a:lnTo>
                  <a:cubicBezTo>
                    <a:pt x="3602863" y="0"/>
                    <a:pt x="3876613" y="273750"/>
                    <a:pt x="3876613" y="611437"/>
                  </a:cubicBezTo>
                  <a:lnTo>
                    <a:pt x="3876612" y="611437"/>
                  </a:lnTo>
                  <a:cubicBezTo>
                    <a:pt x="3876612" y="949124"/>
                    <a:pt x="3602862" y="1222874"/>
                    <a:pt x="3265175" y="1222874"/>
                  </a:cubicBezTo>
                  <a:lnTo>
                    <a:pt x="353946" y="1222873"/>
                  </a:lnTo>
                  <a:close/>
                </a:path>
              </a:pathLst>
            </a:custGeom>
            <a:solidFill>
              <a:srgbClr val="00B050"/>
            </a:solidFill>
            <a:ln>
              <a:solidFill>
                <a:srgbClr val="4472C4"/>
              </a:solidFill>
            </a:ln>
            <a:effectLst>
              <a:outerShdw blurRad="304800" dist="63500" dir="2700000" sx="102000" sy="102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DEBD0F2E-5BEB-74D3-FD3C-74EE80DDF7FA}"/>
                </a:ext>
              </a:extLst>
            </p:cNvPr>
            <p:cNvSpPr txBox="1"/>
            <p:nvPr/>
          </p:nvSpPr>
          <p:spPr>
            <a:xfrm>
              <a:off x="193341" y="1599255"/>
              <a:ext cx="388538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a:latin typeface="Bookman Old Style"/>
                  <a:ea typeface="Calibri"/>
                  <a:cs typeface="Calibri"/>
                </a:rPr>
                <a:t>Par</a:t>
              </a:r>
              <a:endParaRPr lang="en-US" sz="6000" b="1">
                <a:latin typeface="Bookman Old Style"/>
                <a:ea typeface="Calibri"/>
                <a:cs typeface="Calibri"/>
              </a:endParaRPr>
            </a:p>
          </p:txBody>
        </p:sp>
      </p:grpSp>
    </p:spTree>
    <p:extLst>
      <p:ext uri="{BB962C8B-B14F-4D97-AF65-F5344CB8AC3E}">
        <p14:creationId xmlns:p14="http://schemas.microsoft.com/office/powerpoint/2010/main" val="1692419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828" y="0"/>
            <a:ext cx="14626743" cy="822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low angle view of a skyscraper&#10;&#10;Description automatically generated">
            <a:extLst>
              <a:ext uri="{FF2B5EF4-FFF2-40B4-BE49-F238E27FC236}">
                <a16:creationId xmlns:a16="http://schemas.microsoft.com/office/drawing/2014/main" id="{DF1FE48B-1550-051E-0540-9783B62E91BA}"/>
              </a:ext>
            </a:extLst>
          </p:cNvPr>
          <p:cNvPicPr>
            <a:picLocks noChangeAspect="1"/>
          </p:cNvPicPr>
          <p:nvPr/>
        </p:nvPicPr>
        <p:blipFill>
          <a:blip r:embed="rId2"/>
          <a:srcRect b="19"/>
          <a:stretch/>
        </p:blipFill>
        <p:spPr>
          <a:xfrm>
            <a:off x="20" y="1538"/>
            <a:ext cx="14630380" cy="8228062"/>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F39D0E28-960F-ED69-E009-E8988934C6C3}"/>
                  </a:ext>
                </a:extLst>
              </p14:cNvPr>
              <p14:cNvContentPartPr/>
              <p14:nvPr/>
            </p14:nvContentPartPr>
            <p14:xfrm>
              <a:off x="13641581" y="6924739"/>
              <a:ext cx="729847" cy="830024"/>
            </p14:xfrm>
          </p:contentPart>
        </mc:Choice>
        <mc:Fallback>
          <p:pic>
            <p:nvPicPr>
              <p:cNvPr id="6" name="Ink 5">
                <a:extLst>
                  <a:ext uri="{FF2B5EF4-FFF2-40B4-BE49-F238E27FC236}">
                    <a16:creationId xmlns:a16="http://schemas.microsoft.com/office/drawing/2014/main" id="{F39D0E28-960F-ED69-E009-E8988934C6C3}"/>
                  </a:ext>
                </a:extLst>
              </p:cNvPr>
              <p:cNvPicPr/>
              <p:nvPr/>
            </p:nvPicPr>
            <p:blipFill>
              <a:blip r:embed="rId4"/>
              <a:stretch>
                <a:fillRect/>
              </a:stretch>
            </p:blipFill>
            <p:spPr>
              <a:xfrm>
                <a:off x="13623587" y="6907110"/>
                <a:ext cx="765476" cy="865643"/>
              </a:xfrm>
              <a:prstGeom prst="rect">
                <a:avLst/>
              </a:prstGeom>
            </p:spPr>
          </p:pic>
        </mc:Fallback>
      </mc:AlternateContent>
    </p:spTree>
    <p:extLst>
      <p:ext uri="{BB962C8B-B14F-4D97-AF65-F5344CB8AC3E}">
        <p14:creationId xmlns:p14="http://schemas.microsoft.com/office/powerpoint/2010/main" val="19544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96854"/>
            <a:ext cx="7556421" cy="3081099"/>
          </a:xfrm>
          <a:prstGeom prst="rect">
            <a:avLst/>
          </a:prstGeom>
          <a:noFill/>
          <a:ln/>
        </p:spPr>
        <p:txBody>
          <a:bodyPr wrap="square" lIns="0" tIns="0" rIns="0" bIns="0" rtlCol="0" anchor="t"/>
          <a:lstStyle/>
          <a:p>
            <a:pPr marL="0" indent="0">
              <a:lnSpc>
                <a:spcPts val="8050"/>
              </a:lnSpc>
              <a:buNone/>
            </a:pPr>
            <a:r>
              <a:rPr lang="en-US" sz="6450" b="1">
                <a:solidFill>
                  <a:srgbClr val="000000"/>
                </a:solidFill>
                <a:latin typeface="Petrona Bold" pitchFamily="34" charset="0"/>
                <a:ea typeface="Petrona Bold" pitchFamily="34" charset="-122"/>
                <a:cs typeface="Petrona Bold" pitchFamily="34" charset="-120"/>
              </a:rPr>
              <a:t>La conception et la construction de bâtiments durables</a:t>
            </a:r>
            <a:endParaRPr lang="en-US" sz="6450"/>
          </a:p>
        </p:txBody>
      </p:sp>
      <p:sp>
        <p:nvSpPr>
          <p:cNvPr id="4" name="Text 1"/>
          <p:cNvSpPr/>
          <p:nvPr/>
        </p:nvSpPr>
        <p:spPr>
          <a:xfrm>
            <a:off x="793790" y="4918115"/>
            <a:ext cx="7556421" cy="1814513"/>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La conception et la construction de bâtiments durables sont essentielles pour réduire l'impact environnemental et favoriser un avenir plus vert. Ces bâtiments intègrent des technologies et des matériaux écologiques pour optimiser l'efficacité énergétique et la gestion des ressources.</a:t>
            </a:r>
            <a:endParaRPr lang="en-US" sz="1750"/>
          </a:p>
        </p:txBody>
      </p:sp>
      <p:sp>
        <p:nvSpPr>
          <p:cNvPr id="6" name="Rectangle: Rounded Corners 5">
            <a:extLst>
              <a:ext uri="{FF2B5EF4-FFF2-40B4-BE49-F238E27FC236}">
                <a16:creationId xmlns:a16="http://schemas.microsoft.com/office/drawing/2014/main" id="{A10F8879-379C-6A48-79FD-C032A9B70B43}"/>
              </a:ext>
            </a:extLst>
          </p:cNvPr>
          <p:cNvSpPr/>
          <p:nvPr/>
        </p:nvSpPr>
        <p:spPr>
          <a:xfrm>
            <a:off x="12863124" y="7715014"/>
            <a:ext cx="1592541" cy="3965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96421"/>
          </a:xfrm>
          <a:prstGeom prst="rect">
            <a:avLst/>
          </a:prstGeom>
        </p:spPr>
      </p:pic>
      <p:sp>
        <p:nvSpPr>
          <p:cNvPr id="3" name="Text 0"/>
          <p:cNvSpPr/>
          <p:nvPr/>
        </p:nvSpPr>
        <p:spPr>
          <a:xfrm>
            <a:off x="782955" y="3592473"/>
            <a:ext cx="13064490" cy="1468041"/>
          </a:xfrm>
          <a:prstGeom prst="rect">
            <a:avLst/>
          </a:prstGeom>
          <a:noFill/>
          <a:ln/>
        </p:spPr>
        <p:txBody>
          <a:bodyPr wrap="square" lIns="0" tIns="0" rIns="0" bIns="0" rtlCol="0" anchor="t"/>
          <a:lstStyle/>
          <a:p>
            <a:pPr marL="0" indent="0">
              <a:lnSpc>
                <a:spcPts val="5750"/>
              </a:lnSpc>
              <a:buNone/>
            </a:pPr>
            <a:r>
              <a:rPr lang="en-US" sz="4600" b="1">
                <a:solidFill>
                  <a:srgbClr val="000000"/>
                </a:solidFill>
                <a:latin typeface="Petrona Bold" pitchFamily="34" charset="0"/>
                <a:ea typeface="Petrona Bold" pitchFamily="34" charset="-122"/>
                <a:cs typeface="Petrona Bold" pitchFamily="34" charset="-120"/>
              </a:rPr>
              <a:t>Définition et importance de la durabilité dans le bâtiment</a:t>
            </a:r>
            <a:endParaRPr lang="en-US" sz="4600"/>
          </a:p>
        </p:txBody>
      </p:sp>
      <p:sp>
        <p:nvSpPr>
          <p:cNvPr id="4" name="Shape 1"/>
          <p:cNvSpPr/>
          <p:nvPr/>
        </p:nvSpPr>
        <p:spPr>
          <a:xfrm>
            <a:off x="782955" y="5396032"/>
            <a:ext cx="4205645" cy="2037517"/>
          </a:xfrm>
          <a:prstGeom prst="roundRect">
            <a:avLst>
              <a:gd name="adj" fmla="val 4612"/>
            </a:avLst>
          </a:prstGeom>
          <a:solidFill>
            <a:srgbClr val="CCEEFF"/>
          </a:solidFill>
          <a:ln w="7620">
            <a:solidFill>
              <a:srgbClr val="B2D4E5"/>
            </a:solidFill>
            <a:prstDash val="solid"/>
          </a:ln>
        </p:spPr>
      </p:sp>
      <p:sp>
        <p:nvSpPr>
          <p:cNvPr id="5" name="Text 2"/>
          <p:cNvSpPr/>
          <p:nvPr/>
        </p:nvSpPr>
        <p:spPr>
          <a:xfrm>
            <a:off x="1014293" y="5627370"/>
            <a:ext cx="2936319" cy="366951"/>
          </a:xfrm>
          <a:prstGeom prst="rect">
            <a:avLst/>
          </a:prstGeom>
          <a:noFill/>
          <a:ln/>
        </p:spPr>
        <p:txBody>
          <a:bodyPr wrap="none" lIns="0" tIns="0" rIns="0" bIns="0" rtlCol="0" anchor="t"/>
          <a:lstStyle/>
          <a:p>
            <a:pPr marL="0" indent="0">
              <a:lnSpc>
                <a:spcPts val="2850"/>
              </a:lnSpc>
              <a:buNone/>
            </a:pPr>
            <a:r>
              <a:rPr lang="en-US" sz="2300" b="1">
                <a:solidFill>
                  <a:srgbClr val="272525"/>
                </a:solidFill>
                <a:latin typeface="Petrona Bold" pitchFamily="34" charset="0"/>
                <a:ea typeface="Petrona Bold" pitchFamily="34" charset="-122"/>
                <a:cs typeface="Petrona Bold" pitchFamily="34" charset="-120"/>
              </a:rPr>
              <a:t>Environnement</a:t>
            </a:r>
            <a:endParaRPr lang="en-US" sz="2300"/>
          </a:p>
        </p:txBody>
      </p:sp>
      <p:sp>
        <p:nvSpPr>
          <p:cNvPr id="6" name="Text 3"/>
          <p:cNvSpPr/>
          <p:nvPr/>
        </p:nvSpPr>
        <p:spPr>
          <a:xfrm>
            <a:off x="1014293" y="6128504"/>
            <a:ext cx="3742968" cy="1073706"/>
          </a:xfrm>
          <a:prstGeom prst="rect">
            <a:avLst/>
          </a:prstGeom>
          <a:noFill/>
          <a:ln/>
        </p:spPr>
        <p:txBody>
          <a:bodyPr wrap="square" lIns="0" tIns="0" rIns="0" bIns="0" rtlCol="0" anchor="t"/>
          <a:lstStyle/>
          <a:p>
            <a:pPr marL="0" indent="0">
              <a:lnSpc>
                <a:spcPts val="2800"/>
              </a:lnSpc>
              <a:buNone/>
            </a:pPr>
            <a:r>
              <a:rPr lang="en-US" sz="1750">
                <a:solidFill>
                  <a:srgbClr val="272525"/>
                </a:solidFill>
                <a:latin typeface="Inter" pitchFamily="34" charset="0"/>
                <a:ea typeface="Inter" pitchFamily="34" charset="-122"/>
                <a:cs typeface="Inter" pitchFamily="34" charset="-120"/>
              </a:rPr>
              <a:t>Réduire les émissions de carbone, préserver les ressources naturelles et minimiser les déchets.</a:t>
            </a:r>
            <a:endParaRPr lang="en-US" sz="1750"/>
          </a:p>
        </p:txBody>
      </p:sp>
      <p:sp>
        <p:nvSpPr>
          <p:cNvPr id="7" name="Shape 4"/>
          <p:cNvSpPr/>
          <p:nvPr/>
        </p:nvSpPr>
        <p:spPr>
          <a:xfrm>
            <a:off x="5212318" y="5396032"/>
            <a:ext cx="4205645" cy="2037517"/>
          </a:xfrm>
          <a:prstGeom prst="roundRect">
            <a:avLst>
              <a:gd name="adj" fmla="val 4612"/>
            </a:avLst>
          </a:prstGeom>
          <a:solidFill>
            <a:srgbClr val="CCEEFF"/>
          </a:solidFill>
          <a:ln w="7620">
            <a:solidFill>
              <a:srgbClr val="B2D4E5"/>
            </a:solidFill>
            <a:prstDash val="solid"/>
          </a:ln>
        </p:spPr>
      </p:sp>
      <p:sp>
        <p:nvSpPr>
          <p:cNvPr id="8" name="Text 5"/>
          <p:cNvSpPr/>
          <p:nvPr/>
        </p:nvSpPr>
        <p:spPr>
          <a:xfrm>
            <a:off x="5443657" y="5627370"/>
            <a:ext cx="2936319" cy="366951"/>
          </a:xfrm>
          <a:prstGeom prst="rect">
            <a:avLst/>
          </a:prstGeom>
          <a:noFill/>
          <a:ln/>
        </p:spPr>
        <p:txBody>
          <a:bodyPr wrap="none" lIns="0" tIns="0" rIns="0" bIns="0" rtlCol="0" anchor="t"/>
          <a:lstStyle/>
          <a:p>
            <a:pPr marL="0" indent="0">
              <a:lnSpc>
                <a:spcPts val="2850"/>
              </a:lnSpc>
              <a:buNone/>
            </a:pPr>
            <a:r>
              <a:rPr lang="en-US" sz="2300" b="1">
                <a:solidFill>
                  <a:srgbClr val="272525"/>
                </a:solidFill>
                <a:latin typeface="Petrona Bold" pitchFamily="34" charset="0"/>
                <a:ea typeface="Petrona Bold" pitchFamily="34" charset="-122"/>
                <a:cs typeface="Petrona Bold" pitchFamily="34" charset="-120"/>
              </a:rPr>
              <a:t>Social</a:t>
            </a:r>
            <a:endParaRPr lang="en-US" sz="2300"/>
          </a:p>
        </p:txBody>
      </p:sp>
      <p:sp>
        <p:nvSpPr>
          <p:cNvPr id="9" name="Text 6"/>
          <p:cNvSpPr/>
          <p:nvPr/>
        </p:nvSpPr>
        <p:spPr>
          <a:xfrm>
            <a:off x="5443657" y="6128504"/>
            <a:ext cx="3742968" cy="1073706"/>
          </a:xfrm>
          <a:prstGeom prst="rect">
            <a:avLst/>
          </a:prstGeom>
          <a:noFill/>
          <a:ln/>
        </p:spPr>
        <p:txBody>
          <a:bodyPr wrap="square" lIns="0" tIns="0" rIns="0" bIns="0" rtlCol="0" anchor="t"/>
          <a:lstStyle/>
          <a:p>
            <a:pPr marL="0" indent="0">
              <a:lnSpc>
                <a:spcPts val="2800"/>
              </a:lnSpc>
              <a:buNone/>
            </a:pPr>
            <a:r>
              <a:rPr lang="en-US" sz="1750">
                <a:solidFill>
                  <a:srgbClr val="272525"/>
                </a:solidFill>
                <a:latin typeface="Inter" pitchFamily="34" charset="0"/>
                <a:ea typeface="Inter" pitchFamily="34" charset="-122"/>
                <a:cs typeface="Inter" pitchFamily="34" charset="-120"/>
              </a:rPr>
              <a:t>Créer des espaces de vie sains et confortables, favoriser le bien-être des occupants.</a:t>
            </a:r>
            <a:endParaRPr lang="en-US" sz="1750"/>
          </a:p>
        </p:txBody>
      </p:sp>
      <p:sp>
        <p:nvSpPr>
          <p:cNvPr id="10" name="Shape 7"/>
          <p:cNvSpPr/>
          <p:nvPr/>
        </p:nvSpPr>
        <p:spPr>
          <a:xfrm>
            <a:off x="9641681" y="5396032"/>
            <a:ext cx="4205645" cy="2037517"/>
          </a:xfrm>
          <a:prstGeom prst="roundRect">
            <a:avLst>
              <a:gd name="adj" fmla="val 4612"/>
            </a:avLst>
          </a:prstGeom>
          <a:solidFill>
            <a:srgbClr val="CCEEFF"/>
          </a:solidFill>
          <a:ln w="7620">
            <a:solidFill>
              <a:srgbClr val="B2D4E5"/>
            </a:solidFill>
            <a:prstDash val="solid"/>
          </a:ln>
        </p:spPr>
      </p:sp>
      <p:sp>
        <p:nvSpPr>
          <p:cNvPr id="11" name="Text 8"/>
          <p:cNvSpPr/>
          <p:nvPr/>
        </p:nvSpPr>
        <p:spPr>
          <a:xfrm>
            <a:off x="9873020" y="5627370"/>
            <a:ext cx="2936319" cy="366951"/>
          </a:xfrm>
          <a:prstGeom prst="rect">
            <a:avLst/>
          </a:prstGeom>
          <a:noFill/>
          <a:ln/>
        </p:spPr>
        <p:txBody>
          <a:bodyPr wrap="none" lIns="0" tIns="0" rIns="0" bIns="0" rtlCol="0" anchor="t"/>
          <a:lstStyle/>
          <a:p>
            <a:pPr marL="0" indent="0">
              <a:lnSpc>
                <a:spcPts val="2850"/>
              </a:lnSpc>
              <a:buNone/>
            </a:pPr>
            <a:r>
              <a:rPr lang="en-US" sz="2300" b="1">
                <a:solidFill>
                  <a:srgbClr val="272525"/>
                </a:solidFill>
                <a:latin typeface="Petrona Bold" pitchFamily="34" charset="0"/>
                <a:ea typeface="Petrona Bold" pitchFamily="34" charset="-122"/>
                <a:cs typeface="Petrona Bold" pitchFamily="34" charset="-120"/>
              </a:rPr>
              <a:t>Économique</a:t>
            </a:r>
            <a:endParaRPr lang="en-US" sz="2300"/>
          </a:p>
        </p:txBody>
      </p:sp>
      <p:sp>
        <p:nvSpPr>
          <p:cNvPr id="12" name="Text 9"/>
          <p:cNvSpPr/>
          <p:nvPr/>
        </p:nvSpPr>
        <p:spPr>
          <a:xfrm>
            <a:off x="9873020" y="6128504"/>
            <a:ext cx="3742968" cy="1073706"/>
          </a:xfrm>
          <a:prstGeom prst="rect">
            <a:avLst/>
          </a:prstGeom>
          <a:noFill/>
          <a:ln/>
        </p:spPr>
        <p:txBody>
          <a:bodyPr wrap="square" lIns="0" tIns="0" rIns="0" bIns="0" rtlCol="0" anchor="t"/>
          <a:lstStyle/>
          <a:p>
            <a:pPr marL="0" indent="0">
              <a:lnSpc>
                <a:spcPts val="2800"/>
              </a:lnSpc>
              <a:buNone/>
            </a:pPr>
            <a:r>
              <a:rPr lang="en-US" sz="1750">
                <a:solidFill>
                  <a:srgbClr val="272525"/>
                </a:solidFill>
                <a:latin typeface="Inter" pitchFamily="34" charset="0"/>
                <a:ea typeface="Inter" pitchFamily="34" charset="-122"/>
                <a:cs typeface="Inter" pitchFamily="34" charset="-120"/>
              </a:rPr>
              <a:t>Optimiser les coûts à long terme grâce à l'efficacité énergétique et la durabilité.</a:t>
            </a:r>
            <a:endParaRPr lang="en-US" sz="1750"/>
          </a:p>
        </p:txBody>
      </p:sp>
      <p:sp>
        <p:nvSpPr>
          <p:cNvPr id="13" name="Rectangle: Rounded Corners 12">
            <a:extLst>
              <a:ext uri="{FF2B5EF4-FFF2-40B4-BE49-F238E27FC236}">
                <a16:creationId xmlns:a16="http://schemas.microsoft.com/office/drawing/2014/main" id="{F270AF97-1D62-E6B4-4F1A-C36243EE3422}"/>
              </a:ext>
            </a:extLst>
          </p:cNvPr>
          <p:cNvSpPr/>
          <p:nvPr/>
        </p:nvSpPr>
        <p:spPr>
          <a:xfrm>
            <a:off x="12863124" y="7715014"/>
            <a:ext cx="1592541" cy="396530"/>
          </a:xfrm>
          <a:prstGeom prst="roundRect">
            <a:avLst/>
          </a:prstGeom>
          <a:solidFill>
            <a:srgbClr val="CCEE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ea typeface="Calibri"/>
                <a:cs typeface="Calibri"/>
              </a:rPr>
              <a:t>Page 02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729258" y="574358"/>
            <a:ext cx="7685484" cy="1367314"/>
          </a:xfrm>
          <a:prstGeom prst="rect">
            <a:avLst/>
          </a:prstGeom>
          <a:noFill/>
          <a:ln/>
        </p:spPr>
        <p:txBody>
          <a:bodyPr wrap="square" lIns="0" tIns="0" rIns="0" bIns="0" rtlCol="0" anchor="t"/>
          <a:lstStyle/>
          <a:p>
            <a:pPr marL="0" indent="0">
              <a:lnSpc>
                <a:spcPts val="5350"/>
              </a:lnSpc>
              <a:buNone/>
            </a:pPr>
            <a:r>
              <a:rPr lang="en-US" sz="4300" b="1">
                <a:solidFill>
                  <a:srgbClr val="000000"/>
                </a:solidFill>
                <a:latin typeface="Petrona Bold"/>
                <a:ea typeface="Petrona Bold"/>
                <a:cs typeface="Petrona Bold" pitchFamily="34" charset="-120"/>
              </a:rPr>
              <a:t>Principes de conception durable</a:t>
            </a:r>
            <a:endParaRPr lang="en-US" sz="4300" b="1">
              <a:latin typeface="Petrona Bold"/>
            </a:endParaRPr>
          </a:p>
        </p:txBody>
      </p:sp>
      <p:sp>
        <p:nvSpPr>
          <p:cNvPr id="4" name="Shape 1"/>
          <p:cNvSpPr/>
          <p:nvPr/>
        </p:nvSpPr>
        <p:spPr>
          <a:xfrm>
            <a:off x="1030367" y="2254210"/>
            <a:ext cx="22860" cy="5401032"/>
          </a:xfrm>
          <a:prstGeom prst="roundRect">
            <a:avLst>
              <a:gd name="adj" fmla="val 382841"/>
            </a:avLst>
          </a:prstGeom>
          <a:solidFill>
            <a:srgbClr val="B2D4E5"/>
          </a:solidFill>
          <a:ln/>
        </p:spPr>
      </p:sp>
      <p:sp>
        <p:nvSpPr>
          <p:cNvPr id="5" name="Shape 2"/>
          <p:cNvSpPr/>
          <p:nvPr/>
        </p:nvSpPr>
        <p:spPr>
          <a:xfrm>
            <a:off x="1253311" y="2711410"/>
            <a:ext cx="729258" cy="22860"/>
          </a:xfrm>
          <a:prstGeom prst="roundRect">
            <a:avLst>
              <a:gd name="adj" fmla="val 382841"/>
            </a:avLst>
          </a:prstGeom>
          <a:solidFill>
            <a:srgbClr val="B2D4E5"/>
          </a:solidFill>
          <a:ln/>
        </p:spPr>
      </p:sp>
      <p:sp>
        <p:nvSpPr>
          <p:cNvPr id="6" name="Shape 3"/>
          <p:cNvSpPr/>
          <p:nvPr/>
        </p:nvSpPr>
        <p:spPr>
          <a:xfrm>
            <a:off x="807422" y="2488525"/>
            <a:ext cx="468749" cy="468749"/>
          </a:xfrm>
          <a:prstGeom prst="roundRect">
            <a:avLst>
              <a:gd name="adj" fmla="val 18670"/>
            </a:avLst>
          </a:prstGeom>
          <a:solidFill>
            <a:srgbClr val="CCEEFF"/>
          </a:solidFill>
          <a:ln w="7620">
            <a:solidFill>
              <a:srgbClr val="B2D4E5"/>
            </a:solidFill>
            <a:prstDash val="solid"/>
          </a:ln>
        </p:spPr>
      </p:sp>
      <p:sp>
        <p:nvSpPr>
          <p:cNvPr id="7" name="Text 4"/>
          <p:cNvSpPr/>
          <p:nvPr/>
        </p:nvSpPr>
        <p:spPr>
          <a:xfrm>
            <a:off x="971490" y="2558772"/>
            <a:ext cx="140494" cy="328136"/>
          </a:xfrm>
          <a:prstGeom prst="rect">
            <a:avLst/>
          </a:prstGeom>
          <a:noFill/>
          <a:ln/>
        </p:spPr>
        <p:txBody>
          <a:bodyPr wrap="none" lIns="0" tIns="0" rIns="0" bIns="0" rtlCol="0" anchor="t"/>
          <a:lstStyle/>
          <a:p>
            <a:pPr marL="0" indent="0" algn="ctr">
              <a:lnSpc>
                <a:spcPts val="2550"/>
              </a:lnSpc>
              <a:buNone/>
            </a:pPr>
            <a:r>
              <a:rPr lang="en-US" sz="2550" b="1">
                <a:solidFill>
                  <a:srgbClr val="272525"/>
                </a:solidFill>
                <a:latin typeface="Petrona Bold" pitchFamily="34" charset="0"/>
                <a:ea typeface="Petrona Bold" pitchFamily="34" charset="-122"/>
                <a:cs typeface="Petrona Bold" pitchFamily="34" charset="-120"/>
              </a:rPr>
              <a:t>1</a:t>
            </a:r>
            <a:endParaRPr lang="en-US" sz="2550"/>
          </a:p>
        </p:txBody>
      </p:sp>
      <p:sp>
        <p:nvSpPr>
          <p:cNvPr id="8" name="Text 5"/>
          <p:cNvSpPr/>
          <p:nvPr/>
        </p:nvSpPr>
        <p:spPr>
          <a:xfrm>
            <a:off x="2187773" y="2462570"/>
            <a:ext cx="2734866" cy="341828"/>
          </a:xfrm>
          <a:prstGeom prst="rect">
            <a:avLst/>
          </a:prstGeom>
          <a:noFill/>
          <a:ln/>
        </p:spPr>
        <p:txBody>
          <a:bodyPr wrap="none" lIns="0" tIns="0" rIns="0" bIns="0" rtlCol="0" anchor="t"/>
          <a:lstStyle/>
          <a:p>
            <a:pPr marL="0" indent="0" algn="l">
              <a:lnSpc>
                <a:spcPts val="2650"/>
              </a:lnSpc>
              <a:buNone/>
            </a:pPr>
            <a:r>
              <a:rPr lang="en-US" sz="2150" b="1">
                <a:solidFill>
                  <a:srgbClr val="272525"/>
                </a:solidFill>
                <a:latin typeface="Petrona Bold" pitchFamily="34" charset="0"/>
                <a:ea typeface="Petrona Bold" pitchFamily="34" charset="-122"/>
                <a:cs typeface="Petrona Bold" pitchFamily="34" charset="-120"/>
              </a:rPr>
              <a:t>Orientation</a:t>
            </a:r>
            <a:endParaRPr lang="en-US" sz="2150"/>
          </a:p>
        </p:txBody>
      </p:sp>
      <p:sp>
        <p:nvSpPr>
          <p:cNvPr id="9" name="Text 6"/>
          <p:cNvSpPr/>
          <p:nvPr/>
        </p:nvSpPr>
        <p:spPr>
          <a:xfrm>
            <a:off x="2187773" y="2929414"/>
            <a:ext cx="6226969" cy="1000125"/>
          </a:xfrm>
          <a:prstGeom prst="rect">
            <a:avLst/>
          </a:prstGeom>
          <a:noFill/>
          <a:ln/>
        </p:spPr>
        <p:txBody>
          <a:bodyPr wrap="square" lIns="0" tIns="0" rIns="0" bIns="0" rtlCol="0" anchor="t"/>
          <a:lstStyle/>
          <a:p>
            <a:pPr marL="0" indent="0" algn="l">
              <a:lnSpc>
                <a:spcPts val="2600"/>
              </a:lnSpc>
              <a:buNone/>
            </a:pPr>
            <a:r>
              <a:rPr lang="en-US" sz="1600">
                <a:solidFill>
                  <a:srgbClr val="272525"/>
                </a:solidFill>
                <a:latin typeface="Inter" pitchFamily="34" charset="0"/>
                <a:ea typeface="Inter" pitchFamily="34" charset="-122"/>
                <a:cs typeface="Inter" pitchFamily="34" charset="-120"/>
              </a:rPr>
              <a:t>Optimiser l'orientation du bâtiment pour maximiser les gains solaires passifs et minimiser les besoins de chauffage et de climatisation.</a:t>
            </a:r>
            <a:endParaRPr lang="en-US" sz="1600"/>
          </a:p>
        </p:txBody>
      </p:sp>
      <p:sp>
        <p:nvSpPr>
          <p:cNvPr id="10" name="Shape 7"/>
          <p:cNvSpPr/>
          <p:nvPr/>
        </p:nvSpPr>
        <p:spPr>
          <a:xfrm>
            <a:off x="1253311" y="4803458"/>
            <a:ext cx="729258" cy="22860"/>
          </a:xfrm>
          <a:prstGeom prst="roundRect">
            <a:avLst>
              <a:gd name="adj" fmla="val 382841"/>
            </a:avLst>
          </a:prstGeom>
          <a:solidFill>
            <a:srgbClr val="B2D4E5"/>
          </a:solidFill>
          <a:ln/>
        </p:spPr>
      </p:sp>
      <p:sp>
        <p:nvSpPr>
          <p:cNvPr id="11" name="Shape 8"/>
          <p:cNvSpPr/>
          <p:nvPr/>
        </p:nvSpPr>
        <p:spPr>
          <a:xfrm>
            <a:off x="807422" y="4580573"/>
            <a:ext cx="468749" cy="468749"/>
          </a:xfrm>
          <a:prstGeom prst="roundRect">
            <a:avLst>
              <a:gd name="adj" fmla="val 18670"/>
            </a:avLst>
          </a:prstGeom>
          <a:solidFill>
            <a:srgbClr val="CCEEFF"/>
          </a:solidFill>
          <a:ln w="7620">
            <a:solidFill>
              <a:srgbClr val="B2D4E5"/>
            </a:solidFill>
            <a:prstDash val="solid"/>
          </a:ln>
        </p:spPr>
      </p:sp>
      <p:sp>
        <p:nvSpPr>
          <p:cNvPr id="12" name="Text 9"/>
          <p:cNvSpPr/>
          <p:nvPr/>
        </p:nvSpPr>
        <p:spPr>
          <a:xfrm>
            <a:off x="948750" y="4650819"/>
            <a:ext cx="186095" cy="328136"/>
          </a:xfrm>
          <a:prstGeom prst="rect">
            <a:avLst/>
          </a:prstGeom>
          <a:noFill/>
          <a:ln/>
        </p:spPr>
        <p:txBody>
          <a:bodyPr wrap="none" lIns="0" tIns="0" rIns="0" bIns="0" rtlCol="0" anchor="t"/>
          <a:lstStyle/>
          <a:p>
            <a:pPr marL="0" indent="0" algn="ctr">
              <a:lnSpc>
                <a:spcPts val="2550"/>
              </a:lnSpc>
              <a:buNone/>
            </a:pPr>
            <a:r>
              <a:rPr lang="en-US" sz="2550" b="1">
                <a:solidFill>
                  <a:srgbClr val="272525"/>
                </a:solidFill>
                <a:latin typeface="Petrona Bold" pitchFamily="34" charset="0"/>
                <a:ea typeface="Petrona Bold" pitchFamily="34" charset="-122"/>
                <a:cs typeface="Petrona Bold" pitchFamily="34" charset="-120"/>
              </a:rPr>
              <a:t>2</a:t>
            </a:r>
            <a:endParaRPr lang="en-US" sz="2550"/>
          </a:p>
        </p:txBody>
      </p:sp>
      <p:sp>
        <p:nvSpPr>
          <p:cNvPr id="13" name="Text 10"/>
          <p:cNvSpPr/>
          <p:nvPr/>
        </p:nvSpPr>
        <p:spPr>
          <a:xfrm>
            <a:off x="2187773" y="4554617"/>
            <a:ext cx="2734866" cy="341828"/>
          </a:xfrm>
          <a:prstGeom prst="rect">
            <a:avLst/>
          </a:prstGeom>
          <a:noFill/>
          <a:ln/>
        </p:spPr>
        <p:txBody>
          <a:bodyPr wrap="none" lIns="0" tIns="0" rIns="0" bIns="0" rtlCol="0" anchor="t"/>
          <a:lstStyle/>
          <a:p>
            <a:pPr marL="0" indent="0" algn="l">
              <a:lnSpc>
                <a:spcPts val="2650"/>
              </a:lnSpc>
              <a:buNone/>
            </a:pPr>
            <a:r>
              <a:rPr lang="en-US" sz="2150" b="1">
                <a:solidFill>
                  <a:srgbClr val="272525"/>
                </a:solidFill>
                <a:latin typeface="Petrona Bold" pitchFamily="34" charset="0"/>
                <a:ea typeface="Petrona Bold" pitchFamily="34" charset="-122"/>
                <a:cs typeface="Petrona Bold" pitchFamily="34" charset="-120"/>
              </a:rPr>
              <a:t>Isolation</a:t>
            </a:r>
            <a:endParaRPr lang="en-US" sz="2150"/>
          </a:p>
        </p:txBody>
      </p:sp>
      <p:sp>
        <p:nvSpPr>
          <p:cNvPr id="14" name="Text 11"/>
          <p:cNvSpPr/>
          <p:nvPr/>
        </p:nvSpPr>
        <p:spPr>
          <a:xfrm>
            <a:off x="2187773" y="5021461"/>
            <a:ext cx="6226969" cy="666750"/>
          </a:xfrm>
          <a:prstGeom prst="rect">
            <a:avLst/>
          </a:prstGeom>
          <a:noFill/>
          <a:ln/>
        </p:spPr>
        <p:txBody>
          <a:bodyPr wrap="square" lIns="0" tIns="0" rIns="0" bIns="0" rtlCol="0" anchor="t"/>
          <a:lstStyle/>
          <a:p>
            <a:pPr marL="0" indent="0" algn="l">
              <a:lnSpc>
                <a:spcPts val="2600"/>
              </a:lnSpc>
              <a:buNone/>
            </a:pPr>
            <a:r>
              <a:rPr lang="en-US" sz="1600">
                <a:solidFill>
                  <a:srgbClr val="272525"/>
                </a:solidFill>
                <a:latin typeface="Inter" pitchFamily="34" charset="0"/>
                <a:ea typeface="Inter" pitchFamily="34" charset="-122"/>
                <a:cs typeface="Inter" pitchFamily="34" charset="-120"/>
              </a:rPr>
              <a:t>Utiliser des matériaux isolants de haute performance pour réduire les pertes de chaleur et d'air conditionné.</a:t>
            </a:r>
            <a:endParaRPr lang="en-US" sz="1600"/>
          </a:p>
        </p:txBody>
      </p:sp>
      <p:sp>
        <p:nvSpPr>
          <p:cNvPr id="15" name="Shape 12"/>
          <p:cNvSpPr/>
          <p:nvPr/>
        </p:nvSpPr>
        <p:spPr>
          <a:xfrm>
            <a:off x="1253311" y="6562130"/>
            <a:ext cx="729258" cy="22860"/>
          </a:xfrm>
          <a:prstGeom prst="roundRect">
            <a:avLst>
              <a:gd name="adj" fmla="val 382841"/>
            </a:avLst>
          </a:prstGeom>
          <a:solidFill>
            <a:srgbClr val="B2D4E5"/>
          </a:solidFill>
          <a:ln/>
        </p:spPr>
      </p:sp>
      <p:sp>
        <p:nvSpPr>
          <p:cNvPr id="16" name="Shape 13"/>
          <p:cNvSpPr/>
          <p:nvPr/>
        </p:nvSpPr>
        <p:spPr>
          <a:xfrm>
            <a:off x="807422" y="6339245"/>
            <a:ext cx="468749" cy="468749"/>
          </a:xfrm>
          <a:prstGeom prst="roundRect">
            <a:avLst>
              <a:gd name="adj" fmla="val 18670"/>
            </a:avLst>
          </a:prstGeom>
          <a:solidFill>
            <a:srgbClr val="CCEEFF"/>
          </a:solidFill>
          <a:ln w="7620">
            <a:solidFill>
              <a:srgbClr val="B2D4E5"/>
            </a:solidFill>
            <a:prstDash val="solid"/>
          </a:ln>
        </p:spPr>
      </p:sp>
      <p:sp>
        <p:nvSpPr>
          <p:cNvPr id="17" name="Text 14"/>
          <p:cNvSpPr/>
          <p:nvPr/>
        </p:nvSpPr>
        <p:spPr>
          <a:xfrm>
            <a:off x="948869" y="6409492"/>
            <a:ext cx="185738" cy="328136"/>
          </a:xfrm>
          <a:prstGeom prst="rect">
            <a:avLst/>
          </a:prstGeom>
          <a:noFill/>
          <a:ln/>
        </p:spPr>
        <p:txBody>
          <a:bodyPr wrap="none" lIns="0" tIns="0" rIns="0" bIns="0" rtlCol="0" anchor="t"/>
          <a:lstStyle/>
          <a:p>
            <a:pPr marL="0" indent="0" algn="ctr">
              <a:lnSpc>
                <a:spcPts val="2550"/>
              </a:lnSpc>
              <a:buNone/>
            </a:pPr>
            <a:r>
              <a:rPr lang="en-US" sz="2550" b="1">
                <a:solidFill>
                  <a:srgbClr val="272525"/>
                </a:solidFill>
                <a:latin typeface="Petrona Bold" pitchFamily="34" charset="0"/>
                <a:ea typeface="Petrona Bold" pitchFamily="34" charset="-122"/>
                <a:cs typeface="Petrona Bold" pitchFamily="34" charset="-120"/>
              </a:rPr>
              <a:t>3</a:t>
            </a:r>
            <a:endParaRPr lang="en-US" sz="2550"/>
          </a:p>
        </p:txBody>
      </p:sp>
      <p:sp>
        <p:nvSpPr>
          <p:cNvPr id="18" name="Text 15"/>
          <p:cNvSpPr/>
          <p:nvPr/>
        </p:nvSpPr>
        <p:spPr>
          <a:xfrm>
            <a:off x="2187773" y="6313289"/>
            <a:ext cx="2734866" cy="341828"/>
          </a:xfrm>
          <a:prstGeom prst="rect">
            <a:avLst/>
          </a:prstGeom>
          <a:noFill/>
          <a:ln/>
        </p:spPr>
        <p:txBody>
          <a:bodyPr wrap="none" lIns="0" tIns="0" rIns="0" bIns="0" rtlCol="0" anchor="t"/>
          <a:lstStyle/>
          <a:p>
            <a:pPr marL="0" indent="0" algn="l">
              <a:lnSpc>
                <a:spcPts val="2650"/>
              </a:lnSpc>
              <a:buNone/>
            </a:pPr>
            <a:r>
              <a:rPr lang="en-US" sz="2150" b="1">
                <a:solidFill>
                  <a:srgbClr val="272525"/>
                </a:solidFill>
                <a:latin typeface="Petrona Bold" pitchFamily="34" charset="0"/>
                <a:ea typeface="Petrona Bold" pitchFamily="34" charset="-122"/>
                <a:cs typeface="Petrona Bold" pitchFamily="34" charset="-120"/>
              </a:rPr>
              <a:t>Ventilation</a:t>
            </a:r>
            <a:endParaRPr lang="en-US" sz="2150"/>
          </a:p>
        </p:txBody>
      </p:sp>
      <p:sp>
        <p:nvSpPr>
          <p:cNvPr id="19" name="Text 16"/>
          <p:cNvSpPr/>
          <p:nvPr/>
        </p:nvSpPr>
        <p:spPr>
          <a:xfrm>
            <a:off x="2187773" y="6780133"/>
            <a:ext cx="6226969" cy="666750"/>
          </a:xfrm>
          <a:prstGeom prst="rect">
            <a:avLst/>
          </a:prstGeom>
          <a:noFill/>
          <a:ln/>
        </p:spPr>
        <p:txBody>
          <a:bodyPr wrap="square" lIns="0" tIns="0" rIns="0" bIns="0" rtlCol="0" anchor="t"/>
          <a:lstStyle/>
          <a:p>
            <a:pPr marL="0" indent="0" algn="l">
              <a:lnSpc>
                <a:spcPts val="2600"/>
              </a:lnSpc>
              <a:buNone/>
            </a:pPr>
            <a:r>
              <a:rPr lang="en-US" sz="1600">
                <a:solidFill>
                  <a:srgbClr val="272525"/>
                </a:solidFill>
                <a:latin typeface="Inter" pitchFamily="34" charset="0"/>
                <a:ea typeface="Inter" pitchFamily="34" charset="-122"/>
                <a:cs typeface="Inter" pitchFamily="34" charset="-120"/>
              </a:rPr>
              <a:t>Concevoir un système de ventilation naturelle ou mécanique efficace pour assurer un bon renouvellement de l'air.</a:t>
            </a:r>
            <a:endParaRPr lang="en-US" sz="1600"/>
          </a:p>
        </p:txBody>
      </p:sp>
      <p:pic>
        <p:nvPicPr>
          <p:cNvPr id="20" name="Picture 19" descr="A building with solar panels and a wind turbine&#10;&#10;Description automatically generated">
            <a:extLst>
              <a:ext uri="{FF2B5EF4-FFF2-40B4-BE49-F238E27FC236}">
                <a16:creationId xmlns:a16="http://schemas.microsoft.com/office/drawing/2014/main" id="{0221E2D2-B2EE-1785-692F-C318E302A158}"/>
              </a:ext>
            </a:extLst>
          </p:cNvPr>
          <p:cNvPicPr>
            <a:picLocks noChangeAspect="1"/>
          </p:cNvPicPr>
          <p:nvPr/>
        </p:nvPicPr>
        <p:blipFill>
          <a:blip r:embed="rId3"/>
          <a:stretch>
            <a:fillRect/>
          </a:stretch>
        </p:blipFill>
        <p:spPr>
          <a:xfrm>
            <a:off x="9501258" y="-6417"/>
            <a:ext cx="5477737" cy="8242433"/>
          </a:xfrm>
          <a:prstGeom prst="rect">
            <a:avLst/>
          </a:prstGeom>
        </p:spPr>
      </p:pic>
      <p:sp>
        <p:nvSpPr>
          <p:cNvPr id="21" name="Rectangle: Rounded Corners 20">
            <a:extLst>
              <a:ext uri="{FF2B5EF4-FFF2-40B4-BE49-F238E27FC236}">
                <a16:creationId xmlns:a16="http://schemas.microsoft.com/office/drawing/2014/main" id="{D91D1E9F-697F-839E-9F4D-94D496069D7F}"/>
              </a:ext>
            </a:extLst>
          </p:cNvPr>
          <p:cNvSpPr/>
          <p:nvPr/>
        </p:nvSpPr>
        <p:spPr>
          <a:xfrm>
            <a:off x="13071671" y="7715014"/>
            <a:ext cx="1592541" cy="3965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959769"/>
            <a:ext cx="13042821" cy="1488519"/>
          </a:xfrm>
          <a:prstGeom prst="rect">
            <a:avLst/>
          </a:prstGeom>
          <a:noFill/>
          <a:ln/>
        </p:spPr>
        <p:txBody>
          <a:bodyPr wrap="square" lIns="0" tIns="0" rIns="0" bIns="0" rtlCol="0" anchor="t"/>
          <a:lstStyle/>
          <a:p>
            <a:pPr marL="0" indent="0">
              <a:lnSpc>
                <a:spcPts val="5850"/>
              </a:lnSpc>
              <a:buNone/>
            </a:pPr>
            <a:r>
              <a:rPr lang="en-US" sz="4650" b="1">
                <a:solidFill>
                  <a:srgbClr val="000000"/>
                </a:solidFill>
                <a:latin typeface="Petrona Bold" pitchFamily="34" charset="0"/>
                <a:ea typeface="Petrona Bold" pitchFamily="34" charset="-122"/>
                <a:cs typeface="Petrona Bold" pitchFamily="34" charset="-120"/>
              </a:rPr>
              <a:t>Matériaux de construction écologiques et recyclés</a:t>
            </a:r>
            <a:endParaRPr lang="en-US" sz="4650"/>
          </a:p>
        </p:txBody>
      </p:sp>
      <p:sp>
        <p:nvSpPr>
          <p:cNvPr id="3" name="Text 1"/>
          <p:cNvSpPr/>
          <p:nvPr/>
        </p:nvSpPr>
        <p:spPr>
          <a:xfrm>
            <a:off x="793790" y="4015264"/>
            <a:ext cx="2977039" cy="372070"/>
          </a:xfrm>
          <a:prstGeom prst="rect">
            <a:avLst/>
          </a:prstGeom>
          <a:noFill/>
          <a:ln/>
        </p:spPr>
        <p:txBody>
          <a:bodyPr wrap="non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Matériaux Naturels</a:t>
            </a:r>
            <a:endParaRPr lang="en-US" sz="2300"/>
          </a:p>
        </p:txBody>
      </p:sp>
      <p:sp>
        <p:nvSpPr>
          <p:cNvPr id="4" name="Text 2"/>
          <p:cNvSpPr/>
          <p:nvPr/>
        </p:nvSpPr>
        <p:spPr>
          <a:xfrm>
            <a:off x="793790" y="4614148"/>
            <a:ext cx="3978116" cy="1088708"/>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Bois, bambou, chanvre, liège, etc. Issus de ressources renouvelables et à faible empreinte carbone.</a:t>
            </a:r>
            <a:endParaRPr lang="en-US" sz="1750"/>
          </a:p>
        </p:txBody>
      </p:sp>
      <p:sp>
        <p:nvSpPr>
          <p:cNvPr id="5" name="Text 3"/>
          <p:cNvSpPr/>
          <p:nvPr/>
        </p:nvSpPr>
        <p:spPr>
          <a:xfrm>
            <a:off x="5332928" y="4015264"/>
            <a:ext cx="2977039" cy="372070"/>
          </a:xfrm>
          <a:prstGeom prst="rect">
            <a:avLst/>
          </a:prstGeom>
          <a:noFill/>
          <a:ln/>
        </p:spPr>
        <p:txBody>
          <a:bodyPr wrap="non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Matériaux Recyclés</a:t>
            </a:r>
            <a:endParaRPr lang="en-US" sz="2300"/>
          </a:p>
        </p:txBody>
      </p:sp>
      <p:sp>
        <p:nvSpPr>
          <p:cNvPr id="6" name="Text 4"/>
          <p:cNvSpPr/>
          <p:nvPr/>
        </p:nvSpPr>
        <p:spPr>
          <a:xfrm>
            <a:off x="5332928" y="4614148"/>
            <a:ext cx="3978116" cy="1451610"/>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Plastique recyclé, verre recyclé, acier recyclé, etc. Permettent de réduire les déchets et l'utilisation de nouvelles matières premières.</a:t>
            </a:r>
            <a:endParaRPr lang="en-US" sz="1750"/>
          </a:p>
        </p:txBody>
      </p:sp>
      <p:sp>
        <p:nvSpPr>
          <p:cNvPr id="7" name="Text 5"/>
          <p:cNvSpPr/>
          <p:nvPr/>
        </p:nvSpPr>
        <p:spPr>
          <a:xfrm>
            <a:off x="9872067" y="4015264"/>
            <a:ext cx="2977039" cy="372070"/>
          </a:xfrm>
          <a:prstGeom prst="rect">
            <a:avLst/>
          </a:prstGeom>
          <a:noFill/>
          <a:ln/>
        </p:spPr>
        <p:txBody>
          <a:bodyPr wrap="none" lIns="0" tIns="0" rIns="0" bIns="0" rtlCol="0" anchor="t"/>
          <a:lstStyle/>
          <a:p>
            <a:pPr marL="0" indent="0">
              <a:lnSpc>
                <a:spcPts val="2900"/>
              </a:lnSpc>
              <a:buNone/>
            </a:pPr>
            <a:r>
              <a:rPr lang="en-US" sz="2300" b="1">
                <a:solidFill>
                  <a:srgbClr val="000000"/>
                </a:solidFill>
                <a:latin typeface="Petrona Bold" pitchFamily="34" charset="0"/>
                <a:ea typeface="Petrona Bold" pitchFamily="34" charset="-122"/>
                <a:cs typeface="Petrona Bold" pitchFamily="34" charset="-120"/>
              </a:rPr>
              <a:t>Matériaux Locaux</a:t>
            </a:r>
            <a:endParaRPr lang="en-US" sz="2300"/>
          </a:p>
        </p:txBody>
      </p:sp>
      <p:sp>
        <p:nvSpPr>
          <p:cNvPr id="8" name="Text 6"/>
          <p:cNvSpPr/>
          <p:nvPr/>
        </p:nvSpPr>
        <p:spPr>
          <a:xfrm>
            <a:off x="9872067" y="4614148"/>
            <a:ext cx="3978116" cy="1088708"/>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Favoriser l'utilisation de matériaux produits à proximité pour réduire l'impact du transport.</a:t>
            </a:r>
            <a:endParaRPr lang="en-US" sz="1750"/>
          </a:p>
        </p:txBody>
      </p:sp>
      <p:sp>
        <p:nvSpPr>
          <p:cNvPr id="10" name="Rectangle: Rounded Corners 9">
            <a:extLst>
              <a:ext uri="{FF2B5EF4-FFF2-40B4-BE49-F238E27FC236}">
                <a16:creationId xmlns:a16="http://schemas.microsoft.com/office/drawing/2014/main" id="{E1CFA608-013C-95E6-226E-0E3E266C4DA1}"/>
              </a:ext>
            </a:extLst>
          </p:cNvPr>
          <p:cNvSpPr/>
          <p:nvPr/>
        </p:nvSpPr>
        <p:spPr>
          <a:xfrm>
            <a:off x="12863124" y="7715014"/>
            <a:ext cx="1592541" cy="3965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50412" y="515409"/>
            <a:ext cx="7815977" cy="1244918"/>
          </a:xfrm>
          <a:prstGeom prst="rect">
            <a:avLst/>
          </a:prstGeom>
          <a:noFill/>
          <a:ln/>
        </p:spPr>
        <p:txBody>
          <a:bodyPr wrap="square" lIns="0" tIns="0" rIns="0" bIns="0" rtlCol="0" anchor="t"/>
          <a:lstStyle/>
          <a:p>
            <a:pPr marL="0" indent="0">
              <a:lnSpc>
                <a:spcPts val="4900"/>
              </a:lnSpc>
              <a:buNone/>
            </a:pPr>
            <a:r>
              <a:rPr lang="en-US" sz="3900" b="1">
                <a:solidFill>
                  <a:srgbClr val="000000"/>
                </a:solidFill>
                <a:latin typeface="Petrona Bold" pitchFamily="34" charset="0"/>
                <a:ea typeface="Petrona Bold" pitchFamily="34" charset="-122"/>
                <a:cs typeface="Petrona Bold" pitchFamily="34" charset="-120"/>
              </a:rPr>
              <a:t>Systèmes d'énergie renouvelable intégrés au bâtiment</a:t>
            </a:r>
            <a:endParaRPr lang="en-US" sz="3900"/>
          </a:p>
        </p:txBody>
      </p:sp>
      <p:pic>
        <p:nvPicPr>
          <p:cNvPr id="4" name="Image 1" descr="preencoded.png"/>
          <p:cNvPicPr>
            <a:picLocks noChangeAspect="1"/>
          </p:cNvPicPr>
          <p:nvPr/>
        </p:nvPicPr>
        <p:blipFill>
          <a:blip r:embed="rId4"/>
          <a:stretch>
            <a:fillRect/>
          </a:stretch>
        </p:blipFill>
        <p:spPr>
          <a:xfrm>
            <a:off x="6150412" y="2221349"/>
            <a:ext cx="474226" cy="474226"/>
          </a:xfrm>
          <a:prstGeom prst="rect">
            <a:avLst/>
          </a:prstGeom>
        </p:spPr>
      </p:pic>
      <p:sp>
        <p:nvSpPr>
          <p:cNvPr id="5" name="Text 1"/>
          <p:cNvSpPr/>
          <p:nvPr/>
        </p:nvSpPr>
        <p:spPr>
          <a:xfrm>
            <a:off x="6150412" y="2885242"/>
            <a:ext cx="2490192" cy="311348"/>
          </a:xfrm>
          <a:prstGeom prst="rect">
            <a:avLst/>
          </a:prstGeom>
          <a:noFill/>
          <a:ln/>
        </p:spPr>
        <p:txBody>
          <a:bodyPr wrap="none" lIns="0" tIns="0" rIns="0" bIns="0" rtlCol="0" anchor="t"/>
          <a:lstStyle/>
          <a:p>
            <a:pPr marL="0" indent="0" algn="l">
              <a:lnSpc>
                <a:spcPts val="2450"/>
              </a:lnSpc>
              <a:buNone/>
            </a:pPr>
            <a:r>
              <a:rPr lang="en-US" sz="1950" b="1">
                <a:solidFill>
                  <a:srgbClr val="272525"/>
                </a:solidFill>
                <a:latin typeface="Petrona Bold" pitchFamily="34" charset="0"/>
                <a:ea typeface="Petrona Bold" pitchFamily="34" charset="-122"/>
                <a:cs typeface="Petrona Bold" pitchFamily="34" charset="-120"/>
              </a:rPr>
              <a:t>Panneaux Solaires</a:t>
            </a:r>
            <a:endParaRPr lang="en-US" sz="1950"/>
          </a:p>
        </p:txBody>
      </p:sp>
      <p:sp>
        <p:nvSpPr>
          <p:cNvPr id="6" name="Text 2"/>
          <p:cNvSpPr/>
          <p:nvPr/>
        </p:nvSpPr>
        <p:spPr>
          <a:xfrm>
            <a:off x="6150412" y="3310414"/>
            <a:ext cx="7815977" cy="303609"/>
          </a:xfrm>
          <a:prstGeom prst="rect">
            <a:avLst/>
          </a:prstGeom>
          <a:noFill/>
          <a:ln/>
        </p:spPr>
        <p:txBody>
          <a:bodyPr wrap="none" lIns="0" tIns="0" rIns="0" bIns="0" rtlCol="0" anchor="t"/>
          <a:lstStyle/>
          <a:p>
            <a:pPr marL="0" indent="0" algn="l">
              <a:lnSpc>
                <a:spcPts val="2350"/>
              </a:lnSpc>
              <a:buNone/>
            </a:pPr>
            <a:r>
              <a:rPr lang="en-US" sz="1450">
                <a:solidFill>
                  <a:srgbClr val="272525"/>
                </a:solidFill>
                <a:latin typeface="Inter" pitchFamily="34" charset="0"/>
                <a:ea typeface="Inter" pitchFamily="34" charset="-122"/>
                <a:cs typeface="Inter" pitchFamily="34" charset="-120"/>
              </a:rPr>
              <a:t>Convertissent l'énergie solaire en électricité pour alimenter le bâtiment.</a:t>
            </a:r>
            <a:endParaRPr lang="en-US" sz="1450"/>
          </a:p>
        </p:txBody>
      </p:sp>
      <p:pic>
        <p:nvPicPr>
          <p:cNvPr id="7" name="Image 2" descr="preencoded.png"/>
          <p:cNvPicPr>
            <a:picLocks noChangeAspect="1"/>
          </p:cNvPicPr>
          <p:nvPr/>
        </p:nvPicPr>
        <p:blipFill>
          <a:blip r:embed="rId5"/>
          <a:stretch>
            <a:fillRect/>
          </a:stretch>
        </p:blipFill>
        <p:spPr>
          <a:xfrm>
            <a:off x="6150412" y="4183142"/>
            <a:ext cx="474226" cy="474226"/>
          </a:xfrm>
          <a:prstGeom prst="rect">
            <a:avLst/>
          </a:prstGeom>
        </p:spPr>
      </p:pic>
      <p:sp>
        <p:nvSpPr>
          <p:cNvPr id="8" name="Text 3"/>
          <p:cNvSpPr/>
          <p:nvPr/>
        </p:nvSpPr>
        <p:spPr>
          <a:xfrm>
            <a:off x="6150412" y="4847034"/>
            <a:ext cx="2490192" cy="311348"/>
          </a:xfrm>
          <a:prstGeom prst="rect">
            <a:avLst/>
          </a:prstGeom>
          <a:noFill/>
          <a:ln/>
        </p:spPr>
        <p:txBody>
          <a:bodyPr wrap="none" lIns="0" tIns="0" rIns="0" bIns="0" rtlCol="0" anchor="t"/>
          <a:lstStyle/>
          <a:p>
            <a:pPr marL="0" indent="0" algn="l">
              <a:lnSpc>
                <a:spcPts val="2450"/>
              </a:lnSpc>
              <a:buNone/>
            </a:pPr>
            <a:r>
              <a:rPr lang="en-US" sz="1950" b="1">
                <a:solidFill>
                  <a:srgbClr val="272525"/>
                </a:solidFill>
                <a:latin typeface="Petrona Bold" pitchFamily="34" charset="0"/>
                <a:ea typeface="Petrona Bold" pitchFamily="34" charset="-122"/>
                <a:cs typeface="Petrona Bold" pitchFamily="34" charset="-120"/>
              </a:rPr>
              <a:t>Éoliennes</a:t>
            </a:r>
            <a:endParaRPr lang="en-US" sz="1950"/>
          </a:p>
        </p:txBody>
      </p:sp>
      <p:sp>
        <p:nvSpPr>
          <p:cNvPr id="9" name="Text 4"/>
          <p:cNvSpPr/>
          <p:nvPr/>
        </p:nvSpPr>
        <p:spPr>
          <a:xfrm>
            <a:off x="6150412" y="5272207"/>
            <a:ext cx="7815977" cy="303609"/>
          </a:xfrm>
          <a:prstGeom prst="rect">
            <a:avLst/>
          </a:prstGeom>
          <a:noFill/>
          <a:ln/>
        </p:spPr>
        <p:txBody>
          <a:bodyPr wrap="none" lIns="0" tIns="0" rIns="0" bIns="0" rtlCol="0" anchor="t"/>
          <a:lstStyle/>
          <a:p>
            <a:pPr marL="0" indent="0" algn="l">
              <a:lnSpc>
                <a:spcPts val="2350"/>
              </a:lnSpc>
              <a:buNone/>
            </a:pPr>
            <a:r>
              <a:rPr lang="en-US" sz="1450">
                <a:solidFill>
                  <a:srgbClr val="272525"/>
                </a:solidFill>
                <a:latin typeface="Inter" pitchFamily="34" charset="0"/>
                <a:ea typeface="Inter" pitchFamily="34" charset="-122"/>
                <a:cs typeface="Inter" pitchFamily="34" charset="-120"/>
              </a:rPr>
              <a:t>Génèrent de l'électricité à partir de l'énergie éolique, complémentaire au solaire.</a:t>
            </a:r>
            <a:endParaRPr lang="en-US" sz="1450"/>
          </a:p>
        </p:txBody>
      </p:sp>
      <p:pic>
        <p:nvPicPr>
          <p:cNvPr id="10" name="Image 3" descr="preencoded.png"/>
          <p:cNvPicPr>
            <a:picLocks noChangeAspect="1"/>
          </p:cNvPicPr>
          <p:nvPr/>
        </p:nvPicPr>
        <p:blipFill>
          <a:blip r:embed="rId6"/>
          <a:stretch>
            <a:fillRect/>
          </a:stretch>
        </p:blipFill>
        <p:spPr>
          <a:xfrm>
            <a:off x="6150412" y="6144935"/>
            <a:ext cx="474226" cy="474226"/>
          </a:xfrm>
          <a:prstGeom prst="rect">
            <a:avLst/>
          </a:prstGeom>
        </p:spPr>
      </p:pic>
      <p:sp>
        <p:nvSpPr>
          <p:cNvPr id="11" name="Text 5"/>
          <p:cNvSpPr/>
          <p:nvPr/>
        </p:nvSpPr>
        <p:spPr>
          <a:xfrm>
            <a:off x="6150412" y="6808827"/>
            <a:ext cx="2490192" cy="311348"/>
          </a:xfrm>
          <a:prstGeom prst="rect">
            <a:avLst/>
          </a:prstGeom>
          <a:noFill/>
          <a:ln/>
        </p:spPr>
        <p:txBody>
          <a:bodyPr wrap="none" lIns="0" tIns="0" rIns="0" bIns="0" rtlCol="0" anchor="t"/>
          <a:lstStyle/>
          <a:p>
            <a:pPr marL="0" indent="0" algn="l">
              <a:lnSpc>
                <a:spcPts val="2450"/>
              </a:lnSpc>
              <a:buNone/>
            </a:pPr>
            <a:r>
              <a:rPr lang="en-US" sz="1950" b="1">
                <a:solidFill>
                  <a:srgbClr val="272525"/>
                </a:solidFill>
                <a:latin typeface="Petrona Bold" pitchFamily="34" charset="0"/>
                <a:ea typeface="Petrona Bold" pitchFamily="34" charset="-122"/>
                <a:cs typeface="Petrona Bold" pitchFamily="34" charset="-120"/>
              </a:rPr>
              <a:t>Géothermie</a:t>
            </a:r>
            <a:endParaRPr lang="en-US" sz="1950"/>
          </a:p>
        </p:txBody>
      </p:sp>
      <p:sp>
        <p:nvSpPr>
          <p:cNvPr id="12" name="Text 6"/>
          <p:cNvSpPr/>
          <p:nvPr/>
        </p:nvSpPr>
        <p:spPr>
          <a:xfrm>
            <a:off x="6150412" y="7233999"/>
            <a:ext cx="7815977" cy="303609"/>
          </a:xfrm>
          <a:prstGeom prst="rect">
            <a:avLst/>
          </a:prstGeom>
          <a:noFill/>
          <a:ln/>
        </p:spPr>
        <p:txBody>
          <a:bodyPr wrap="none" lIns="0" tIns="0" rIns="0" bIns="0" rtlCol="0" anchor="t"/>
          <a:lstStyle/>
          <a:p>
            <a:pPr marL="0" indent="0" algn="l">
              <a:lnSpc>
                <a:spcPts val="2350"/>
              </a:lnSpc>
              <a:buNone/>
            </a:pPr>
            <a:r>
              <a:rPr lang="en-US" sz="1450">
                <a:solidFill>
                  <a:srgbClr val="272525"/>
                </a:solidFill>
                <a:latin typeface="Inter" pitchFamily="34" charset="0"/>
                <a:ea typeface="Inter" pitchFamily="34" charset="-122"/>
                <a:cs typeface="Inter" pitchFamily="34" charset="-120"/>
              </a:rPr>
              <a:t>Utilise la chaleur de la Terre pour chauffer et refroidir le bâtiment.</a:t>
            </a:r>
            <a:endParaRPr lang="en-US" sz="1450"/>
          </a:p>
        </p:txBody>
      </p:sp>
      <p:sp>
        <p:nvSpPr>
          <p:cNvPr id="14" name="Rectangle: Rounded Corners 13">
            <a:extLst>
              <a:ext uri="{FF2B5EF4-FFF2-40B4-BE49-F238E27FC236}">
                <a16:creationId xmlns:a16="http://schemas.microsoft.com/office/drawing/2014/main" id="{5FCCEBB0-1B1A-D4D0-4F2A-C230C4C0F102}"/>
              </a:ext>
            </a:extLst>
          </p:cNvPr>
          <p:cNvSpPr/>
          <p:nvPr/>
        </p:nvSpPr>
        <p:spPr>
          <a:xfrm>
            <a:off x="12863124" y="7715014"/>
            <a:ext cx="1592541" cy="3965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81395"/>
            <a:ext cx="7556421" cy="2232779"/>
          </a:xfrm>
          <a:prstGeom prst="rect">
            <a:avLst/>
          </a:prstGeom>
          <a:noFill/>
          <a:ln/>
        </p:spPr>
        <p:txBody>
          <a:bodyPr wrap="square" lIns="0" tIns="0" rIns="0" bIns="0" rtlCol="0" anchor="t"/>
          <a:lstStyle/>
          <a:p>
            <a:pPr>
              <a:lnSpc>
                <a:spcPts val="5850"/>
              </a:lnSpc>
            </a:pPr>
            <a:r>
              <a:rPr lang="en-US" sz="4650" b="1">
                <a:solidFill>
                  <a:srgbClr val="000000"/>
                </a:solidFill>
                <a:latin typeface="Petrona Bold"/>
                <a:ea typeface="Petrona Bold"/>
                <a:cs typeface="Petrona Bold" pitchFamily="34" charset="-120"/>
              </a:rPr>
              <a:t>Gestion de </a:t>
            </a:r>
            <a:r>
              <a:rPr lang="en-US" sz="4650" b="1" err="1">
                <a:solidFill>
                  <a:srgbClr val="000000"/>
                </a:solidFill>
                <a:latin typeface="Petrona Bold"/>
                <a:ea typeface="Petrona Bold"/>
                <a:cs typeface="Petrona Bold" pitchFamily="34" charset="-120"/>
              </a:rPr>
              <a:t>l'eau</a:t>
            </a:r>
            <a:r>
              <a:rPr lang="en-US" sz="4650" b="1">
                <a:solidFill>
                  <a:srgbClr val="000000"/>
                </a:solidFill>
                <a:latin typeface="Petrona Bold"/>
                <a:ea typeface="Petrona Bold"/>
                <a:cs typeface="Petrona Bold" pitchFamily="34" charset="-120"/>
              </a:rPr>
              <a:t> et des </a:t>
            </a:r>
            <a:r>
              <a:rPr lang="en-US" sz="4650" b="1" err="1">
                <a:solidFill>
                  <a:srgbClr val="000000"/>
                </a:solidFill>
                <a:latin typeface="Petrona Bold"/>
                <a:ea typeface="Petrona Bold"/>
                <a:cs typeface="Petrona Bold" pitchFamily="34" charset="-120"/>
              </a:rPr>
              <a:t>déchets</a:t>
            </a:r>
            <a:r>
              <a:rPr lang="en-US" sz="4650" b="1">
                <a:solidFill>
                  <a:srgbClr val="000000"/>
                </a:solidFill>
                <a:latin typeface="Petrona Bold"/>
                <a:ea typeface="Petrona Bold"/>
                <a:cs typeface="Petrona Bold" pitchFamily="34" charset="-120"/>
              </a:rPr>
              <a:t> dans </a:t>
            </a:r>
            <a:r>
              <a:rPr lang="en-US" sz="4700" b="1">
                <a:solidFill>
                  <a:srgbClr val="000000"/>
                </a:solidFill>
                <a:ea typeface="+mn-lt"/>
                <a:cs typeface="+mn-lt"/>
              </a:rPr>
              <a:t>les </a:t>
            </a:r>
            <a:r>
              <a:rPr lang="en-US" sz="4700" b="1" err="1">
                <a:solidFill>
                  <a:srgbClr val="000000"/>
                </a:solidFill>
                <a:ea typeface="+mn-lt"/>
                <a:cs typeface="+mn-lt"/>
              </a:rPr>
              <a:t>bâtiments</a:t>
            </a:r>
            <a:r>
              <a:rPr lang="en-US" sz="4700" b="1">
                <a:solidFill>
                  <a:srgbClr val="000000"/>
                </a:solidFill>
                <a:ea typeface="+mn-lt"/>
                <a:cs typeface="+mn-lt"/>
              </a:rPr>
              <a:t> durables</a:t>
            </a:r>
            <a:endParaRPr lang="en-US" sz="4700">
              <a:solidFill>
                <a:srgbClr val="000000"/>
              </a:solidFill>
              <a:ea typeface="+mn-lt"/>
              <a:cs typeface="+mn-lt"/>
            </a:endParaRPr>
          </a:p>
          <a:p>
            <a:pPr marL="0" indent="0">
              <a:lnSpc>
                <a:spcPts val="5850"/>
              </a:lnSpc>
              <a:buNone/>
            </a:pPr>
            <a:endParaRPr lang="en-US" sz="4650" b="1">
              <a:latin typeface="Petrona Bold"/>
            </a:endParaRPr>
          </a:p>
        </p:txBody>
      </p:sp>
      <p:sp>
        <p:nvSpPr>
          <p:cNvPr id="4" name="Shape 1"/>
          <p:cNvSpPr/>
          <p:nvPr/>
        </p:nvSpPr>
        <p:spPr>
          <a:xfrm>
            <a:off x="793790" y="3509486"/>
            <a:ext cx="510302" cy="510302"/>
          </a:xfrm>
          <a:prstGeom prst="roundRect">
            <a:avLst>
              <a:gd name="adj" fmla="val 18669"/>
            </a:avLst>
          </a:prstGeom>
          <a:solidFill>
            <a:srgbClr val="CCEEFF"/>
          </a:solidFill>
          <a:ln w="7620">
            <a:solidFill>
              <a:srgbClr val="B2D4E5"/>
            </a:solidFill>
            <a:prstDash val="solid"/>
          </a:ln>
        </p:spPr>
      </p:sp>
      <p:sp>
        <p:nvSpPr>
          <p:cNvPr id="5" name="Text 2"/>
          <p:cNvSpPr/>
          <p:nvPr/>
        </p:nvSpPr>
        <p:spPr>
          <a:xfrm>
            <a:off x="972503" y="3585924"/>
            <a:ext cx="152876" cy="357307"/>
          </a:xfrm>
          <a:prstGeom prst="rect">
            <a:avLst/>
          </a:prstGeom>
          <a:noFill/>
          <a:ln/>
        </p:spPr>
        <p:txBody>
          <a:bodyPr wrap="none" lIns="0" tIns="0" rIns="0" bIns="0" rtlCol="0" anchor="t"/>
          <a:lstStyle/>
          <a:p>
            <a:pPr marL="0" indent="0" algn="ctr">
              <a:lnSpc>
                <a:spcPts val="2800"/>
              </a:lnSpc>
              <a:buNone/>
            </a:pPr>
            <a:r>
              <a:rPr lang="en-US" sz="2800" b="1">
                <a:solidFill>
                  <a:srgbClr val="272525"/>
                </a:solidFill>
                <a:latin typeface="Petrona Bold" pitchFamily="34" charset="0"/>
                <a:ea typeface="Petrona Bold" pitchFamily="34" charset="-122"/>
                <a:cs typeface="Petrona Bold" pitchFamily="34" charset="-120"/>
              </a:rPr>
              <a:t>1</a:t>
            </a:r>
            <a:endParaRPr lang="en-US" sz="2800"/>
          </a:p>
        </p:txBody>
      </p:sp>
      <p:sp>
        <p:nvSpPr>
          <p:cNvPr id="6" name="Text 3"/>
          <p:cNvSpPr/>
          <p:nvPr/>
        </p:nvSpPr>
        <p:spPr>
          <a:xfrm>
            <a:off x="1530906" y="3509486"/>
            <a:ext cx="2927747" cy="372070"/>
          </a:xfrm>
          <a:prstGeom prst="rect">
            <a:avLst/>
          </a:prstGeom>
          <a:noFill/>
          <a:ln/>
        </p:spPr>
        <p:txBody>
          <a:bodyPr wrap="none" lIns="0" tIns="0" rIns="0" bIns="0" rtlCol="0" anchor="t"/>
          <a:lstStyle/>
          <a:p>
            <a:pPr marL="0" indent="0">
              <a:lnSpc>
                <a:spcPts val="2900"/>
              </a:lnSpc>
              <a:buNone/>
            </a:pPr>
            <a:r>
              <a:rPr lang="en-US" sz="2300" b="1">
                <a:solidFill>
                  <a:srgbClr val="272525"/>
                </a:solidFill>
                <a:latin typeface="Petrona Bold" pitchFamily="34" charset="0"/>
                <a:ea typeface="Petrona Bold" pitchFamily="34" charset="-122"/>
                <a:cs typeface="Petrona Bold" pitchFamily="34" charset="-120"/>
              </a:rPr>
              <a:t>Récupération d'Eau</a:t>
            </a:r>
            <a:endParaRPr lang="en-US" sz="2300"/>
          </a:p>
        </p:txBody>
      </p:sp>
      <p:sp>
        <p:nvSpPr>
          <p:cNvPr id="7" name="Text 4"/>
          <p:cNvSpPr/>
          <p:nvPr/>
        </p:nvSpPr>
        <p:spPr>
          <a:xfrm>
            <a:off x="1530906" y="4017645"/>
            <a:ext cx="2927747" cy="1451610"/>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Collecte et réutilisation des eaux de pluie et des eaux grises pour l'arrosage et les toilettes.</a:t>
            </a:r>
            <a:endParaRPr lang="en-US" sz="1750"/>
          </a:p>
        </p:txBody>
      </p:sp>
      <p:sp>
        <p:nvSpPr>
          <p:cNvPr id="8" name="Shape 5"/>
          <p:cNvSpPr/>
          <p:nvPr/>
        </p:nvSpPr>
        <p:spPr>
          <a:xfrm>
            <a:off x="4685467" y="3509486"/>
            <a:ext cx="510302" cy="510302"/>
          </a:xfrm>
          <a:prstGeom prst="roundRect">
            <a:avLst>
              <a:gd name="adj" fmla="val 18669"/>
            </a:avLst>
          </a:prstGeom>
          <a:solidFill>
            <a:srgbClr val="CCEEFF"/>
          </a:solidFill>
          <a:ln w="7620">
            <a:solidFill>
              <a:srgbClr val="B2D4E5"/>
            </a:solidFill>
            <a:prstDash val="solid"/>
          </a:ln>
        </p:spPr>
      </p:sp>
      <p:sp>
        <p:nvSpPr>
          <p:cNvPr id="9" name="Text 6"/>
          <p:cNvSpPr/>
          <p:nvPr/>
        </p:nvSpPr>
        <p:spPr>
          <a:xfrm>
            <a:off x="4839295" y="3585924"/>
            <a:ext cx="202525" cy="357307"/>
          </a:xfrm>
          <a:prstGeom prst="rect">
            <a:avLst/>
          </a:prstGeom>
          <a:noFill/>
          <a:ln/>
        </p:spPr>
        <p:txBody>
          <a:bodyPr wrap="none" lIns="0" tIns="0" rIns="0" bIns="0" rtlCol="0" anchor="t"/>
          <a:lstStyle/>
          <a:p>
            <a:pPr marL="0" indent="0" algn="ctr">
              <a:lnSpc>
                <a:spcPts val="2800"/>
              </a:lnSpc>
              <a:buNone/>
            </a:pPr>
            <a:r>
              <a:rPr lang="en-US" sz="2800" b="1">
                <a:solidFill>
                  <a:srgbClr val="272525"/>
                </a:solidFill>
                <a:latin typeface="Petrona Bold" pitchFamily="34" charset="0"/>
                <a:ea typeface="Petrona Bold" pitchFamily="34" charset="-122"/>
                <a:cs typeface="Petrona Bold" pitchFamily="34" charset="-120"/>
              </a:rPr>
              <a:t>2</a:t>
            </a:r>
            <a:endParaRPr lang="en-US" sz="2800"/>
          </a:p>
        </p:txBody>
      </p:sp>
      <p:sp>
        <p:nvSpPr>
          <p:cNvPr id="10" name="Text 7"/>
          <p:cNvSpPr/>
          <p:nvPr/>
        </p:nvSpPr>
        <p:spPr>
          <a:xfrm>
            <a:off x="5422583" y="3509486"/>
            <a:ext cx="2927747" cy="372070"/>
          </a:xfrm>
          <a:prstGeom prst="rect">
            <a:avLst/>
          </a:prstGeom>
          <a:noFill/>
          <a:ln/>
        </p:spPr>
        <p:txBody>
          <a:bodyPr wrap="none" lIns="0" tIns="0" rIns="0" bIns="0" rtlCol="0" anchor="t"/>
          <a:lstStyle/>
          <a:p>
            <a:pPr marL="0" indent="0">
              <a:lnSpc>
                <a:spcPts val="2900"/>
              </a:lnSpc>
              <a:buNone/>
            </a:pPr>
            <a:r>
              <a:rPr lang="en-US" sz="2300" b="1">
                <a:solidFill>
                  <a:srgbClr val="272525"/>
                </a:solidFill>
                <a:latin typeface="Petrona Bold" pitchFamily="34" charset="0"/>
                <a:ea typeface="Petrona Bold" pitchFamily="34" charset="-122"/>
                <a:cs typeface="Petrona Bold" pitchFamily="34" charset="-120"/>
              </a:rPr>
              <a:t>Gestion des Déchets</a:t>
            </a:r>
            <a:endParaRPr lang="en-US" sz="2300"/>
          </a:p>
        </p:txBody>
      </p:sp>
      <p:sp>
        <p:nvSpPr>
          <p:cNvPr id="11" name="Text 8"/>
          <p:cNvSpPr/>
          <p:nvPr/>
        </p:nvSpPr>
        <p:spPr>
          <a:xfrm>
            <a:off x="5422583" y="4017645"/>
            <a:ext cx="2927747" cy="1814513"/>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Tri et recyclage des déchets, compostage des matières organiques, réduction des déchets envoyés en décharge.</a:t>
            </a:r>
            <a:endParaRPr lang="en-US" sz="1750"/>
          </a:p>
        </p:txBody>
      </p:sp>
      <p:sp>
        <p:nvSpPr>
          <p:cNvPr id="12" name="Shape 9"/>
          <p:cNvSpPr/>
          <p:nvPr/>
        </p:nvSpPr>
        <p:spPr>
          <a:xfrm>
            <a:off x="793790" y="6314123"/>
            <a:ext cx="510302" cy="510302"/>
          </a:xfrm>
          <a:prstGeom prst="roundRect">
            <a:avLst>
              <a:gd name="adj" fmla="val 18669"/>
            </a:avLst>
          </a:prstGeom>
          <a:solidFill>
            <a:srgbClr val="CCEEFF"/>
          </a:solidFill>
          <a:ln w="7620">
            <a:solidFill>
              <a:srgbClr val="B2D4E5"/>
            </a:solidFill>
            <a:prstDash val="solid"/>
          </a:ln>
        </p:spPr>
      </p:sp>
      <p:sp>
        <p:nvSpPr>
          <p:cNvPr id="13" name="Text 10"/>
          <p:cNvSpPr/>
          <p:nvPr/>
        </p:nvSpPr>
        <p:spPr>
          <a:xfrm>
            <a:off x="947857" y="6390561"/>
            <a:ext cx="202168" cy="357307"/>
          </a:xfrm>
          <a:prstGeom prst="rect">
            <a:avLst/>
          </a:prstGeom>
          <a:noFill/>
          <a:ln/>
        </p:spPr>
        <p:txBody>
          <a:bodyPr wrap="none" lIns="0" tIns="0" rIns="0" bIns="0" rtlCol="0" anchor="t"/>
          <a:lstStyle/>
          <a:p>
            <a:pPr marL="0" indent="0" algn="ctr">
              <a:lnSpc>
                <a:spcPts val="2800"/>
              </a:lnSpc>
              <a:buNone/>
            </a:pPr>
            <a:r>
              <a:rPr lang="en-US" sz="2800" b="1">
                <a:solidFill>
                  <a:srgbClr val="272525"/>
                </a:solidFill>
                <a:latin typeface="Petrona Bold" pitchFamily="34" charset="0"/>
                <a:ea typeface="Petrona Bold" pitchFamily="34" charset="-122"/>
                <a:cs typeface="Petrona Bold" pitchFamily="34" charset="-120"/>
              </a:rPr>
              <a:t>3</a:t>
            </a:r>
            <a:endParaRPr lang="en-US" sz="2800"/>
          </a:p>
        </p:txBody>
      </p:sp>
      <p:sp>
        <p:nvSpPr>
          <p:cNvPr id="14" name="Text 11"/>
          <p:cNvSpPr/>
          <p:nvPr/>
        </p:nvSpPr>
        <p:spPr>
          <a:xfrm>
            <a:off x="1530906" y="6314123"/>
            <a:ext cx="3661886" cy="372070"/>
          </a:xfrm>
          <a:prstGeom prst="rect">
            <a:avLst/>
          </a:prstGeom>
          <a:noFill/>
          <a:ln/>
        </p:spPr>
        <p:txBody>
          <a:bodyPr wrap="none" lIns="0" tIns="0" rIns="0" bIns="0" rtlCol="0" anchor="t"/>
          <a:lstStyle/>
          <a:p>
            <a:pPr marL="0" indent="0">
              <a:lnSpc>
                <a:spcPts val="2900"/>
              </a:lnSpc>
              <a:buNone/>
            </a:pPr>
            <a:r>
              <a:rPr lang="en-US" sz="2300" b="1">
                <a:solidFill>
                  <a:srgbClr val="272525"/>
                </a:solidFill>
                <a:latin typeface="Petrona Bold" pitchFamily="34" charset="0"/>
                <a:ea typeface="Petrona Bold" pitchFamily="34" charset="-122"/>
                <a:cs typeface="Petrona Bold" pitchFamily="34" charset="-120"/>
              </a:rPr>
              <a:t>Traitement des Eaux Usées</a:t>
            </a:r>
            <a:endParaRPr lang="en-US" sz="2300"/>
          </a:p>
        </p:txBody>
      </p:sp>
      <p:sp>
        <p:nvSpPr>
          <p:cNvPr id="15" name="Text 12"/>
          <p:cNvSpPr/>
          <p:nvPr/>
        </p:nvSpPr>
        <p:spPr>
          <a:xfrm>
            <a:off x="1530906" y="6822281"/>
            <a:ext cx="6819305" cy="725805"/>
          </a:xfrm>
          <a:prstGeom prst="rect">
            <a:avLst/>
          </a:prstGeom>
          <a:noFill/>
          <a:ln/>
        </p:spPr>
        <p:txBody>
          <a:bodyPr wrap="square" lIns="0" tIns="0" rIns="0" bIns="0" rtlCol="0" anchor="t"/>
          <a:lstStyle/>
          <a:p>
            <a:pPr marL="0" indent="0">
              <a:lnSpc>
                <a:spcPts val="2850"/>
              </a:lnSpc>
              <a:buNone/>
            </a:pPr>
            <a:r>
              <a:rPr lang="en-US" sz="1750">
                <a:solidFill>
                  <a:srgbClr val="272525"/>
                </a:solidFill>
                <a:latin typeface="Inter" pitchFamily="34" charset="0"/>
                <a:ea typeface="Inter" pitchFamily="34" charset="-122"/>
                <a:cs typeface="Inter" pitchFamily="34" charset="-120"/>
              </a:rPr>
              <a:t>Systèmes de traitement sur place pour recycler les eaux usées et réduire la consommation d'eau potable.</a:t>
            </a:r>
            <a:endParaRPr lang="en-US" sz="1750"/>
          </a:p>
        </p:txBody>
      </p:sp>
      <p:sp>
        <p:nvSpPr>
          <p:cNvPr id="17" name="Rectangle: Rounded Corners 16">
            <a:extLst>
              <a:ext uri="{FF2B5EF4-FFF2-40B4-BE49-F238E27FC236}">
                <a16:creationId xmlns:a16="http://schemas.microsoft.com/office/drawing/2014/main" id="{565FFDC3-99C5-0697-6E89-78B034FA70BA}"/>
              </a:ext>
            </a:extLst>
          </p:cNvPr>
          <p:cNvSpPr/>
          <p:nvPr/>
        </p:nvSpPr>
        <p:spPr>
          <a:xfrm>
            <a:off x="12863124" y="7715014"/>
            <a:ext cx="1592541" cy="396530"/>
          </a:xfrm>
          <a:prstGeom prst="roundRect">
            <a:avLst/>
          </a:prstGeom>
          <a:solidFill>
            <a:srgbClr val="F5F5F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ea typeface="Calibri"/>
                <a:cs typeface="Calibri"/>
              </a:rPr>
              <a:t>Page 06</a:t>
            </a:r>
          </a:p>
        </p:txBody>
      </p:sp>
      <mc:AlternateContent xmlns:mc="http://schemas.openxmlformats.org/markup-compatibility/2006">
        <mc:Choice xmlns:p14="http://schemas.microsoft.com/office/powerpoint/2010/main" Requires="p14">
          <p:contentPart p14:bwMode="auto" r:id="rId4">
            <p14:nvContentPartPr>
              <p14:cNvPr id="16" name="Ink 15">
                <a:extLst>
                  <a:ext uri="{FF2B5EF4-FFF2-40B4-BE49-F238E27FC236}">
                    <a16:creationId xmlns:a16="http://schemas.microsoft.com/office/drawing/2014/main" id="{35D2F728-18D4-7525-067E-756C490FA99F}"/>
                  </a:ext>
                </a:extLst>
              </p14:cNvPr>
              <p14:cNvContentPartPr/>
              <p14:nvPr/>
            </p14:nvContentPartPr>
            <p14:xfrm>
              <a:off x="13651832" y="7940841"/>
              <a:ext cx="24063" cy="24063"/>
            </p14:xfrm>
          </p:contentPart>
        </mc:Choice>
        <mc:Fallback>
          <p:pic>
            <p:nvPicPr>
              <p:cNvPr id="16" name="Ink 15">
                <a:extLst>
                  <a:ext uri="{FF2B5EF4-FFF2-40B4-BE49-F238E27FC236}">
                    <a16:creationId xmlns:a16="http://schemas.microsoft.com/office/drawing/2014/main" id="{35D2F728-18D4-7525-067E-756C490FA99F}"/>
                  </a:ext>
                </a:extLst>
              </p:cNvPr>
              <p:cNvPicPr/>
              <p:nvPr/>
            </p:nvPicPr>
            <p:blipFill>
              <a:blip r:embed="rId5"/>
              <a:stretch>
                <a:fillRect/>
              </a:stretch>
            </p:blipFill>
            <p:spPr>
              <a:xfrm>
                <a:off x="12448682" y="6737691"/>
                <a:ext cx="2406300" cy="24063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8" name="Ink 17">
                <a:extLst>
                  <a:ext uri="{FF2B5EF4-FFF2-40B4-BE49-F238E27FC236}">
                    <a16:creationId xmlns:a16="http://schemas.microsoft.com/office/drawing/2014/main" id="{6FD6B74A-EF65-C1B1-A4D9-39DE557960D1}"/>
                  </a:ext>
                </a:extLst>
              </p14:cNvPr>
              <p14:cNvContentPartPr/>
              <p14:nvPr/>
            </p14:nvContentPartPr>
            <p14:xfrm>
              <a:off x="14101010" y="7972926"/>
              <a:ext cx="24063" cy="24063"/>
            </p14:xfrm>
          </p:contentPart>
        </mc:Choice>
        <mc:Fallback>
          <p:pic>
            <p:nvPicPr>
              <p:cNvPr id="18" name="Ink 17">
                <a:extLst>
                  <a:ext uri="{FF2B5EF4-FFF2-40B4-BE49-F238E27FC236}">
                    <a16:creationId xmlns:a16="http://schemas.microsoft.com/office/drawing/2014/main" id="{6FD6B74A-EF65-C1B1-A4D9-39DE557960D1}"/>
                  </a:ext>
                </a:extLst>
              </p:cNvPr>
              <p:cNvPicPr/>
              <p:nvPr/>
            </p:nvPicPr>
            <p:blipFill>
              <a:blip r:embed="rId5"/>
              <a:stretch>
                <a:fillRect/>
              </a:stretch>
            </p:blipFill>
            <p:spPr>
              <a:xfrm>
                <a:off x="12897860" y="6769776"/>
                <a:ext cx="2406300" cy="2406300"/>
              </a:xfrm>
              <a:prstGeom prst="rect">
                <a:avLst/>
              </a:prstGeom>
            </p:spPr>
          </p:pic>
        </mc:Fallback>
      </mc:AlternateContent>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11</Slides>
  <Notes>8</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revision>104</cp:revision>
  <dcterms:created xsi:type="dcterms:W3CDTF">2024-10-24T13:07:06Z</dcterms:created>
  <dcterms:modified xsi:type="dcterms:W3CDTF">2024-10-25T14:38:02Z</dcterms:modified>
</cp:coreProperties>
</file>