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2" d="100"/>
          <a:sy n="112" d="100"/>
        </p:scale>
        <p:origin x="45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10/21/2024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10/21/2024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10/21/2024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10/21/2024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s://www.worldgbc.org/sites/default/files/World%20Green%20Building%20Trends%202018%20SMR%20FINAL%2010-11.pdf" TargetMode="Externa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20">
            <a:extLst>
              <a:ext uri="{FF2B5EF4-FFF2-40B4-BE49-F238E27FC236}">
                <a16:creationId xmlns:a16="http://schemas.microsoft.com/office/drawing/2014/main" xmlns="" id="{FA5795DD-28EC-8662-8B52-B79684E43A48}"/>
              </a:ext>
            </a:extLst>
          </p:cNvPr>
          <p:cNvSpPr txBox="1">
            <a:spLocks noChangeArrowheads="1"/>
          </p:cNvSpPr>
          <p:nvPr/>
        </p:nvSpPr>
        <p:spPr bwMode="auto">
          <a:xfrm>
            <a:off x="2972673" y="137219"/>
            <a:ext cx="5357813" cy="738187"/>
          </a:xfrm>
          <a:prstGeom prst="rect">
            <a:avLst/>
          </a:prstGeom>
          <a:gradFill flip="none" rotWithShape="1">
            <a:gsLst>
              <a:gs pos="14000">
                <a:srgbClr val="00B050"/>
              </a:gs>
              <a:gs pos="50000">
                <a:srgbClr val="00B050">
                  <a:tint val="44500"/>
                  <a:satMod val="160000"/>
                </a:srgbClr>
              </a:gs>
              <a:gs pos="100000">
                <a:srgbClr val="00B050">
                  <a:tint val="23500"/>
                  <a:satMod val="160000"/>
                </a:srgbClr>
              </a:gs>
            </a:gsLst>
            <a:lin ang="0" scaled="1"/>
            <a:tileRect/>
          </a:gradFill>
          <a:ln>
            <a:solidFill>
              <a:schemeClr val="accent1"/>
            </a:solidFill>
            <a:headEnd/>
            <a:tailEnd/>
          </a:ln>
        </p:spPr>
        <p:style>
          <a:lnRef idx="3">
            <a:schemeClr val="lt1"/>
          </a:lnRef>
          <a:fillRef idx="1">
            <a:schemeClr val="accent6"/>
          </a:fillRef>
          <a:effectRef idx="1">
            <a:schemeClr val="accent6"/>
          </a:effectRef>
          <a:fontRef idx="minor">
            <a:schemeClr val="lt1"/>
          </a:fontRef>
        </p:style>
        <p:txBody>
          <a:bodyPr>
            <a:spAutoFit/>
          </a:bodyPr>
          <a:lstStyle/>
          <a:p>
            <a:pPr algn="ctr" eaLnBrk="1" fontAlgn="auto" hangingPunct="1">
              <a:spcBef>
                <a:spcPts val="0"/>
              </a:spcBef>
              <a:spcAft>
                <a:spcPts val="0"/>
              </a:spcAft>
              <a:defRPr/>
            </a:pPr>
            <a:r>
              <a:rPr lang="fr-FR" sz="1400" b="1" dirty="0">
                <a:solidFill>
                  <a:schemeClr val="tx1">
                    <a:lumMod val="95000"/>
                    <a:lumOff val="5000"/>
                  </a:schemeClr>
                </a:solidFill>
              </a:rPr>
              <a:t>RÉPUBLIQUE ALGÉRIENNE DÉMOCRATIQUE ET POPULAIRE</a:t>
            </a:r>
          </a:p>
          <a:p>
            <a:pPr algn="ctr" eaLnBrk="1" fontAlgn="auto" hangingPunct="1">
              <a:spcBef>
                <a:spcPts val="0"/>
              </a:spcBef>
              <a:spcAft>
                <a:spcPts val="0"/>
              </a:spcAft>
              <a:defRPr/>
            </a:pPr>
            <a:r>
              <a:rPr lang="fr-FR" sz="1400" b="1" dirty="0">
                <a:solidFill>
                  <a:schemeClr val="tx1">
                    <a:lumMod val="95000"/>
                    <a:lumOff val="5000"/>
                  </a:schemeClr>
                </a:solidFill>
              </a:rPr>
              <a:t>MINISTÈRE DE L’ENSEIGNEMENT SUPÉRIEUR ET DE LA </a:t>
            </a:r>
          </a:p>
          <a:p>
            <a:pPr algn="ctr" eaLnBrk="1" fontAlgn="auto" hangingPunct="1">
              <a:spcBef>
                <a:spcPts val="0"/>
              </a:spcBef>
              <a:spcAft>
                <a:spcPts val="0"/>
              </a:spcAft>
              <a:defRPr/>
            </a:pPr>
            <a:r>
              <a:rPr lang="fr-FR" sz="1400" b="1" dirty="0">
                <a:solidFill>
                  <a:schemeClr val="tx1">
                    <a:lumMod val="95000"/>
                    <a:lumOff val="5000"/>
                  </a:schemeClr>
                </a:solidFill>
              </a:rPr>
              <a:t>RECHERCHE SCIENTIFIQUE</a:t>
            </a:r>
          </a:p>
        </p:txBody>
      </p:sp>
      <p:sp>
        <p:nvSpPr>
          <p:cNvPr id="8" name="ZoneTexte 5">
            <a:extLst>
              <a:ext uri="{FF2B5EF4-FFF2-40B4-BE49-F238E27FC236}">
                <a16:creationId xmlns:a16="http://schemas.microsoft.com/office/drawing/2014/main" xmlns="" id="{E54475B4-5018-E792-4738-E2061575D20F}"/>
              </a:ext>
            </a:extLst>
          </p:cNvPr>
          <p:cNvSpPr txBox="1"/>
          <p:nvPr/>
        </p:nvSpPr>
        <p:spPr>
          <a:xfrm>
            <a:off x="2745524" y="1066894"/>
            <a:ext cx="5812110" cy="892552"/>
          </a:xfrm>
          <a:prstGeom prst="rect">
            <a:avLst/>
          </a:prstGeom>
          <a:ln/>
        </p:spPr>
        <p:style>
          <a:lnRef idx="1">
            <a:schemeClr val="accent3"/>
          </a:lnRef>
          <a:fillRef idx="2">
            <a:schemeClr val="accent3"/>
          </a:fillRef>
          <a:effectRef idx="1">
            <a:schemeClr val="accent3"/>
          </a:effectRef>
          <a:fontRef idx="minor">
            <a:schemeClr val="dk1"/>
          </a:fontRef>
        </p:style>
        <p:txBody>
          <a:bodyPr>
            <a:spAutoFit/>
          </a:bodyPr>
          <a:lstStyle/>
          <a:p>
            <a:pPr algn="ctr" eaLnBrk="1" fontAlgn="auto" hangingPunct="1">
              <a:spcBef>
                <a:spcPts val="0"/>
              </a:spcBef>
              <a:spcAft>
                <a:spcPts val="0"/>
              </a:spcAft>
              <a:defRPr/>
            </a:pPr>
            <a:r>
              <a:rPr lang="fr-FR" sz="1600" b="1" dirty="0"/>
              <a:t>Université</a:t>
            </a:r>
            <a:endParaRPr lang="fr-FR" sz="1600" dirty="0">
              <a:cs typeface="Arial" charset="0"/>
            </a:endParaRPr>
          </a:p>
          <a:p>
            <a:pPr algn="ctr" eaLnBrk="1" fontAlgn="auto" hangingPunct="1">
              <a:spcBef>
                <a:spcPts val="0"/>
              </a:spcBef>
              <a:spcAft>
                <a:spcPts val="0"/>
              </a:spcAft>
              <a:defRPr/>
            </a:pPr>
            <a:r>
              <a:rPr lang="fr-FR" b="1" i="1" dirty="0">
                <a:cs typeface="Arial" charset="0"/>
              </a:rPr>
              <a:t>Faculté de la Technologie</a:t>
            </a:r>
          </a:p>
          <a:p>
            <a:pPr algn="ctr" eaLnBrk="1" fontAlgn="auto" hangingPunct="1">
              <a:spcBef>
                <a:spcPts val="0"/>
              </a:spcBef>
              <a:spcAft>
                <a:spcPts val="0"/>
              </a:spcAft>
              <a:defRPr/>
            </a:pPr>
            <a:r>
              <a:rPr lang="fr-FR" b="1" i="1" dirty="0">
                <a:cs typeface="Arial" charset="0"/>
              </a:rPr>
              <a:t>Département </a:t>
            </a:r>
            <a:r>
              <a:rPr lang="fr-FR" b="1" i="1" dirty="0" smtClean="0">
                <a:cs typeface="Arial" charset="0"/>
              </a:rPr>
              <a:t>de</a:t>
            </a:r>
            <a:endParaRPr lang="fr-FR" b="1" i="1" dirty="0">
              <a:cs typeface="Arial" charset="0"/>
            </a:endParaRPr>
          </a:p>
        </p:txBody>
      </p:sp>
      <p:sp>
        <p:nvSpPr>
          <p:cNvPr id="9" name="Rectangle à coins arrondis 10">
            <a:extLst>
              <a:ext uri="{FF2B5EF4-FFF2-40B4-BE49-F238E27FC236}">
                <a16:creationId xmlns:a16="http://schemas.microsoft.com/office/drawing/2014/main" xmlns="" id="{3A7AE971-4703-1470-D642-896F77D801B2}"/>
              </a:ext>
            </a:extLst>
          </p:cNvPr>
          <p:cNvSpPr/>
          <p:nvPr/>
        </p:nvSpPr>
        <p:spPr>
          <a:xfrm>
            <a:off x="1651051" y="3481584"/>
            <a:ext cx="8001056" cy="1571636"/>
          </a:xfrm>
          <a:prstGeom prst="roundRect">
            <a:avLst/>
          </a:prstGeom>
          <a:ln/>
        </p:spPr>
        <p:style>
          <a:lnRef idx="1">
            <a:schemeClr val="accent1"/>
          </a:lnRef>
          <a:fillRef idx="2">
            <a:schemeClr val="accent1"/>
          </a:fillRef>
          <a:effectRef idx="1">
            <a:schemeClr val="accent1"/>
          </a:effectRef>
          <a:fontRef idx="minor">
            <a:schemeClr val="dk1"/>
          </a:fontRef>
        </p:style>
        <p:txBody>
          <a:bodyPr anchor="ctr"/>
          <a:lstStyle/>
          <a:p>
            <a:pPr algn="ctr" eaLnBrk="1" fontAlgn="auto" hangingPunct="1">
              <a:spcBef>
                <a:spcPts val="0"/>
              </a:spcBef>
              <a:spcAft>
                <a:spcPts val="0"/>
              </a:spcAft>
              <a:defRPr/>
            </a:pPr>
            <a:endParaRPr lang="fr-FR" sz="2000" dirty="0"/>
          </a:p>
        </p:txBody>
      </p:sp>
      <p:sp>
        <p:nvSpPr>
          <p:cNvPr id="10" name="Arrondir un rectangle avec un coin diagonal 9">
            <a:extLst>
              <a:ext uri="{FF2B5EF4-FFF2-40B4-BE49-F238E27FC236}">
                <a16:creationId xmlns:a16="http://schemas.microsoft.com/office/drawing/2014/main" xmlns="" id="{A78A5D96-C065-189C-7262-B1C98F02611F}"/>
              </a:ext>
            </a:extLst>
          </p:cNvPr>
          <p:cNvSpPr/>
          <p:nvPr/>
        </p:nvSpPr>
        <p:spPr>
          <a:xfrm>
            <a:off x="1295097" y="2675015"/>
            <a:ext cx="1944216" cy="576064"/>
          </a:xfrm>
          <a:prstGeom prst="round2DiagRect">
            <a:avLst/>
          </a:prstGeom>
        </p:spPr>
        <p:style>
          <a:lnRef idx="1">
            <a:schemeClr val="accent5"/>
          </a:lnRef>
          <a:fillRef idx="2">
            <a:schemeClr val="accent5"/>
          </a:fillRef>
          <a:effectRef idx="1">
            <a:schemeClr val="accent5"/>
          </a:effectRef>
          <a:fontRef idx="minor">
            <a:schemeClr val="dk1"/>
          </a:fontRef>
        </p:style>
        <p:txBody>
          <a:bodyPr anchor="ctr"/>
          <a:lstStyle/>
          <a:p>
            <a:pPr algn="ctr" eaLnBrk="1" fontAlgn="auto" hangingPunct="1">
              <a:spcBef>
                <a:spcPts val="0"/>
              </a:spcBef>
              <a:spcAft>
                <a:spcPts val="0"/>
              </a:spcAft>
              <a:defRPr/>
            </a:pPr>
            <a:r>
              <a:rPr lang="fr-FR" sz="3600" dirty="0">
                <a:latin typeface="Colonna MT" pitchFamily="82" charset="0"/>
              </a:rPr>
              <a:t>Thème:</a:t>
            </a:r>
          </a:p>
        </p:txBody>
      </p:sp>
      <p:sp>
        <p:nvSpPr>
          <p:cNvPr id="11" name="Rogner un rectangle avec un coin diagonal 13">
            <a:extLst>
              <a:ext uri="{FF2B5EF4-FFF2-40B4-BE49-F238E27FC236}">
                <a16:creationId xmlns:a16="http://schemas.microsoft.com/office/drawing/2014/main" xmlns="" id="{7F9A1BF0-A66D-B73D-1402-1CB8535FEEB5}"/>
              </a:ext>
            </a:extLst>
          </p:cNvPr>
          <p:cNvSpPr/>
          <p:nvPr/>
        </p:nvSpPr>
        <p:spPr>
          <a:xfrm>
            <a:off x="509485" y="5284595"/>
            <a:ext cx="8712968" cy="1285884"/>
          </a:xfrm>
          <a:prstGeom prst="snip2DiagRect">
            <a:avLst/>
          </a:prstGeom>
          <a:gradFill flip="none" rotWithShape="1">
            <a:gsLst>
              <a:gs pos="23000">
                <a:srgbClr val="92D050"/>
              </a:gs>
              <a:gs pos="50000">
                <a:srgbClr val="92D050">
                  <a:tint val="44500"/>
                  <a:satMod val="160000"/>
                </a:srgbClr>
              </a:gs>
              <a:gs pos="100000">
                <a:srgbClr val="92D050">
                  <a:tint val="23500"/>
                  <a:satMod val="160000"/>
                </a:srgbClr>
              </a:gs>
            </a:gsLst>
            <a:lin ang="0" scaled="1"/>
            <a:tileRect/>
          </a:gradFill>
        </p:spPr>
        <p:style>
          <a:lnRef idx="1">
            <a:schemeClr val="accent2"/>
          </a:lnRef>
          <a:fillRef idx="2">
            <a:schemeClr val="accent2"/>
          </a:fillRef>
          <a:effectRef idx="1">
            <a:schemeClr val="accent2"/>
          </a:effectRef>
          <a:fontRef idx="minor">
            <a:schemeClr val="dk1"/>
          </a:fontRef>
        </p:style>
        <p:txBody>
          <a:bodyPr anchor="ctr"/>
          <a:lstStyle/>
          <a:p>
            <a:pPr algn="just" eaLnBrk="1" fontAlgn="auto" hangingPunct="1">
              <a:spcBef>
                <a:spcPts val="0"/>
              </a:spcBef>
              <a:spcAft>
                <a:spcPts val="0"/>
              </a:spcAft>
              <a:defRPr/>
            </a:pPr>
            <a:r>
              <a:rPr lang="fr-FR" b="1" cap="all" dirty="0">
                <a:ln w="0"/>
                <a:solidFill>
                  <a:srgbClr val="FF0000"/>
                </a:solidFill>
                <a:effectLst>
                  <a:reflection blurRad="12700" stA="50000" endPos="50000" dist="5000" dir="5400000" sy="-100000" rotWithShape="0"/>
                </a:effectLst>
                <a:cs typeface="Times New Roman" pitchFamily="18" charset="0"/>
              </a:rPr>
              <a:t>Présenté par :</a:t>
            </a:r>
          </a:p>
          <a:p>
            <a:pPr algn="just" eaLnBrk="1" fontAlgn="auto" hangingPunct="1">
              <a:spcBef>
                <a:spcPts val="0"/>
              </a:spcBef>
              <a:spcAft>
                <a:spcPts val="0"/>
              </a:spcAft>
              <a:defRPr/>
            </a:pPr>
            <a:r>
              <a:rPr lang="fr-FR" b="1" cap="all" dirty="0">
                <a:ln w="0"/>
                <a:effectLst>
                  <a:reflection blurRad="12700" stA="50000" endPos="50000" dist="5000" dir="5400000" sy="-100000" rotWithShape="0"/>
                </a:effectLst>
                <a:cs typeface="Times New Roman" pitchFamily="18" charset="0"/>
              </a:rPr>
              <a:t>       </a:t>
            </a:r>
            <a:r>
              <a:rPr lang="en-US" b="1" cap="all" dirty="0" err="1">
                <a:ln w="0"/>
                <a:solidFill>
                  <a:schemeClr val="tx1"/>
                </a:solidFill>
                <a:effectLst>
                  <a:reflection blurRad="12700" stA="50000" endPos="50000" dist="5000" dir="5400000" sy="-100000" rotWithShape="0"/>
                </a:effectLst>
                <a:cs typeface="Times New Roman" pitchFamily="18" charset="0"/>
              </a:rPr>
              <a:t>Makri</a:t>
            </a:r>
            <a:r>
              <a:rPr lang="en-US" b="1" cap="all" dirty="0">
                <a:ln w="0"/>
                <a:solidFill>
                  <a:schemeClr val="tx1"/>
                </a:solidFill>
                <a:effectLst>
                  <a:reflection blurRad="12700" stA="50000" endPos="50000" dist="5000" dir="5400000" sy="-100000" rotWithShape="0"/>
                </a:effectLst>
                <a:cs typeface="Times New Roman" pitchFamily="18" charset="0"/>
              </a:rPr>
              <a:t> </a:t>
            </a:r>
            <a:r>
              <a:rPr lang="en-US" b="1" cap="all" dirty="0" err="1">
                <a:ln w="0"/>
                <a:solidFill>
                  <a:schemeClr val="tx1"/>
                </a:solidFill>
                <a:effectLst>
                  <a:reflection blurRad="12700" stA="50000" endPos="50000" dist="5000" dir="5400000" sy="-100000" rotWithShape="0"/>
                </a:effectLst>
                <a:cs typeface="Times New Roman" pitchFamily="18" charset="0"/>
              </a:rPr>
              <a:t>Abderrahim</a:t>
            </a:r>
            <a:r>
              <a:rPr lang="en-US" b="1" cap="all" dirty="0">
                <a:ln w="0"/>
                <a:solidFill>
                  <a:schemeClr val="tx1"/>
                </a:solidFill>
                <a:effectLst>
                  <a:reflection blurRad="12700" stA="50000" endPos="50000" dist="5000" dir="5400000" sy="-100000" rotWithShape="0"/>
                </a:effectLst>
                <a:cs typeface="Times New Roman" pitchFamily="18" charset="0"/>
              </a:rPr>
              <a:t> </a:t>
            </a:r>
            <a:endParaRPr lang="fr-FR" b="1" cap="all" dirty="0">
              <a:ln w="0"/>
              <a:solidFill>
                <a:schemeClr val="tx1"/>
              </a:solidFill>
              <a:effectLst>
                <a:reflection blurRad="12700" stA="50000" endPos="50000" dist="5000" dir="5400000" sy="-100000" rotWithShape="0"/>
              </a:effectLst>
              <a:cs typeface="Times New Roman" pitchFamily="18" charset="0"/>
            </a:endParaRPr>
          </a:p>
          <a:p>
            <a:pPr algn="just" eaLnBrk="1" fontAlgn="auto" hangingPunct="1">
              <a:spcBef>
                <a:spcPts val="0"/>
              </a:spcBef>
              <a:spcAft>
                <a:spcPts val="0"/>
              </a:spcAft>
              <a:defRPr/>
            </a:pPr>
            <a:r>
              <a:rPr lang="fr-FR" b="1" cap="all" dirty="0">
                <a:ln w="0"/>
                <a:solidFill>
                  <a:schemeClr val="tx1"/>
                </a:solidFill>
                <a:effectLst>
                  <a:reflection blurRad="12700" stA="50000" endPos="50000" dist="5000" dir="5400000" sy="-100000" rotWithShape="0"/>
                </a:effectLst>
                <a:cs typeface="Times New Roman" pitchFamily="18" charset="0"/>
              </a:rPr>
              <a:t>       </a:t>
            </a:r>
            <a:r>
              <a:rPr lang="fr-FR" b="1" cap="all" dirty="0">
                <a:ln w="0"/>
                <a:effectLst>
                  <a:reflection blurRad="12700" stA="50000" endPos="50000" dist="5000" dir="5400000" sy="-100000" rotWithShape="0"/>
                </a:effectLst>
                <a:cs typeface="Times New Roman" pitchFamily="18" charset="0"/>
              </a:rPr>
              <a:t> </a:t>
            </a:r>
            <a:r>
              <a:rPr lang="en-US" b="1" cap="all" dirty="0" err="1">
                <a:ln w="0"/>
                <a:solidFill>
                  <a:schemeClr val="tx1"/>
                </a:solidFill>
                <a:effectLst>
                  <a:reflection blurRad="12700" stA="50000" endPos="50000" dist="5000" dir="5400000" sy="-100000" rotWithShape="0"/>
                </a:effectLst>
                <a:cs typeface="Times New Roman" pitchFamily="18" charset="0"/>
              </a:rPr>
              <a:t>Fodil</a:t>
            </a:r>
            <a:r>
              <a:rPr lang="en-US" b="1" cap="all" dirty="0">
                <a:ln w="0"/>
                <a:solidFill>
                  <a:schemeClr val="tx1"/>
                </a:solidFill>
                <a:effectLst>
                  <a:reflection blurRad="12700" stA="50000" endPos="50000" dist="5000" dir="5400000" sy="-100000" rotWithShape="0"/>
                </a:effectLst>
                <a:cs typeface="Times New Roman" pitchFamily="18" charset="0"/>
              </a:rPr>
              <a:t> Mohamed </a:t>
            </a:r>
            <a:r>
              <a:rPr lang="en-US" b="1" cap="all" dirty="0" err="1">
                <a:ln w="0"/>
                <a:solidFill>
                  <a:schemeClr val="tx1"/>
                </a:solidFill>
                <a:effectLst>
                  <a:reflection blurRad="12700" stA="50000" endPos="50000" dist="5000" dir="5400000" sy="-100000" rotWithShape="0"/>
                </a:effectLst>
                <a:cs typeface="Times New Roman" pitchFamily="18" charset="0"/>
              </a:rPr>
              <a:t>Wassim</a:t>
            </a:r>
            <a:r>
              <a:rPr lang="en-US" b="1" cap="all" dirty="0">
                <a:ln w="0"/>
                <a:solidFill>
                  <a:schemeClr val="tx1"/>
                </a:solidFill>
                <a:effectLst>
                  <a:reflection blurRad="12700" stA="50000" endPos="50000" dist="5000" dir="5400000" sy="-100000" rotWithShape="0"/>
                </a:effectLst>
                <a:cs typeface="Times New Roman" pitchFamily="18" charset="0"/>
              </a:rPr>
              <a:t> </a:t>
            </a:r>
            <a:endParaRPr lang="fr-FR" b="1" cap="all" dirty="0">
              <a:ln w="0"/>
              <a:solidFill>
                <a:srgbClr val="FF0000"/>
              </a:solidFill>
              <a:effectLst>
                <a:reflection blurRad="12700" stA="50000" endPos="50000" dist="5000" dir="5400000" sy="-100000" rotWithShape="0"/>
              </a:effectLst>
              <a:cs typeface="Times New Roman" pitchFamily="18" charset="0"/>
            </a:endParaRPr>
          </a:p>
          <a:p>
            <a:pPr algn="just" eaLnBrk="1" fontAlgn="auto" hangingPunct="1">
              <a:spcBef>
                <a:spcPts val="0"/>
              </a:spcBef>
              <a:spcAft>
                <a:spcPts val="0"/>
              </a:spcAft>
              <a:defRPr/>
            </a:pPr>
            <a:r>
              <a:rPr lang="fr-FR" b="1" cap="all" dirty="0">
                <a:ln w="0"/>
                <a:solidFill>
                  <a:srgbClr val="FF0000"/>
                </a:solidFill>
                <a:effectLst>
                  <a:reflection blurRad="12700" stA="50000" endPos="50000" dist="5000" dir="5400000" sy="-100000" rotWithShape="0"/>
                </a:effectLst>
                <a:cs typeface="Times New Roman" pitchFamily="18" charset="0"/>
              </a:rPr>
              <a:t>                                                         </a:t>
            </a:r>
            <a:r>
              <a:rPr lang="fr-FR" sz="1600" b="1" i="1" dirty="0">
                <a:solidFill>
                  <a:srgbClr val="FF0000"/>
                </a:solidFill>
              </a:rPr>
              <a:t>Msila le 22.10.2024</a:t>
            </a:r>
          </a:p>
        </p:txBody>
      </p:sp>
      <p:sp>
        <p:nvSpPr>
          <p:cNvPr id="12" name="TextBox 11">
            <a:extLst>
              <a:ext uri="{FF2B5EF4-FFF2-40B4-BE49-F238E27FC236}">
                <a16:creationId xmlns:a16="http://schemas.microsoft.com/office/drawing/2014/main" xmlns="" id="{17F7B5D2-BFBA-4E7D-54FE-9BDC6F0EEAA8}"/>
              </a:ext>
            </a:extLst>
          </p:cNvPr>
          <p:cNvSpPr txBox="1"/>
          <p:nvPr/>
        </p:nvSpPr>
        <p:spPr>
          <a:xfrm>
            <a:off x="2413079" y="3689649"/>
            <a:ext cx="6476999" cy="1077218"/>
          </a:xfrm>
          <a:prstGeom prst="rect">
            <a:avLst/>
          </a:prstGeom>
          <a:noFill/>
        </p:spPr>
        <p:txBody>
          <a:bodyPr wrap="square" rtlCol="0">
            <a:spAutoFit/>
          </a:bodyPr>
          <a:lstStyle/>
          <a:p>
            <a:pPr algn="ctr"/>
            <a:r>
              <a:rPr lang="en-US" sz="3200" b="1" dirty="0" smtClean="0"/>
              <a:t>CONCEPTION ÉCOLOGIQUE DES BÂTIMENTS</a:t>
            </a:r>
            <a:endParaRPr lang="en-US" sz="3200" b="1" dirty="0"/>
          </a:p>
        </p:txBody>
      </p:sp>
      <p:grpSp>
        <p:nvGrpSpPr>
          <p:cNvPr id="13" name="Group 56">
            <a:extLst>
              <a:ext uri="{FF2B5EF4-FFF2-40B4-BE49-F238E27FC236}">
                <a16:creationId xmlns:a16="http://schemas.microsoft.com/office/drawing/2014/main" xmlns="" id="{43E1362F-08A1-57B0-0087-E55F3A5AEC23}"/>
              </a:ext>
            </a:extLst>
          </p:cNvPr>
          <p:cNvGrpSpPr>
            <a:grpSpLocks/>
          </p:cNvGrpSpPr>
          <p:nvPr/>
        </p:nvGrpSpPr>
        <p:grpSpPr bwMode="auto">
          <a:xfrm>
            <a:off x="1295097" y="56255"/>
            <a:ext cx="1439863" cy="900113"/>
            <a:chOff x="240" y="240"/>
            <a:chExt cx="672" cy="720"/>
          </a:xfrm>
        </p:grpSpPr>
        <p:pic>
          <p:nvPicPr>
            <p:cNvPr id="14" name="Picture 57" descr="a_0911">
              <a:extLst>
                <a:ext uri="{FF2B5EF4-FFF2-40B4-BE49-F238E27FC236}">
                  <a16:creationId xmlns:a16="http://schemas.microsoft.com/office/drawing/2014/main" xmlns="" id="{02979315-2AE7-F6D1-D187-D725817735B1}"/>
                </a:ext>
              </a:extLst>
            </p:cNvPr>
            <p:cNvPicPr>
              <a:picLocks noChangeAspect="1" noChangeArrowheads="1" noCrop="1"/>
            </p:cNvPicPr>
            <p:nvPr/>
          </p:nvPicPr>
          <p:blipFill>
            <a:blip r:embed="rId2" cstate="print"/>
            <a:srcRect/>
            <a:stretch>
              <a:fillRect/>
            </a:stretch>
          </p:blipFill>
          <p:spPr bwMode="auto">
            <a:xfrm>
              <a:off x="240" y="240"/>
              <a:ext cx="672" cy="720"/>
            </a:xfrm>
            <a:prstGeom prst="roundRect">
              <a:avLst>
                <a:gd name="adj" fmla="val 8594"/>
              </a:avLst>
            </a:prstGeom>
            <a:solidFill>
              <a:srgbClr val="FFFFFF">
                <a:shade val="85000"/>
              </a:srgbClr>
            </a:solidFill>
            <a:ln>
              <a:noFill/>
            </a:ln>
            <a:effectLst>
              <a:reflection blurRad="6350" stA="50000" endA="295" endPos="92000" dist="101600" dir="5400000" sy="-100000" algn="bl" rotWithShape="0"/>
            </a:effectLst>
          </p:spPr>
        </p:pic>
        <p:sp>
          <p:nvSpPr>
            <p:cNvPr id="15" name="Rectangle 58">
              <a:extLst>
                <a:ext uri="{FF2B5EF4-FFF2-40B4-BE49-F238E27FC236}">
                  <a16:creationId xmlns:a16="http://schemas.microsoft.com/office/drawing/2014/main" xmlns="" id="{D676F15D-6767-7509-6B99-8D67C1EC51B3}"/>
                </a:ext>
              </a:extLst>
            </p:cNvPr>
            <p:cNvSpPr>
              <a:spLocks noChangeArrowheads="1"/>
            </p:cNvSpPr>
            <p:nvPr/>
          </p:nvSpPr>
          <p:spPr bwMode="auto">
            <a:xfrm>
              <a:off x="240" y="240"/>
              <a:ext cx="672"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nchor="ctr"/>
            <a:lstStyle>
              <a:lvl1pPr defTabSz="762000">
                <a:defRPr>
                  <a:solidFill>
                    <a:schemeClr val="tx1"/>
                  </a:solidFill>
                  <a:latin typeface="Arial" panose="020B0604020202020204" pitchFamily="34" charset="0"/>
                  <a:cs typeface="Arial" panose="020B0604020202020204" pitchFamily="34" charset="0"/>
                </a:defRPr>
              </a:lvl1pPr>
              <a:lvl2pPr marL="742950" indent="-285750" defTabSz="762000">
                <a:defRPr>
                  <a:solidFill>
                    <a:schemeClr val="tx1"/>
                  </a:solidFill>
                  <a:latin typeface="Arial" panose="020B0604020202020204" pitchFamily="34" charset="0"/>
                  <a:cs typeface="Arial" panose="020B0604020202020204" pitchFamily="34" charset="0"/>
                </a:defRPr>
              </a:lvl2pPr>
              <a:lvl3pPr marL="1143000" indent="-228600" defTabSz="762000">
                <a:defRPr>
                  <a:solidFill>
                    <a:schemeClr val="tx1"/>
                  </a:solidFill>
                  <a:latin typeface="Arial" panose="020B0604020202020204" pitchFamily="34" charset="0"/>
                  <a:cs typeface="Arial" panose="020B0604020202020204" pitchFamily="34" charset="0"/>
                </a:defRPr>
              </a:lvl3pPr>
              <a:lvl4pPr marL="1600200" indent="-228600" defTabSz="762000">
                <a:defRPr>
                  <a:solidFill>
                    <a:schemeClr val="tx1"/>
                  </a:solidFill>
                  <a:latin typeface="Arial" panose="020B0604020202020204" pitchFamily="34" charset="0"/>
                  <a:cs typeface="Arial" panose="020B0604020202020204" pitchFamily="34" charset="0"/>
                </a:defRPr>
              </a:lvl4pPr>
              <a:lvl5pPr marL="2057400" indent="-228600" defTabSz="762000">
                <a:defRPr>
                  <a:solidFill>
                    <a:schemeClr val="tx1"/>
                  </a:solidFill>
                  <a:latin typeface="Arial" panose="020B0604020202020204" pitchFamily="34" charset="0"/>
                  <a:cs typeface="Arial" panose="020B0604020202020204" pitchFamily="34" charset="0"/>
                </a:defRPr>
              </a:lvl5pPr>
              <a:lvl6pPr marL="25146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7620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hangingPunct="1"/>
              <a:endParaRPr lang="fr-FR" altLang="fr-FR" sz="2400">
                <a:latin typeface="Perpetua" panose="02020502060401020303" pitchFamily="18" charset="0"/>
                <a:cs typeface="Times New Roman" panose="02020603050405020304" pitchFamily="18" charset="0"/>
              </a:endParaRPr>
            </a:p>
          </p:txBody>
        </p:sp>
      </p:grpSp>
    </p:spTree>
    <p:extLst>
      <p:ext uri="{BB962C8B-B14F-4D97-AF65-F5344CB8AC3E}">
        <p14:creationId xmlns:p14="http://schemas.microsoft.com/office/powerpoint/2010/main" val="23812564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51977" y="3790434"/>
            <a:ext cx="4551246" cy="400110"/>
          </a:xfrm>
          <a:prstGeom prst="rect">
            <a:avLst/>
          </a:prstGeom>
        </p:spPr>
        <p:txBody>
          <a:bodyPr wrap="none">
            <a:spAutoFit/>
          </a:bodyPr>
          <a:lstStyle/>
          <a:p>
            <a:r>
              <a:rPr lang="en-GB" sz="2000" u="sng" dirty="0">
                <a:solidFill>
                  <a:schemeClr val="accent5"/>
                </a:solidFill>
              </a:rPr>
              <a:t>RÉDUCTION DE L'EMPREINTE CARBONE</a:t>
            </a:r>
          </a:p>
        </p:txBody>
      </p:sp>
      <p:sp>
        <p:nvSpPr>
          <p:cNvPr id="5" name="Rectangle 4"/>
          <p:cNvSpPr/>
          <p:nvPr/>
        </p:nvSpPr>
        <p:spPr>
          <a:xfrm>
            <a:off x="2060575" y="4465935"/>
            <a:ext cx="5734050" cy="1200329"/>
          </a:xfrm>
          <a:prstGeom prst="rect">
            <a:avLst/>
          </a:prstGeom>
        </p:spPr>
        <p:txBody>
          <a:bodyPr wrap="square">
            <a:spAutoFit/>
          </a:bodyPr>
          <a:lstStyle/>
          <a:p>
            <a:pPr algn="ctr"/>
            <a:r>
              <a:rPr lang="fr-FR" dirty="0"/>
              <a:t>Les matériaux de construction ont un impact climatique caché lié à l'extraction des ressources, à la fabrication et à la logistique qu'il convient de réduire. </a:t>
            </a:r>
            <a:endParaRPr lang="en-GB"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1550" y="828993"/>
            <a:ext cx="5372100" cy="2686050"/>
          </a:xfrm>
          <a:prstGeom prst="rect">
            <a:avLst/>
          </a:prstGeom>
        </p:spPr>
      </p:pic>
    </p:spTree>
    <p:extLst>
      <p:ext uri="{BB962C8B-B14F-4D97-AF65-F5344CB8AC3E}">
        <p14:creationId xmlns:p14="http://schemas.microsoft.com/office/powerpoint/2010/main" val="22675544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933373" y="2199732"/>
            <a:ext cx="7914294" cy="2804403"/>
          </a:xfrm>
          <a:prstGeom prst="rect">
            <a:avLst/>
          </a:prstGeom>
        </p:spPr>
      </p:pic>
      <p:sp>
        <p:nvSpPr>
          <p:cNvPr id="7" name="Rectangle 6"/>
          <p:cNvSpPr/>
          <p:nvPr/>
        </p:nvSpPr>
        <p:spPr>
          <a:xfrm>
            <a:off x="1001108" y="3371100"/>
            <a:ext cx="7762061" cy="461665"/>
          </a:xfrm>
          <a:prstGeom prst="rect">
            <a:avLst/>
          </a:prstGeom>
        </p:spPr>
        <p:txBody>
          <a:bodyPr wrap="none">
            <a:spAutoFit/>
          </a:bodyPr>
          <a:lstStyle/>
          <a:p>
            <a:r>
              <a:rPr lang="fr-FR" sz="2400" b="1" dirty="0">
                <a:latin typeface="Monotype Corsiva" panose="03010101010201010101" pitchFamily="66" charset="0"/>
              </a:rPr>
              <a:t>Techniques</a:t>
            </a:r>
            <a:r>
              <a:rPr lang="fr-FR" b="1" dirty="0">
                <a:latin typeface="Monotype Corsiva" panose="03010101010201010101" pitchFamily="66" charset="0"/>
              </a:rPr>
              <a:t> </a:t>
            </a:r>
            <a:r>
              <a:rPr lang="fr-FR" sz="2400" b="1" dirty="0">
                <a:latin typeface="Monotype Corsiva" panose="03010101010201010101" pitchFamily="66" charset="0"/>
              </a:rPr>
              <a:t>et technologies dans la conception de bâtiments écologiques</a:t>
            </a:r>
            <a:endParaRPr lang="en-GB" b="1" dirty="0">
              <a:latin typeface="Monotype Corsiva" panose="03010101010201010101" pitchFamily="66" charset="0"/>
            </a:endParaRPr>
          </a:p>
        </p:txBody>
      </p:sp>
    </p:spTree>
    <p:extLst>
      <p:ext uri="{BB962C8B-B14F-4D97-AF65-F5344CB8AC3E}">
        <p14:creationId xmlns:p14="http://schemas.microsoft.com/office/powerpoint/2010/main" val="26131379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41532" y="4153326"/>
            <a:ext cx="2942940" cy="1811040"/>
          </a:xfrm>
          <a:prstGeom prst="rect">
            <a:avLst/>
          </a:prstGeom>
          <a:ln>
            <a:noFill/>
          </a:ln>
          <a:effectLst>
            <a:softEdge rad="112500"/>
          </a:effectLst>
        </p:spPr>
      </p:pic>
      <p:sp>
        <p:nvSpPr>
          <p:cNvPr id="4" name="Rectangle 3"/>
          <p:cNvSpPr/>
          <p:nvPr/>
        </p:nvSpPr>
        <p:spPr>
          <a:xfrm>
            <a:off x="245532" y="484076"/>
            <a:ext cx="6096000" cy="5632311"/>
          </a:xfrm>
          <a:prstGeom prst="rect">
            <a:avLst/>
          </a:prstGeom>
        </p:spPr>
        <p:txBody>
          <a:bodyPr>
            <a:spAutoFit/>
          </a:bodyPr>
          <a:lstStyle/>
          <a:p>
            <a:pPr marL="285750" indent="-285750">
              <a:buFont typeface="Arial" panose="020B0604020202020204" pitchFamily="34" charset="0"/>
              <a:buChar char="•"/>
            </a:pPr>
            <a:r>
              <a:rPr lang="fr-FR" b="1" u="sng" dirty="0"/>
              <a:t>Panneaux solaires </a:t>
            </a:r>
            <a:r>
              <a:rPr lang="fr-FR" b="1" u="sng" dirty="0" smtClean="0"/>
              <a:t>:</a:t>
            </a:r>
          </a:p>
          <a:p>
            <a:r>
              <a:rPr lang="fr-FR" dirty="0" smtClean="0"/>
              <a:t>Pour </a:t>
            </a:r>
            <a:r>
              <a:rPr lang="fr-FR" dirty="0"/>
              <a:t>produire de l'électricité et fournir une source d'énergie durable.</a:t>
            </a:r>
          </a:p>
          <a:p>
            <a:endParaRPr lang="fr-FR" dirty="0" smtClean="0"/>
          </a:p>
          <a:p>
            <a:endParaRPr lang="fr-FR" dirty="0"/>
          </a:p>
          <a:p>
            <a:pPr marL="285750" indent="-285750">
              <a:buFont typeface="Arial" panose="020B0604020202020204" pitchFamily="34" charset="0"/>
              <a:buChar char="•"/>
            </a:pPr>
            <a:r>
              <a:rPr lang="fr-FR" b="1" u="sng" dirty="0"/>
              <a:t>Systèmes de récupération d'eau de pluie : </a:t>
            </a:r>
            <a:endParaRPr lang="fr-FR" b="1" u="sng" dirty="0" smtClean="0"/>
          </a:p>
          <a:p>
            <a:r>
              <a:rPr lang="fr-FR" dirty="0" smtClean="0"/>
              <a:t>Pour </a:t>
            </a:r>
            <a:r>
              <a:rPr lang="fr-FR" dirty="0"/>
              <a:t>utiliser l'eau dans les systèmes d'irrigation ou sanitaires</a:t>
            </a:r>
            <a:r>
              <a:rPr lang="fr-FR" dirty="0" smtClean="0"/>
              <a:t>.</a:t>
            </a:r>
          </a:p>
          <a:p>
            <a:endParaRPr lang="fr-FR" dirty="0" smtClean="0"/>
          </a:p>
          <a:p>
            <a:endParaRPr lang="fr-FR" dirty="0"/>
          </a:p>
          <a:p>
            <a:pPr marL="285750" indent="-285750">
              <a:buFont typeface="Arial" panose="020B0604020202020204" pitchFamily="34" charset="0"/>
              <a:buChar char="•"/>
            </a:pPr>
            <a:r>
              <a:rPr lang="fr-FR" b="1" u="sng" dirty="0"/>
              <a:t>Technologies de construction intelligente : </a:t>
            </a:r>
            <a:endParaRPr lang="fr-FR" b="1" u="sng" dirty="0" smtClean="0"/>
          </a:p>
          <a:p>
            <a:r>
              <a:rPr lang="fr-FR" dirty="0" smtClean="0"/>
              <a:t>Pour </a:t>
            </a:r>
            <a:r>
              <a:rPr lang="fr-FR" dirty="0"/>
              <a:t>contrôler la consommation d'énergie grâce à des systèmes intelligents de gestion de l'éclairage, du chauffage et de la ventilation.</a:t>
            </a:r>
          </a:p>
          <a:p>
            <a:endParaRPr lang="fr-FR" dirty="0" smtClean="0"/>
          </a:p>
          <a:p>
            <a:endParaRPr lang="fr-FR" dirty="0"/>
          </a:p>
          <a:p>
            <a:pPr marL="285750" indent="-285750">
              <a:buFont typeface="Arial" panose="020B0604020202020204" pitchFamily="34" charset="0"/>
              <a:buChar char="•"/>
            </a:pPr>
            <a:r>
              <a:rPr lang="fr-FR" b="1" u="sng" dirty="0"/>
              <a:t>Isolation thermique </a:t>
            </a:r>
            <a:r>
              <a:rPr lang="fr-FR" b="1" u="sng" dirty="0" smtClean="0"/>
              <a:t>:</a:t>
            </a:r>
          </a:p>
          <a:p>
            <a:r>
              <a:rPr lang="fr-FR" dirty="0" smtClean="0"/>
              <a:t>Grâce </a:t>
            </a:r>
            <a:r>
              <a:rPr lang="fr-FR" dirty="0"/>
              <a:t>à des matériaux modernes qui améliorent l'efficacité thermique du bâtiment et réduisent le besoin en systèmes de chauffage ou de climatisation.</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41532" y="216905"/>
            <a:ext cx="2942940" cy="1704957"/>
          </a:xfrm>
          <a:prstGeom prst="rect">
            <a:avLst/>
          </a:prstGeom>
          <a:ln>
            <a:noFill/>
          </a:ln>
          <a:effectLst>
            <a:softEdge rad="112500"/>
          </a:effectLst>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1532" y="2091439"/>
            <a:ext cx="2942940" cy="1892310"/>
          </a:xfrm>
          <a:prstGeom prst="rect">
            <a:avLst/>
          </a:prstGeom>
          <a:ln>
            <a:noFill/>
          </a:ln>
          <a:effectLst>
            <a:softEdge rad="112500"/>
          </a:effectLst>
        </p:spPr>
      </p:pic>
    </p:spTree>
    <p:extLst>
      <p:ext uri="{BB962C8B-B14F-4D97-AF65-F5344CB8AC3E}">
        <p14:creationId xmlns:p14="http://schemas.microsoft.com/office/powerpoint/2010/main" val="36919348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33373" y="2199732"/>
            <a:ext cx="7914294" cy="2804403"/>
          </a:xfrm>
          <a:prstGeom prst="rect">
            <a:avLst/>
          </a:prstGeom>
        </p:spPr>
      </p:pic>
      <p:sp>
        <p:nvSpPr>
          <p:cNvPr id="5" name="Rectangle 4"/>
          <p:cNvSpPr/>
          <p:nvPr/>
        </p:nvSpPr>
        <p:spPr>
          <a:xfrm>
            <a:off x="1203790" y="3340323"/>
            <a:ext cx="6784230" cy="523220"/>
          </a:xfrm>
          <a:prstGeom prst="rect">
            <a:avLst/>
          </a:prstGeom>
        </p:spPr>
        <p:txBody>
          <a:bodyPr wrap="none">
            <a:spAutoFit/>
          </a:bodyPr>
          <a:lstStyle/>
          <a:p>
            <a:r>
              <a:rPr lang="fr-FR" sz="2800" b="1" dirty="0">
                <a:latin typeface="Monotype Corsiva" panose="03010101010201010101" pitchFamily="66" charset="0"/>
              </a:rPr>
              <a:t>Avantages de la conception de bâtiments écologiques</a:t>
            </a:r>
          </a:p>
        </p:txBody>
      </p:sp>
    </p:spTree>
    <p:extLst>
      <p:ext uri="{BB962C8B-B14F-4D97-AF65-F5344CB8AC3E}">
        <p14:creationId xmlns:p14="http://schemas.microsoft.com/office/powerpoint/2010/main" val="10812528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13466" y="602103"/>
            <a:ext cx="6096000" cy="1077218"/>
          </a:xfrm>
          <a:prstGeom prst="rect">
            <a:avLst/>
          </a:prstGeom>
        </p:spPr>
        <p:txBody>
          <a:bodyPr>
            <a:spAutoFit/>
          </a:bodyPr>
          <a:lstStyle/>
          <a:p>
            <a:r>
              <a:rPr lang="fr-FR" sz="1600" b="1" dirty="0">
                <a:solidFill>
                  <a:srgbClr val="666666"/>
                </a:solidFill>
                <a:latin typeface="Artifakt"/>
              </a:rPr>
              <a:t>Réduction des coûts d'exploitation</a:t>
            </a:r>
          </a:p>
          <a:p>
            <a:r>
              <a:rPr lang="fr-FR" sz="1600" dirty="0">
                <a:solidFill>
                  <a:srgbClr val="666666"/>
                </a:solidFill>
                <a:latin typeface="Artifakt"/>
              </a:rPr>
              <a:t>Les bâtiments écologiques ont des coûts d'exploitation moins élevés, car ils utilisent plus efficacement les ressources, notamment les matériaux et l'énergie.</a:t>
            </a:r>
            <a:endParaRPr lang="fr-FR" sz="1600" b="0" i="0" dirty="0">
              <a:solidFill>
                <a:srgbClr val="666666"/>
              </a:solidFill>
              <a:effectLst/>
              <a:latin typeface="Artifakt"/>
            </a:endParaRPr>
          </a:p>
        </p:txBody>
      </p:sp>
      <p:sp>
        <p:nvSpPr>
          <p:cNvPr id="5" name="Rectangle 4"/>
          <p:cNvSpPr/>
          <p:nvPr/>
        </p:nvSpPr>
        <p:spPr>
          <a:xfrm>
            <a:off x="1913466" y="2109170"/>
            <a:ext cx="6096000" cy="1077218"/>
          </a:xfrm>
          <a:prstGeom prst="rect">
            <a:avLst/>
          </a:prstGeom>
        </p:spPr>
        <p:txBody>
          <a:bodyPr>
            <a:spAutoFit/>
          </a:bodyPr>
          <a:lstStyle/>
          <a:p>
            <a:r>
              <a:rPr lang="fr-FR" sz="1600" b="1" dirty="0">
                <a:solidFill>
                  <a:srgbClr val="666666"/>
                </a:solidFill>
                <a:latin typeface="Artifakt"/>
              </a:rPr>
              <a:t>Moins d'émissions de gaz à effet de serre</a:t>
            </a:r>
          </a:p>
          <a:p>
            <a:r>
              <a:rPr lang="fr-FR" sz="1600" dirty="0">
                <a:solidFill>
                  <a:srgbClr val="666666"/>
                </a:solidFill>
                <a:latin typeface="Artifakt"/>
              </a:rPr>
              <a:t>Les bâtiments génèrent environ un tiers des émissions mondiales de gaz à effet de serre. La conception de bâtiments écologiques peut les réduire considérablement.</a:t>
            </a:r>
            <a:endParaRPr lang="fr-FR" sz="1600" b="0" i="0" dirty="0">
              <a:solidFill>
                <a:srgbClr val="666666"/>
              </a:solidFill>
              <a:effectLst/>
              <a:latin typeface="Artifakt"/>
            </a:endParaRPr>
          </a:p>
        </p:txBody>
      </p:sp>
      <p:sp>
        <p:nvSpPr>
          <p:cNvPr id="6" name="Rectangle 5"/>
          <p:cNvSpPr/>
          <p:nvPr/>
        </p:nvSpPr>
        <p:spPr>
          <a:xfrm>
            <a:off x="1913466" y="3616237"/>
            <a:ext cx="6096000" cy="1077218"/>
          </a:xfrm>
          <a:prstGeom prst="rect">
            <a:avLst/>
          </a:prstGeom>
        </p:spPr>
        <p:txBody>
          <a:bodyPr>
            <a:spAutoFit/>
          </a:bodyPr>
          <a:lstStyle/>
          <a:p>
            <a:r>
              <a:rPr lang="fr-FR" sz="1600" b="1" dirty="0">
                <a:solidFill>
                  <a:srgbClr val="666666"/>
                </a:solidFill>
                <a:latin typeface="Artifakt"/>
              </a:rPr>
              <a:t>Augmentation de la valeur des propriétés</a:t>
            </a:r>
          </a:p>
          <a:p>
            <a:r>
              <a:rPr lang="fr-FR" sz="1600" dirty="0">
                <a:solidFill>
                  <a:srgbClr val="666666"/>
                </a:solidFill>
                <a:latin typeface="Artifakt"/>
              </a:rPr>
              <a:t>Pour les nouveaux bâtiments écologiques, les maîtres d'ouvrage observent une </a:t>
            </a:r>
            <a:r>
              <a:rPr lang="fr-FR" sz="1600" b="1" dirty="0">
                <a:solidFill>
                  <a:srgbClr val="444444"/>
                </a:solidFill>
                <a:latin typeface="Artifakt"/>
                <a:hlinkClick r:id="rId2"/>
              </a:rPr>
              <a:t>augmentation de 7 %</a:t>
            </a:r>
            <a:r>
              <a:rPr lang="fr-FR" sz="1600" dirty="0">
                <a:solidFill>
                  <a:srgbClr val="666666"/>
                </a:solidFill>
                <a:latin typeface="Artifakt"/>
              </a:rPr>
              <a:t> de la valeur des actifs par rapport aux structures traditionnelles.</a:t>
            </a:r>
            <a:endParaRPr lang="fr-FR" sz="1600" b="0" i="0" dirty="0">
              <a:solidFill>
                <a:srgbClr val="666666"/>
              </a:solidFill>
              <a:effectLst/>
              <a:latin typeface="Artifakt"/>
            </a:endParaRPr>
          </a:p>
        </p:txBody>
      </p:sp>
      <p:sp>
        <p:nvSpPr>
          <p:cNvPr id="7" name="Rectangle 6"/>
          <p:cNvSpPr/>
          <p:nvPr/>
        </p:nvSpPr>
        <p:spPr>
          <a:xfrm>
            <a:off x="1913466" y="5123304"/>
            <a:ext cx="6096000" cy="1077218"/>
          </a:xfrm>
          <a:prstGeom prst="rect">
            <a:avLst/>
          </a:prstGeom>
        </p:spPr>
        <p:txBody>
          <a:bodyPr>
            <a:spAutoFit/>
          </a:bodyPr>
          <a:lstStyle/>
          <a:p>
            <a:r>
              <a:rPr lang="fr-FR" sz="1600" b="1" dirty="0">
                <a:solidFill>
                  <a:srgbClr val="666666"/>
                </a:solidFill>
                <a:latin typeface="Artifakt"/>
              </a:rPr>
              <a:t>Amélioration de la santé et du confort des occupants</a:t>
            </a:r>
          </a:p>
          <a:p>
            <a:r>
              <a:rPr lang="fr-FR" sz="1600" dirty="0">
                <a:solidFill>
                  <a:srgbClr val="666666"/>
                </a:solidFill>
                <a:latin typeface="Artifakt"/>
              </a:rPr>
              <a:t>La conception de bâtiments écologiques inclut des stratégies d'optimisation de la température, de l'humidité et de la lumière, et réduit les quantités de polluants, d'irritants et de bruit.</a:t>
            </a:r>
            <a:endParaRPr lang="fr-FR" sz="1600" b="0" i="0" dirty="0">
              <a:solidFill>
                <a:srgbClr val="666666"/>
              </a:solidFill>
              <a:effectLst/>
              <a:latin typeface="Artifakt"/>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102" y="397934"/>
            <a:ext cx="1536687" cy="1171321"/>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779" y="1985623"/>
            <a:ext cx="1445159" cy="1101555"/>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6779" y="3503733"/>
            <a:ext cx="1439334" cy="1097114"/>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1026" y="5017402"/>
            <a:ext cx="1435087" cy="1093877"/>
          </a:xfrm>
          <a:prstGeom prst="rect">
            <a:avLst/>
          </a:prstGeom>
        </p:spPr>
      </p:pic>
    </p:spTree>
    <p:extLst>
      <p:ext uri="{BB962C8B-B14F-4D97-AF65-F5344CB8AC3E}">
        <p14:creationId xmlns:p14="http://schemas.microsoft.com/office/powerpoint/2010/main" val="35192160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933373" y="2199732"/>
            <a:ext cx="7914294" cy="2804403"/>
          </a:xfrm>
          <a:prstGeom prst="rect">
            <a:avLst/>
          </a:prstGeom>
        </p:spPr>
      </p:pic>
      <p:sp>
        <p:nvSpPr>
          <p:cNvPr id="6" name="Rectangle 5"/>
          <p:cNvSpPr/>
          <p:nvPr/>
        </p:nvSpPr>
        <p:spPr>
          <a:xfrm>
            <a:off x="1596987" y="3278767"/>
            <a:ext cx="6006080" cy="646331"/>
          </a:xfrm>
          <a:prstGeom prst="rect">
            <a:avLst/>
          </a:prstGeom>
        </p:spPr>
        <p:txBody>
          <a:bodyPr wrap="square">
            <a:spAutoFit/>
          </a:bodyPr>
          <a:lstStyle/>
          <a:p>
            <a:r>
              <a:rPr lang="en-GB" sz="3600" b="1" dirty="0" err="1">
                <a:latin typeface="Monotype Corsiva" panose="03010101010201010101" pitchFamily="66" charset="0"/>
              </a:rPr>
              <a:t>Exemples</a:t>
            </a:r>
            <a:r>
              <a:rPr lang="en-GB" sz="3600" b="1" dirty="0">
                <a:latin typeface="Monotype Corsiva" panose="03010101010201010101" pitchFamily="66" charset="0"/>
              </a:rPr>
              <a:t> de </a:t>
            </a:r>
            <a:r>
              <a:rPr lang="en-GB" sz="3600" b="1" dirty="0" err="1">
                <a:latin typeface="Monotype Corsiva" panose="03010101010201010101" pitchFamily="66" charset="0"/>
              </a:rPr>
              <a:t>bâtiments</a:t>
            </a:r>
            <a:r>
              <a:rPr lang="en-GB" sz="3600" b="1" dirty="0">
                <a:latin typeface="Monotype Corsiva" panose="03010101010201010101" pitchFamily="66" charset="0"/>
              </a:rPr>
              <a:t> </a:t>
            </a:r>
            <a:r>
              <a:rPr lang="en-GB" sz="3600" b="1" dirty="0" err="1">
                <a:latin typeface="Monotype Corsiva" panose="03010101010201010101" pitchFamily="66" charset="0"/>
              </a:rPr>
              <a:t>écologiques</a:t>
            </a:r>
            <a:endParaRPr lang="en-GB" sz="3600" b="1" dirty="0">
              <a:latin typeface="Monotype Corsiva" panose="03010101010201010101" pitchFamily="66" charset="0"/>
            </a:endParaRPr>
          </a:p>
        </p:txBody>
      </p:sp>
    </p:spTree>
    <p:extLst>
      <p:ext uri="{BB962C8B-B14F-4D97-AF65-F5344CB8AC3E}">
        <p14:creationId xmlns:p14="http://schemas.microsoft.com/office/powerpoint/2010/main" val="34916375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8105" y="3772618"/>
            <a:ext cx="3235053" cy="369332"/>
          </a:xfrm>
          <a:prstGeom prst="rect">
            <a:avLst/>
          </a:prstGeom>
        </p:spPr>
        <p:txBody>
          <a:bodyPr wrap="none">
            <a:spAutoFit/>
          </a:bodyPr>
          <a:lstStyle/>
          <a:p>
            <a:r>
              <a:rPr lang="en-GB" dirty="0"/>
              <a:t>1. Bank of America, New York</a:t>
            </a:r>
          </a:p>
        </p:txBody>
      </p:sp>
      <p:sp>
        <p:nvSpPr>
          <p:cNvPr id="5" name="Rectangle 4"/>
          <p:cNvSpPr/>
          <p:nvPr/>
        </p:nvSpPr>
        <p:spPr>
          <a:xfrm>
            <a:off x="825501" y="4263854"/>
            <a:ext cx="2906188" cy="1569660"/>
          </a:xfrm>
          <a:prstGeom prst="rect">
            <a:avLst/>
          </a:prstGeom>
        </p:spPr>
        <p:txBody>
          <a:bodyPr wrap="square">
            <a:spAutoFit/>
          </a:bodyPr>
          <a:lstStyle/>
          <a:p>
            <a:pPr algn="ctr"/>
            <a:r>
              <a:rPr lang="fr-FR" sz="1200" dirty="0"/>
              <a:t>Achevé en 2009, ce gratte-ciel conçu en matériaux recyclables présente de nombreuses innovations écologiques qui ont en fait un modèle d’avenir pour l’architecture verte. Parmi les plus notables, une centrale au gaz naturel qui couvre 70 % de la consommation électrique du bâtiment.</a:t>
            </a:r>
            <a:endParaRPr lang="en-GB" sz="12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262" y="922867"/>
            <a:ext cx="3914665" cy="2611081"/>
          </a:xfrm>
          <a:prstGeom prst="rect">
            <a:avLst/>
          </a:prstGeom>
        </p:spPr>
      </p:pic>
      <p:sp>
        <p:nvSpPr>
          <p:cNvPr id="7" name="Rectangle 6"/>
          <p:cNvSpPr/>
          <p:nvPr/>
        </p:nvSpPr>
        <p:spPr>
          <a:xfrm>
            <a:off x="5630513" y="4263854"/>
            <a:ext cx="3276420" cy="1754326"/>
          </a:xfrm>
          <a:prstGeom prst="rect">
            <a:avLst/>
          </a:prstGeom>
        </p:spPr>
        <p:txBody>
          <a:bodyPr wrap="square">
            <a:spAutoFit/>
          </a:bodyPr>
          <a:lstStyle/>
          <a:p>
            <a:pPr algn="ctr"/>
            <a:r>
              <a:rPr lang="fr-FR" sz="1200" dirty="0"/>
              <a:t>Inauguré en 2015, le quartier général de </a:t>
            </a:r>
            <a:r>
              <a:rPr lang="fr-FR" sz="1200" dirty="0" err="1"/>
              <a:t>Deloitte</a:t>
            </a:r>
            <a:r>
              <a:rPr lang="fr-FR" sz="1200" dirty="0"/>
              <a:t> a été élu « bâtiment le plus vert du monde » par l’agence britannique BREEAM. En plus de panneaux solaires, de systèmes de géothermie et de récupération des eaux de pluie, 28 000 capteurs connectés permettent aux collaborateurs de régler l’éclairage et la température de leur poste de travail depuis une application mobile.</a:t>
            </a:r>
            <a:endParaRPr lang="en-GB" sz="1200" dirty="0"/>
          </a:p>
        </p:txBody>
      </p:sp>
      <p:sp>
        <p:nvSpPr>
          <p:cNvPr id="8" name="Rectangle 7"/>
          <p:cNvSpPr/>
          <p:nvPr/>
        </p:nvSpPr>
        <p:spPr>
          <a:xfrm>
            <a:off x="5704693" y="3772618"/>
            <a:ext cx="2719719" cy="369332"/>
          </a:xfrm>
          <a:prstGeom prst="rect">
            <a:avLst/>
          </a:prstGeom>
        </p:spPr>
        <p:txBody>
          <a:bodyPr wrap="none">
            <a:spAutoFit/>
          </a:bodyPr>
          <a:lstStyle/>
          <a:p>
            <a:pPr fontAlgn="base"/>
            <a:r>
              <a:rPr lang="en-GB" dirty="0"/>
              <a:t>6. The Edge, Amsterdam</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1847" y="922867"/>
            <a:ext cx="3870874" cy="2611081"/>
          </a:xfrm>
          <a:prstGeom prst="rect">
            <a:avLst/>
          </a:prstGeom>
        </p:spPr>
      </p:pic>
    </p:spTree>
    <p:extLst>
      <p:ext uri="{BB962C8B-B14F-4D97-AF65-F5344CB8AC3E}">
        <p14:creationId xmlns:p14="http://schemas.microsoft.com/office/powerpoint/2010/main" val="30902722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435018" y="1984464"/>
            <a:ext cx="7914294" cy="2804403"/>
          </a:xfrm>
          <a:prstGeom prst="rect">
            <a:avLst/>
          </a:prstGeom>
        </p:spPr>
      </p:pic>
      <p:sp>
        <p:nvSpPr>
          <p:cNvPr id="5" name="Rectangle 4"/>
          <p:cNvSpPr/>
          <p:nvPr/>
        </p:nvSpPr>
        <p:spPr>
          <a:xfrm>
            <a:off x="3741165" y="3117333"/>
            <a:ext cx="2355132" cy="769441"/>
          </a:xfrm>
          <a:prstGeom prst="rect">
            <a:avLst/>
          </a:prstGeom>
        </p:spPr>
        <p:txBody>
          <a:bodyPr wrap="none">
            <a:spAutoFit/>
          </a:bodyPr>
          <a:lstStyle/>
          <a:p>
            <a:r>
              <a:rPr lang="en-GB" sz="4400" b="1" dirty="0">
                <a:latin typeface="Monotype Corsiva" panose="03010101010201010101" pitchFamily="66" charset="0"/>
              </a:rPr>
              <a:t>Conclusion</a:t>
            </a:r>
            <a:endParaRPr lang="en-GB" b="1" dirty="0">
              <a:latin typeface="Monotype Corsiva" panose="03010101010201010101" pitchFamily="66" charset="0"/>
            </a:endParaRPr>
          </a:p>
        </p:txBody>
      </p:sp>
    </p:spTree>
    <p:extLst>
      <p:ext uri="{BB962C8B-B14F-4D97-AF65-F5344CB8AC3E}">
        <p14:creationId xmlns:p14="http://schemas.microsoft.com/office/powerpoint/2010/main" val="9498278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3067" t="10867" r="2711"/>
          <a:stretch/>
        </p:blipFill>
        <p:spPr>
          <a:xfrm>
            <a:off x="0" y="0"/>
            <a:ext cx="8819625" cy="4004732"/>
          </a:xfrm>
          <a:prstGeom prst="rect">
            <a:avLst/>
          </a:prstGeom>
        </p:spPr>
      </p:pic>
      <p:sp>
        <p:nvSpPr>
          <p:cNvPr id="4" name="Rectangle 3"/>
          <p:cNvSpPr/>
          <p:nvPr/>
        </p:nvSpPr>
        <p:spPr>
          <a:xfrm>
            <a:off x="3750733" y="1896533"/>
            <a:ext cx="5068892" cy="4524315"/>
          </a:xfrm>
          <a:prstGeom prst="rect">
            <a:avLst/>
          </a:prstGeom>
        </p:spPr>
        <p:txBody>
          <a:bodyPr wrap="square">
            <a:spAutoFit/>
          </a:bodyPr>
          <a:lstStyle/>
          <a:p>
            <a:r>
              <a:rPr lang="fr-FR" dirty="0"/>
              <a:t>La conception de bâtiments écologiques représente un pas important vers un avenir plus durable</a:t>
            </a:r>
            <a:r>
              <a:rPr lang="fr-FR" dirty="0" smtClean="0"/>
              <a:t>.</a:t>
            </a:r>
          </a:p>
          <a:p>
            <a:endParaRPr lang="fr-FR" dirty="0" smtClean="0"/>
          </a:p>
          <a:p>
            <a:r>
              <a:rPr lang="fr-FR" dirty="0" smtClean="0"/>
              <a:t>Elle </a:t>
            </a:r>
            <a:r>
              <a:rPr lang="fr-FR" dirty="0"/>
              <a:t>contribue à réduire les impacts négatifs de la construction sur l'environnement, optimise l'utilisation des ressources naturelles, et crée des environnements intérieurs sains et confortables</a:t>
            </a:r>
            <a:r>
              <a:rPr lang="fr-FR" dirty="0" smtClean="0"/>
              <a:t>.</a:t>
            </a:r>
          </a:p>
          <a:p>
            <a:endParaRPr lang="fr-FR" dirty="0" smtClean="0"/>
          </a:p>
          <a:p>
            <a:r>
              <a:rPr lang="fr-FR" dirty="0" smtClean="0"/>
              <a:t>Malgré </a:t>
            </a:r>
            <a:r>
              <a:rPr lang="fr-FR" dirty="0"/>
              <a:t>les défis auxquels ce secteur est confronté, les avantages environnementaux, économiques et sociaux justifient la poursuite du développement des technologies et des matériaux permettant la création de bâtiments plus durables.</a:t>
            </a:r>
            <a:endParaRPr lang="en-GB" dirty="0"/>
          </a:p>
        </p:txBody>
      </p:sp>
    </p:spTree>
    <p:extLst>
      <p:ext uri="{BB962C8B-B14F-4D97-AF65-F5344CB8AC3E}">
        <p14:creationId xmlns:p14="http://schemas.microsoft.com/office/powerpoint/2010/main" val="41189353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0867" y="2675466"/>
            <a:ext cx="1464733" cy="685801"/>
          </a:xfrm>
        </p:spPr>
        <p:txBody>
          <a:bodyPr/>
          <a:lstStyle/>
          <a:p>
            <a:r>
              <a:rPr lang="fr-FR" dirty="0" smtClean="0"/>
              <a:t>MERCI</a:t>
            </a:r>
            <a:endParaRPr lang="en-GB" dirty="0"/>
          </a:p>
        </p:txBody>
      </p:sp>
    </p:spTree>
    <p:extLst>
      <p:ext uri="{BB962C8B-B14F-4D97-AF65-F5344CB8AC3E}">
        <p14:creationId xmlns:p14="http://schemas.microsoft.com/office/powerpoint/2010/main" val="10164778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rc 16">
            <a:extLst>
              <a:ext uri="{FF2B5EF4-FFF2-40B4-BE49-F238E27FC236}">
                <a16:creationId xmlns:a16="http://schemas.microsoft.com/office/drawing/2014/main" xmlns="" id="{1D24F4CF-5134-04B7-06E9-6EAB13052C3B}"/>
              </a:ext>
            </a:extLst>
          </p:cNvPr>
          <p:cNvSpPr/>
          <p:nvPr/>
        </p:nvSpPr>
        <p:spPr>
          <a:xfrm>
            <a:off x="-3430150" y="0"/>
            <a:ext cx="6858001" cy="6858001"/>
          </a:xfrm>
          <a:prstGeom prst="arc">
            <a:avLst>
              <a:gd name="adj1" fmla="val 16200000"/>
              <a:gd name="adj2" fmla="val 5370932"/>
            </a:avLst>
          </a:prstGeom>
          <a:gradFill flip="none" rotWithShape="1">
            <a:gsLst>
              <a:gs pos="28000">
                <a:srgbClr val="92D050"/>
              </a:gs>
              <a:gs pos="50000">
                <a:srgbClr val="92D050">
                  <a:tint val="44500"/>
                  <a:satMod val="160000"/>
                </a:srgbClr>
              </a:gs>
              <a:gs pos="100000">
                <a:srgbClr val="92D050">
                  <a:tint val="23500"/>
                  <a:satMod val="160000"/>
                </a:srgbClr>
              </a:gs>
            </a:gsLst>
            <a:lin ang="0" scaled="1"/>
            <a:tileRect/>
          </a:gradFill>
          <a:ln w="38100" cap="flat" cmpd="sng" algn="ctr">
            <a:solidFill>
              <a:srgbClr val="918485"/>
            </a:solidFill>
            <a:prstDash val="solid"/>
          </a:ln>
          <a:effectLst>
            <a:outerShdw blurRad="38100" dist="25400" dir="5400000" algn="t" rotWithShape="0">
              <a:srgbClr val="000000">
                <a:alpha val="50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92D050"/>
              </a:solidFill>
              <a:effectLst/>
              <a:uLnTx/>
              <a:uFillTx/>
              <a:latin typeface="Perpetua"/>
            </a:endParaRPr>
          </a:p>
        </p:txBody>
      </p:sp>
      <p:sp>
        <p:nvSpPr>
          <p:cNvPr id="6" name="TextBox 7">
            <a:extLst>
              <a:ext uri="{FF2B5EF4-FFF2-40B4-BE49-F238E27FC236}">
                <a16:creationId xmlns:a16="http://schemas.microsoft.com/office/drawing/2014/main" xmlns="" id="{A49DD64A-E623-F190-0030-90A38A23B1FB}"/>
              </a:ext>
            </a:extLst>
          </p:cNvPr>
          <p:cNvSpPr txBox="1"/>
          <p:nvPr/>
        </p:nvSpPr>
        <p:spPr>
          <a:xfrm flipH="1">
            <a:off x="2568765" y="491869"/>
            <a:ext cx="3840481" cy="430887"/>
          </a:xfrm>
          <a:prstGeom prst="rect">
            <a:avLst/>
          </a:prstGeom>
          <a:noFill/>
        </p:spPr>
        <p:txBody>
          <a:bodyPr>
            <a:spAutoFit/>
          </a:bodyPr>
          <a:lstStyle/>
          <a:p>
            <a:pPr eaLnBrk="1" fontAlgn="auto" hangingPunct="1">
              <a:spcBef>
                <a:spcPts val="0"/>
              </a:spcBef>
              <a:spcAft>
                <a:spcPts val="0"/>
              </a:spcAft>
              <a:defRPr/>
            </a:pPr>
            <a:r>
              <a:rPr lang="en-US" sz="2200" dirty="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cs typeface="+mn-cs"/>
              </a:rPr>
              <a:t>Introduction</a:t>
            </a:r>
          </a:p>
        </p:txBody>
      </p:sp>
      <p:sp>
        <p:nvSpPr>
          <p:cNvPr id="7" name="TextBox 8">
            <a:extLst>
              <a:ext uri="{FF2B5EF4-FFF2-40B4-BE49-F238E27FC236}">
                <a16:creationId xmlns:a16="http://schemas.microsoft.com/office/drawing/2014/main" xmlns="" id="{4FDE7E58-AFB3-3273-38DA-F94084DDBE11}"/>
              </a:ext>
            </a:extLst>
          </p:cNvPr>
          <p:cNvSpPr txBox="1"/>
          <p:nvPr/>
        </p:nvSpPr>
        <p:spPr>
          <a:xfrm flipH="1">
            <a:off x="3479177" y="1866877"/>
            <a:ext cx="6606959" cy="769441"/>
          </a:xfrm>
          <a:prstGeom prst="rect">
            <a:avLst/>
          </a:prstGeom>
          <a:noFill/>
        </p:spPr>
        <p:txBody>
          <a:bodyPr wrap="square">
            <a:spAutoFit/>
          </a:bodyPr>
          <a:lstStyle/>
          <a:p>
            <a:pPr>
              <a:defRPr/>
            </a:pPr>
            <a:r>
              <a:rPr lang="fr-FR" sz="2200" dirty="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rPr>
              <a:t>Les trois principes de la conception de bâtiments écologiques</a:t>
            </a:r>
            <a:endParaRPr lang="fr-FR" sz="2200" dirty="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endParaRPr>
          </a:p>
        </p:txBody>
      </p:sp>
      <p:sp>
        <p:nvSpPr>
          <p:cNvPr id="8" name="TextBox 9">
            <a:extLst>
              <a:ext uri="{FF2B5EF4-FFF2-40B4-BE49-F238E27FC236}">
                <a16:creationId xmlns:a16="http://schemas.microsoft.com/office/drawing/2014/main" xmlns="" id="{C5805645-7A81-509F-AE0A-403DC6F2D2B3}"/>
              </a:ext>
            </a:extLst>
          </p:cNvPr>
          <p:cNvSpPr txBox="1"/>
          <p:nvPr/>
        </p:nvSpPr>
        <p:spPr>
          <a:xfrm flipH="1">
            <a:off x="3660219" y="2961237"/>
            <a:ext cx="6270021" cy="1107996"/>
          </a:xfrm>
          <a:prstGeom prst="rect">
            <a:avLst/>
          </a:prstGeom>
          <a:noFill/>
        </p:spPr>
        <p:txBody>
          <a:bodyPr wrap="square">
            <a:spAutoFit/>
          </a:bodyPr>
          <a:lstStyle/>
          <a:p>
            <a:pPr>
              <a:defRPr/>
            </a:pPr>
            <a:r>
              <a:rPr lang="fr-FR" sz="2200" dirty="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rPr>
              <a:t>Techniques et technologies dans la conception de bâtiments écologiques</a:t>
            </a:r>
          </a:p>
          <a:p>
            <a:pPr eaLnBrk="1" fontAlgn="auto" hangingPunct="1">
              <a:spcBef>
                <a:spcPts val="0"/>
              </a:spcBef>
              <a:spcAft>
                <a:spcPts val="0"/>
              </a:spcAft>
              <a:defRPr/>
            </a:pPr>
            <a:endParaRPr lang="fr-FR" sz="2200" dirty="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cs typeface="+mn-cs"/>
            </a:endParaRPr>
          </a:p>
        </p:txBody>
      </p:sp>
      <p:sp>
        <p:nvSpPr>
          <p:cNvPr id="9" name="Rectangle 8">
            <a:extLst>
              <a:ext uri="{FF2B5EF4-FFF2-40B4-BE49-F238E27FC236}">
                <a16:creationId xmlns:a16="http://schemas.microsoft.com/office/drawing/2014/main" xmlns="" id="{8CF54079-587A-D89A-6BED-A44F17ACA5FE}"/>
              </a:ext>
            </a:extLst>
          </p:cNvPr>
          <p:cNvSpPr/>
          <p:nvPr/>
        </p:nvSpPr>
        <p:spPr>
          <a:xfrm>
            <a:off x="251520" y="1988840"/>
            <a:ext cx="2880320" cy="1754326"/>
          </a:xfrm>
          <a:prstGeom prst="rect">
            <a:avLst/>
          </a:prstGeom>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eaLnBrk="1" fontAlgn="auto" hangingPunct="1">
              <a:spcBef>
                <a:spcPts val="0"/>
              </a:spcBef>
              <a:spcAft>
                <a:spcPts val="0"/>
              </a:spcAft>
              <a:defRPr/>
            </a:pPr>
            <a:r>
              <a:rPr lang="fr-FR" sz="3600" b="1" cap="all" dirty="0">
                <a:ln w="0"/>
                <a:solidFill>
                  <a:schemeClr val="accent1">
                    <a:lumMod val="50000"/>
                  </a:schemeClr>
                </a:solidFill>
                <a:effectLst>
                  <a:reflection blurRad="6350" stA="60000" endA="900" endPos="58000" dir="5400000" sy="-100000" algn="bl" rotWithShape="0"/>
                </a:effectLst>
                <a:latin typeface="+mn-lt"/>
                <a:cs typeface="+mn-cs"/>
              </a:rPr>
              <a:t>      </a:t>
            </a:r>
            <a:r>
              <a:rPr lang="fr-FR" sz="3600" b="1" cap="all" dirty="0">
                <a:ln w="0"/>
                <a:effectLst>
                  <a:reflection blurRad="6350" stA="60000" endA="900" endPos="58000" dir="5400000" sy="-100000" algn="bl" rotWithShape="0"/>
                </a:effectLst>
                <a:latin typeface="+mn-lt"/>
                <a:cs typeface="+mn-cs"/>
              </a:rPr>
              <a:t>Plan </a:t>
            </a:r>
          </a:p>
          <a:p>
            <a:pPr eaLnBrk="1" fontAlgn="auto" hangingPunct="1">
              <a:spcBef>
                <a:spcPts val="0"/>
              </a:spcBef>
              <a:spcAft>
                <a:spcPts val="0"/>
              </a:spcAft>
              <a:defRPr/>
            </a:pPr>
            <a:r>
              <a:rPr lang="fr-FR" sz="3600" b="1" cap="all" dirty="0">
                <a:ln w="0"/>
                <a:effectLst>
                  <a:reflection blurRad="6350" stA="60000" endA="900" endPos="58000" dir="5400000" sy="-100000" algn="bl" rotWithShape="0"/>
                </a:effectLst>
                <a:latin typeface="+mn-lt"/>
                <a:cs typeface="+mn-cs"/>
              </a:rPr>
              <a:t>        de</a:t>
            </a:r>
          </a:p>
          <a:p>
            <a:pPr eaLnBrk="1" fontAlgn="auto" hangingPunct="1">
              <a:spcBef>
                <a:spcPts val="0"/>
              </a:spcBef>
              <a:spcAft>
                <a:spcPts val="0"/>
              </a:spcAft>
              <a:defRPr/>
            </a:pPr>
            <a:r>
              <a:rPr lang="fr-FR" sz="3600" b="1" cap="all" dirty="0">
                <a:ln w="0"/>
                <a:effectLst>
                  <a:reflection blurRad="6350" stA="60000" endA="900" endPos="58000" dir="5400000" sy="-100000" algn="bl" rotWithShape="0"/>
                </a:effectLst>
                <a:latin typeface="+mn-lt"/>
                <a:cs typeface="+mn-cs"/>
              </a:rPr>
              <a:t> travaille</a:t>
            </a:r>
          </a:p>
        </p:txBody>
      </p:sp>
      <p:sp>
        <p:nvSpPr>
          <p:cNvPr id="10" name="TextBox 9">
            <a:extLst>
              <a:ext uri="{FF2B5EF4-FFF2-40B4-BE49-F238E27FC236}">
                <a16:creationId xmlns:a16="http://schemas.microsoft.com/office/drawing/2014/main" xmlns="" id="{60B8BCBE-D26E-EEA5-DC15-C0C4E2D4DA8C}"/>
              </a:ext>
            </a:extLst>
          </p:cNvPr>
          <p:cNvSpPr txBox="1"/>
          <p:nvPr/>
        </p:nvSpPr>
        <p:spPr>
          <a:xfrm flipH="1">
            <a:off x="3504321" y="4156119"/>
            <a:ext cx="6581816" cy="769441"/>
          </a:xfrm>
          <a:prstGeom prst="rect">
            <a:avLst/>
          </a:prstGeom>
          <a:noFill/>
        </p:spPr>
        <p:txBody>
          <a:bodyPr wrap="square">
            <a:spAutoFit/>
          </a:bodyPr>
          <a:lstStyle/>
          <a:p>
            <a:pPr>
              <a:defRPr/>
            </a:pPr>
            <a:r>
              <a:rPr lang="fr-FR" sz="2200" dirty="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rPr>
              <a:t>Avantages de la conception de bâtiments écologiques</a:t>
            </a:r>
          </a:p>
          <a:p>
            <a:pPr eaLnBrk="1" fontAlgn="auto" hangingPunct="1">
              <a:spcBef>
                <a:spcPts val="0"/>
              </a:spcBef>
              <a:spcAft>
                <a:spcPts val="0"/>
              </a:spcAft>
              <a:defRPr/>
            </a:pPr>
            <a:endParaRPr lang="fr-FR" sz="2200" dirty="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cs typeface="+mn-cs"/>
            </a:endParaRPr>
          </a:p>
        </p:txBody>
      </p:sp>
      <p:sp>
        <p:nvSpPr>
          <p:cNvPr id="11" name="Oval 14">
            <a:extLst>
              <a:ext uri="{FF2B5EF4-FFF2-40B4-BE49-F238E27FC236}">
                <a16:creationId xmlns:a16="http://schemas.microsoft.com/office/drawing/2014/main" xmlns="" id="{6A0FDFE5-3679-A089-6068-53B7BD50AD3C}"/>
              </a:ext>
            </a:extLst>
          </p:cNvPr>
          <p:cNvSpPr/>
          <p:nvPr/>
        </p:nvSpPr>
        <p:spPr>
          <a:xfrm>
            <a:off x="2145184" y="587152"/>
            <a:ext cx="311727" cy="311727"/>
          </a:xfrm>
          <a:prstGeom prst="ellips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12" name="Oval 15">
            <a:extLst>
              <a:ext uri="{FF2B5EF4-FFF2-40B4-BE49-F238E27FC236}">
                <a16:creationId xmlns:a16="http://schemas.microsoft.com/office/drawing/2014/main" xmlns="" id="{1722B286-90D7-ED91-7681-9930D03781A8}"/>
              </a:ext>
            </a:extLst>
          </p:cNvPr>
          <p:cNvSpPr/>
          <p:nvPr/>
        </p:nvSpPr>
        <p:spPr>
          <a:xfrm>
            <a:off x="3364208" y="3214943"/>
            <a:ext cx="271688" cy="286065"/>
          </a:xfrm>
          <a:prstGeom prst="ellips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13" name="Oval 16">
            <a:extLst>
              <a:ext uri="{FF2B5EF4-FFF2-40B4-BE49-F238E27FC236}">
                <a16:creationId xmlns:a16="http://schemas.microsoft.com/office/drawing/2014/main" xmlns="" id="{B60B31A9-1492-85B9-B1A2-B5B0A5386261}"/>
              </a:ext>
            </a:extLst>
          </p:cNvPr>
          <p:cNvSpPr/>
          <p:nvPr/>
        </p:nvSpPr>
        <p:spPr>
          <a:xfrm>
            <a:off x="2771800" y="5229200"/>
            <a:ext cx="311727" cy="311727"/>
          </a:xfrm>
          <a:prstGeom prst="ellips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14" name="Oval 14">
            <a:extLst>
              <a:ext uri="{FF2B5EF4-FFF2-40B4-BE49-F238E27FC236}">
                <a16:creationId xmlns:a16="http://schemas.microsoft.com/office/drawing/2014/main" xmlns="" id="{38525C63-24F2-7D7A-D260-0015DAE9F484}"/>
              </a:ext>
            </a:extLst>
          </p:cNvPr>
          <p:cNvSpPr/>
          <p:nvPr/>
        </p:nvSpPr>
        <p:spPr>
          <a:xfrm>
            <a:off x="3131840" y="2132856"/>
            <a:ext cx="311727" cy="311727"/>
          </a:xfrm>
          <a:prstGeom prst="ellips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15" name="Oval 14">
            <a:extLst>
              <a:ext uri="{FF2B5EF4-FFF2-40B4-BE49-F238E27FC236}">
                <a16:creationId xmlns:a16="http://schemas.microsoft.com/office/drawing/2014/main" xmlns="" id="{0D26BC04-F86B-3EC2-597B-356047EF4AA2}"/>
              </a:ext>
            </a:extLst>
          </p:cNvPr>
          <p:cNvSpPr/>
          <p:nvPr/>
        </p:nvSpPr>
        <p:spPr>
          <a:xfrm>
            <a:off x="3131840" y="4221088"/>
            <a:ext cx="311727" cy="311727"/>
          </a:xfrm>
          <a:prstGeom prst="ellips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16" name="TextBox 9">
            <a:extLst>
              <a:ext uri="{FF2B5EF4-FFF2-40B4-BE49-F238E27FC236}">
                <a16:creationId xmlns:a16="http://schemas.microsoft.com/office/drawing/2014/main" xmlns="" id="{0B1B3C67-E29B-7A87-6B27-28F5CF45F4D4}"/>
              </a:ext>
            </a:extLst>
          </p:cNvPr>
          <p:cNvSpPr txBox="1"/>
          <p:nvPr/>
        </p:nvSpPr>
        <p:spPr>
          <a:xfrm flipH="1">
            <a:off x="2456911" y="5961263"/>
            <a:ext cx="4830289" cy="430887"/>
          </a:xfrm>
          <a:prstGeom prst="rect">
            <a:avLst/>
          </a:prstGeom>
          <a:noFill/>
        </p:spPr>
        <p:txBody>
          <a:bodyPr>
            <a:spAutoFit/>
          </a:bodyPr>
          <a:lstStyle/>
          <a:p>
            <a:pPr eaLnBrk="1" fontAlgn="auto" hangingPunct="1">
              <a:spcBef>
                <a:spcPts val="0"/>
              </a:spcBef>
              <a:spcAft>
                <a:spcPts val="0"/>
              </a:spcAft>
              <a:defRPr/>
            </a:pPr>
            <a:r>
              <a:rPr lang="fr-FR" sz="2200" dirty="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cs typeface="+mn-cs"/>
              </a:rPr>
              <a:t>Conclusion</a:t>
            </a:r>
          </a:p>
        </p:txBody>
      </p:sp>
      <p:sp>
        <p:nvSpPr>
          <p:cNvPr id="18" name="Oval 14">
            <a:extLst>
              <a:ext uri="{FF2B5EF4-FFF2-40B4-BE49-F238E27FC236}">
                <a16:creationId xmlns:a16="http://schemas.microsoft.com/office/drawing/2014/main" xmlns="" id="{6A0FDFE5-3679-A089-6068-53B7BD50AD3C}"/>
              </a:ext>
            </a:extLst>
          </p:cNvPr>
          <p:cNvSpPr/>
          <p:nvPr/>
        </p:nvSpPr>
        <p:spPr>
          <a:xfrm>
            <a:off x="2695517" y="1299934"/>
            <a:ext cx="311727" cy="311727"/>
          </a:xfrm>
          <a:prstGeom prst="ellips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19" name="Oval 14">
            <a:extLst>
              <a:ext uri="{FF2B5EF4-FFF2-40B4-BE49-F238E27FC236}">
                <a16:creationId xmlns:a16="http://schemas.microsoft.com/office/drawing/2014/main" xmlns="" id="{6A0FDFE5-3679-A089-6068-53B7BD50AD3C}"/>
              </a:ext>
            </a:extLst>
          </p:cNvPr>
          <p:cNvSpPr/>
          <p:nvPr/>
        </p:nvSpPr>
        <p:spPr>
          <a:xfrm>
            <a:off x="2012833" y="6005819"/>
            <a:ext cx="311727" cy="311727"/>
          </a:xfrm>
          <a:prstGeom prst="ellipse">
            <a:avLst/>
          </a:prstGeom>
          <a:solidFill>
            <a:schemeClr val="accent3">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prstClr val="white"/>
              </a:solidFill>
            </a:endParaRPr>
          </a:p>
        </p:txBody>
      </p:sp>
      <p:sp>
        <p:nvSpPr>
          <p:cNvPr id="21" name="Rectangle 20"/>
          <p:cNvSpPr/>
          <p:nvPr/>
        </p:nvSpPr>
        <p:spPr>
          <a:xfrm>
            <a:off x="3158889" y="5203086"/>
            <a:ext cx="4355680" cy="707886"/>
          </a:xfrm>
          <a:prstGeom prst="rect">
            <a:avLst/>
          </a:prstGeom>
        </p:spPr>
        <p:txBody>
          <a:bodyPr wrap="none">
            <a:spAutoFit/>
          </a:bodyPr>
          <a:lstStyle/>
          <a:p>
            <a:r>
              <a:rPr lang="fr-FR" sz="2200" dirty="0">
                <a:ln>
                  <a:solidFill>
                    <a:srgbClr val="90C226">
                      <a:lumMod val="50000"/>
                    </a:srgbClr>
                  </a:solidFill>
                </a:ln>
                <a:solidFill>
                  <a:prstClr val="black">
                    <a:lumMod val="95000"/>
                    <a:lumOff val="5000"/>
                  </a:prstClr>
                </a:solidFill>
                <a:effectLst>
                  <a:glow rad="228600">
                    <a:srgbClr val="90C226">
                      <a:satMod val="175000"/>
                      <a:alpha val="40000"/>
                    </a:srgbClr>
                  </a:glow>
                </a:effectLst>
                <a:latin typeface="Corbel" pitchFamily="34" charset="0"/>
              </a:rPr>
              <a:t>Exemples de bâtiments écologiques</a:t>
            </a:r>
          </a:p>
          <a:p>
            <a:endParaRPr lang="en-GB" dirty="0"/>
          </a:p>
        </p:txBody>
      </p:sp>
      <p:sp>
        <p:nvSpPr>
          <p:cNvPr id="22" name="Rectangle 21"/>
          <p:cNvSpPr/>
          <p:nvPr/>
        </p:nvSpPr>
        <p:spPr>
          <a:xfrm>
            <a:off x="3083527" y="1197445"/>
            <a:ext cx="6574236" cy="707886"/>
          </a:xfrm>
          <a:prstGeom prst="rect">
            <a:avLst/>
          </a:prstGeom>
        </p:spPr>
        <p:txBody>
          <a:bodyPr wrap="none">
            <a:spAutoFit/>
          </a:bodyPr>
          <a:lstStyle/>
          <a:p>
            <a:r>
              <a:rPr lang="fr-FR" sz="2200" dirty="0">
                <a:ln>
                  <a:solidFill>
                    <a:schemeClr val="accent1">
                      <a:lumMod val="50000"/>
                    </a:schemeClr>
                  </a:solidFill>
                </a:ln>
                <a:solidFill>
                  <a:schemeClr val="tx1">
                    <a:lumMod val="95000"/>
                    <a:lumOff val="5000"/>
                  </a:schemeClr>
                </a:solidFill>
                <a:effectLst>
                  <a:glow rad="228600">
                    <a:schemeClr val="accent1">
                      <a:satMod val="175000"/>
                      <a:alpha val="40000"/>
                    </a:schemeClr>
                  </a:glow>
                </a:effectLst>
                <a:latin typeface="Corbel" pitchFamily="34" charset="0"/>
              </a:rPr>
              <a:t>Qu'est-ce que la conception de bâtiments écologiques?</a:t>
            </a:r>
          </a:p>
          <a:p>
            <a:endParaRPr lang="en-GB" dirty="0"/>
          </a:p>
        </p:txBody>
      </p:sp>
    </p:spTree>
    <p:extLst>
      <p:ext uri="{BB962C8B-B14F-4D97-AF65-F5344CB8AC3E}">
        <p14:creationId xmlns:p14="http://schemas.microsoft.com/office/powerpoint/2010/main" val="3071044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54">
            <a:extLst>
              <a:ext uri="{FF2B5EF4-FFF2-40B4-BE49-F238E27FC236}">
                <a16:creationId xmlns:a16="http://schemas.microsoft.com/office/drawing/2014/main" xmlns="" id="{9514C0DF-05A0-BA33-F398-61493E1BD4E7}"/>
              </a:ext>
            </a:extLst>
          </p:cNvPr>
          <p:cNvSpPr>
            <a:spLocks/>
          </p:cNvSpPr>
          <p:nvPr/>
        </p:nvSpPr>
        <p:spPr bwMode="gray">
          <a:xfrm>
            <a:off x="827584" y="1988840"/>
            <a:ext cx="7632848" cy="2736304"/>
          </a:xfrm>
          <a:custGeom>
            <a:avLst/>
            <a:gdLst/>
            <a:ahLst/>
            <a:cxnLst>
              <a:cxn ang="0">
                <a:pos x="266" y="42"/>
              </a:cxn>
              <a:cxn ang="0">
                <a:pos x="107" y="103"/>
              </a:cxn>
              <a:cxn ang="0">
                <a:pos x="69" y="200"/>
              </a:cxn>
              <a:cxn ang="0">
                <a:pos x="38" y="235"/>
              </a:cxn>
              <a:cxn ang="0">
                <a:pos x="15" y="332"/>
              </a:cxn>
              <a:cxn ang="0">
                <a:pos x="38" y="447"/>
              </a:cxn>
              <a:cxn ang="0">
                <a:pos x="198" y="587"/>
              </a:cxn>
              <a:cxn ang="0">
                <a:pos x="568" y="655"/>
              </a:cxn>
              <a:cxn ang="0">
                <a:pos x="928" y="699"/>
              </a:cxn>
              <a:cxn ang="0">
                <a:pos x="1751" y="746"/>
              </a:cxn>
              <a:cxn ang="0">
                <a:pos x="2388" y="739"/>
              </a:cxn>
              <a:cxn ang="0">
                <a:pos x="2624" y="761"/>
              </a:cxn>
              <a:cxn ang="0">
                <a:pos x="3030" y="737"/>
              </a:cxn>
              <a:cxn ang="0">
                <a:pos x="3707" y="640"/>
              </a:cxn>
              <a:cxn ang="0">
                <a:pos x="4057" y="579"/>
              </a:cxn>
              <a:cxn ang="0">
                <a:pos x="4225" y="526"/>
              </a:cxn>
              <a:cxn ang="0">
                <a:pos x="4331" y="508"/>
              </a:cxn>
              <a:cxn ang="0">
                <a:pos x="4225" y="491"/>
              </a:cxn>
              <a:cxn ang="0">
                <a:pos x="4346" y="526"/>
              </a:cxn>
              <a:cxn ang="0">
                <a:pos x="4643" y="455"/>
              </a:cxn>
              <a:cxn ang="0">
                <a:pos x="4849" y="341"/>
              </a:cxn>
              <a:cxn ang="0">
                <a:pos x="4674" y="279"/>
              </a:cxn>
              <a:cxn ang="0">
                <a:pos x="4110" y="297"/>
              </a:cxn>
              <a:cxn ang="0">
                <a:pos x="4293" y="297"/>
              </a:cxn>
              <a:cxn ang="0">
                <a:pos x="4651" y="200"/>
              </a:cxn>
              <a:cxn ang="0">
                <a:pos x="4514" y="147"/>
              </a:cxn>
              <a:cxn ang="0">
                <a:pos x="3920" y="174"/>
              </a:cxn>
              <a:cxn ang="0">
                <a:pos x="3966" y="147"/>
              </a:cxn>
              <a:cxn ang="0">
                <a:pos x="3578" y="121"/>
              </a:cxn>
              <a:cxn ang="0">
                <a:pos x="3159" y="165"/>
              </a:cxn>
              <a:cxn ang="0">
                <a:pos x="2260" y="187"/>
              </a:cxn>
              <a:cxn ang="0">
                <a:pos x="1880" y="175"/>
              </a:cxn>
              <a:cxn ang="0">
                <a:pos x="1460" y="175"/>
              </a:cxn>
              <a:cxn ang="0">
                <a:pos x="967" y="130"/>
              </a:cxn>
              <a:cxn ang="0">
                <a:pos x="746" y="59"/>
              </a:cxn>
              <a:cxn ang="0">
                <a:pos x="472" y="6"/>
              </a:cxn>
              <a:cxn ang="0">
                <a:pos x="306" y="4"/>
              </a:cxn>
            </a:cxnLst>
            <a:rect l="0" t="0" r="r" b="b"/>
            <a:pathLst>
              <a:path w="4864" h="769">
                <a:moveTo>
                  <a:pt x="306" y="4"/>
                </a:moveTo>
                <a:cubicBezTo>
                  <a:pt x="265" y="21"/>
                  <a:pt x="307" y="25"/>
                  <a:pt x="266" y="42"/>
                </a:cubicBezTo>
                <a:cubicBezTo>
                  <a:pt x="228" y="27"/>
                  <a:pt x="225" y="21"/>
                  <a:pt x="167" y="42"/>
                </a:cubicBezTo>
                <a:cubicBezTo>
                  <a:pt x="141" y="52"/>
                  <a:pt x="142" y="90"/>
                  <a:pt x="107" y="103"/>
                </a:cubicBezTo>
                <a:cubicBezTo>
                  <a:pt x="84" y="130"/>
                  <a:pt x="69" y="156"/>
                  <a:pt x="46" y="182"/>
                </a:cubicBezTo>
                <a:cubicBezTo>
                  <a:pt x="53" y="188"/>
                  <a:pt x="61" y="196"/>
                  <a:pt x="69" y="200"/>
                </a:cubicBezTo>
                <a:cubicBezTo>
                  <a:pt x="76" y="204"/>
                  <a:pt x="94" y="200"/>
                  <a:pt x="91" y="209"/>
                </a:cubicBezTo>
                <a:cubicBezTo>
                  <a:pt x="89" y="218"/>
                  <a:pt x="47" y="232"/>
                  <a:pt x="38" y="235"/>
                </a:cubicBezTo>
                <a:cubicBezTo>
                  <a:pt x="20" y="298"/>
                  <a:pt x="37" y="278"/>
                  <a:pt x="0" y="306"/>
                </a:cubicBezTo>
                <a:cubicBezTo>
                  <a:pt x="5" y="314"/>
                  <a:pt x="11" y="322"/>
                  <a:pt x="15" y="332"/>
                </a:cubicBezTo>
                <a:cubicBezTo>
                  <a:pt x="27" y="345"/>
                  <a:pt x="65" y="366"/>
                  <a:pt x="69" y="385"/>
                </a:cubicBezTo>
                <a:cubicBezTo>
                  <a:pt x="71" y="398"/>
                  <a:pt x="28" y="428"/>
                  <a:pt x="38" y="447"/>
                </a:cubicBezTo>
                <a:cubicBezTo>
                  <a:pt x="28" y="480"/>
                  <a:pt x="110" y="494"/>
                  <a:pt x="129" y="499"/>
                </a:cubicBezTo>
                <a:cubicBezTo>
                  <a:pt x="157" y="521"/>
                  <a:pt x="162" y="579"/>
                  <a:pt x="198" y="587"/>
                </a:cubicBezTo>
                <a:cubicBezTo>
                  <a:pt x="275" y="607"/>
                  <a:pt x="321" y="631"/>
                  <a:pt x="400" y="635"/>
                </a:cubicBezTo>
                <a:cubicBezTo>
                  <a:pt x="471" y="643"/>
                  <a:pt x="513" y="654"/>
                  <a:pt x="568" y="655"/>
                </a:cubicBezTo>
                <a:cubicBezTo>
                  <a:pt x="628" y="661"/>
                  <a:pt x="700" y="664"/>
                  <a:pt x="760" y="671"/>
                </a:cubicBezTo>
                <a:cubicBezTo>
                  <a:pt x="817" y="693"/>
                  <a:pt x="869" y="677"/>
                  <a:pt x="928" y="699"/>
                </a:cubicBezTo>
                <a:cubicBezTo>
                  <a:pt x="1070" y="753"/>
                  <a:pt x="1355" y="693"/>
                  <a:pt x="1355" y="693"/>
                </a:cubicBezTo>
                <a:cubicBezTo>
                  <a:pt x="1539" y="731"/>
                  <a:pt x="1520" y="737"/>
                  <a:pt x="1751" y="746"/>
                </a:cubicBezTo>
                <a:cubicBezTo>
                  <a:pt x="1912" y="769"/>
                  <a:pt x="1924" y="727"/>
                  <a:pt x="2228" y="743"/>
                </a:cubicBezTo>
                <a:cubicBezTo>
                  <a:pt x="2298" y="752"/>
                  <a:pt x="2337" y="736"/>
                  <a:pt x="2388" y="739"/>
                </a:cubicBezTo>
                <a:cubicBezTo>
                  <a:pt x="2439" y="742"/>
                  <a:pt x="2496" y="758"/>
                  <a:pt x="2535" y="762"/>
                </a:cubicBezTo>
                <a:cubicBezTo>
                  <a:pt x="2574" y="766"/>
                  <a:pt x="2586" y="753"/>
                  <a:pt x="2624" y="761"/>
                </a:cubicBezTo>
                <a:cubicBezTo>
                  <a:pt x="2654" y="767"/>
                  <a:pt x="2674" y="747"/>
                  <a:pt x="2710" y="746"/>
                </a:cubicBezTo>
                <a:cubicBezTo>
                  <a:pt x="2816" y="740"/>
                  <a:pt x="2923" y="740"/>
                  <a:pt x="3030" y="737"/>
                </a:cubicBezTo>
                <a:cubicBezTo>
                  <a:pt x="3165" y="698"/>
                  <a:pt x="3192" y="700"/>
                  <a:pt x="3372" y="693"/>
                </a:cubicBezTo>
                <a:cubicBezTo>
                  <a:pt x="3491" y="677"/>
                  <a:pt x="3585" y="649"/>
                  <a:pt x="3707" y="640"/>
                </a:cubicBezTo>
                <a:cubicBezTo>
                  <a:pt x="3778" y="612"/>
                  <a:pt x="3647" y="661"/>
                  <a:pt x="3814" y="623"/>
                </a:cubicBezTo>
                <a:cubicBezTo>
                  <a:pt x="3939" y="593"/>
                  <a:pt x="3882" y="589"/>
                  <a:pt x="4057" y="579"/>
                </a:cubicBezTo>
                <a:cubicBezTo>
                  <a:pt x="4154" y="551"/>
                  <a:pt x="4197" y="549"/>
                  <a:pt x="4316" y="543"/>
                </a:cubicBezTo>
                <a:cubicBezTo>
                  <a:pt x="4293" y="535"/>
                  <a:pt x="4233" y="529"/>
                  <a:pt x="4225" y="526"/>
                </a:cubicBezTo>
                <a:cubicBezTo>
                  <a:pt x="4217" y="523"/>
                  <a:pt x="4240" y="518"/>
                  <a:pt x="4247" y="517"/>
                </a:cubicBezTo>
                <a:cubicBezTo>
                  <a:pt x="4275" y="513"/>
                  <a:pt x="4303" y="511"/>
                  <a:pt x="4331" y="508"/>
                </a:cubicBezTo>
                <a:cubicBezTo>
                  <a:pt x="4303" y="505"/>
                  <a:pt x="4275" y="504"/>
                  <a:pt x="4247" y="499"/>
                </a:cubicBezTo>
                <a:cubicBezTo>
                  <a:pt x="4240" y="498"/>
                  <a:pt x="4221" y="499"/>
                  <a:pt x="4225" y="491"/>
                </a:cubicBezTo>
                <a:cubicBezTo>
                  <a:pt x="4230" y="480"/>
                  <a:pt x="4245" y="485"/>
                  <a:pt x="4255" y="482"/>
                </a:cubicBezTo>
                <a:cubicBezTo>
                  <a:pt x="4318" y="494"/>
                  <a:pt x="4297" y="507"/>
                  <a:pt x="4346" y="526"/>
                </a:cubicBezTo>
                <a:cubicBezTo>
                  <a:pt x="4398" y="511"/>
                  <a:pt x="4453" y="470"/>
                  <a:pt x="4506" y="464"/>
                </a:cubicBezTo>
                <a:cubicBezTo>
                  <a:pt x="4552" y="460"/>
                  <a:pt x="4598" y="458"/>
                  <a:pt x="4643" y="455"/>
                </a:cubicBezTo>
                <a:cubicBezTo>
                  <a:pt x="4690" y="420"/>
                  <a:pt x="4742" y="423"/>
                  <a:pt x="4795" y="411"/>
                </a:cubicBezTo>
                <a:cubicBezTo>
                  <a:pt x="4834" y="382"/>
                  <a:pt x="4813" y="403"/>
                  <a:pt x="4849" y="341"/>
                </a:cubicBezTo>
                <a:cubicBezTo>
                  <a:pt x="4854" y="332"/>
                  <a:pt x="4864" y="314"/>
                  <a:pt x="4864" y="314"/>
                </a:cubicBezTo>
                <a:cubicBezTo>
                  <a:pt x="4803" y="279"/>
                  <a:pt x="4742" y="285"/>
                  <a:pt x="4674" y="279"/>
                </a:cubicBezTo>
                <a:cubicBezTo>
                  <a:pt x="4490" y="287"/>
                  <a:pt x="4499" y="279"/>
                  <a:pt x="4384" y="306"/>
                </a:cubicBezTo>
                <a:cubicBezTo>
                  <a:pt x="4293" y="303"/>
                  <a:pt x="4202" y="303"/>
                  <a:pt x="4110" y="297"/>
                </a:cubicBezTo>
                <a:cubicBezTo>
                  <a:pt x="4103" y="297"/>
                  <a:pt x="4126" y="288"/>
                  <a:pt x="4133" y="288"/>
                </a:cubicBezTo>
                <a:cubicBezTo>
                  <a:pt x="4187" y="288"/>
                  <a:pt x="4240" y="294"/>
                  <a:pt x="4293" y="297"/>
                </a:cubicBezTo>
                <a:cubicBezTo>
                  <a:pt x="4391" y="282"/>
                  <a:pt x="4444" y="268"/>
                  <a:pt x="4552" y="262"/>
                </a:cubicBezTo>
                <a:cubicBezTo>
                  <a:pt x="4601" y="247"/>
                  <a:pt x="4610" y="232"/>
                  <a:pt x="4651" y="200"/>
                </a:cubicBezTo>
                <a:cubicBezTo>
                  <a:pt x="4609" y="188"/>
                  <a:pt x="4562" y="193"/>
                  <a:pt x="4521" y="174"/>
                </a:cubicBezTo>
                <a:cubicBezTo>
                  <a:pt x="4514" y="171"/>
                  <a:pt x="4516" y="156"/>
                  <a:pt x="4514" y="147"/>
                </a:cubicBezTo>
                <a:cubicBezTo>
                  <a:pt x="4141" y="166"/>
                  <a:pt x="4291" y="156"/>
                  <a:pt x="4065" y="174"/>
                </a:cubicBezTo>
                <a:cubicBezTo>
                  <a:pt x="4015" y="182"/>
                  <a:pt x="3972" y="194"/>
                  <a:pt x="3920" y="174"/>
                </a:cubicBezTo>
                <a:cubicBezTo>
                  <a:pt x="3911" y="171"/>
                  <a:pt x="3935" y="160"/>
                  <a:pt x="3943" y="156"/>
                </a:cubicBezTo>
                <a:cubicBezTo>
                  <a:pt x="3951" y="152"/>
                  <a:pt x="3958" y="150"/>
                  <a:pt x="3966" y="147"/>
                </a:cubicBezTo>
                <a:cubicBezTo>
                  <a:pt x="3918" y="110"/>
                  <a:pt x="3968" y="135"/>
                  <a:pt x="3935" y="77"/>
                </a:cubicBezTo>
                <a:cubicBezTo>
                  <a:pt x="3812" y="86"/>
                  <a:pt x="3702" y="113"/>
                  <a:pt x="3578" y="121"/>
                </a:cubicBezTo>
                <a:cubicBezTo>
                  <a:pt x="3524" y="128"/>
                  <a:pt x="3477" y="135"/>
                  <a:pt x="3425" y="156"/>
                </a:cubicBezTo>
                <a:cubicBezTo>
                  <a:pt x="3342" y="188"/>
                  <a:pt x="3248" y="162"/>
                  <a:pt x="3159" y="165"/>
                </a:cubicBezTo>
                <a:cubicBezTo>
                  <a:pt x="2928" y="254"/>
                  <a:pt x="2813" y="169"/>
                  <a:pt x="2544" y="191"/>
                </a:cubicBezTo>
                <a:cubicBezTo>
                  <a:pt x="2445" y="200"/>
                  <a:pt x="2305" y="198"/>
                  <a:pt x="2260" y="187"/>
                </a:cubicBezTo>
                <a:cubicBezTo>
                  <a:pt x="2172" y="153"/>
                  <a:pt x="2149" y="194"/>
                  <a:pt x="2056" y="195"/>
                </a:cubicBezTo>
                <a:cubicBezTo>
                  <a:pt x="1964" y="187"/>
                  <a:pt x="1913" y="188"/>
                  <a:pt x="1880" y="175"/>
                </a:cubicBezTo>
                <a:cubicBezTo>
                  <a:pt x="1790" y="181"/>
                  <a:pt x="1677" y="212"/>
                  <a:pt x="1591" y="191"/>
                </a:cubicBezTo>
                <a:cubicBezTo>
                  <a:pt x="1548" y="181"/>
                  <a:pt x="1503" y="186"/>
                  <a:pt x="1460" y="175"/>
                </a:cubicBezTo>
                <a:cubicBezTo>
                  <a:pt x="1435" y="185"/>
                  <a:pt x="1426" y="155"/>
                  <a:pt x="1401" y="165"/>
                </a:cubicBezTo>
                <a:cubicBezTo>
                  <a:pt x="1252" y="156"/>
                  <a:pt x="1118" y="135"/>
                  <a:pt x="967" y="130"/>
                </a:cubicBezTo>
                <a:cubicBezTo>
                  <a:pt x="926" y="125"/>
                  <a:pt x="836" y="116"/>
                  <a:pt x="799" y="103"/>
                </a:cubicBezTo>
                <a:cubicBezTo>
                  <a:pt x="798" y="103"/>
                  <a:pt x="754" y="62"/>
                  <a:pt x="746" y="59"/>
                </a:cubicBezTo>
                <a:cubicBezTo>
                  <a:pt x="686" y="39"/>
                  <a:pt x="609" y="39"/>
                  <a:pt x="548" y="33"/>
                </a:cubicBezTo>
                <a:cubicBezTo>
                  <a:pt x="523" y="22"/>
                  <a:pt x="497" y="17"/>
                  <a:pt x="472" y="6"/>
                </a:cubicBezTo>
                <a:cubicBezTo>
                  <a:pt x="441" y="9"/>
                  <a:pt x="411" y="11"/>
                  <a:pt x="381" y="15"/>
                </a:cubicBezTo>
                <a:cubicBezTo>
                  <a:pt x="353" y="15"/>
                  <a:pt x="325" y="0"/>
                  <a:pt x="306" y="4"/>
                </a:cubicBezTo>
                <a:close/>
              </a:path>
            </a:pathLst>
          </a:custGeom>
          <a:gradFill flip="none" rotWithShape="1">
            <a:gsLst>
              <a:gs pos="27000">
                <a:srgbClr val="92D050"/>
              </a:gs>
              <a:gs pos="50000">
                <a:srgbClr val="92D050">
                  <a:tint val="44500"/>
                  <a:satMod val="160000"/>
                </a:srgbClr>
              </a:gs>
              <a:gs pos="100000">
                <a:srgbClr val="92D050">
                  <a:tint val="23500"/>
                  <a:satMod val="160000"/>
                </a:srgbClr>
              </a:gs>
            </a:gsLst>
            <a:path path="circle">
              <a:fillToRect r="100000" b="100000"/>
            </a:path>
            <a:tileRect l="-100000" t="-100000"/>
          </a:gradFill>
          <a:ln w="9525">
            <a:noFill/>
            <a:round/>
            <a:headEnd/>
            <a:tailEnd/>
          </a:ln>
          <a:effectLst/>
        </p:spPr>
        <p:txBody>
          <a:bodyPr/>
          <a:lstStyle/>
          <a:p>
            <a:pPr defTabSz="914400">
              <a:defRPr/>
            </a:pPr>
            <a:endParaRPr lang="fr-FR">
              <a:solidFill>
                <a:prstClr val="black"/>
              </a:solidFill>
              <a:latin typeface="Perpetua"/>
            </a:endParaRPr>
          </a:p>
        </p:txBody>
      </p:sp>
      <p:sp>
        <p:nvSpPr>
          <p:cNvPr id="5" name="ZoneTexte 51">
            <a:extLst>
              <a:ext uri="{FF2B5EF4-FFF2-40B4-BE49-F238E27FC236}">
                <a16:creationId xmlns:a16="http://schemas.microsoft.com/office/drawing/2014/main" xmlns="" id="{39D68E21-5595-4CDC-E946-91FD97E1445C}"/>
              </a:ext>
            </a:extLst>
          </p:cNvPr>
          <p:cNvSpPr txBox="1"/>
          <p:nvPr/>
        </p:nvSpPr>
        <p:spPr>
          <a:xfrm>
            <a:off x="1475656" y="2924945"/>
            <a:ext cx="6774153" cy="923329"/>
          </a:xfrm>
          <a:prstGeom prst="rect">
            <a:avLst/>
          </a:prstGeom>
          <a:gradFill flip="none" rotWithShape="1">
            <a:gsLst>
              <a:gs pos="27000">
                <a:srgbClr val="92D050"/>
              </a:gs>
              <a:gs pos="50000">
                <a:srgbClr val="92D050">
                  <a:tint val="44500"/>
                  <a:satMod val="160000"/>
                </a:srgbClr>
              </a:gs>
              <a:gs pos="100000">
                <a:srgbClr val="92D050">
                  <a:tint val="23500"/>
                  <a:satMod val="160000"/>
                </a:srgbClr>
              </a:gs>
            </a:gsLst>
            <a:path path="circle">
              <a:fillToRect r="100000" b="100000"/>
            </a:path>
            <a:tileRect l="-100000" t="-100000"/>
          </a:gradFill>
        </p:spPr>
        <p:txBody>
          <a:bodyPr>
            <a:spAutoFit/>
          </a:bodyPr>
          <a:lstStyle/>
          <a:p>
            <a:pPr fontAlgn="auto">
              <a:spcBef>
                <a:spcPts val="0"/>
              </a:spcBef>
              <a:spcAft>
                <a:spcPts val="0"/>
              </a:spcAft>
              <a:defRPr/>
            </a:pPr>
            <a:r>
              <a:rPr lang="en-US" sz="5400" b="1" dirty="0">
                <a:effectLst>
                  <a:reflection blurRad="6350" stA="55000" endA="300" endPos="45500" dir="5400000" sy="-100000" algn="bl" rotWithShape="0"/>
                </a:effectLst>
                <a:latin typeface="Monotype Corsiva" pitchFamily="66" charset="0"/>
                <a:cs typeface="+mn-cs"/>
              </a:rPr>
              <a:t>      Introduction</a:t>
            </a:r>
          </a:p>
        </p:txBody>
      </p:sp>
    </p:spTree>
    <p:extLst>
      <p:ext uri="{BB962C8B-B14F-4D97-AF65-F5344CB8AC3E}">
        <p14:creationId xmlns:p14="http://schemas.microsoft.com/office/powerpoint/2010/main" val="26710495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0733" y="1093970"/>
            <a:ext cx="9144000" cy="5715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4" name="Rectangle 3"/>
          <p:cNvSpPr/>
          <p:nvPr/>
        </p:nvSpPr>
        <p:spPr>
          <a:xfrm>
            <a:off x="262466" y="355306"/>
            <a:ext cx="6096000" cy="1477328"/>
          </a:xfrm>
          <a:prstGeom prst="rect">
            <a:avLst/>
          </a:prstGeom>
          <a:ln>
            <a:noFill/>
          </a:ln>
        </p:spPr>
        <p:style>
          <a:lnRef idx="2">
            <a:schemeClr val="accent1"/>
          </a:lnRef>
          <a:fillRef idx="1">
            <a:schemeClr val="lt1"/>
          </a:fillRef>
          <a:effectRef idx="0">
            <a:schemeClr val="accent1"/>
          </a:effectRef>
          <a:fontRef idx="minor">
            <a:schemeClr val="dk1"/>
          </a:fontRef>
        </p:style>
        <p:txBody>
          <a:bodyPr>
            <a:spAutoFit/>
          </a:bodyPr>
          <a:lstStyle/>
          <a:p>
            <a:pPr marL="285750" indent="-285750">
              <a:buFont typeface="Arial" panose="020B0604020202020204" pitchFamily="34" charset="0"/>
              <a:buChar char="•"/>
            </a:pPr>
            <a:r>
              <a:rPr lang="fr-FR" dirty="0"/>
              <a:t>La conception de bâtiments écologiques, aussi appelés bâtiments durables ou bâtiments verts, est une approche moderne dans le domaine de la construction visant à réduire l'impact environnemental tout en augmentant l'efficacité des </a:t>
            </a:r>
            <a:r>
              <a:rPr lang="fr-FR" dirty="0" smtClean="0"/>
              <a:t>ressources</a:t>
            </a:r>
          </a:p>
        </p:txBody>
      </p:sp>
      <p:sp>
        <p:nvSpPr>
          <p:cNvPr id="5" name="Rectangle 4"/>
          <p:cNvSpPr/>
          <p:nvPr/>
        </p:nvSpPr>
        <p:spPr>
          <a:xfrm>
            <a:off x="262466" y="2288507"/>
            <a:ext cx="6096000" cy="1754326"/>
          </a:xfrm>
          <a:prstGeom prst="rect">
            <a:avLst/>
          </a:prstGeom>
          <a:noFill/>
          <a:ln>
            <a:noFill/>
          </a:ln>
        </p:spPr>
        <p:style>
          <a:lnRef idx="2">
            <a:schemeClr val="dk1"/>
          </a:lnRef>
          <a:fillRef idx="1">
            <a:schemeClr val="lt1"/>
          </a:fillRef>
          <a:effectRef idx="0">
            <a:schemeClr val="dk1"/>
          </a:effectRef>
          <a:fontRef idx="minor">
            <a:schemeClr val="dk1"/>
          </a:fontRef>
        </p:style>
        <p:txBody>
          <a:bodyPr>
            <a:spAutoFit/>
          </a:bodyPr>
          <a:lstStyle/>
          <a:p>
            <a:pPr marL="285750" indent="-285750">
              <a:buFont typeface="Arial" panose="020B0604020202020204" pitchFamily="34" charset="0"/>
              <a:buChar char="•"/>
            </a:pPr>
            <a:r>
              <a:rPr lang="fr-FR" dirty="0"/>
              <a:t>Cette démarche s'inscrit dans le contexte des défis environnementaux actuels, tels que le changement climatique et la raréfaction des ressources, où il devient nécessaire de construire des bâtiments qui préservent l'environnement et améliorent la qualité de vie des occupants.</a:t>
            </a:r>
          </a:p>
        </p:txBody>
      </p:sp>
    </p:spTree>
    <p:extLst>
      <p:ext uri="{BB962C8B-B14F-4D97-AF65-F5344CB8AC3E}">
        <p14:creationId xmlns:p14="http://schemas.microsoft.com/office/powerpoint/2010/main" val="12233295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54">
            <a:extLst>
              <a:ext uri="{FF2B5EF4-FFF2-40B4-BE49-F238E27FC236}">
                <a16:creationId xmlns:a16="http://schemas.microsoft.com/office/drawing/2014/main" xmlns="" id="{9514C0DF-05A0-BA33-F398-61493E1BD4E7}"/>
              </a:ext>
            </a:extLst>
          </p:cNvPr>
          <p:cNvSpPr>
            <a:spLocks/>
          </p:cNvSpPr>
          <p:nvPr/>
        </p:nvSpPr>
        <p:spPr bwMode="gray">
          <a:xfrm>
            <a:off x="1292932" y="1948808"/>
            <a:ext cx="7632848" cy="2837160"/>
          </a:xfrm>
          <a:custGeom>
            <a:avLst/>
            <a:gdLst/>
            <a:ahLst/>
            <a:cxnLst>
              <a:cxn ang="0">
                <a:pos x="266" y="42"/>
              </a:cxn>
              <a:cxn ang="0">
                <a:pos x="107" y="103"/>
              </a:cxn>
              <a:cxn ang="0">
                <a:pos x="69" y="200"/>
              </a:cxn>
              <a:cxn ang="0">
                <a:pos x="38" y="235"/>
              </a:cxn>
              <a:cxn ang="0">
                <a:pos x="15" y="332"/>
              </a:cxn>
              <a:cxn ang="0">
                <a:pos x="38" y="447"/>
              </a:cxn>
              <a:cxn ang="0">
                <a:pos x="198" y="587"/>
              </a:cxn>
              <a:cxn ang="0">
                <a:pos x="568" y="655"/>
              </a:cxn>
              <a:cxn ang="0">
                <a:pos x="928" y="699"/>
              </a:cxn>
              <a:cxn ang="0">
                <a:pos x="1751" y="746"/>
              </a:cxn>
              <a:cxn ang="0">
                <a:pos x="2388" y="739"/>
              </a:cxn>
              <a:cxn ang="0">
                <a:pos x="2624" y="761"/>
              </a:cxn>
              <a:cxn ang="0">
                <a:pos x="3030" y="737"/>
              </a:cxn>
              <a:cxn ang="0">
                <a:pos x="3707" y="640"/>
              </a:cxn>
              <a:cxn ang="0">
                <a:pos x="4057" y="579"/>
              </a:cxn>
              <a:cxn ang="0">
                <a:pos x="4225" y="526"/>
              </a:cxn>
              <a:cxn ang="0">
                <a:pos x="4331" y="508"/>
              </a:cxn>
              <a:cxn ang="0">
                <a:pos x="4225" y="491"/>
              </a:cxn>
              <a:cxn ang="0">
                <a:pos x="4346" y="526"/>
              </a:cxn>
              <a:cxn ang="0">
                <a:pos x="4643" y="455"/>
              </a:cxn>
              <a:cxn ang="0">
                <a:pos x="4849" y="341"/>
              </a:cxn>
              <a:cxn ang="0">
                <a:pos x="4674" y="279"/>
              </a:cxn>
              <a:cxn ang="0">
                <a:pos x="4110" y="297"/>
              </a:cxn>
              <a:cxn ang="0">
                <a:pos x="4293" y="297"/>
              </a:cxn>
              <a:cxn ang="0">
                <a:pos x="4651" y="200"/>
              </a:cxn>
              <a:cxn ang="0">
                <a:pos x="4514" y="147"/>
              </a:cxn>
              <a:cxn ang="0">
                <a:pos x="3920" y="174"/>
              </a:cxn>
              <a:cxn ang="0">
                <a:pos x="3966" y="147"/>
              </a:cxn>
              <a:cxn ang="0">
                <a:pos x="3578" y="121"/>
              </a:cxn>
              <a:cxn ang="0">
                <a:pos x="3159" y="165"/>
              </a:cxn>
              <a:cxn ang="0">
                <a:pos x="2260" y="187"/>
              </a:cxn>
              <a:cxn ang="0">
                <a:pos x="1880" y="175"/>
              </a:cxn>
              <a:cxn ang="0">
                <a:pos x="1460" y="175"/>
              </a:cxn>
              <a:cxn ang="0">
                <a:pos x="967" y="130"/>
              </a:cxn>
              <a:cxn ang="0">
                <a:pos x="746" y="59"/>
              </a:cxn>
              <a:cxn ang="0">
                <a:pos x="472" y="6"/>
              </a:cxn>
              <a:cxn ang="0">
                <a:pos x="306" y="4"/>
              </a:cxn>
            </a:cxnLst>
            <a:rect l="0" t="0" r="r" b="b"/>
            <a:pathLst>
              <a:path w="4864" h="769">
                <a:moveTo>
                  <a:pt x="306" y="4"/>
                </a:moveTo>
                <a:cubicBezTo>
                  <a:pt x="265" y="21"/>
                  <a:pt x="307" y="25"/>
                  <a:pt x="266" y="42"/>
                </a:cubicBezTo>
                <a:cubicBezTo>
                  <a:pt x="228" y="27"/>
                  <a:pt x="225" y="21"/>
                  <a:pt x="167" y="42"/>
                </a:cubicBezTo>
                <a:cubicBezTo>
                  <a:pt x="141" y="52"/>
                  <a:pt x="142" y="90"/>
                  <a:pt x="107" y="103"/>
                </a:cubicBezTo>
                <a:cubicBezTo>
                  <a:pt x="84" y="130"/>
                  <a:pt x="69" y="156"/>
                  <a:pt x="46" y="182"/>
                </a:cubicBezTo>
                <a:cubicBezTo>
                  <a:pt x="53" y="188"/>
                  <a:pt x="61" y="196"/>
                  <a:pt x="69" y="200"/>
                </a:cubicBezTo>
                <a:cubicBezTo>
                  <a:pt x="76" y="204"/>
                  <a:pt x="94" y="200"/>
                  <a:pt x="91" y="209"/>
                </a:cubicBezTo>
                <a:cubicBezTo>
                  <a:pt x="89" y="218"/>
                  <a:pt x="47" y="232"/>
                  <a:pt x="38" y="235"/>
                </a:cubicBezTo>
                <a:cubicBezTo>
                  <a:pt x="20" y="298"/>
                  <a:pt x="37" y="278"/>
                  <a:pt x="0" y="306"/>
                </a:cubicBezTo>
                <a:cubicBezTo>
                  <a:pt x="5" y="314"/>
                  <a:pt x="11" y="322"/>
                  <a:pt x="15" y="332"/>
                </a:cubicBezTo>
                <a:cubicBezTo>
                  <a:pt x="27" y="345"/>
                  <a:pt x="65" y="366"/>
                  <a:pt x="69" y="385"/>
                </a:cubicBezTo>
                <a:cubicBezTo>
                  <a:pt x="71" y="398"/>
                  <a:pt x="28" y="428"/>
                  <a:pt x="38" y="447"/>
                </a:cubicBezTo>
                <a:cubicBezTo>
                  <a:pt x="28" y="480"/>
                  <a:pt x="110" y="494"/>
                  <a:pt x="129" y="499"/>
                </a:cubicBezTo>
                <a:cubicBezTo>
                  <a:pt x="157" y="521"/>
                  <a:pt x="162" y="579"/>
                  <a:pt x="198" y="587"/>
                </a:cubicBezTo>
                <a:cubicBezTo>
                  <a:pt x="275" y="607"/>
                  <a:pt x="321" y="631"/>
                  <a:pt x="400" y="635"/>
                </a:cubicBezTo>
                <a:cubicBezTo>
                  <a:pt x="471" y="643"/>
                  <a:pt x="513" y="654"/>
                  <a:pt x="568" y="655"/>
                </a:cubicBezTo>
                <a:cubicBezTo>
                  <a:pt x="628" y="661"/>
                  <a:pt x="700" y="664"/>
                  <a:pt x="760" y="671"/>
                </a:cubicBezTo>
                <a:cubicBezTo>
                  <a:pt x="817" y="693"/>
                  <a:pt x="869" y="677"/>
                  <a:pt x="928" y="699"/>
                </a:cubicBezTo>
                <a:cubicBezTo>
                  <a:pt x="1070" y="753"/>
                  <a:pt x="1355" y="693"/>
                  <a:pt x="1355" y="693"/>
                </a:cubicBezTo>
                <a:cubicBezTo>
                  <a:pt x="1539" y="731"/>
                  <a:pt x="1520" y="737"/>
                  <a:pt x="1751" y="746"/>
                </a:cubicBezTo>
                <a:cubicBezTo>
                  <a:pt x="1912" y="769"/>
                  <a:pt x="1924" y="727"/>
                  <a:pt x="2228" y="743"/>
                </a:cubicBezTo>
                <a:cubicBezTo>
                  <a:pt x="2298" y="752"/>
                  <a:pt x="2337" y="736"/>
                  <a:pt x="2388" y="739"/>
                </a:cubicBezTo>
                <a:cubicBezTo>
                  <a:pt x="2439" y="742"/>
                  <a:pt x="2496" y="758"/>
                  <a:pt x="2535" y="762"/>
                </a:cubicBezTo>
                <a:cubicBezTo>
                  <a:pt x="2574" y="766"/>
                  <a:pt x="2586" y="753"/>
                  <a:pt x="2624" y="761"/>
                </a:cubicBezTo>
                <a:cubicBezTo>
                  <a:pt x="2654" y="767"/>
                  <a:pt x="2674" y="747"/>
                  <a:pt x="2710" y="746"/>
                </a:cubicBezTo>
                <a:cubicBezTo>
                  <a:pt x="2816" y="740"/>
                  <a:pt x="2923" y="740"/>
                  <a:pt x="3030" y="737"/>
                </a:cubicBezTo>
                <a:cubicBezTo>
                  <a:pt x="3165" y="698"/>
                  <a:pt x="3192" y="700"/>
                  <a:pt x="3372" y="693"/>
                </a:cubicBezTo>
                <a:cubicBezTo>
                  <a:pt x="3491" y="677"/>
                  <a:pt x="3585" y="649"/>
                  <a:pt x="3707" y="640"/>
                </a:cubicBezTo>
                <a:cubicBezTo>
                  <a:pt x="3778" y="612"/>
                  <a:pt x="3647" y="661"/>
                  <a:pt x="3814" y="623"/>
                </a:cubicBezTo>
                <a:cubicBezTo>
                  <a:pt x="3939" y="593"/>
                  <a:pt x="3882" y="589"/>
                  <a:pt x="4057" y="579"/>
                </a:cubicBezTo>
                <a:cubicBezTo>
                  <a:pt x="4154" y="551"/>
                  <a:pt x="4197" y="549"/>
                  <a:pt x="4316" y="543"/>
                </a:cubicBezTo>
                <a:cubicBezTo>
                  <a:pt x="4293" y="535"/>
                  <a:pt x="4233" y="529"/>
                  <a:pt x="4225" y="526"/>
                </a:cubicBezTo>
                <a:cubicBezTo>
                  <a:pt x="4217" y="523"/>
                  <a:pt x="4240" y="518"/>
                  <a:pt x="4247" y="517"/>
                </a:cubicBezTo>
                <a:cubicBezTo>
                  <a:pt x="4275" y="513"/>
                  <a:pt x="4303" y="511"/>
                  <a:pt x="4331" y="508"/>
                </a:cubicBezTo>
                <a:cubicBezTo>
                  <a:pt x="4303" y="505"/>
                  <a:pt x="4275" y="504"/>
                  <a:pt x="4247" y="499"/>
                </a:cubicBezTo>
                <a:cubicBezTo>
                  <a:pt x="4240" y="498"/>
                  <a:pt x="4221" y="499"/>
                  <a:pt x="4225" y="491"/>
                </a:cubicBezTo>
                <a:cubicBezTo>
                  <a:pt x="4230" y="480"/>
                  <a:pt x="4245" y="485"/>
                  <a:pt x="4255" y="482"/>
                </a:cubicBezTo>
                <a:cubicBezTo>
                  <a:pt x="4318" y="494"/>
                  <a:pt x="4297" y="507"/>
                  <a:pt x="4346" y="526"/>
                </a:cubicBezTo>
                <a:cubicBezTo>
                  <a:pt x="4398" y="511"/>
                  <a:pt x="4453" y="470"/>
                  <a:pt x="4506" y="464"/>
                </a:cubicBezTo>
                <a:cubicBezTo>
                  <a:pt x="4552" y="460"/>
                  <a:pt x="4598" y="458"/>
                  <a:pt x="4643" y="455"/>
                </a:cubicBezTo>
                <a:cubicBezTo>
                  <a:pt x="4690" y="420"/>
                  <a:pt x="4742" y="423"/>
                  <a:pt x="4795" y="411"/>
                </a:cubicBezTo>
                <a:cubicBezTo>
                  <a:pt x="4834" y="382"/>
                  <a:pt x="4813" y="403"/>
                  <a:pt x="4849" y="341"/>
                </a:cubicBezTo>
                <a:cubicBezTo>
                  <a:pt x="4854" y="332"/>
                  <a:pt x="4864" y="314"/>
                  <a:pt x="4864" y="314"/>
                </a:cubicBezTo>
                <a:cubicBezTo>
                  <a:pt x="4803" y="279"/>
                  <a:pt x="4742" y="285"/>
                  <a:pt x="4674" y="279"/>
                </a:cubicBezTo>
                <a:cubicBezTo>
                  <a:pt x="4490" y="287"/>
                  <a:pt x="4499" y="279"/>
                  <a:pt x="4384" y="306"/>
                </a:cubicBezTo>
                <a:cubicBezTo>
                  <a:pt x="4293" y="303"/>
                  <a:pt x="4202" y="303"/>
                  <a:pt x="4110" y="297"/>
                </a:cubicBezTo>
                <a:cubicBezTo>
                  <a:pt x="4103" y="297"/>
                  <a:pt x="4126" y="288"/>
                  <a:pt x="4133" y="288"/>
                </a:cubicBezTo>
                <a:cubicBezTo>
                  <a:pt x="4187" y="288"/>
                  <a:pt x="4240" y="294"/>
                  <a:pt x="4293" y="297"/>
                </a:cubicBezTo>
                <a:cubicBezTo>
                  <a:pt x="4391" y="282"/>
                  <a:pt x="4444" y="268"/>
                  <a:pt x="4552" y="262"/>
                </a:cubicBezTo>
                <a:cubicBezTo>
                  <a:pt x="4601" y="247"/>
                  <a:pt x="4610" y="232"/>
                  <a:pt x="4651" y="200"/>
                </a:cubicBezTo>
                <a:cubicBezTo>
                  <a:pt x="4609" y="188"/>
                  <a:pt x="4562" y="193"/>
                  <a:pt x="4521" y="174"/>
                </a:cubicBezTo>
                <a:cubicBezTo>
                  <a:pt x="4514" y="171"/>
                  <a:pt x="4516" y="156"/>
                  <a:pt x="4514" y="147"/>
                </a:cubicBezTo>
                <a:cubicBezTo>
                  <a:pt x="4141" y="166"/>
                  <a:pt x="4291" y="156"/>
                  <a:pt x="4065" y="174"/>
                </a:cubicBezTo>
                <a:cubicBezTo>
                  <a:pt x="4015" y="182"/>
                  <a:pt x="3972" y="194"/>
                  <a:pt x="3920" y="174"/>
                </a:cubicBezTo>
                <a:cubicBezTo>
                  <a:pt x="3911" y="171"/>
                  <a:pt x="3935" y="160"/>
                  <a:pt x="3943" y="156"/>
                </a:cubicBezTo>
                <a:cubicBezTo>
                  <a:pt x="3951" y="152"/>
                  <a:pt x="3958" y="150"/>
                  <a:pt x="3966" y="147"/>
                </a:cubicBezTo>
                <a:cubicBezTo>
                  <a:pt x="3918" y="110"/>
                  <a:pt x="3968" y="135"/>
                  <a:pt x="3935" y="77"/>
                </a:cubicBezTo>
                <a:cubicBezTo>
                  <a:pt x="3812" y="86"/>
                  <a:pt x="3702" y="113"/>
                  <a:pt x="3578" y="121"/>
                </a:cubicBezTo>
                <a:cubicBezTo>
                  <a:pt x="3524" y="128"/>
                  <a:pt x="3477" y="135"/>
                  <a:pt x="3425" y="156"/>
                </a:cubicBezTo>
                <a:cubicBezTo>
                  <a:pt x="3342" y="188"/>
                  <a:pt x="3248" y="162"/>
                  <a:pt x="3159" y="165"/>
                </a:cubicBezTo>
                <a:cubicBezTo>
                  <a:pt x="2928" y="254"/>
                  <a:pt x="2813" y="169"/>
                  <a:pt x="2544" y="191"/>
                </a:cubicBezTo>
                <a:cubicBezTo>
                  <a:pt x="2445" y="200"/>
                  <a:pt x="2305" y="198"/>
                  <a:pt x="2260" y="187"/>
                </a:cubicBezTo>
                <a:cubicBezTo>
                  <a:pt x="2172" y="153"/>
                  <a:pt x="2149" y="194"/>
                  <a:pt x="2056" y="195"/>
                </a:cubicBezTo>
                <a:cubicBezTo>
                  <a:pt x="1964" y="187"/>
                  <a:pt x="1913" y="188"/>
                  <a:pt x="1880" y="175"/>
                </a:cubicBezTo>
                <a:cubicBezTo>
                  <a:pt x="1790" y="181"/>
                  <a:pt x="1677" y="212"/>
                  <a:pt x="1591" y="191"/>
                </a:cubicBezTo>
                <a:cubicBezTo>
                  <a:pt x="1548" y="181"/>
                  <a:pt x="1503" y="186"/>
                  <a:pt x="1460" y="175"/>
                </a:cubicBezTo>
                <a:cubicBezTo>
                  <a:pt x="1435" y="185"/>
                  <a:pt x="1426" y="155"/>
                  <a:pt x="1401" y="165"/>
                </a:cubicBezTo>
                <a:cubicBezTo>
                  <a:pt x="1252" y="156"/>
                  <a:pt x="1118" y="135"/>
                  <a:pt x="967" y="130"/>
                </a:cubicBezTo>
                <a:cubicBezTo>
                  <a:pt x="926" y="125"/>
                  <a:pt x="836" y="116"/>
                  <a:pt x="799" y="103"/>
                </a:cubicBezTo>
                <a:cubicBezTo>
                  <a:pt x="798" y="103"/>
                  <a:pt x="754" y="62"/>
                  <a:pt x="746" y="59"/>
                </a:cubicBezTo>
                <a:cubicBezTo>
                  <a:pt x="686" y="39"/>
                  <a:pt x="609" y="39"/>
                  <a:pt x="548" y="33"/>
                </a:cubicBezTo>
                <a:cubicBezTo>
                  <a:pt x="523" y="22"/>
                  <a:pt x="497" y="17"/>
                  <a:pt x="472" y="6"/>
                </a:cubicBezTo>
                <a:cubicBezTo>
                  <a:pt x="441" y="9"/>
                  <a:pt x="411" y="11"/>
                  <a:pt x="381" y="15"/>
                </a:cubicBezTo>
                <a:cubicBezTo>
                  <a:pt x="353" y="15"/>
                  <a:pt x="325" y="0"/>
                  <a:pt x="306" y="4"/>
                </a:cubicBezTo>
                <a:close/>
              </a:path>
            </a:pathLst>
          </a:custGeom>
          <a:gradFill flip="none" rotWithShape="1">
            <a:gsLst>
              <a:gs pos="27000">
                <a:srgbClr val="92D050"/>
              </a:gs>
              <a:gs pos="50000">
                <a:srgbClr val="92D050">
                  <a:tint val="44500"/>
                  <a:satMod val="160000"/>
                </a:srgbClr>
              </a:gs>
              <a:gs pos="100000">
                <a:srgbClr val="92D050">
                  <a:tint val="23500"/>
                  <a:satMod val="160000"/>
                </a:srgbClr>
              </a:gs>
            </a:gsLst>
            <a:path path="circle">
              <a:fillToRect r="100000" b="100000"/>
            </a:path>
            <a:tileRect l="-100000" t="-100000"/>
          </a:gradFill>
          <a:ln w="9525">
            <a:noFill/>
            <a:round/>
            <a:headEnd/>
            <a:tailEnd/>
          </a:ln>
          <a:effectLst/>
        </p:spPr>
        <p:txBody>
          <a:bodyPr/>
          <a:lstStyle/>
          <a:p>
            <a:endParaRPr lang="fr-FR" dirty="0"/>
          </a:p>
        </p:txBody>
      </p:sp>
      <p:sp>
        <p:nvSpPr>
          <p:cNvPr id="7" name="Rectangle 6"/>
          <p:cNvSpPr/>
          <p:nvPr/>
        </p:nvSpPr>
        <p:spPr>
          <a:xfrm>
            <a:off x="1292932" y="3007268"/>
            <a:ext cx="7805342" cy="584775"/>
          </a:xfrm>
          <a:prstGeom prst="rect">
            <a:avLst/>
          </a:prstGeom>
        </p:spPr>
        <p:txBody>
          <a:bodyPr wrap="none">
            <a:spAutoFit/>
          </a:bodyPr>
          <a:lstStyle/>
          <a:p>
            <a:r>
              <a:rPr lang="fr-FR" sz="3200" b="1" dirty="0">
                <a:effectLst>
                  <a:outerShdw blurRad="38100" dist="38100" dir="2700000" algn="tl">
                    <a:srgbClr val="000000">
                      <a:alpha val="43137"/>
                    </a:srgbClr>
                  </a:outerShdw>
                </a:effectLst>
                <a:latin typeface="Monotype Corsiva" panose="03010101010201010101" pitchFamily="66" charset="0"/>
              </a:rPr>
              <a:t>Qu'est-ce que la conception de bâtiments écologiques</a:t>
            </a:r>
            <a:r>
              <a:rPr lang="fr-FR" sz="3200" b="1" dirty="0" smtClean="0">
                <a:effectLst>
                  <a:outerShdw blurRad="38100" dist="38100" dir="2700000" algn="tl">
                    <a:srgbClr val="000000">
                      <a:alpha val="43137"/>
                    </a:srgbClr>
                  </a:outerShdw>
                </a:effectLst>
                <a:latin typeface="Monotype Corsiva" panose="03010101010201010101" pitchFamily="66" charset="0"/>
              </a:rPr>
              <a:t>?</a:t>
            </a:r>
            <a:endParaRPr lang="fr-FR" sz="3200" b="1" dirty="0">
              <a:effectLst>
                <a:outerShdw blurRad="38100" dist="38100" dir="2700000" algn="tl">
                  <a:srgbClr val="000000">
                    <a:alpha val="43137"/>
                  </a:srgbClr>
                </a:outerShdw>
              </a:effectLst>
              <a:latin typeface="Monotype Corsiva" panose="03010101010201010101" pitchFamily="66" charset="0"/>
            </a:endParaRPr>
          </a:p>
        </p:txBody>
      </p:sp>
    </p:spTree>
    <p:extLst>
      <p:ext uri="{BB962C8B-B14F-4D97-AF65-F5344CB8AC3E}">
        <p14:creationId xmlns:p14="http://schemas.microsoft.com/office/powerpoint/2010/main" val="14478752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9366" y="151896"/>
            <a:ext cx="6151034" cy="48664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Rectangle 4"/>
          <p:cNvSpPr/>
          <p:nvPr/>
        </p:nvSpPr>
        <p:spPr>
          <a:xfrm>
            <a:off x="241299" y="322942"/>
            <a:ext cx="3022599" cy="4524315"/>
          </a:xfrm>
          <a:prstGeom prst="rect">
            <a:avLst/>
          </a:prstGeom>
        </p:spPr>
        <p:txBody>
          <a:bodyPr wrap="square">
            <a:spAutoFit/>
          </a:bodyPr>
          <a:lstStyle/>
          <a:p>
            <a:pPr marL="285750" indent="-285750">
              <a:buFont typeface="Arial" panose="020B0604020202020204" pitchFamily="34" charset="0"/>
              <a:buChar char="•"/>
            </a:pPr>
            <a:r>
              <a:rPr lang="fr-FR" dirty="0"/>
              <a:t>La conception de constructions écologiques prend en compte l'état de l'environnement naturel et ses habitants tout au long du cycle de vie des </a:t>
            </a:r>
            <a:r>
              <a:rPr lang="fr-FR" dirty="0" smtClean="0"/>
              <a:t>bâtiments</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smtClean="0"/>
          </a:p>
          <a:p>
            <a:pPr marL="285750" indent="-285750">
              <a:buFont typeface="Arial" panose="020B0604020202020204" pitchFamily="34" charset="0"/>
              <a:buChar char="•"/>
            </a:pPr>
            <a:r>
              <a:rPr lang="fr-FR" dirty="0" smtClean="0"/>
              <a:t> </a:t>
            </a:r>
            <a:r>
              <a:rPr lang="fr-FR" dirty="0"/>
              <a:t>L'objectif est de générer des impacts positifs tout en minimisant les effets négatifs.</a:t>
            </a:r>
          </a:p>
          <a:p>
            <a:endParaRPr lang="fr-FR" dirty="0"/>
          </a:p>
        </p:txBody>
      </p:sp>
    </p:spTree>
    <p:extLst>
      <p:ext uri="{BB962C8B-B14F-4D97-AF65-F5344CB8AC3E}">
        <p14:creationId xmlns:p14="http://schemas.microsoft.com/office/powerpoint/2010/main" val="37045020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54">
            <a:extLst>
              <a:ext uri="{FF2B5EF4-FFF2-40B4-BE49-F238E27FC236}">
                <a16:creationId xmlns:a16="http://schemas.microsoft.com/office/drawing/2014/main" xmlns="" id="{9514C0DF-05A0-BA33-F398-61493E1BD4E7}"/>
              </a:ext>
            </a:extLst>
          </p:cNvPr>
          <p:cNvSpPr>
            <a:spLocks/>
          </p:cNvSpPr>
          <p:nvPr/>
        </p:nvSpPr>
        <p:spPr bwMode="gray">
          <a:xfrm>
            <a:off x="1292932" y="1948808"/>
            <a:ext cx="7632848" cy="2837160"/>
          </a:xfrm>
          <a:custGeom>
            <a:avLst/>
            <a:gdLst/>
            <a:ahLst/>
            <a:cxnLst>
              <a:cxn ang="0">
                <a:pos x="266" y="42"/>
              </a:cxn>
              <a:cxn ang="0">
                <a:pos x="107" y="103"/>
              </a:cxn>
              <a:cxn ang="0">
                <a:pos x="69" y="200"/>
              </a:cxn>
              <a:cxn ang="0">
                <a:pos x="38" y="235"/>
              </a:cxn>
              <a:cxn ang="0">
                <a:pos x="15" y="332"/>
              </a:cxn>
              <a:cxn ang="0">
                <a:pos x="38" y="447"/>
              </a:cxn>
              <a:cxn ang="0">
                <a:pos x="198" y="587"/>
              </a:cxn>
              <a:cxn ang="0">
                <a:pos x="568" y="655"/>
              </a:cxn>
              <a:cxn ang="0">
                <a:pos x="928" y="699"/>
              </a:cxn>
              <a:cxn ang="0">
                <a:pos x="1751" y="746"/>
              </a:cxn>
              <a:cxn ang="0">
                <a:pos x="2388" y="739"/>
              </a:cxn>
              <a:cxn ang="0">
                <a:pos x="2624" y="761"/>
              </a:cxn>
              <a:cxn ang="0">
                <a:pos x="3030" y="737"/>
              </a:cxn>
              <a:cxn ang="0">
                <a:pos x="3707" y="640"/>
              </a:cxn>
              <a:cxn ang="0">
                <a:pos x="4057" y="579"/>
              </a:cxn>
              <a:cxn ang="0">
                <a:pos x="4225" y="526"/>
              </a:cxn>
              <a:cxn ang="0">
                <a:pos x="4331" y="508"/>
              </a:cxn>
              <a:cxn ang="0">
                <a:pos x="4225" y="491"/>
              </a:cxn>
              <a:cxn ang="0">
                <a:pos x="4346" y="526"/>
              </a:cxn>
              <a:cxn ang="0">
                <a:pos x="4643" y="455"/>
              </a:cxn>
              <a:cxn ang="0">
                <a:pos x="4849" y="341"/>
              </a:cxn>
              <a:cxn ang="0">
                <a:pos x="4674" y="279"/>
              </a:cxn>
              <a:cxn ang="0">
                <a:pos x="4110" y="297"/>
              </a:cxn>
              <a:cxn ang="0">
                <a:pos x="4293" y="297"/>
              </a:cxn>
              <a:cxn ang="0">
                <a:pos x="4651" y="200"/>
              </a:cxn>
              <a:cxn ang="0">
                <a:pos x="4514" y="147"/>
              </a:cxn>
              <a:cxn ang="0">
                <a:pos x="3920" y="174"/>
              </a:cxn>
              <a:cxn ang="0">
                <a:pos x="3966" y="147"/>
              </a:cxn>
              <a:cxn ang="0">
                <a:pos x="3578" y="121"/>
              </a:cxn>
              <a:cxn ang="0">
                <a:pos x="3159" y="165"/>
              </a:cxn>
              <a:cxn ang="0">
                <a:pos x="2260" y="187"/>
              </a:cxn>
              <a:cxn ang="0">
                <a:pos x="1880" y="175"/>
              </a:cxn>
              <a:cxn ang="0">
                <a:pos x="1460" y="175"/>
              </a:cxn>
              <a:cxn ang="0">
                <a:pos x="967" y="130"/>
              </a:cxn>
              <a:cxn ang="0">
                <a:pos x="746" y="59"/>
              </a:cxn>
              <a:cxn ang="0">
                <a:pos x="472" y="6"/>
              </a:cxn>
              <a:cxn ang="0">
                <a:pos x="306" y="4"/>
              </a:cxn>
            </a:cxnLst>
            <a:rect l="0" t="0" r="r" b="b"/>
            <a:pathLst>
              <a:path w="4864" h="769">
                <a:moveTo>
                  <a:pt x="306" y="4"/>
                </a:moveTo>
                <a:cubicBezTo>
                  <a:pt x="265" y="21"/>
                  <a:pt x="307" y="25"/>
                  <a:pt x="266" y="42"/>
                </a:cubicBezTo>
                <a:cubicBezTo>
                  <a:pt x="228" y="27"/>
                  <a:pt x="225" y="21"/>
                  <a:pt x="167" y="42"/>
                </a:cubicBezTo>
                <a:cubicBezTo>
                  <a:pt x="141" y="52"/>
                  <a:pt x="142" y="90"/>
                  <a:pt x="107" y="103"/>
                </a:cubicBezTo>
                <a:cubicBezTo>
                  <a:pt x="84" y="130"/>
                  <a:pt x="69" y="156"/>
                  <a:pt x="46" y="182"/>
                </a:cubicBezTo>
                <a:cubicBezTo>
                  <a:pt x="53" y="188"/>
                  <a:pt x="61" y="196"/>
                  <a:pt x="69" y="200"/>
                </a:cubicBezTo>
                <a:cubicBezTo>
                  <a:pt x="76" y="204"/>
                  <a:pt x="94" y="200"/>
                  <a:pt x="91" y="209"/>
                </a:cubicBezTo>
                <a:cubicBezTo>
                  <a:pt x="89" y="218"/>
                  <a:pt x="47" y="232"/>
                  <a:pt x="38" y="235"/>
                </a:cubicBezTo>
                <a:cubicBezTo>
                  <a:pt x="20" y="298"/>
                  <a:pt x="37" y="278"/>
                  <a:pt x="0" y="306"/>
                </a:cubicBezTo>
                <a:cubicBezTo>
                  <a:pt x="5" y="314"/>
                  <a:pt x="11" y="322"/>
                  <a:pt x="15" y="332"/>
                </a:cubicBezTo>
                <a:cubicBezTo>
                  <a:pt x="27" y="345"/>
                  <a:pt x="65" y="366"/>
                  <a:pt x="69" y="385"/>
                </a:cubicBezTo>
                <a:cubicBezTo>
                  <a:pt x="71" y="398"/>
                  <a:pt x="28" y="428"/>
                  <a:pt x="38" y="447"/>
                </a:cubicBezTo>
                <a:cubicBezTo>
                  <a:pt x="28" y="480"/>
                  <a:pt x="110" y="494"/>
                  <a:pt x="129" y="499"/>
                </a:cubicBezTo>
                <a:cubicBezTo>
                  <a:pt x="157" y="521"/>
                  <a:pt x="162" y="579"/>
                  <a:pt x="198" y="587"/>
                </a:cubicBezTo>
                <a:cubicBezTo>
                  <a:pt x="275" y="607"/>
                  <a:pt x="321" y="631"/>
                  <a:pt x="400" y="635"/>
                </a:cubicBezTo>
                <a:cubicBezTo>
                  <a:pt x="471" y="643"/>
                  <a:pt x="513" y="654"/>
                  <a:pt x="568" y="655"/>
                </a:cubicBezTo>
                <a:cubicBezTo>
                  <a:pt x="628" y="661"/>
                  <a:pt x="700" y="664"/>
                  <a:pt x="760" y="671"/>
                </a:cubicBezTo>
                <a:cubicBezTo>
                  <a:pt x="817" y="693"/>
                  <a:pt x="869" y="677"/>
                  <a:pt x="928" y="699"/>
                </a:cubicBezTo>
                <a:cubicBezTo>
                  <a:pt x="1070" y="753"/>
                  <a:pt x="1355" y="693"/>
                  <a:pt x="1355" y="693"/>
                </a:cubicBezTo>
                <a:cubicBezTo>
                  <a:pt x="1539" y="731"/>
                  <a:pt x="1520" y="737"/>
                  <a:pt x="1751" y="746"/>
                </a:cubicBezTo>
                <a:cubicBezTo>
                  <a:pt x="1912" y="769"/>
                  <a:pt x="1924" y="727"/>
                  <a:pt x="2228" y="743"/>
                </a:cubicBezTo>
                <a:cubicBezTo>
                  <a:pt x="2298" y="752"/>
                  <a:pt x="2337" y="736"/>
                  <a:pt x="2388" y="739"/>
                </a:cubicBezTo>
                <a:cubicBezTo>
                  <a:pt x="2439" y="742"/>
                  <a:pt x="2496" y="758"/>
                  <a:pt x="2535" y="762"/>
                </a:cubicBezTo>
                <a:cubicBezTo>
                  <a:pt x="2574" y="766"/>
                  <a:pt x="2586" y="753"/>
                  <a:pt x="2624" y="761"/>
                </a:cubicBezTo>
                <a:cubicBezTo>
                  <a:pt x="2654" y="767"/>
                  <a:pt x="2674" y="747"/>
                  <a:pt x="2710" y="746"/>
                </a:cubicBezTo>
                <a:cubicBezTo>
                  <a:pt x="2816" y="740"/>
                  <a:pt x="2923" y="740"/>
                  <a:pt x="3030" y="737"/>
                </a:cubicBezTo>
                <a:cubicBezTo>
                  <a:pt x="3165" y="698"/>
                  <a:pt x="3192" y="700"/>
                  <a:pt x="3372" y="693"/>
                </a:cubicBezTo>
                <a:cubicBezTo>
                  <a:pt x="3491" y="677"/>
                  <a:pt x="3585" y="649"/>
                  <a:pt x="3707" y="640"/>
                </a:cubicBezTo>
                <a:cubicBezTo>
                  <a:pt x="3778" y="612"/>
                  <a:pt x="3647" y="661"/>
                  <a:pt x="3814" y="623"/>
                </a:cubicBezTo>
                <a:cubicBezTo>
                  <a:pt x="3939" y="593"/>
                  <a:pt x="3882" y="589"/>
                  <a:pt x="4057" y="579"/>
                </a:cubicBezTo>
                <a:cubicBezTo>
                  <a:pt x="4154" y="551"/>
                  <a:pt x="4197" y="549"/>
                  <a:pt x="4316" y="543"/>
                </a:cubicBezTo>
                <a:cubicBezTo>
                  <a:pt x="4293" y="535"/>
                  <a:pt x="4233" y="529"/>
                  <a:pt x="4225" y="526"/>
                </a:cubicBezTo>
                <a:cubicBezTo>
                  <a:pt x="4217" y="523"/>
                  <a:pt x="4240" y="518"/>
                  <a:pt x="4247" y="517"/>
                </a:cubicBezTo>
                <a:cubicBezTo>
                  <a:pt x="4275" y="513"/>
                  <a:pt x="4303" y="511"/>
                  <a:pt x="4331" y="508"/>
                </a:cubicBezTo>
                <a:cubicBezTo>
                  <a:pt x="4303" y="505"/>
                  <a:pt x="4275" y="504"/>
                  <a:pt x="4247" y="499"/>
                </a:cubicBezTo>
                <a:cubicBezTo>
                  <a:pt x="4240" y="498"/>
                  <a:pt x="4221" y="499"/>
                  <a:pt x="4225" y="491"/>
                </a:cubicBezTo>
                <a:cubicBezTo>
                  <a:pt x="4230" y="480"/>
                  <a:pt x="4245" y="485"/>
                  <a:pt x="4255" y="482"/>
                </a:cubicBezTo>
                <a:cubicBezTo>
                  <a:pt x="4318" y="494"/>
                  <a:pt x="4297" y="507"/>
                  <a:pt x="4346" y="526"/>
                </a:cubicBezTo>
                <a:cubicBezTo>
                  <a:pt x="4398" y="511"/>
                  <a:pt x="4453" y="470"/>
                  <a:pt x="4506" y="464"/>
                </a:cubicBezTo>
                <a:cubicBezTo>
                  <a:pt x="4552" y="460"/>
                  <a:pt x="4598" y="458"/>
                  <a:pt x="4643" y="455"/>
                </a:cubicBezTo>
                <a:cubicBezTo>
                  <a:pt x="4690" y="420"/>
                  <a:pt x="4742" y="423"/>
                  <a:pt x="4795" y="411"/>
                </a:cubicBezTo>
                <a:cubicBezTo>
                  <a:pt x="4834" y="382"/>
                  <a:pt x="4813" y="403"/>
                  <a:pt x="4849" y="341"/>
                </a:cubicBezTo>
                <a:cubicBezTo>
                  <a:pt x="4854" y="332"/>
                  <a:pt x="4864" y="314"/>
                  <a:pt x="4864" y="314"/>
                </a:cubicBezTo>
                <a:cubicBezTo>
                  <a:pt x="4803" y="279"/>
                  <a:pt x="4742" y="285"/>
                  <a:pt x="4674" y="279"/>
                </a:cubicBezTo>
                <a:cubicBezTo>
                  <a:pt x="4490" y="287"/>
                  <a:pt x="4499" y="279"/>
                  <a:pt x="4384" y="306"/>
                </a:cubicBezTo>
                <a:cubicBezTo>
                  <a:pt x="4293" y="303"/>
                  <a:pt x="4202" y="303"/>
                  <a:pt x="4110" y="297"/>
                </a:cubicBezTo>
                <a:cubicBezTo>
                  <a:pt x="4103" y="297"/>
                  <a:pt x="4126" y="288"/>
                  <a:pt x="4133" y="288"/>
                </a:cubicBezTo>
                <a:cubicBezTo>
                  <a:pt x="4187" y="288"/>
                  <a:pt x="4240" y="294"/>
                  <a:pt x="4293" y="297"/>
                </a:cubicBezTo>
                <a:cubicBezTo>
                  <a:pt x="4391" y="282"/>
                  <a:pt x="4444" y="268"/>
                  <a:pt x="4552" y="262"/>
                </a:cubicBezTo>
                <a:cubicBezTo>
                  <a:pt x="4601" y="247"/>
                  <a:pt x="4610" y="232"/>
                  <a:pt x="4651" y="200"/>
                </a:cubicBezTo>
                <a:cubicBezTo>
                  <a:pt x="4609" y="188"/>
                  <a:pt x="4562" y="193"/>
                  <a:pt x="4521" y="174"/>
                </a:cubicBezTo>
                <a:cubicBezTo>
                  <a:pt x="4514" y="171"/>
                  <a:pt x="4516" y="156"/>
                  <a:pt x="4514" y="147"/>
                </a:cubicBezTo>
                <a:cubicBezTo>
                  <a:pt x="4141" y="166"/>
                  <a:pt x="4291" y="156"/>
                  <a:pt x="4065" y="174"/>
                </a:cubicBezTo>
                <a:cubicBezTo>
                  <a:pt x="4015" y="182"/>
                  <a:pt x="3972" y="194"/>
                  <a:pt x="3920" y="174"/>
                </a:cubicBezTo>
                <a:cubicBezTo>
                  <a:pt x="3911" y="171"/>
                  <a:pt x="3935" y="160"/>
                  <a:pt x="3943" y="156"/>
                </a:cubicBezTo>
                <a:cubicBezTo>
                  <a:pt x="3951" y="152"/>
                  <a:pt x="3958" y="150"/>
                  <a:pt x="3966" y="147"/>
                </a:cubicBezTo>
                <a:cubicBezTo>
                  <a:pt x="3918" y="110"/>
                  <a:pt x="3968" y="135"/>
                  <a:pt x="3935" y="77"/>
                </a:cubicBezTo>
                <a:cubicBezTo>
                  <a:pt x="3812" y="86"/>
                  <a:pt x="3702" y="113"/>
                  <a:pt x="3578" y="121"/>
                </a:cubicBezTo>
                <a:cubicBezTo>
                  <a:pt x="3524" y="128"/>
                  <a:pt x="3477" y="135"/>
                  <a:pt x="3425" y="156"/>
                </a:cubicBezTo>
                <a:cubicBezTo>
                  <a:pt x="3342" y="188"/>
                  <a:pt x="3248" y="162"/>
                  <a:pt x="3159" y="165"/>
                </a:cubicBezTo>
                <a:cubicBezTo>
                  <a:pt x="2928" y="254"/>
                  <a:pt x="2813" y="169"/>
                  <a:pt x="2544" y="191"/>
                </a:cubicBezTo>
                <a:cubicBezTo>
                  <a:pt x="2445" y="200"/>
                  <a:pt x="2305" y="198"/>
                  <a:pt x="2260" y="187"/>
                </a:cubicBezTo>
                <a:cubicBezTo>
                  <a:pt x="2172" y="153"/>
                  <a:pt x="2149" y="194"/>
                  <a:pt x="2056" y="195"/>
                </a:cubicBezTo>
                <a:cubicBezTo>
                  <a:pt x="1964" y="187"/>
                  <a:pt x="1913" y="188"/>
                  <a:pt x="1880" y="175"/>
                </a:cubicBezTo>
                <a:cubicBezTo>
                  <a:pt x="1790" y="181"/>
                  <a:pt x="1677" y="212"/>
                  <a:pt x="1591" y="191"/>
                </a:cubicBezTo>
                <a:cubicBezTo>
                  <a:pt x="1548" y="181"/>
                  <a:pt x="1503" y="186"/>
                  <a:pt x="1460" y="175"/>
                </a:cubicBezTo>
                <a:cubicBezTo>
                  <a:pt x="1435" y="185"/>
                  <a:pt x="1426" y="155"/>
                  <a:pt x="1401" y="165"/>
                </a:cubicBezTo>
                <a:cubicBezTo>
                  <a:pt x="1252" y="156"/>
                  <a:pt x="1118" y="135"/>
                  <a:pt x="967" y="130"/>
                </a:cubicBezTo>
                <a:cubicBezTo>
                  <a:pt x="926" y="125"/>
                  <a:pt x="836" y="116"/>
                  <a:pt x="799" y="103"/>
                </a:cubicBezTo>
                <a:cubicBezTo>
                  <a:pt x="798" y="103"/>
                  <a:pt x="754" y="62"/>
                  <a:pt x="746" y="59"/>
                </a:cubicBezTo>
                <a:cubicBezTo>
                  <a:pt x="686" y="39"/>
                  <a:pt x="609" y="39"/>
                  <a:pt x="548" y="33"/>
                </a:cubicBezTo>
                <a:cubicBezTo>
                  <a:pt x="523" y="22"/>
                  <a:pt x="497" y="17"/>
                  <a:pt x="472" y="6"/>
                </a:cubicBezTo>
                <a:cubicBezTo>
                  <a:pt x="441" y="9"/>
                  <a:pt x="411" y="11"/>
                  <a:pt x="381" y="15"/>
                </a:cubicBezTo>
                <a:cubicBezTo>
                  <a:pt x="353" y="15"/>
                  <a:pt x="325" y="0"/>
                  <a:pt x="306" y="4"/>
                </a:cubicBezTo>
                <a:close/>
              </a:path>
            </a:pathLst>
          </a:custGeom>
          <a:gradFill flip="none" rotWithShape="1">
            <a:gsLst>
              <a:gs pos="27000">
                <a:srgbClr val="92D050"/>
              </a:gs>
              <a:gs pos="50000">
                <a:srgbClr val="92D050">
                  <a:tint val="44500"/>
                  <a:satMod val="160000"/>
                </a:srgbClr>
              </a:gs>
              <a:gs pos="100000">
                <a:srgbClr val="92D050">
                  <a:tint val="23500"/>
                  <a:satMod val="160000"/>
                </a:srgbClr>
              </a:gs>
            </a:gsLst>
            <a:path path="circle">
              <a:fillToRect r="100000" b="100000"/>
            </a:path>
            <a:tileRect l="-100000" t="-100000"/>
          </a:gradFill>
          <a:ln w="9525">
            <a:noFill/>
            <a:round/>
            <a:headEnd/>
            <a:tailEnd/>
          </a:ln>
          <a:effectLst/>
        </p:spPr>
        <p:txBody>
          <a:bodyPr/>
          <a:lstStyle/>
          <a:p>
            <a:endParaRPr lang="fr-FR" dirty="0"/>
          </a:p>
        </p:txBody>
      </p:sp>
      <p:sp>
        <p:nvSpPr>
          <p:cNvPr id="5" name="Rectangle 4"/>
          <p:cNvSpPr/>
          <p:nvPr/>
        </p:nvSpPr>
        <p:spPr>
          <a:xfrm>
            <a:off x="1534974" y="3136555"/>
            <a:ext cx="6652783" cy="461665"/>
          </a:xfrm>
          <a:prstGeom prst="rect">
            <a:avLst/>
          </a:prstGeom>
        </p:spPr>
        <p:txBody>
          <a:bodyPr wrap="none">
            <a:spAutoFit/>
          </a:bodyPr>
          <a:lstStyle/>
          <a:p>
            <a:r>
              <a:rPr lang="fr-FR" sz="2400" b="1" dirty="0">
                <a:latin typeface="Monotype Corsiva" panose="03010101010201010101" pitchFamily="66" charset="0"/>
              </a:rPr>
              <a:t>Les trois principes de la conception de bâtiments </a:t>
            </a:r>
            <a:r>
              <a:rPr lang="fr-FR" sz="2400" b="1" dirty="0" smtClean="0">
                <a:latin typeface="Monotype Corsiva" panose="03010101010201010101" pitchFamily="66" charset="0"/>
              </a:rPr>
              <a:t>écologiques</a:t>
            </a:r>
            <a:endParaRPr lang="fr-FR" sz="2400" b="1" dirty="0">
              <a:latin typeface="Monotype Corsiva" panose="03010101010201010101" pitchFamily="66" charset="0"/>
            </a:endParaRPr>
          </a:p>
        </p:txBody>
      </p:sp>
    </p:spTree>
    <p:extLst>
      <p:ext uri="{BB962C8B-B14F-4D97-AF65-F5344CB8AC3E}">
        <p14:creationId xmlns:p14="http://schemas.microsoft.com/office/powerpoint/2010/main" val="35100731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6880" y="793997"/>
            <a:ext cx="5372100" cy="2686050"/>
          </a:xfrm>
          <a:prstGeom prst="rect">
            <a:avLst/>
          </a:prstGeom>
        </p:spPr>
      </p:pic>
      <p:sp>
        <p:nvSpPr>
          <p:cNvPr id="5" name="Rectangle 4"/>
          <p:cNvSpPr/>
          <p:nvPr/>
        </p:nvSpPr>
        <p:spPr>
          <a:xfrm>
            <a:off x="3264614" y="3678203"/>
            <a:ext cx="3156633" cy="400110"/>
          </a:xfrm>
          <a:prstGeom prst="rect">
            <a:avLst/>
          </a:prstGeom>
        </p:spPr>
        <p:txBody>
          <a:bodyPr wrap="none">
            <a:spAutoFit/>
          </a:bodyPr>
          <a:lstStyle/>
          <a:p>
            <a:pPr algn="ctr"/>
            <a:r>
              <a:rPr lang="en-GB" sz="2000" u="sng" dirty="0">
                <a:solidFill>
                  <a:schemeClr val="accent5"/>
                </a:solidFill>
              </a:rPr>
              <a:t>EFFICACITÉ ÉNERGÉTIQUE</a:t>
            </a:r>
          </a:p>
        </p:txBody>
      </p:sp>
      <p:sp>
        <p:nvSpPr>
          <p:cNvPr id="6" name="Rectangle 5"/>
          <p:cNvSpPr/>
          <p:nvPr/>
        </p:nvSpPr>
        <p:spPr>
          <a:xfrm>
            <a:off x="1794931" y="4237558"/>
            <a:ext cx="6096000" cy="1477328"/>
          </a:xfrm>
          <a:prstGeom prst="rect">
            <a:avLst/>
          </a:prstGeom>
        </p:spPr>
        <p:txBody>
          <a:bodyPr>
            <a:spAutoFit/>
          </a:bodyPr>
          <a:lstStyle/>
          <a:p>
            <a:pPr algn="ctr"/>
            <a:r>
              <a:rPr lang="fr-FR" dirty="0"/>
              <a:t>Les architectes et les ingénieurs peuvent optimiser les performances de la conception de bâtiments grâce à des techniques telles que l'analyse solaire, le dimensionnement approprié des systèmes HVAC et les mesures de conservation de l'énergie passive.</a:t>
            </a:r>
            <a:endParaRPr lang="en-GB" dirty="0"/>
          </a:p>
        </p:txBody>
      </p:sp>
    </p:spTree>
    <p:extLst>
      <p:ext uri="{BB962C8B-B14F-4D97-AF65-F5344CB8AC3E}">
        <p14:creationId xmlns:p14="http://schemas.microsoft.com/office/powerpoint/2010/main" val="39039085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55479" y="4019476"/>
            <a:ext cx="3707169" cy="400110"/>
          </a:xfrm>
          <a:prstGeom prst="rect">
            <a:avLst/>
          </a:prstGeom>
        </p:spPr>
        <p:txBody>
          <a:bodyPr wrap="none">
            <a:spAutoFit/>
          </a:bodyPr>
          <a:lstStyle/>
          <a:p>
            <a:r>
              <a:rPr lang="en-GB" sz="2000" u="sng" dirty="0">
                <a:solidFill>
                  <a:schemeClr val="accent5"/>
                </a:solidFill>
              </a:rPr>
              <a:t>PRODUCTIVITÉ DES MATÉRIAUX</a:t>
            </a:r>
          </a:p>
        </p:txBody>
      </p:sp>
      <p:sp>
        <p:nvSpPr>
          <p:cNvPr id="5" name="Rectangle 4"/>
          <p:cNvSpPr/>
          <p:nvPr/>
        </p:nvSpPr>
        <p:spPr>
          <a:xfrm>
            <a:off x="1761064" y="4565472"/>
            <a:ext cx="6096000" cy="1200329"/>
          </a:xfrm>
          <a:prstGeom prst="rect">
            <a:avLst/>
          </a:prstGeom>
        </p:spPr>
        <p:txBody>
          <a:bodyPr>
            <a:spAutoFit/>
          </a:bodyPr>
          <a:lstStyle/>
          <a:p>
            <a:pPr algn="ctr"/>
            <a:r>
              <a:rPr lang="fr-FR" dirty="0"/>
              <a:t>Choisissez des matériaux sains respectueux de la santé des habitants et de la planète, et concevez des structures efficaces en réduisant au maximum les déchets.</a:t>
            </a:r>
            <a:endParaRPr lang="en-GB"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013" y="882739"/>
            <a:ext cx="5372100" cy="2686050"/>
          </a:xfrm>
          <a:prstGeom prst="rect">
            <a:avLst/>
          </a:prstGeom>
        </p:spPr>
      </p:pic>
    </p:spTree>
    <p:extLst>
      <p:ext uri="{BB962C8B-B14F-4D97-AF65-F5344CB8AC3E}">
        <p14:creationId xmlns:p14="http://schemas.microsoft.com/office/powerpoint/2010/main" val="3482887354"/>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222</TotalTime>
  <Words>698</Words>
  <Application>Microsoft Office PowerPoint</Application>
  <PresentationFormat>Widescreen</PresentationFormat>
  <Paragraphs>73</Paragraphs>
  <Slides>19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Artifakt</vt:lpstr>
      <vt:lpstr>Colonna MT</vt:lpstr>
      <vt:lpstr>Corbel</vt:lpstr>
      <vt:lpstr>Monotype Corsiva</vt:lpstr>
      <vt:lpstr>Perpetua</vt:lpstr>
      <vt:lpstr>Times New Roman</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MERCI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Origin Systems</dc:creator>
  <cp:lastModifiedBy>Origin Systems</cp:lastModifiedBy>
  <cp:revision>14</cp:revision>
  <dcterms:created xsi:type="dcterms:W3CDTF">2024-10-21T16:34:35Z</dcterms:created>
  <dcterms:modified xsi:type="dcterms:W3CDTF">2024-10-21T20:17:15Z</dcterms:modified>
</cp:coreProperties>
</file>