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1"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2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CB03AF7C-D538-4D8A-ACE1-73DE68B9EC6E}" type="datetimeFigureOut">
              <a:rPr lang="fr-FR" smtClean="0"/>
              <a:t>19/11/2022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3677697-59DC-4669-8EED-2AC52682BE56}" type="slidenum">
              <a:rPr lang="fr-FR" smtClean="0"/>
              <a:t>‹N°›</a:t>
            </a:fld>
            <a:endParaRPr lang="fr-F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85856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CB03AF7C-D538-4D8A-ACE1-73DE68B9EC6E}" type="datetimeFigureOut">
              <a:rPr lang="fr-FR" smtClean="0"/>
              <a:t>19/11/2022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F3677697-59DC-4669-8EED-2AC52682BE56}" type="slidenum">
              <a:rPr lang="fr-FR" smtClean="0"/>
              <a:t>‹N°›</a:t>
            </a:fld>
            <a:endParaRPr lang="fr-FR"/>
          </a:p>
        </p:txBody>
      </p:sp>
    </p:spTree>
    <p:extLst>
      <p:ext uri="{BB962C8B-B14F-4D97-AF65-F5344CB8AC3E}">
        <p14:creationId xmlns:p14="http://schemas.microsoft.com/office/powerpoint/2010/main" val="2343520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fr-FR" smtClean="0"/>
              <a:t>Modifiez le style du titre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CB03AF7C-D538-4D8A-ACE1-73DE68B9EC6E}" type="datetimeFigureOut">
              <a:rPr lang="fr-FR" smtClean="0"/>
              <a:t>19/11/2022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3677697-59DC-4669-8EED-2AC52682BE56}" type="slidenum">
              <a:rPr lang="fr-FR" smtClean="0"/>
              <a:t>‹N°›</a:t>
            </a:fld>
            <a:endParaRPr lang="fr-FR"/>
          </a:p>
        </p:txBody>
      </p:sp>
    </p:spTree>
    <p:extLst>
      <p:ext uri="{BB962C8B-B14F-4D97-AF65-F5344CB8AC3E}">
        <p14:creationId xmlns:p14="http://schemas.microsoft.com/office/powerpoint/2010/main" val="23530103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CB03AF7C-D538-4D8A-ACE1-73DE68B9EC6E}" type="datetimeFigureOut">
              <a:rPr lang="fr-FR" smtClean="0"/>
              <a:t>19/11/2022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3677697-59DC-4669-8EED-2AC52682BE56}" type="slidenum">
              <a:rPr lang="fr-FR" smtClean="0"/>
              <a:t>‹N°›</a:t>
            </a:fld>
            <a:endParaRPr lang="fr-F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3299457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fr-FR" smtClean="0"/>
              <a:t>Modifiez le style du titre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CB03AF7C-D538-4D8A-ACE1-73DE68B9EC6E}" type="datetimeFigureOut">
              <a:rPr lang="fr-FR" smtClean="0"/>
              <a:t>19/11/2022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3677697-59DC-4669-8EED-2AC52682BE56}" type="slidenum">
              <a:rPr lang="fr-FR" smtClean="0"/>
              <a:t>‹N°›</a:t>
            </a:fld>
            <a:endParaRPr lang="fr-FR"/>
          </a:p>
        </p:txBody>
      </p:sp>
    </p:spTree>
    <p:extLst>
      <p:ext uri="{BB962C8B-B14F-4D97-AF65-F5344CB8AC3E}">
        <p14:creationId xmlns:p14="http://schemas.microsoft.com/office/powerpoint/2010/main" val="3995606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fr-FR" smtClean="0"/>
              <a:t>Modifiez les styles du texte du masque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CB03AF7C-D538-4D8A-ACE1-73DE68B9EC6E}" type="datetimeFigureOut">
              <a:rPr lang="fr-FR" smtClean="0"/>
              <a:t>19/11/2022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3677697-59DC-4669-8EED-2AC52682BE56}" type="slidenum">
              <a:rPr lang="fr-FR" smtClean="0"/>
              <a:t>‹N°›</a:t>
            </a:fld>
            <a:endParaRPr lang="fr-F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2884064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fr-FR" smtClean="0"/>
              <a:t>Modifiez les styles du texte du masque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CB03AF7C-D538-4D8A-ACE1-73DE68B9EC6E}" type="datetimeFigureOut">
              <a:rPr lang="fr-FR" smtClean="0"/>
              <a:t>19/11/2022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3677697-59DC-4669-8EED-2AC52682BE56}" type="slidenum">
              <a:rPr lang="fr-FR" smtClean="0"/>
              <a:t>‹N°›</a:t>
            </a:fld>
            <a:endParaRPr lang="fr-FR"/>
          </a:p>
        </p:txBody>
      </p:sp>
    </p:spTree>
    <p:extLst>
      <p:ext uri="{BB962C8B-B14F-4D97-AF65-F5344CB8AC3E}">
        <p14:creationId xmlns:p14="http://schemas.microsoft.com/office/powerpoint/2010/main" val="4237692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B03AF7C-D538-4D8A-ACE1-73DE68B9EC6E}" type="datetimeFigureOut">
              <a:rPr lang="fr-FR" smtClean="0"/>
              <a:t>19/11/2022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3677697-59DC-4669-8EED-2AC52682BE56}" type="slidenum">
              <a:rPr lang="fr-FR" smtClean="0"/>
              <a:t>‹N°›</a:t>
            </a:fld>
            <a:endParaRPr lang="fr-FR"/>
          </a:p>
        </p:txBody>
      </p:sp>
    </p:spTree>
    <p:extLst>
      <p:ext uri="{BB962C8B-B14F-4D97-AF65-F5344CB8AC3E}">
        <p14:creationId xmlns:p14="http://schemas.microsoft.com/office/powerpoint/2010/main" val="5502946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B03AF7C-D538-4D8A-ACE1-73DE68B9EC6E}" type="datetimeFigureOut">
              <a:rPr lang="fr-FR" smtClean="0"/>
              <a:t>19/11/2022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3677697-59DC-4669-8EED-2AC52682BE56}" type="slidenum">
              <a:rPr lang="fr-FR" smtClean="0"/>
              <a:t>‹N°›</a:t>
            </a:fld>
            <a:endParaRPr lang="fr-FR"/>
          </a:p>
        </p:txBody>
      </p:sp>
    </p:spTree>
    <p:extLst>
      <p:ext uri="{BB962C8B-B14F-4D97-AF65-F5344CB8AC3E}">
        <p14:creationId xmlns:p14="http://schemas.microsoft.com/office/powerpoint/2010/main" val="308194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nchor="ct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B03AF7C-D538-4D8A-ACE1-73DE68B9EC6E}" type="datetimeFigureOut">
              <a:rPr lang="fr-FR" smtClean="0"/>
              <a:t>19/11/2022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3677697-59DC-4669-8EED-2AC52682BE56}" type="slidenum">
              <a:rPr lang="fr-FR" smtClean="0"/>
              <a:t>‹N°›</a:t>
            </a:fld>
            <a:endParaRPr lang="fr-FR"/>
          </a:p>
        </p:txBody>
      </p:sp>
    </p:spTree>
    <p:extLst>
      <p:ext uri="{BB962C8B-B14F-4D97-AF65-F5344CB8AC3E}">
        <p14:creationId xmlns:p14="http://schemas.microsoft.com/office/powerpoint/2010/main" val="2047119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fr-FR" smtClean="0"/>
              <a:t>Modifiez le style du titre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CB03AF7C-D538-4D8A-ACE1-73DE68B9EC6E}" type="datetimeFigureOut">
              <a:rPr lang="fr-FR" smtClean="0"/>
              <a:t>19/11/2022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3677697-59DC-4669-8EED-2AC52682BE56}" type="slidenum">
              <a:rPr lang="fr-FR" smtClean="0"/>
              <a:t>‹N°›</a:t>
            </a:fld>
            <a:endParaRPr lang="fr-FR"/>
          </a:p>
        </p:txBody>
      </p:sp>
    </p:spTree>
    <p:extLst>
      <p:ext uri="{BB962C8B-B14F-4D97-AF65-F5344CB8AC3E}">
        <p14:creationId xmlns:p14="http://schemas.microsoft.com/office/powerpoint/2010/main" val="283206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CB03AF7C-D538-4D8A-ACE1-73DE68B9EC6E}" type="datetimeFigureOut">
              <a:rPr lang="fr-FR" smtClean="0"/>
              <a:t>19/11/2022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3677697-59DC-4669-8EED-2AC52682BE56}" type="slidenum">
              <a:rPr lang="fr-FR" smtClean="0"/>
              <a:t>‹N°›</a:t>
            </a:fld>
            <a:endParaRPr lang="fr-FR"/>
          </a:p>
        </p:txBody>
      </p:sp>
    </p:spTree>
    <p:extLst>
      <p:ext uri="{BB962C8B-B14F-4D97-AF65-F5344CB8AC3E}">
        <p14:creationId xmlns:p14="http://schemas.microsoft.com/office/powerpoint/2010/main" val="1703476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CB03AF7C-D538-4D8A-ACE1-73DE68B9EC6E}" type="datetimeFigureOut">
              <a:rPr lang="fr-FR" smtClean="0"/>
              <a:t>19/11/2022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F3677697-59DC-4669-8EED-2AC52682BE56}" type="slidenum">
              <a:rPr lang="fr-FR" smtClean="0"/>
              <a:t>‹N°›</a:t>
            </a:fld>
            <a:endParaRPr lang="fr-FR"/>
          </a:p>
        </p:txBody>
      </p:sp>
    </p:spTree>
    <p:extLst>
      <p:ext uri="{BB962C8B-B14F-4D97-AF65-F5344CB8AC3E}">
        <p14:creationId xmlns:p14="http://schemas.microsoft.com/office/powerpoint/2010/main" val="1814827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B03AF7C-D538-4D8A-ACE1-73DE68B9EC6E}" type="datetimeFigureOut">
              <a:rPr lang="fr-FR" smtClean="0"/>
              <a:t>19/11/2022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F3677697-59DC-4669-8EED-2AC52682BE56}" type="slidenum">
              <a:rPr lang="fr-FR" smtClean="0"/>
              <a:t>‹N°›</a:t>
            </a:fld>
            <a:endParaRPr lang="fr-FR"/>
          </a:p>
        </p:txBody>
      </p:sp>
    </p:spTree>
    <p:extLst>
      <p:ext uri="{BB962C8B-B14F-4D97-AF65-F5344CB8AC3E}">
        <p14:creationId xmlns:p14="http://schemas.microsoft.com/office/powerpoint/2010/main" val="3677071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03AF7C-D538-4D8A-ACE1-73DE68B9EC6E}" type="datetimeFigureOut">
              <a:rPr lang="fr-FR" smtClean="0"/>
              <a:t>19/11/2022</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F3677697-59DC-4669-8EED-2AC52682BE56}" type="slidenum">
              <a:rPr lang="fr-FR" smtClean="0"/>
              <a:t>‹N°›</a:t>
            </a:fld>
            <a:endParaRPr lang="fr-FR"/>
          </a:p>
        </p:txBody>
      </p:sp>
    </p:spTree>
    <p:extLst>
      <p:ext uri="{BB962C8B-B14F-4D97-AF65-F5344CB8AC3E}">
        <p14:creationId xmlns:p14="http://schemas.microsoft.com/office/powerpoint/2010/main" val="3661737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CB03AF7C-D538-4D8A-ACE1-73DE68B9EC6E}" type="datetimeFigureOut">
              <a:rPr lang="fr-FR" smtClean="0"/>
              <a:t>19/11/2022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3677697-59DC-4669-8EED-2AC52682BE56}" type="slidenum">
              <a:rPr lang="fr-FR" smtClean="0"/>
              <a:t>‹N°›</a:t>
            </a:fld>
            <a:endParaRPr lang="fr-FR"/>
          </a:p>
        </p:txBody>
      </p:sp>
    </p:spTree>
    <p:extLst>
      <p:ext uri="{BB962C8B-B14F-4D97-AF65-F5344CB8AC3E}">
        <p14:creationId xmlns:p14="http://schemas.microsoft.com/office/powerpoint/2010/main" val="845179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fr-FR" smtClean="0"/>
              <a:t>Modifiez le style du titre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CB03AF7C-D538-4D8A-ACE1-73DE68B9EC6E}" type="datetimeFigureOut">
              <a:rPr lang="fr-FR" smtClean="0"/>
              <a:t>19/11/2022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3677697-59DC-4669-8EED-2AC52682BE56}" type="slidenum">
              <a:rPr lang="fr-FR" smtClean="0"/>
              <a:t>‹N°›</a:t>
            </a:fld>
            <a:endParaRPr lang="fr-FR"/>
          </a:p>
        </p:txBody>
      </p:sp>
    </p:spTree>
    <p:extLst>
      <p:ext uri="{BB962C8B-B14F-4D97-AF65-F5344CB8AC3E}">
        <p14:creationId xmlns:p14="http://schemas.microsoft.com/office/powerpoint/2010/main" val="4213013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CB03AF7C-D538-4D8A-ACE1-73DE68B9EC6E}" type="datetimeFigureOut">
              <a:rPr lang="fr-FR" smtClean="0"/>
              <a:t>19/11/2022</a:t>
            </a:fld>
            <a:endParaRPr lang="fr-F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fr-F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F3677697-59DC-4669-8EED-2AC52682BE56}" type="slidenum">
              <a:rPr lang="fr-FR" smtClean="0"/>
              <a:t>‹N°›</a:t>
            </a:fld>
            <a:endParaRPr lang="fr-FR"/>
          </a:p>
        </p:txBody>
      </p:sp>
    </p:spTree>
    <p:extLst>
      <p:ext uri="{BB962C8B-B14F-4D97-AF65-F5344CB8AC3E}">
        <p14:creationId xmlns:p14="http://schemas.microsoft.com/office/powerpoint/2010/main" val="3323381132"/>
      </p:ext>
    </p:extLst>
  </p:cSld>
  <p:clrMap bg1="dk1" tx1="lt1" bg2="dk2" tx2="lt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 id="2147483844" r:id="rId13"/>
    <p:sldLayoutId id="2147483845" r:id="rId14"/>
    <p:sldLayoutId id="2147483846" r:id="rId15"/>
    <p:sldLayoutId id="2147483847" r:id="rId16"/>
    <p:sldLayoutId id="2147483848"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 Id="rId5" Type="http://schemas.openxmlformats.org/officeDocument/2006/relationships/image" Target="../media/image55.jpeg"/><Relationship Id="rId4" Type="http://schemas.openxmlformats.org/officeDocument/2006/relationships/image" Target="../media/image54.jpeg"/></Relationships>
</file>

<file path=ppt/slides/_rels/slide1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45.jpeg"/><Relationship Id="rId1" Type="http://schemas.openxmlformats.org/officeDocument/2006/relationships/slideLayout" Target="../slideLayouts/slideLayout7.xml"/><Relationship Id="rId5" Type="http://schemas.openxmlformats.org/officeDocument/2006/relationships/image" Target="../media/image58.jpeg"/><Relationship Id="rId4" Type="http://schemas.openxmlformats.org/officeDocument/2006/relationships/image" Target="../media/image57.gif"/></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gif"/><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big future of nanotechnology in medicine | Past | Events | Panel for  the Future of Science and Technology (STOA) | European Parlia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1738"/>
            <a:ext cx="12191999" cy="692973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otential of nanotechnology in medical sector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71736"/>
            <a:ext cx="2461477" cy="184610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p:cNvPicPr>
            <a:picLocks noChangeAspect="1"/>
          </p:cNvPicPr>
          <p:nvPr/>
        </p:nvPicPr>
        <p:blipFill>
          <a:blip r:embed="rId4"/>
          <a:stretch>
            <a:fillRect/>
          </a:stretch>
        </p:blipFill>
        <p:spPr>
          <a:xfrm>
            <a:off x="6417297" y="3851910"/>
            <a:ext cx="5774703" cy="3006089"/>
          </a:xfrm>
          <a:prstGeom prst="rect">
            <a:avLst/>
          </a:prstGeom>
        </p:spPr>
      </p:pic>
      <p:pic>
        <p:nvPicPr>
          <p:cNvPr id="6" name="Image 5"/>
          <p:cNvPicPr>
            <a:picLocks noChangeAspect="1"/>
          </p:cNvPicPr>
          <p:nvPr/>
        </p:nvPicPr>
        <p:blipFill>
          <a:blip r:embed="rId5"/>
          <a:stretch>
            <a:fillRect/>
          </a:stretch>
        </p:blipFill>
        <p:spPr>
          <a:xfrm>
            <a:off x="2461478" y="634148"/>
            <a:ext cx="5937395" cy="2006182"/>
          </a:xfrm>
          <a:prstGeom prst="rect">
            <a:avLst/>
          </a:prstGeom>
        </p:spPr>
      </p:pic>
    </p:spTree>
    <p:extLst>
      <p:ext uri="{BB962C8B-B14F-4D97-AF65-F5344CB8AC3E}">
        <p14:creationId xmlns:p14="http://schemas.microsoft.com/office/powerpoint/2010/main" val="1770001961"/>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7897" y="141905"/>
            <a:ext cx="3070071" cy="369332"/>
          </a:xfrm>
          <a:prstGeom prst="rect">
            <a:avLst/>
          </a:prstGeom>
        </p:spPr>
        <p:txBody>
          <a:bodyPr wrap="none">
            <a:spAutoFit/>
          </a:bodyPr>
          <a:lstStyle/>
          <a:p>
            <a:r>
              <a:rPr lang="fr-FR" b="1" dirty="0">
                <a:solidFill>
                  <a:srgbClr val="FF0000"/>
                </a:solidFill>
              </a:rPr>
              <a:t>Arc </a:t>
            </a:r>
            <a:r>
              <a:rPr lang="fr-FR" b="1" dirty="0" smtClean="0">
                <a:solidFill>
                  <a:srgbClr val="FF0000"/>
                </a:solidFill>
              </a:rPr>
              <a:t>Discharge techniques</a:t>
            </a:r>
            <a:endParaRPr lang="fr-FR" b="1" dirty="0">
              <a:solidFill>
                <a:srgbClr val="FF0000"/>
              </a:solidFill>
            </a:endParaRPr>
          </a:p>
        </p:txBody>
      </p:sp>
      <p:pic>
        <p:nvPicPr>
          <p:cNvPr id="1026" name="Picture 2" descr="Carbon Nanotube Arc Discharge in Water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800" y="1926771"/>
            <a:ext cx="5307943" cy="437605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DF] A model of carbon nanotube synthesis in arc discharge plasmas |  Semantic Schol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5273" y="1942629"/>
            <a:ext cx="2820013" cy="346757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etermining synthesis region of the single wall carbon nanotubes in arc  plasma volu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16816" y="1926771"/>
            <a:ext cx="2147206" cy="268971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87857" y="600279"/>
            <a:ext cx="10967972" cy="923330"/>
          </a:xfrm>
          <a:prstGeom prst="rect">
            <a:avLst/>
          </a:prstGeom>
        </p:spPr>
        <p:txBody>
          <a:bodyPr wrap="square">
            <a:spAutoFit/>
          </a:bodyPr>
          <a:lstStyle/>
          <a:p>
            <a:pPr algn="just"/>
            <a:r>
              <a:rPr lang="en-US" dirty="0">
                <a:solidFill>
                  <a:schemeClr val="bg1"/>
                </a:solidFill>
              </a:rPr>
              <a:t>in which the star-tin materials take the form of electrodes in an electrolyte a high voltage is applied which causes ions to move through the solution and the gradual breakdown of the electrode material leads to the production of the desired </a:t>
            </a:r>
            <a:r>
              <a:rPr lang="en-US" dirty="0" err="1">
                <a:solidFill>
                  <a:schemeClr val="bg1"/>
                </a:solidFill>
              </a:rPr>
              <a:t>nanomaterials</a:t>
            </a:r>
            <a:r>
              <a:rPr lang="en-US" dirty="0">
                <a:solidFill>
                  <a:schemeClr val="bg1"/>
                </a:solidFill>
              </a:rPr>
              <a:t> </a:t>
            </a:r>
            <a:endParaRPr lang="fr-FR" dirty="0">
              <a:solidFill>
                <a:schemeClr val="bg1"/>
              </a:solidFill>
            </a:endParaRPr>
          </a:p>
        </p:txBody>
      </p:sp>
    </p:spTree>
    <p:extLst>
      <p:ext uri="{BB962C8B-B14F-4D97-AF65-F5344CB8AC3E}">
        <p14:creationId xmlns:p14="http://schemas.microsoft.com/office/powerpoint/2010/main" val="3566697571"/>
      </p:ext>
    </p:extLst>
  </p:cSld>
  <p:clrMapOvr>
    <a:masterClrMapping/>
  </p:clrMapOvr>
  <p:transition spd="slow">
    <p:comb/>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91741"/>
            <a:ext cx="12050486" cy="1754326"/>
          </a:xfrm>
          <a:prstGeom prst="rect">
            <a:avLst/>
          </a:prstGeom>
        </p:spPr>
        <p:txBody>
          <a:bodyPr wrap="square">
            <a:spAutoFit/>
          </a:bodyPr>
          <a:lstStyle/>
          <a:p>
            <a:pPr algn="just"/>
            <a:r>
              <a:rPr lang="en-US" dirty="0">
                <a:solidFill>
                  <a:schemeClr val="bg1"/>
                </a:solidFill>
              </a:rPr>
              <a:t>there have also been some reports wherein the modified tips of atomic force microscopes </a:t>
            </a:r>
            <a:r>
              <a:rPr lang="en-US" dirty="0" err="1">
                <a:solidFill>
                  <a:schemeClr val="bg1"/>
                </a:solidFill>
              </a:rPr>
              <a:t>afm</a:t>
            </a:r>
            <a:r>
              <a:rPr lang="en-US" dirty="0">
                <a:solidFill>
                  <a:schemeClr val="bg1"/>
                </a:solidFill>
              </a:rPr>
              <a:t> or scanning probe microscopes </a:t>
            </a:r>
            <a:r>
              <a:rPr lang="en-US" dirty="0" err="1">
                <a:solidFill>
                  <a:schemeClr val="bg1"/>
                </a:solidFill>
              </a:rPr>
              <a:t>spm</a:t>
            </a:r>
            <a:r>
              <a:rPr lang="en-US" dirty="0">
                <a:solidFill>
                  <a:schemeClr val="bg1"/>
                </a:solidFill>
              </a:rPr>
              <a:t> which are generally only used to study </a:t>
            </a:r>
            <a:r>
              <a:rPr lang="en-US" dirty="0" err="1">
                <a:solidFill>
                  <a:schemeClr val="bg1"/>
                </a:solidFill>
              </a:rPr>
              <a:t>nanomaterials</a:t>
            </a:r>
            <a:r>
              <a:rPr lang="en-US" dirty="0">
                <a:solidFill>
                  <a:schemeClr val="bg1"/>
                </a:solidFill>
              </a:rPr>
              <a:t> have actually been used to synthesize or modify </a:t>
            </a:r>
            <a:r>
              <a:rPr lang="en-US" dirty="0" err="1">
                <a:solidFill>
                  <a:schemeClr val="bg1"/>
                </a:solidFill>
              </a:rPr>
              <a:t>nanomaterials</a:t>
            </a:r>
            <a:r>
              <a:rPr lang="en-US" dirty="0">
                <a:solidFill>
                  <a:schemeClr val="bg1"/>
                </a:solidFill>
              </a:rPr>
              <a:t> top-down methods are very easy adapt to a variety of synthesis conditions production requirements scalability issues and equipment and are thus considered ideal for mass production without too much loss in quality these techniques perform robustly even in non-laboratory conditions and are thus favored for large-scale manufacturing </a:t>
            </a:r>
            <a:r>
              <a:rPr lang="en-US" dirty="0" err="1">
                <a:solidFill>
                  <a:schemeClr val="bg1"/>
                </a:solidFill>
              </a:rPr>
              <a:t>processe</a:t>
            </a:r>
            <a:r>
              <a:rPr lang="en-US" dirty="0">
                <a:solidFill>
                  <a:schemeClr val="bg1"/>
                </a:solidFill>
              </a:rPr>
              <a:t> </a:t>
            </a:r>
            <a:endParaRPr lang="fr-FR" dirty="0">
              <a:solidFill>
                <a:schemeClr val="bg1"/>
              </a:solidFill>
            </a:endParaRPr>
          </a:p>
        </p:txBody>
      </p:sp>
      <p:pic>
        <p:nvPicPr>
          <p:cNvPr id="3" name="Picture 4" descr="Atomic Force Microscope (AFM)- Definition, Principle, Parts, Uses - Microbe  Not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916" y="5041264"/>
            <a:ext cx="4536053" cy="1694234"/>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Atomic Force Microscope (AFM) - Definition, Principle, Applicati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917" y="2421719"/>
            <a:ext cx="4536053" cy="255153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3.3G: Scanned-Probe Microscopy - Biology LibreTex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3774" y="2421718"/>
            <a:ext cx="5494111" cy="255332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33918" y="0"/>
            <a:ext cx="8521885" cy="558358"/>
          </a:xfrm>
          <a:prstGeom prst="rect">
            <a:avLst/>
          </a:prstGeom>
        </p:spPr>
        <p:txBody>
          <a:bodyPr wrap="none">
            <a:spAutoFit/>
          </a:bodyPr>
          <a:lstStyle/>
          <a:p>
            <a:pPr>
              <a:lnSpc>
                <a:spcPct val="200000"/>
              </a:lnSpc>
            </a:pPr>
            <a:r>
              <a:rPr lang="fr-FR" b="1" dirty="0">
                <a:solidFill>
                  <a:srgbClr val="FF0000"/>
                </a:solidFill>
              </a:rPr>
              <a:t>Atomic Force Microscopes (</a:t>
            </a:r>
            <a:r>
              <a:rPr lang="fr-FR" b="1" dirty="0" smtClean="0">
                <a:solidFill>
                  <a:srgbClr val="FF0000"/>
                </a:solidFill>
              </a:rPr>
              <a:t>AFM) and Scanninge </a:t>
            </a:r>
            <a:r>
              <a:rPr lang="fr-FR" b="1" dirty="0">
                <a:solidFill>
                  <a:srgbClr val="FF0000"/>
                </a:solidFill>
              </a:rPr>
              <a:t>Probe Microscopes (SPM)</a:t>
            </a:r>
            <a:endParaRPr lang="ar-DZ" b="1" dirty="0">
              <a:solidFill>
                <a:srgbClr val="FF0000"/>
              </a:solidFill>
            </a:endParaRPr>
          </a:p>
        </p:txBody>
      </p:sp>
      <p:pic>
        <p:nvPicPr>
          <p:cNvPr id="3078" name="Picture 6" descr="What is an SPM? | Bruk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3776" y="5041264"/>
            <a:ext cx="4100738" cy="1599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4397267"/>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86430" y="1184501"/>
            <a:ext cx="8911998" cy="4939257"/>
          </a:xfrm>
          <a:prstGeom prst="rect">
            <a:avLst/>
          </a:prstGeom>
        </p:spPr>
      </p:pic>
      <p:pic>
        <p:nvPicPr>
          <p:cNvPr id="3" name="Image 2"/>
          <p:cNvPicPr>
            <a:picLocks noChangeAspect="1"/>
          </p:cNvPicPr>
          <p:nvPr/>
        </p:nvPicPr>
        <p:blipFill>
          <a:blip r:embed="rId3"/>
          <a:stretch>
            <a:fillRect/>
          </a:stretch>
        </p:blipFill>
        <p:spPr>
          <a:xfrm>
            <a:off x="7117216" y="250983"/>
            <a:ext cx="3705225" cy="3076575"/>
          </a:xfrm>
          <a:prstGeom prst="rect">
            <a:avLst/>
          </a:prstGeom>
        </p:spPr>
      </p:pic>
    </p:spTree>
    <p:extLst>
      <p:ext uri="{BB962C8B-B14F-4D97-AF65-F5344CB8AC3E}">
        <p14:creationId xmlns:p14="http://schemas.microsoft.com/office/powerpoint/2010/main" val="381687206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399" y="739951"/>
            <a:ext cx="11821887" cy="1200329"/>
          </a:xfrm>
          <a:prstGeom prst="rect">
            <a:avLst/>
          </a:prstGeom>
        </p:spPr>
        <p:txBody>
          <a:bodyPr wrap="square">
            <a:spAutoFit/>
          </a:bodyPr>
          <a:lstStyle/>
          <a:p>
            <a:pPr algn="just"/>
            <a:r>
              <a:rPr lang="en-US" dirty="0">
                <a:solidFill>
                  <a:schemeClr val="bg1"/>
                </a:solidFill>
              </a:rPr>
              <a:t>in the bottom-up approach starting materials are generally chemical reagents that are allowed to react in a variety of experimental conditions until the average size of the units formed by the assembly of atoms molecules or ions is roughly as expected in the </a:t>
            </a:r>
            <a:r>
              <a:rPr lang="en-US" dirty="0" err="1">
                <a:solidFill>
                  <a:schemeClr val="bg1"/>
                </a:solidFill>
              </a:rPr>
              <a:t>nano</a:t>
            </a:r>
            <a:r>
              <a:rPr lang="en-US" dirty="0">
                <a:solidFill>
                  <a:schemeClr val="bg1"/>
                </a:solidFill>
              </a:rPr>
              <a:t> range some of the common techniques used in bottom-up synthesis of </a:t>
            </a:r>
            <a:r>
              <a:rPr lang="en-US" dirty="0" err="1">
                <a:solidFill>
                  <a:schemeClr val="bg1"/>
                </a:solidFill>
              </a:rPr>
              <a:t>nano</a:t>
            </a:r>
            <a:r>
              <a:rPr lang="en-US" dirty="0">
                <a:solidFill>
                  <a:schemeClr val="bg1"/>
                </a:solidFill>
              </a:rPr>
              <a:t>-materials are as follows :</a:t>
            </a:r>
            <a:endParaRPr lang="fr-FR" dirty="0">
              <a:solidFill>
                <a:schemeClr val="bg1"/>
              </a:solidFill>
            </a:endParaRPr>
          </a:p>
        </p:txBody>
      </p:sp>
      <p:sp>
        <p:nvSpPr>
          <p:cNvPr id="3" name="Rectangle 2"/>
          <p:cNvSpPr/>
          <p:nvPr/>
        </p:nvSpPr>
        <p:spPr>
          <a:xfrm>
            <a:off x="152399" y="239991"/>
            <a:ext cx="3613490" cy="369332"/>
          </a:xfrm>
          <a:prstGeom prst="rect">
            <a:avLst/>
          </a:prstGeom>
        </p:spPr>
        <p:txBody>
          <a:bodyPr wrap="none">
            <a:spAutoFit/>
          </a:bodyPr>
          <a:lstStyle/>
          <a:p>
            <a:r>
              <a:rPr lang="fr-FR" b="1" dirty="0" err="1" smtClean="0">
                <a:solidFill>
                  <a:srgbClr val="FF0000"/>
                </a:solidFill>
              </a:rPr>
              <a:t>Method</a:t>
            </a:r>
            <a:r>
              <a:rPr lang="fr-FR" b="1" dirty="0" smtClean="0">
                <a:solidFill>
                  <a:srgbClr val="FF0000"/>
                </a:solidFill>
              </a:rPr>
              <a:t> </a:t>
            </a:r>
            <a:r>
              <a:rPr lang="fr-FR" b="1" dirty="0" err="1" smtClean="0">
                <a:solidFill>
                  <a:srgbClr val="FF0000"/>
                </a:solidFill>
              </a:rPr>
              <a:t>Bottom</a:t>
            </a:r>
            <a:r>
              <a:rPr lang="fr-FR" b="1" dirty="0" smtClean="0">
                <a:solidFill>
                  <a:srgbClr val="FF0000"/>
                </a:solidFill>
              </a:rPr>
              <a:t>-Up </a:t>
            </a:r>
            <a:r>
              <a:rPr lang="fr-FR" b="1" dirty="0" err="1">
                <a:solidFill>
                  <a:srgbClr val="FF0000"/>
                </a:solidFill>
              </a:rPr>
              <a:t>Approach</a:t>
            </a:r>
            <a:r>
              <a:rPr lang="fr-FR" b="1" dirty="0">
                <a:solidFill>
                  <a:srgbClr val="FF0000"/>
                </a:solidFill>
              </a:rPr>
              <a:t> </a:t>
            </a:r>
          </a:p>
        </p:txBody>
      </p:sp>
      <p:sp>
        <p:nvSpPr>
          <p:cNvPr id="4" name="Rectangle 3"/>
          <p:cNvSpPr/>
          <p:nvPr/>
        </p:nvSpPr>
        <p:spPr>
          <a:xfrm>
            <a:off x="261257" y="2070908"/>
            <a:ext cx="6096000" cy="2775055"/>
          </a:xfrm>
          <a:prstGeom prst="rect">
            <a:avLst/>
          </a:prstGeom>
        </p:spPr>
        <p:txBody>
          <a:bodyPr>
            <a:spAutoFit/>
          </a:bodyPr>
          <a:lstStyle/>
          <a:p>
            <a:pPr marL="285750" indent="-285750">
              <a:lnSpc>
                <a:spcPct val="200000"/>
              </a:lnSpc>
              <a:buFont typeface="Wingdings" panose="05000000000000000000" pitchFamily="2" charset="2"/>
              <a:buChar char="ü"/>
            </a:pPr>
            <a:r>
              <a:rPr lang="en-US" dirty="0">
                <a:solidFill>
                  <a:schemeClr val="bg1"/>
                </a:solidFill>
              </a:rPr>
              <a:t>1 soul gel processes </a:t>
            </a:r>
          </a:p>
          <a:p>
            <a:pPr marL="285750" indent="-285750">
              <a:lnSpc>
                <a:spcPct val="200000"/>
              </a:lnSpc>
              <a:buFont typeface="Wingdings" panose="05000000000000000000" pitchFamily="2" charset="2"/>
              <a:buChar char="ü"/>
            </a:pPr>
            <a:r>
              <a:rPr lang="en-US" dirty="0">
                <a:solidFill>
                  <a:schemeClr val="bg1"/>
                </a:solidFill>
              </a:rPr>
              <a:t>2 reduction and oxidation </a:t>
            </a:r>
          </a:p>
          <a:p>
            <a:pPr marL="285750" indent="-285750">
              <a:lnSpc>
                <a:spcPct val="200000"/>
              </a:lnSpc>
              <a:buFont typeface="Wingdings" panose="05000000000000000000" pitchFamily="2" charset="2"/>
              <a:buChar char="ü"/>
            </a:pPr>
            <a:r>
              <a:rPr lang="en-US" dirty="0">
                <a:solidFill>
                  <a:schemeClr val="bg1"/>
                </a:solidFill>
              </a:rPr>
              <a:t>3 micellization </a:t>
            </a:r>
          </a:p>
          <a:p>
            <a:pPr marL="285750" indent="-285750">
              <a:lnSpc>
                <a:spcPct val="200000"/>
              </a:lnSpc>
              <a:buFont typeface="Wingdings" panose="05000000000000000000" pitchFamily="2" charset="2"/>
              <a:buChar char="ü"/>
            </a:pPr>
            <a:r>
              <a:rPr lang="en-US" dirty="0">
                <a:solidFill>
                  <a:schemeClr val="bg1"/>
                </a:solidFill>
              </a:rPr>
              <a:t>4 self-assembly </a:t>
            </a:r>
          </a:p>
          <a:p>
            <a:pPr marL="285750" indent="-285750">
              <a:lnSpc>
                <a:spcPct val="200000"/>
              </a:lnSpc>
              <a:buFont typeface="Wingdings" panose="05000000000000000000" pitchFamily="2" charset="2"/>
              <a:buChar char="ü"/>
            </a:pPr>
            <a:r>
              <a:rPr lang="en-US" dirty="0">
                <a:solidFill>
                  <a:schemeClr val="bg1"/>
                </a:solidFill>
              </a:rPr>
              <a:t>5 directed assembly </a:t>
            </a:r>
            <a:endParaRPr lang="fr-FR" dirty="0">
              <a:solidFill>
                <a:schemeClr val="bg1"/>
              </a:solidFill>
            </a:endParaRPr>
          </a:p>
        </p:txBody>
      </p:sp>
      <p:pic>
        <p:nvPicPr>
          <p:cNvPr id="4100" name="Picture 4" descr="Sol–gel process - Wikipedi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11161" y="1917338"/>
            <a:ext cx="2182810" cy="1701501"/>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p:cNvPicPr>
            <a:picLocks noChangeAspect="1"/>
          </p:cNvPicPr>
          <p:nvPr/>
        </p:nvPicPr>
        <p:blipFill>
          <a:blip r:embed="rId3"/>
          <a:stretch>
            <a:fillRect/>
          </a:stretch>
        </p:blipFill>
        <p:spPr>
          <a:xfrm>
            <a:off x="6485506" y="1940280"/>
            <a:ext cx="3215433" cy="1697339"/>
          </a:xfrm>
          <a:prstGeom prst="rect">
            <a:avLst/>
          </a:prstGeom>
        </p:spPr>
      </p:pic>
      <p:pic>
        <p:nvPicPr>
          <p:cNvPr id="4106" name="Picture 10" descr="Reverse Micelles for Nanoparticle Synthesis and Biomolecule Separation |  SpringerLin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8807" y="4021975"/>
            <a:ext cx="2696335" cy="1497082"/>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Self-assembly - Wikipedi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36104" y="3882836"/>
            <a:ext cx="2213041" cy="1926254"/>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Directed assembly of micro- and nano-structures - Wikiped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29188" y="1917338"/>
            <a:ext cx="2095500" cy="1590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0901306"/>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125187" y="3178239"/>
            <a:ext cx="6781800" cy="3570904"/>
          </a:xfrm>
          <a:prstGeom prst="rect">
            <a:avLst/>
          </a:prstGeom>
        </p:spPr>
      </p:pic>
      <p:pic>
        <p:nvPicPr>
          <p:cNvPr id="4" name="Picture 4" descr="Sol–gel process - Wikipedi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2044" y="3178238"/>
            <a:ext cx="4969326" cy="357090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25187" y="120134"/>
            <a:ext cx="2230098" cy="369332"/>
          </a:xfrm>
          <a:prstGeom prst="rect">
            <a:avLst/>
          </a:prstGeom>
        </p:spPr>
        <p:txBody>
          <a:bodyPr wrap="none">
            <a:spAutoFit/>
          </a:bodyPr>
          <a:lstStyle/>
          <a:p>
            <a:r>
              <a:rPr lang="fr-FR" b="1" dirty="0">
                <a:solidFill>
                  <a:srgbClr val="FF0000"/>
                </a:solidFill>
              </a:rPr>
              <a:t>soul gel </a:t>
            </a:r>
            <a:r>
              <a:rPr lang="fr-FR" b="1" dirty="0" err="1">
                <a:solidFill>
                  <a:srgbClr val="FF0000"/>
                </a:solidFill>
              </a:rPr>
              <a:t>processes</a:t>
            </a:r>
            <a:endParaRPr lang="fr-FR" b="1" dirty="0">
              <a:solidFill>
                <a:srgbClr val="FF0000"/>
              </a:solidFill>
            </a:endParaRPr>
          </a:p>
        </p:txBody>
      </p:sp>
      <p:sp>
        <p:nvSpPr>
          <p:cNvPr id="7" name="Rectangle 6"/>
          <p:cNvSpPr/>
          <p:nvPr/>
        </p:nvSpPr>
        <p:spPr>
          <a:xfrm>
            <a:off x="125187" y="592915"/>
            <a:ext cx="11751126" cy="2585323"/>
          </a:xfrm>
          <a:prstGeom prst="rect">
            <a:avLst/>
          </a:prstGeom>
        </p:spPr>
        <p:txBody>
          <a:bodyPr wrap="square">
            <a:spAutoFit/>
          </a:bodyPr>
          <a:lstStyle/>
          <a:p>
            <a:pPr algn="just"/>
            <a:r>
              <a:rPr lang="en-US" dirty="0">
                <a:solidFill>
                  <a:schemeClr val="bg1"/>
                </a:solidFill>
              </a:rPr>
              <a:t>It is a commonly used, time-tested set of procedures in which a set of reactants are mixed in solution form with appropriate parameters and calibrators such as temperature ratios, pH, molar volume, etc. and heated to allow the liquid to evaporate allowing the reactant particles to aggregate into </a:t>
            </a:r>
            <a:r>
              <a:rPr lang="en-US" dirty="0" err="1">
                <a:solidFill>
                  <a:schemeClr val="bg1"/>
                </a:solidFill>
              </a:rPr>
              <a:t>nanomaterials</a:t>
            </a:r>
            <a:r>
              <a:rPr lang="en-US" dirty="0">
                <a:solidFill>
                  <a:schemeClr val="bg1"/>
                </a:solidFill>
              </a:rPr>
              <a:t> Desirable under controlled conditions in materials science, the sol-gel process is a method for producing solids from small particles. The method is used to manufacture metal oxides, particularly those of silicon (Si) and titanium (Ti). The process involves converting the monomers into a colloidal solution (colloidal solution) that serves as a precursor to an integrated network (or gel) of the separated particles or network polymers. Typical precursors are metal </a:t>
            </a:r>
            <a:r>
              <a:rPr lang="en-US" dirty="0" err="1">
                <a:solidFill>
                  <a:schemeClr val="bg1"/>
                </a:solidFill>
              </a:rPr>
              <a:t>alkoxides</a:t>
            </a:r>
            <a:r>
              <a:rPr lang="en-US" dirty="0">
                <a:solidFill>
                  <a:schemeClr val="bg1"/>
                </a:solidFill>
              </a:rPr>
              <a:t>. The Sol-gel process is used to produce ceramic nanoparticles.</a:t>
            </a:r>
            <a:endParaRPr lang="fr-FR" dirty="0">
              <a:solidFill>
                <a:schemeClr val="bg1"/>
              </a:solidFill>
            </a:endParaRPr>
          </a:p>
        </p:txBody>
      </p:sp>
    </p:spTree>
    <p:extLst>
      <p:ext uri="{BB962C8B-B14F-4D97-AF65-F5344CB8AC3E}">
        <p14:creationId xmlns:p14="http://schemas.microsoft.com/office/powerpoint/2010/main" val="2927634246"/>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3461657"/>
            <a:ext cx="4802979" cy="2648636"/>
          </a:xfrm>
          <a:prstGeom prst="rect">
            <a:avLst/>
          </a:prstGeom>
        </p:spPr>
      </p:pic>
      <p:pic>
        <p:nvPicPr>
          <p:cNvPr id="3" name="Image 2"/>
          <p:cNvPicPr>
            <a:picLocks noChangeAspect="1"/>
          </p:cNvPicPr>
          <p:nvPr/>
        </p:nvPicPr>
        <p:blipFill>
          <a:blip r:embed="rId3"/>
          <a:stretch>
            <a:fillRect/>
          </a:stretch>
        </p:blipFill>
        <p:spPr>
          <a:xfrm>
            <a:off x="4956103" y="2837769"/>
            <a:ext cx="5467350" cy="3036781"/>
          </a:xfrm>
          <a:prstGeom prst="rect">
            <a:avLst/>
          </a:prstGeom>
        </p:spPr>
      </p:pic>
      <p:sp>
        <p:nvSpPr>
          <p:cNvPr id="4" name="Rectangle 3"/>
          <p:cNvSpPr/>
          <p:nvPr/>
        </p:nvSpPr>
        <p:spPr>
          <a:xfrm>
            <a:off x="153124" y="120134"/>
            <a:ext cx="2959465" cy="369332"/>
          </a:xfrm>
          <a:prstGeom prst="rect">
            <a:avLst/>
          </a:prstGeom>
        </p:spPr>
        <p:txBody>
          <a:bodyPr wrap="none">
            <a:spAutoFit/>
          </a:bodyPr>
          <a:lstStyle/>
          <a:p>
            <a:r>
              <a:rPr lang="fr-FR" b="1" dirty="0">
                <a:solidFill>
                  <a:srgbClr val="FF0000"/>
                </a:solidFill>
              </a:rPr>
              <a:t>reduction and </a:t>
            </a:r>
            <a:r>
              <a:rPr lang="fr-FR" b="1" dirty="0" err="1">
                <a:solidFill>
                  <a:srgbClr val="FF0000"/>
                </a:solidFill>
              </a:rPr>
              <a:t>oxidation</a:t>
            </a:r>
            <a:r>
              <a:rPr lang="fr-FR" b="1" dirty="0">
                <a:solidFill>
                  <a:srgbClr val="FF0000"/>
                </a:solidFill>
              </a:rPr>
              <a:t> </a:t>
            </a:r>
          </a:p>
        </p:txBody>
      </p:sp>
      <p:pic>
        <p:nvPicPr>
          <p:cNvPr id="7170" name="Picture 2" descr="Oxidation-reduction (Redox) reactions - Tuition Tub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27146" y="1078904"/>
            <a:ext cx="2875643" cy="161735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53124" y="610407"/>
            <a:ext cx="8675190" cy="1754326"/>
          </a:xfrm>
          <a:prstGeom prst="rect">
            <a:avLst/>
          </a:prstGeom>
        </p:spPr>
        <p:txBody>
          <a:bodyPr wrap="square">
            <a:spAutoFit/>
          </a:bodyPr>
          <a:lstStyle/>
          <a:p>
            <a:pPr algn="just"/>
            <a:r>
              <a:rPr lang="en-US" dirty="0">
                <a:solidFill>
                  <a:schemeClr val="bg1"/>
                </a:solidFill>
              </a:rPr>
              <a:t>are fundamental concepts and can be readily applied in the bottom up synthesis of </a:t>
            </a:r>
            <a:r>
              <a:rPr lang="en-US" dirty="0" err="1">
                <a:solidFill>
                  <a:schemeClr val="bg1"/>
                </a:solidFill>
              </a:rPr>
              <a:t>nanomaterials</a:t>
            </a:r>
            <a:r>
              <a:rPr lang="en-US" dirty="0">
                <a:solidFill>
                  <a:schemeClr val="bg1"/>
                </a:solidFill>
              </a:rPr>
              <a:t> as well oxidation generally means addition of an oxygen atom or removal of electrons from a species and reduction can be broadly explained as addition of a hydrogen atom or addition of electrons to a species when either of these processes are applied to ions floating around in a solution controlled synthesis of </a:t>
            </a:r>
            <a:r>
              <a:rPr lang="en-US" dirty="0" err="1">
                <a:solidFill>
                  <a:schemeClr val="bg1"/>
                </a:solidFill>
              </a:rPr>
              <a:t>nano</a:t>
            </a:r>
            <a:r>
              <a:rPr lang="en-US" dirty="0">
                <a:solidFill>
                  <a:schemeClr val="bg1"/>
                </a:solidFill>
              </a:rPr>
              <a:t> materials becomes possible </a:t>
            </a:r>
            <a:endParaRPr lang="fr-FR" dirty="0">
              <a:solidFill>
                <a:schemeClr val="bg1"/>
              </a:solidFill>
            </a:endParaRPr>
          </a:p>
        </p:txBody>
      </p:sp>
    </p:spTree>
    <p:extLst>
      <p:ext uri="{BB962C8B-B14F-4D97-AF65-F5344CB8AC3E}">
        <p14:creationId xmlns:p14="http://schemas.microsoft.com/office/powerpoint/2010/main" val="181709557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Micellar-Based Nanoparticles for Cancer Therapy and Bioimaging |  SpringerLin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967" y="4634880"/>
            <a:ext cx="4281034" cy="2081605"/>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p:cNvPicPr>
            <a:picLocks noChangeAspect="1"/>
          </p:cNvPicPr>
          <p:nvPr/>
        </p:nvPicPr>
        <p:blipFill>
          <a:blip r:embed="rId3"/>
          <a:stretch>
            <a:fillRect/>
          </a:stretch>
        </p:blipFill>
        <p:spPr>
          <a:xfrm>
            <a:off x="671967" y="2789461"/>
            <a:ext cx="4281034" cy="1749881"/>
          </a:xfrm>
          <a:prstGeom prst="rect">
            <a:avLst/>
          </a:prstGeom>
        </p:spPr>
      </p:pic>
      <p:pic>
        <p:nvPicPr>
          <p:cNvPr id="5" name="Picture 10" descr="Reverse Micelles for Nanoparticle Synthesis and Biomolecule Separation |  SpringerLin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943" y="2838445"/>
            <a:ext cx="5225143" cy="346438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49490" y="174563"/>
            <a:ext cx="1588897" cy="369332"/>
          </a:xfrm>
          <a:prstGeom prst="rect">
            <a:avLst/>
          </a:prstGeom>
        </p:spPr>
        <p:txBody>
          <a:bodyPr wrap="none">
            <a:spAutoFit/>
          </a:bodyPr>
          <a:lstStyle/>
          <a:p>
            <a:r>
              <a:rPr lang="fr-FR" b="1" dirty="0">
                <a:solidFill>
                  <a:srgbClr val="FF0000"/>
                </a:solidFill>
              </a:rPr>
              <a:t>micellization</a:t>
            </a:r>
          </a:p>
        </p:txBody>
      </p:sp>
      <p:sp>
        <p:nvSpPr>
          <p:cNvPr id="6" name="Rectangle 5"/>
          <p:cNvSpPr/>
          <p:nvPr/>
        </p:nvSpPr>
        <p:spPr>
          <a:xfrm>
            <a:off x="449490" y="651016"/>
            <a:ext cx="11655424" cy="2031325"/>
          </a:xfrm>
          <a:prstGeom prst="rect">
            <a:avLst/>
          </a:prstGeom>
        </p:spPr>
        <p:txBody>
          <a:bodyPr wrap="square">
            <a:spAutoFit/>
          </a:bodyPr>
          <a:lstStyle/>
          <a:p>
            <a:pPr algn="just"/>
            <a:r>
              <a:rPr lang="fr-FR" dirty="0">
                <a:solidFill>
                  <a:schemeClr val="bg1"/>
                </a:solidFill>
              </a:rPr>
              <a:t>est une technique innovante qui consiste à utiliser des molécules tensioactives amphiphiles pour isoler des espèces chargées afin de former ensuite des nanostructures assemblées une molécule amphiphile comporte deux parties une partie non polaire non chargée qui a plus d'affinité pour les solvants organiques et une partie polaire chargée qui a plus d'affinité pour solvants polaires lorsque ce concept est utilisé dans le cas d'ions chargés dans des solvants organiques, les molécules amphiphiles entourent les ions avec la partie de charge pointant vers l'intérieur vers l'ion formant un revêtement sphérique isolant autour de lui, créant et isolant simultanément efficacement des nanostructures</a:t>
            </a:r>
          </a:p>
        </p:txBody>
      </p:sp>
    </p:spTree>
    <p:extLst>
      <p:ext uri="{BB962C8B-B14F-4D97-AF65-F5344CB8AC3E}">
        <p14:creationId xmlns:p14="http://schemas.microsoft.com/office/powerpoint/2010/main" val="2760174095"/>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descr="Self-assembly - Wikipe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0027" y="4865913"/>
            <a:ext cx="4003745" cy="1752599"/>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Programmable self-assembly | Nature Materia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914" y="2895600"/>
            <a:ext cx="5265515" cy="3722913"/>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Zhou Yongfeng Research Grou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2771" y="2765133"/>
            <a:ext cx="2380344" cy="2051031"/>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Dynamic and programmable self-assembly of micro-rafts at the air-water  interface | Science Advance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57458" y="2765132"/>
            <a:ext cx="3072628" cy="205103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85233" y="87477"/>
            <a:ext cx="1774845" cy="369332"/>
          </a:xfrm>
          <a:prstGeom prst="rect">
            <a:avLst/>
          </a:prstGeom>
        </p:spPr>
        <p:txBody>
          <a:bodyPr wrap="none">
            <a:spAutoFit/>
          </a:bodyPr>
          <a:lstStyle/>
          <a:p>
            <a:r>
              <a:rPr lang="fr-FR" b="1" dirty="0">
                <a:solidFill>
                  <a:srgbClr val="FF0000"/>
                </a:solidFill>
              </a:rPr>
              <a:t>self-</a:t>
            </a:r>
            <a:r>
              <a:rPr lang="fr-FR" b="1" dirty="0" err="1">
                <a:solidFill>
                  <a:srgbClr val="FF0000"/>
                </a:solidFill>
              </a:rPr>
              <a:t>assembly</a:t>
            </a:r>
            <a:r>
              <a:rPr lang="fr-FR" b="1" dirty="0">
                <a:solidFill>
                  <a:srgbClr val="FF0000"/>
                </a:solidFill>
              </a:rPr>
              <a:t> </a:t>
            </a:r>
          </a:p>
        </p:txBody>
      </p:sp>
      <p:sp>
        <p:nvSpPr>
          <p:cNvPr id="4" name="Rectangle 3"/>
          <p:cNvSpPr/>
          <p:nvPr/>
        </p:nvSpPr>
        <p:spPr>
          <a:xfrm>
            <a:off x="0" y="456809"/>
            <a:ext cx="12069086" cy="2308324"/>
          </a:xfrm>
          <a:prstGeom prst="rect">
            <a:avLst/>
          </a:prstGeom>
        </p:spPr>
        <p:txBody>
          <a:bodyPr wrap="square">
            <a:spAutoFit/>
          </a:bodyPr>
          <a:lstStyle/>
          <a:p>
            <a:pPr algn="just"/>
            <a:r>
              <a:rPr lang="en-US" dirty="0">
                <a:solidFill>
                  <a:schemeClr val="bg1"/>
                </a:solidFill>
              </a:rPr>
              <a:t>Self-assembly is the process of joining individual units of matter into structures with highly ordered patterns. It imparts unique properties to both organic and inorganic structures, as a result, via non-covalent interactions. Currently self-assembled </a:t>
            </a:r>
            <a:r>
              <a:rPr lang="en-US" dirty="0" err="1">
                <a:solidFill>
                  <a:schemeClr val="bg1"/>
                </a:solidFill>
              </a:rPr>
              <a:t>nanomaterials</a:t>
            </a:r>
            <a:r>
              <a:rPr lang="en-US" dirty="0">
                <a:solidFill>
                  <a:schemeClr val="bg1"/>
                </a:solidFill>
              </a:rPr>
              <a:t> are finding a variety of applications in nanotechnology, imaging technologies, biosensors, biomedical sciences, etc., due to their simplicity, spontaneity, scalability, versatility, and cheapness. The self-assembly of </a:t>
            </a:r>
            <a:r>
              <a:rPr lang="en-US" dirty="0" err="1">
                <a:solidFill>
                  <a:schemeClr val="bg1"/>
                </a:solidFill>
              </a:rPr>
              <a:t>amphiphiles</a:t>
            </a:r>
            <a:r>
              <a:rPr lang="en-US" dirty="0">
                <a:solidFill>
                  <a:schemeClr val="bg1"/>
                </a:solidFill>
              </a:rPr>
              <a:t> into nanostructures (micelles, vesicles, hydrogels) occurs due to various physical interactions. Self-assembled nanostructures have shown enormous potential to be used as easy and efficient materials for this purpose. These </a:t>
            </a:r>
            <a:r>
              <a:rPr lang="en-US" dirty="0" err="1">
                <a:solidFill>
                  <a:schemeClr val="bg1"/>
                </a:solidFill>
              </a:rPr>
              <a:t>nanomaterials</a:t>
            </a:r>
            <a:r>
              <a:rPr lang="en-US" dirty="0">
                <a:solidFill>
                  <a:schemeClr val="bg1"/>
                </a:solidFill>
              </a:rPr>
              <a:t> are highly efficient</a:t>
            </a:r>
            <a:endParaRPr lang="fr-FR" dirty="0">
              <a:solidFill>
                <a:schemeClr val="bg1"/>
              </a:solidFill>
            </a:endParaRPr>
          </a:p>
        </p:txBody>
      </p:sp>
    </p:spTree>
    <p:extLst>
      <p:ext uri="{BB962C8B-B14F-4D97-AF65-F5344CB8AC3E}">
        <p14:creationId xmlns:p14="http://schemas.microsoft.com/office/powerpoint/2010/main" val="2205337997"/>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Directed assembly of micro- and nano-structures - Wikipe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985" y="3246413"/>
            <a:ext cx="4204385" cy="3263243"/>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p:cNvPicPr>
            <a:picLocks noChangeAspect="1"/>
          </p:cNvPicPr>
          <p:nvPr/>
        </p:nvPicPr>
        <p:blipFill>
          <a:blip r:embed="rId3"/>
          <a:stretch>
            <a:fillRect/>
          </a:stretch>
        </p:blipFill>
        <p:spPr>
          <a:xfrm>
            <a:off x="4507822" y="3246412"/>
            <a:ext cx="3497035" cy="1728359"/>
          </a:xfrm>
          <a:prstGeom prst="rect">
            <a:avLst/>
          </a:prstGeom>
        </p:spPr>
      </p:pic>
      <p:pic>
        <p:nvPicPr>
          <p:cNvPr id="9222" name="Picture 6" descr="Directed assembly of particles using microfluidic droplets and bubbles -  Soft Matter (RSC Publish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65757" y="2968952"/>
            <a:ext cx="2371725" cy="1800225"/>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Directed assembly of bio-inspired hierarchical materials with controlled  nanofibrillar architectures | Nature Nanotechnolog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99663" y="5073660"/>
            <a:ext cx="5175708" cy="156379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66459" y="163677"/>
            <a:ext cx="2241319" cy="369332"/>
          </a:xfrm>
          <a:prstGeom prst="rect">
            <a:avLst/>
          </a:prstGeom>
        </p:spPr>
        <p:txBody>
          <a:bodyPr wrap="none">
            <a:spAutoFit/>
          </a:bodyPr>
          <a:lstStyle/>
          <a:p>
            <a:r>
              <a:rPr lang="fr-FR" b="1" dirty="0" err="1">
                <a:solidFill>
                  <a:srgbClr val="FF0000"/>
                </a:solidFill>
              </a:rPr>
              <a:t>directed</a:t>
            </a:r>
            <a:r>
              <a:rPr lang="fr-FR" b="1" dirty="0">
                <a:solidFill>
                  <a:srgbClr val="FF0000"/>
                </a:solidFill>
              </a:rPr>
              <a:t> </a:t>
            </a:r>
            <a:r>
              <a:rPr lang="fr-FR" b="1" dirty="0" err="1">
                <a:solidFill>
                  <a:srgbClr val="FF0000"/>
                </a:solidFill>
              </a:rPr>
              <a:t>asemblys</a:t>
            </a:r>
            <a:endParaRPr lang="fr-FR" b="1" dirty="0">
              <a:solidFill>
                <a:srgbClr val="FF0000"/>
              </a:solidFill>
            </a:endParaRPr>
          </a:p>
        </p:txBody>
      </p:sp>
      <p:sp>
        <p:nvSpPr>
          <p:cNvPr id="5" name="Rectangle 4"/>
          <p:cNvSpPr/>
          <p:nvPr/>
        </p:nvSpPr>
        <p:spPr>
          <a:xfrm>
            <a:off x="34692" y="597050"/>
            <a:ext cx="11742512" cy="2585323"/>
          </a:xfrm>
          <a:prstGeom prst="rect">
            <a:avLst/>
          </a:prstGeom>
        </p:spPr>
        <p:txBody>
          <a:bodyPr wrap="square">
            <a:spAutoFit/>
          </a:bodyPr>
          <a:lstStyle/>
          <a:p>
            <a:pPr algn="just"/>
            <a:r>
              <a:rPr lang="en-US" dirty="0">
                <a:solidFill>
                  <a:schemeClr val="bg1"/>
                </a:solidFill>
              </a:rPr>
              <a:t>Directed self-assembly (DSA) is a type of directed assembly which utilizes block co-polymer morphology to create lines, space and hole patterns, facilitating for a more accurate control of the feature shapes. Then it uses surface interactions as well as polymer thermodynamics to finalize the formation of the final pattern shapes are methods of mass-producing micro to </a:t>
            </a:r>
            <a:r>
              <a:rPr lang="en-US" dirty="0" err="1">
                <a:solidFill>
                  <a:schemeClr val="bg1"/>
                </a:solidFill>
              </a:rPr>
              <a:t>nano</a:t>
            </a:r>
            <a:r>
              <a:rPr lang="en-US" dirty="0">
                <a:solidFill>
                  <a:schemeClr val="bg1"/>
                </a:solidFill>
              </a:rPr>
              <a:t> devices and materials. Directed assembly allows the accurate control of assembly of micro and </a:t>
            </a:r>
            <a:r>
              <a:rPr lang="en-US" dirty="0" err="1">
                <a:solidFill>
                  <a:schemeClr val="bg1"/>
                </a:solidFill>
              </a:rPr>
              <a:t>nano</a:t>
            </a:r>
            <a:r>
              <a:rPr lang="en-US" dirty="0">
                <a:solidFill>
                  <a:schemeClr val="bg1"/>
                </a:solidFill>
              </a:rPr>
              <a:t> particles to form even the most intricate and highly functional devices or </a:t>
            </a:r>
            <a:r>
              <a:rPr lang="en-US" dirty="0" err="1">
                <a:solidFill>
                  <a:schemeClr val="bg1"/>
                </a:solidFill>
              </a:rPr>
              <a:t>materials.To</a:t>
            </a:r>
            <a:r>
              <a:rPr lang="en-US" dirty="0">
                <a:solidFill>
                  <a:schemeClr val="bg1"/>
                </a:solidFill>
              </a:rPr>
              <a:t> control the surface interactions enabling sub-10 nm resolution, a team consisting of Massachusetts Institute of Technology, University of Chicago, and Argonne National Laboratory developed a way to use vapor-phase deposited polymeric top layer on the block co-polymer film in 2017</a:t>
            </a:r>
            <a:endParaRPr lang="fr-FR" dirty="0">
              <a:solidFill>
                <a:schemeClr val="bg1"/>
              </a:solidFill>
            </a:endParaRPr>
          </a:p>
        </p:txBody>
      </p:sp>
    </p:spTree>
    <p:extLst>
      <p:ext uri="{BB962C8B-B14F-4D97-AF65-F5344CB8AC3E}">
        <p14:creationId xmlns:p14="http://schemas.microsoft.com/office/powerpoint/2010/main" val="3150855655"/>
      </p:ext>
    </p:ext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28838" y="718304"/>
            <a:ext cx="7709472" cy="461665"/>
          </a:xfrm>
          <a:prstGeom prst="rect">
            <a:avLst/>
          </a:prstGeom>
        </p:spPr>
        <p:txBody>
          <a:bodyPr wrap="square">
            <a:spAutoFit/>
          </a:bodyPr>
          <a:lstStyle/>
          <a:p>
            <a:r>
              <a:rPr lang="en-US" sz="2400" b="1" dirty="0" smtClean="0"/>
              <a:t>these two approaches are called the</a:t>
            </a:r>
            <a:endParaRPr lang="fr-FR" sz="2400" b="1" dirty="0"/>
          </a:p>
        </p:txBody>
      </p:sp>
      <p:pic>
        <p:nvPicPr>
          <p:cNvPr id="4" name="Image 3"/>
          <p:cNvPicPr>
            <a:picLocks noChangeAspect="1"/>
          </p:cNvPicPr>
          <p:nvPr/>
        </p:nvPicPr>
        <p:blipFill>
          <a:blip r:embed="rId2"/>
          <a:stretch>
            <a:fillRect/>
          </a:stretch>
        </p:blipFill>
        <p:spPr>
          <a:xfrm>
            <a:off x="6386512" y="3829048"/>
            <a:ext cx="5805488" cy="3028951"/>
          </a:xfrm>
          <a:prstGeom prst="rect">
            <a:avLst/>
          </a:prstGeom>
        </p:spPr>
      </p:pic>
      <p:pic>
        <p:nvPicPr>
          <p:cNvPr id="5" name="Image 4"/>
          <p:cNvPicPr>
            <a:picLocks noChangeAspect="1"/>
          </p:cNvPicPr>
          <p:nvPr/>
        </p:nvPicPr>
        <p:blipFill>
          <a:blip r:embed="rId3"/>
          <a:stretch>
            <a:fillRect/>
          </a:stretch>
        </p:blipFill>
        <p:spPr>
          <a:xfrm>
            <a:off x="0" y="0"/>
            <a:ext cx="12192000" cy="4057650"/>
          </a:xfrm>
          <a:prstGeom prst="rect">
            <a:avLst/>
          </a:prstGeom>
        </p:spPr>
      </p:pic>
      <p:pic>
        <p:nvPicPr>
          <p:cNvPr id="6" name="Image 5"/>
          <p:cNvPicPr>
            <a:picLocks noChangeAspect="1"/>
          </p:cNvPicPr>
          <p:nvPr/>
        </p:nvPicPr>
        <p:blipFill>
          <a:blip r:embed="rId4"/>
          <a:stretch>
            <a:fillRect/>
          </a:stretch>
        </p:blipFill>
        <p:spPr>
          <a:xfrm>
            <a:off x="14287" y="3923346"/>
            <a:ext cx="6372225" cy="2934653"/>
          </a:xfrm>
          <a:prstGeom prst="rect">
            <a:avLst/>
          </a:prstGeom>
        </p:spPr>
      </p:pic>
    </p:spTree>
    <p:extLst>
      <p:ext uri="{BB962C8B-B14F-4D97-AF65-F5344CB8AC3E}">
        <p14:creationId xmlns:p14="http://schemas.microsoft.com/office/powerpoint/2010/main" val="3316830065"/>
      </p:ext>
    </p:ext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561974" y="1198244"/>
            <a:ext cx="8967295" cy="4745355"/>
          </a:xfrm>
          <a:prstGeom prst="rect">
            <a:avLst/>
          </a:prstGeom>
        </p:spPr>
      </p:pic>
      <p:pic>
        <p:nvPicPr>
          <p:cNvPr id="3" name="Image 2"/>
          <p:cNvPicPr>
            <a:picLocks noChangeAspect="1"/>
          </p:cNvPicPr>
          <p:nvPr/>
        </p:nvPicPr>
        <p:blipFill>
          <a:blip r:embed="rId3"/>
          <a:stretch>
            <a:fillRect/>
          </a:stretch>
        </p:blipFill>
        <p:spPr>
          <a:xfrm>
            <a:off x="7362825" y="685800"/>
            <a:ext cx="4095750" cy="2743200"/>
          </a:xfrm>
          <a:prstGeom prst="rect">
            <a:avLst/>
          </a:prstGeom>
        </p:spPr>
      </p:pic>
    </p:spTree>
    <p:extLst>
      <p:ext uri="{BB962C8B-B14F-4D97-AF65-F5344CB8AC3E}">
        <p14:creationId xmlns:p14="http://schemas.microsoft.com/office/powerpoint/2010/main" val="11207288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25729" y="2253343"/>
            <a:ext cx="10335441" cy="4490357"/>
          </a:xfrm>
          <a:prstGeom prst="rect">
            <a:avLst/>
          </a:prstGeom>
        </p:spPr>
      </p:pic>
      <p:sp>
        <p:nvSpPr>
          <p:cNvPr id="3" name="Rectangle 2"/>
          <p:cNvSpPr/>
          <p:nvPr/>
        </p:nvSpPr>
        <p:spPr>
          <a:xfrm>
            <a:off x="234587" y="377250"/>
            <a:ext cx="11612880" cy="1754326"/>
          </a:xfrm>
          <a:prstGeom prst="rect">
            <a:avLst/>
          </a:prstGeom>
        </p:spPr>
        <p:txBody>
          <a:bodyPr wrap="square">
            <a:spAutoFit/>
          </a:bodyPr>
          <a:lstStyle/>
          <a:p>
            <a:r>
              <a:rPr lang="en-US" dirty="0" smtClean="0">
                <a:solidFill>
                  <a:schemeClr val="bg1"/>
                </a:solidFill>
              </a:rPr>
              <a:t>The method of producing nanomaterial is by using the technique of minimizing the sizes of large objects and their powders, whose sizes may reach several millimeters or a few centimeters, and reaching dimensions of no more than 100 nanometers. This method is considered the most common and used, due to its ability to produce large quantities of powders and granules. Nanomaterial of various types and classes. It includes the technology of minimizing granules and down to Nano</a:t>
            </a:r>
            <a:r>
              <a:rPr lang="ar-DZ" dirty="0" smtClean="0">
                <a:solidFill>
                  <a:schemeClr val="bg1"/>
                </a:solidFill>
              </a:rPr>
              <a:t>-</a:t>
            </a:r>
            <a:r>
              <a:rPr lang="en-US" dirty="0" smtClean="0">
                <a:solidFill>
                  <a:schemeClr val="bg1"/>
                </a:solidFill>
              </a:rPr>
              <a:t>scale dimensions in several ways.</a:t>
            </a:r>
            <a:endParaRPr lang="fr-FR" dirty="0">
              <a:solidFill>
                <a:schemeClr val="bg1"/>
              </a:solidFill>
            </a:endParaRPr>
          </a:p>
        </p:txBody>
      </p:sp>
      <p:sp>
        <p:nvSpPr>
          <p:cNvPr id="4" name="Rectangle 3"/>
          <p:cNvSpPr/>
          <p:nvPr/>
        </p:nvSpPr>
        <p:spPr>
          <a:xfrm>
            <a:off x="125730" y="53340"/>
            <a:ext cx="3324628" cy="400110"/>
          </a:xfrm>
          <a:prstGeom prst="rect">
            <a:avLst/>
          </a:prstGeom>
        </p:spPr>
        <p:txBody>
          <a:bodyPr wrap="none">
            <a:spAutoFit/>
          </a:bodyPr>
          <a:lstStyle/>
          <a:p>
            <a:r>
              <a:rPr lang="fr-FR" sz="20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Method</a:t>
            </a:r>
            <a:r>
              <a:rPr lang="ar-DZ" sz="20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fr-FR" sz="20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Top-Down </a:t>
            </a:r>
            <a:r>
              <a:rPr lang="fr-FR" sz="2000" b="1" dirty="0" err="1"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Approach</a:t>
            </a:r>
            <a:r>
              <a:rPr lang="fr-FR" sz="20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endParaRPr lang="fr-FR" sz="2000" dirty="0">
              <a:solidFill>
                <a:srgbClr val="FF0000"/>
              </a:solidFill>
            </a:endParaRPr>
          </a:p>
        </p:txBody>
      </p:sp>
    </p:spTree>
    <p:extLst>
      <p:ext uri="{BB962C8B-B14F-4D97-AF65-F5344CB8AC3E}">
        <p14:creationId xmlns:p14="http://schemas.microsoft.com/office/powerpoint/2010/main" val="4080931897"/>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0" y="612755"/>
            <a:ext cx="11719560" cy="870688"/>
          </a:xfrm>
          <a:prstGeom prst="rect">
            <a:avLst/>
          </a:prstGeom>
        </p:spPr>
        <p:txBody>
          <a:bodyPr wrap="square">
            <a:spAutoFit/>
          </a:bodyPr>
          <a:lstStyle/>
          <a:p>
            <a:pPr algn="just">
              <a:lnSpc>
                <a:spcPct val="150000"/>
              </a:lnSpc>
            </a:pPr>
            <a:r>
              <a:rPr lang="en-US" dirty="0" smtClean="0">
                <a:solidFill>
                  <a:schemeClr val="bg1"/>
                </a:solidFill>
              </a:rPr>
              <a:t>The technology of minimizing granules and reducing their scales to Nano dimensions includes several methods, including:</a:t>
            </a:r>
            <a:endParaRPr lang="fr-FR" dirty="0">
              <a:solidFill>
                <a:schemeClr val="bg1"/>
              </a:solidFill>
            </a:endParaRPr>
          </a:p>
        </p:txBody>
      </p:sp>
      <p:sp>
        <p:nvSpPr>
          <p:cNvPr id="3" name="Rectangle 2"/>
          <p:cNvSpPr/>
          <p:nvPr/>
        </p:nvSpPr>
        <p:spPr>
          <a:xfrm>
            <a:off x="121920" y="243423"/>
            <a:ext cx="5104282" cy="400110"/>
          </a:xfrm>
          <a:prstGeom prst="rect">
            <a:avLst/>
          </a:prstGeom>
        </p:spPr>
        <p:txBody>
          <a:bodyPr wrap="none">
            <a:spAutoFit/>
          </a:bodyPr>
          <a:lstStyle/>
          <a:p>
            <a:r>
              <a:rPr lang="fr-FR" sz="2000" b="1" dirty="0" smtClean="0">
                <a:solidFill>
                  <a:srgbClr val="FF0000"/>
                </a:solidFill>
              </a:rPr>
              <a:t>types of methods</a:t>
            </a:r>
            <a:r>
              <a:rPr lang="ar-DZ" sz="2000" b="1" dirty="0" smtClean="0">
                <a:solidFill>
                  <a:srgbClr val="FF0000"/>
                </a:solidFill>
              </a:rPr>
              <a:t> </a:t>
            </a:r>
            <a:r>
              <a:rPr lang="fr-FR" sz="2000" b="1" dirty="0" smtClean="0">
                <a:solidFill>
                  <a:srgbClr val="FF0000"/>
                </a:solidFill>
              </a:rPr>
              <a:t>Top-Down </a:t>
            </a:r>
            <a:r>
              <a:rPr lang="fr-FR" sz="2000" b="1" dirty="0" err="1" smtClean="0">
                <a:solidFill>
                  <a:srgbClr val="FF0000"/>
                </a:solidFill>
              </a:rPr>
              <a:t>Approach</a:t>
            </a:r>
            <a:r>
              <a:rPr lang="fr-FR" sz="2000" b="1" dirty="0" smtClean="0">
                <a:solidFill>
                  <a:srgbClr val="FF0000"/>
                </a:solidFill>
              </a:rPr>
              <a:t> </a:t>
            </a:r>
            <a:endParaRPr lang="fr-FR" sz="2000" b="1" dirty="0">
              <a:solidFill>
                <a:srgbClr val="FF0000"/>
              </a:solidFill>
            </a:endParaRPr>
          </a:p>
        </p:txBody>
      </p:sp>
      <p:sp>
        <p:nvSpPr>
          <p:cNvPr id="4" name="Rectangle 3"/>
          <p:cNvSpPr/>
          <p:nvPr/>
        </p:nvSpPr>
        <p:spPr>
          <a:xfrm>
            <a:off x="121920" y="1722120"/>
            <a:ext cx="4645824" cy="3970318"/>
          </a:xfrm>
          <a:prstGeom prst="rect">
            <a:avLst/>
          </a:prstGeom>
        </p:spPr>
        <p:txBody>
          <a:bodyPr wrap="none">
            <a:spAutoFit/>
          </a:bodyPr>
          <a:lstStyle/>
          <a:p>
            <a:pPr marL="285750" indent="-285750">
              <a:lnSpc>
                <a:spcPct val="200000"/>
              </a:lnSpc>
              <a:buFont typeface="Wingdings" panose="05000000000000000000" pitchFamily="2" charset="2"/>
              <a:buChar char="ü"/>
            </a:pPr>
            <a:r>
              <a:rPr lang="fr-FR" dirty="0" smtClean="0">
                <a:solidFill>
                  <a:schemeClr val="bg1"/>
                </a:solidFill>
              </a:rPr>
              <a:t>Mechanical </a:t>
            </a:r>
            <a:r>
              <a:rPr lang="fr-FR" dirty="0" err="1" smtClean="0">
                <a:solidFill>
                  <a:schemeClr val="bg1"/>
                </a:solidFill>
              </a:rPr>
              <a:t>milling</a:t>
            </a:r>
            <a:r>
              <a:rPr lang="fr-FR" dirty="0" smtClean="0">
                <a:solidFill>
                  <a:schemeClr val="bg1"/>
                </a:solidFill>
              </a:rPr>
              <a:t>.</a:t>
            </a:r>
            <a:endParaRPr lang="ar-DZ" dirty="0" smtClean="0">
              <a:solidFill>
                <a:schemeClr val="bg1"/>
              </a:solidFill>
            </a:endParaRPr>
          </a:p>
          <a:p>
            <a:pPr marL="285750" indent="-285750">
              <a:lnSpc>
                <a:spcPct val="200000"/>
              </a:lnSpc>
              <a:buFont typeface="Wingdings" panose="05000000000000000000" pitchFamily="2" charset="2"/>
              <a:buChar char="ü"/>
            </a:pPr>
            <a:r>
              <a:rPr lang="fr-FR" dirty="0" smtClean="0">
                <a:solidFill>
                  <a:schemeClr val="bg1"/>
                </a:solidFill>
              </a:rPr>
              <a:t>Sever Plastic </a:t>
            </a:r>
            <a:r>
              <a:rPr lang="fr-FR" dirty="0" err="1" smtClean="0">
                <a:solidFill>
                  <a:schemeClr val="bg1"/>
                </a:solidFill>
              </a:rPr>
              <a:t>Deformation</a:t>
            </a:r>
            <a:r>
              <a:rPr lang="ar-DZ" dirty="0" smtClean="0">
                <a:solidFill>
                  <a:schemeClr val="bg1"/>
                </a:solidFill>
              </a:rPr>
              <a:t> </a:t>
            </a:r>
            <a:r>
              <a:rPr lang="fr-FR" dirty="0" smtClean="0">
                <a:solidFill>
                  <a:schemeClr val="bg1"/>
                </a:solidFill>
              </a:rPr>
              <a:t>(SPD).</a:t>
            </a:r>
          </a:p>
          <a:p>
            <a:pPr marL="285750" indent="-285750">
              <a:lnSpc>
                <a:spcPct val="200000"/>
              </a:lnSpc>
              <a:buFont typeface="Wingdings" panose="05000000000000000000" pitchFamily="2" charset="2"/>
              <a:buChar char="ü"/>
            </a:pPr>
            <a:r>
              <a:rPr lang="fr-FR" dirty="0" smtClean="0">
                <a:solidFill>
                  <a:schemeClr val="bg1"/>
                </a:solidFill>
              </a:rPr>
              <a:t>Lithography.</a:t>
            </a:r>
          </a:p>
          <a:p>
            <a:pPr marL="285750" indent="-285750">
              <a:lnSpc>
                <a:spcPct val="200000"/>
              </a:lnSpc>
              <a:buFont typeface="Wingdings" panose="05000000000000000000" pitchFamily="2" charset="2"/>
              <a:buChar char="ü"/>
            </a:pPr>
            <a:r>
              <a:rPr lang="fr-FR" dirty="0" smtClean="0">
                <a:solidFill>
                  <a:schemeClr val="bg1"/>
                </a:solidFill>
              </a:rPr>
              <a:t>Laser Ablation.</a:t>
            </a:r>
          </a:p>
          <a:p>
            <a:pPr marL="285750" indent="-285750">
              <a:lnSpc>
                <a:spcPct val="200000"/>
              </a:lnSpc>
              <a:buFont typeface="Wingdings" panose="05000000000000000000" pitchFamily="2" charset="2"/>
              <a:buChar char="ü"/>
            </a:pPr>
            <a:r>
              <a:rPr lang="fr-FR" dirty="0" smtClean="0">
                <a:solidFill>
                  <a:schemeClr val="bg1"/>
                </a:solidFill>
              </a:rPr>
              <a:t>Arc Discharge.</a:t>
            </a:r>
          </a:p>
          <a:p>
            <a:pPr marL="285750" indent="-285750">
              <a:lnSpc>
                <a:spcPct val="200000"/>
              </a:lnSpc>
              <a:buFont typeface="Wingdings" panose="05000000000000000000" pitchFamily="2" charset="2"/>
              <a:buChar char="ü"/>
            </a:pPr>
            <a:r>
              <a:rPr lang="ar-DZ" dirty="0" smtClean="0">
                <a:solidFill>
                  <a:schemeClr val="bg1"/>
                </a:solidFill>
              </a:rPr>
              <a:t> </a:t>
            </a:r>
            <a:r>
              <a:rPr lang="fr-FR" dirty="0" smtClean="0">
                <a:solidFill>
                  <a:schemeClr val="bg1"/>
                </a:solidFill>
              </a:rPr>
              <a:t>Atomic Force Microscopes (AFM)</a:t>
            </a:r>
            <a:endParaRPr lang="ar-DZ" dirty="0" smtClean="0">
              <a:solidFill>
                <a:schemeClr val="bg1"/>
              </a:solidFill>
            </a:endParaRPr>
          </a:p>
          <a:p>
            <a:pPr marL="285750" indent="-285750">
              <a:lnSpc>
                <a:spcPct val="200000"/>
              </a:lnSpc>
              <a:buFont typeface="Wingdings" panose="05000000000000000000" pitchFamily="2" charset="2"/>
              <a:buChar char="ü"/>
            </a:pPr>
            <a:r>
              <a:rPr lang="ar-DZ" dirty="0" smtClean="0">
                <a:solidFill>
                  <a:schemeClr val="bg1"/>
                </a:solidFill>
              </a:rPr>
              <a:t> </a:t>
            </a:r>
            <a:r>
              <a:rPr lang="fr-FR" dirty="0" smtClean="0">
                <a:solidFill>
                  <a:schemeClr val="bg1"/>
                </a:solidFill>
              </a:rPr>
              <a:t>Scanninge Probe Microscopes (SPM)</a:t>
            </a:r>
          </a:p>
        </p:txBody>
      </p:sp>
      <p:pic>
        <p:nvPicPr>
          <p:cNvPr id="4098" name="Picture 2" descr="Mechanical milling as a technology to produce structural and functional  bio-nanocomposites - Green Chemistry (RSC Publishing) DOI:10.1039/C5GC00029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45098" y="1144461"/>
            <a:ext cx="2079107" cy="1208942"/>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p:cNvPicPr>
            <a:picLocks noChangeAspect="1"/>
          </p:cNvPicPr>
          <p:nvPr/>
        </p:nvPicPr>
        <p:blipFill>
          <a:blip r:embed="rId3"/>
          <a:stretch>
            <a:fillRect/>
          </a:stretch>
        </p:blipFill>
        <p:spPr>
          <a:xfrm>
            <a:off x="8011378" y="1147423"/>
            <a:ext cx="2354581" cy="1349869"/>
          </a:xfrm>
          <a:prstGeom prst="rect">
            <a:avLst/>
          </a:prstGeom>
        </p:spPr>
      </p:pic>
      <p:pic>
        <p:nvPicPr>
          <p:cNvPr id="6" name="Image 5"/>
          <p:cNvPicPr>
            <a:picLocks noChangeAspect="1"/>
          </p:cNvPicPr>
          <p:nvPr/>
        </p:nvPicPr>
        <p:blipFill>
          <a:blip r:embed="rId4"/>
          <a:stretch>
            <a:fillRect/>
          </a:stretch>
        </p:blipFill>
        <p:spPr>
          <a:xfrm>
            <a:off x="10365959" y="1144461"/>
            <a:ext cx="1475521" cy="1352832"/>
          </a:xfrm>
          <a:prstGeom prst="rect">
            <a:avLst/>
          </a:prstGeom>
        </p:spPr>
      </p:pic>
      <p:pic>
        <p:nvPicPr>
          <p:cNvPr id="4100" name="Picture 4" descr="Ice Lithography on the Nanoscale Moves Up a Notch in Complexity - IEEE  Spectru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2743" y="2569237"/>
            <a:ext cx="2819399" cy="2139720"/>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p:cNvPicPr>
            <a:picLocks noChangeAspect="1"/>
          </p:cNvPicPr>
          <p:nvPr/>
        </p:nvPicPr>
        <p:blipFill>
          <a:blip r:embed="rId6"/>
          <a:stretch>
            <a:fillRect/>
          </a:stretch>
        </p:blipFill>
        <p:spPr>
          <a:xfrm>
            <a:off x="8107662" y="2569237"/>
            <a:ext cx="3006652" cy="2139720"/>
          </a:xfrm>
          <a:prstGeom prst="rect">
            <a:avLst/>
          </a:prstGeom>
        </p:spPr>
      </p:pic>
      <p:pic>
        <p:nvPicPr>
          <p:cNvPr id="8" name="Image 7"/>
          <p:cNvPicPr>
            <a:picLocks noChangeAspect="1"/>
          </p:cNvPicPr>
          <p:nvPr/>
        </p:nvPicPr>
        <p:blipFill>
          <a:blip r:embed="rId7"/>
          <a:stretch>
            <a:fillRect/>
          </a:stretch>
        </p:blipFill>
        <p:spPr>
          <a:xfrm>
            <a:off x="2957928" y="2900250"/>
            <a:ext cx="1827642" cy="1710736"/>
          </a:xfrm>
          <a:prstGeom prst="rect">
            <a:avLst/>
          </a:prstGeom>
        </p:spPr>
      </p:pic>
      <p:pic>
        <p:nvPicPr>
          <p:cNvPr id="2052" name="Picture 4" descr="Atomic Force Microscope (AFM)- Definition, Principle, Parts, Uses - Microbe  Note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031833" y="4845321"/>
            <a:ext cx="3227309" cy="1694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8092683"/>
      </p:ext>
    </p:extLst>
  </p:cSld>
  <p:clrMapOvr>
    <a:masterClrMapping/>
  </p:clrMapOvr>
  <p:transition spd="slow">
    <p:wheel spokes="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igh-Energy Ball Milling - an overview | ScienceDirect Topi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44199" y="2341721"/>
            <a:ext cx="2470594" cy="189943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38128" y="135374"/>
            <a:ext cx="2323072" cy="369332"/>
          </a:xfrm>
          <a:prstGeom prst="rect">
            <a:avLst/>
          </a:prstGeom>
        </p:spPr>
        <p:txBody>
          <a:bodyPr wrap="none">
            <a:spAutoFit/>
          </a:bodyPr>
          <a:lstStyle/>
          <a:p>
            <a:r>
              <a:rPr lang="fr-FR" b="1" dirty="0" smtClean="0">
                <a:solidFill>
                  <a:srgbClr val="FF0000"/>
                </a:solidFill>
              </a:rPr>
              <a:t>Mechanical </a:t>
            </a:r>
            <a:r>
              <a:rPr lang="fr-FR" b="1" dirty="0" err="1" smtClean="0">
                <a:solidFill>
                  <a:srgbClr val="FF0000"/>
                </a:solidFill>
              </a:rPr>
              <a:t>milling</a:t>
            </a:r>
            <a:endParaRPr lang="fr-FR" b="1" dirty="0">
              <a:solidFill>
                <a:srgbClr val="FF0000"/>
              </a:solidFill>
            </a:endParaRPr>
          </a:p>
        </p:txBody>
      </p:sp>
      <p:sp>
        <p:nvSpPr>
          <p:cNvPr id="3" name="Rectangle 2"/>
          <p:cNvSpPr/>
          <p:nvPr/>
        </p:nvSpPr>
        <p:spPr>
          <a:xfrm>
            <a:off x="238128" y="504706"/>
            <a:ext cx="11866242" cy="2031325"/>
          </a:xfrm>
          <a:prstGeom prst="rect">
            <a:avLst/>
          </a:prstGeom>
        </p:spPr>
        <p:txBody>
          <a:bodyPr wrap="square">
            <a:spAutoFit/>
          </a:bodyPr>
          <a:lstStyle/>
          <a:p>
            <a:r>
              <a:rPr lang="en-US" dirty="0" smtClean="0">
                <a:solidFill>
                  <a:schemeClr val="bg1"/>
                </a:solidFill>
              </a:rPr>
              <a:t>Mechanical grinding is carried out using a drum or bowl in which the raw material to be ground is placed to convert it into nanomaterial. This bowl contains balls of steel or carbide that are used to grind the raw material. It also contains a rotating part that moves the balls in all directions. The cutting and grinding process results in nanoparticles. During grinding the powder particles get stuck between the colliding balls and deform or break, which determines their final structure. The nature of these processes depends on the mechanical behavior of the powder components, phase equilibrium and grinding stress condition. This method is economical and low cost.</a:t>
            </a:r>
            <a:endParaRPr lang="fr-FR" dirty="0">
              <a:solidFill>
                <a:schemeClr val="bg1"/>
              </a:solidFill>
            </a:endParaRPr>
          </a:p>
        </p:txBody>
      </p:sp>
      <p:pic>
        <p:nvPicPr>
          <p:cNvPr id="4" name="Image 3"/>
          <p:cNvPicPr>
            <a:picLocks noChangeAspect="1"/>
          </p:cNvPicPr>
          <p:nvPr/>
        </p:nvPicPr>
        <p:blipFill>
          <a:blip r:embed="rId3"/>
          <a:stretch>
            <a:fillRect/>
          </a:stretch>
        </p:blipFill>
        <p:spPr>
          <a:xfrm>
            <a:off x="521970" y="2577690"/>
            <a:ext cx="4381500" cy="4280310"/>
          </a:xfrm>
          <a:prstGeom prst="rect">
            <a:avLst/>
          </a:prstGeom>
        </p:spPr>
      </p:pic>
      <p:pic>
        <p:nvPicPr>
          <p:cNvPr id="5" name="Image 4"/>
          <p:cNvPicPr>
            <a:picLocks noChangeAspect="1"/>
          </p:cNvPicPr>
          <p:nvPr/>
        </p:nvPicPr>
        <p:blipFill>
          <a:blip r:embed="rId4"/>
          <a:stretch>
            <a:fillRect/>
          </a:stretch>
        </p:blipFill>
        <p:spPr>
          <a:xfrm>
            <a:off x="4994910" y="3607123"/>
            <a:ext cx="3381566" cy="2975498"/>
          </a:xfrm>
          <a:prstGeom prst="rect">
            <a:avLst/>
          </a:prstGeom>
        </p:spPr>
      </p:pic>
    </p:spTree>
    <p:extLst>
      <p:ext uri="{BB962C8B-B14F-4D97-AF65-F5344CB8AC3E}">
        <p14:creationId xmlns:p14="http://schemas.microsoft.com/office/powerpoint/2010/main" val="345950052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37160" y="2091691"/>
            <a:ext cx="10058400" cy="4642484"/>
          </a:xfrm>
          <a:prstGeom prst="rect">
            <a:avLst/>
          </a:prstGeom>
        </p:spPr>
      </p:pic>
      <p:sp>
        <p:nvSpPr>
          <p:cNvPr id="4" name="Rectangle 3"/>
          <p:cNvSpPr/>
          <p:nvPr/>
        </p:nvSpPr>
        <p:spPr>
          <a:xfrm>
            <a:off x="137160" y="766078"/>
            <a:ext cx="11852910" cy="1200329"/>
          </a:xfrm>
          <a:prstGeom prst="rect">
            <a:avLst/>
          </a:prstGeom>
        </p:spPr>
        <p:txBody>
          <a:bodyPr wrap="square">
            <a:spAutoFit/>
          </a:bodyPr>
          <a:lstStyle/>
          <a:p>
            <a:pPr algn="just"/>
            <a:r>
              <a:rPr lang="en-US" dirty="0" smtClean="0">
                <a:solidFill>
                  <a:schemeClr val="bg1"/>
                </a:solidFill>
              </a:rPr>
              <a:t>We know that the material consists of granules and the granules have a certain grain size. In the plastic deformation molding method, we affect the material with very strong stresses in order to shape it and affect the external shape, but these stresses do not affect the external shape only, but the effect reaches a change in the size of the granules themselves, which makes us get</a:t>
            </a:r>
            <a:endParaRPr lang="fr-FR" dirty="0">
              <a:solidFill>
                <a:schemeClr val="bg1"/>
              </a:solidFill>
            </a:endParaRPr>
          </a:p>
        </p:txBody>
      </p:sp>
      <p:sp>
        <p:nvSpPr>
          <p:cNvPr id="5" name="Rectangle 4"/>
          <p:cNvSpPr/>
          <p:nvPr/>
        </p:nvSpPr>
        <p:spPr>
          <a:xfrm>
            <a:off x="137160" y="240684"/>
            <a:ext cx="3637278" cy="400110"/>
          </a:xfrm>
          <a:prstGeom prst="rect">
            <a:avLst/>
          </a:prstGeom>
        </p:spPr>
        <p:txBody>
          <a:bodyPr wrap="none">
            <a:spAutoFit/>
          </a:bodyPr>
          <a:lstStyle/>
          <a:p>
            <a:r>
              <a:rPr lang="fr-FR" sz="20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Sever Plastic </a:t>
            </a:r>
            <a:r>
              <a:rPr lang="fr-FR" sz="2000" b="1" dirty="0" err="1"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Deformation</a:t>
            </a:r>
            <a:r>
              <a:rPr lang="fr-FR" sz="20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 (SPD).</a:t>
            </a:r>
          </a:p>
        </p:txBody>
      </p:sp>
    </p:spTree>
    <p:extLst>
      <p:ext uri="{BB962C8B-B14F-4D97-AF65-F5344CB8AC3E}">
        <p14:creationId xmlns:p14="http://schemas.microsoft.com/office/powerpoint/2010/main" val="73642293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5688328" y="1607448"/>
            <a:ext cx="5339987" cy="2307354"/>
          </a:xfrm>
          <a:prstGeom prst="rect">
            <a:avLst/>
          </a:prstGeom>
        </p:spPr>
      </p:pic>
      <p:sp>
        <p:nvSpPr>
          <p:cNvPr id="4" name="Rectangle 3"/>
          <p:cNvSpPr/>
          <p:nvPr/>
        </p:nvSpPr>
        <p:spPr>
          <a:xfrm>
            <a:off x="198960" y="0"/>
            <a:ext cx="1499128" cy="558871"/>
          </a:xfrm>
          <a:prstGeom prst="rect">
            <a:avLst/>
          </a:prstGeom>
        </p:spPr>
        <p:txBody>
          <a:bodyPr wrap="none">
            <a:spAutoFit/>
          </a:bodyPr>
          <a:lstStyle/>
          <a:p>
            <a:pPr>
              <a:lnSpc>
                <a:spcPct val="200000"/>
              </a:lnSpc>
            </a:pPr>
            <a:r>
              <a:rPr lang="fr-FR" b="1" dirty="0" smtClean="0">
                <a:solidFill>
                  <a:srgbClr val="FF0000"/>
                </a:solidFill>
              </a:rPr>
              <a:t>Lithography</a:t>
            </a:r>
            <a:endParaRPr lang="fr-FR" dirty="0" smtClean="0">
              <a:solidFill>
                <a:schemeClr val="bg1"/>
              </a:solidFill>
            </a:endParaRPr>
          </a:p>
        </p:txBody>
      </p:sp>
      <p:pic>
        <p:nvPicPr>
          <p:cNvPr id="5" name="Image 4"/>
          <p:cNvPicPr>
            <a:picLocks noChangeAspect="1"/>
          </p:cNvPicPr>
          <p:nvPr/>
        </p:nvPicPr>
        <p:blipFill>
          <a:blip r:embed="rId3"/>
          <a:stretch>
            <a:fillRect/>
          </a:stretch>
        </p:blipFill>
        <p:spPr>
          <a:xfrm>
            <a:off x="247239" y="1906219"/>
            <a:ext cx="5421879" cy="3593194"/>
          </a:xfrm>
          <a:prstGeom prst="rect">
            <a:avLst/>
          </a:prstGeom>
        </p:spPr>
      </p:pic>
      <p:pic>
        <p:nvPicPr>
          <p:cNvPr id="6" name="Image 5"/>
          <p:cNvPicPr>
            <a:picLocks noChangeAspect="1"/>
          </p:cNvPicPr>
          <p:nvPr/>
        </p:nvPicPr>
        <p:blipFill>
          <a:blip r:embed="rId4"/>
          <a:stretch>
            <a:fillRect/>
          </a:stretch>
        </p:blipFill>
        <p:spPr>
          <a:xfrm>
            <a:off x="5688328" y="4022996"/>
            <a:ext cx="3684272" cy="2159617"/>
          </a:xfrm>
          <a:prstGeom prst="rect">
            <a:avLst/>
          </a:prstGeom>
        </p:spPr>
      </p:pic>
      <p:sp>
        <p:nvSpPr>
          <p:cNvPr id="7" name="Rectangle 6"/>
          <p:cNvSpPr/>
          <p:nvPr/>
        </p:nvSpPr>
        <p:spPr>
          <a:xfrm>
            <a:off x="198960" y="709945"/>
            <a:ext cx="9641726" cy="1200329"/>
          </a:xfrm>
          <a:prstGeom prst="rect">
            <a:avLst/>
          </a:prstGeom>
        </p:spPr>
        <p:txBody>
          <a:bodyPr wrap="square">
            <a:spAutoFit/>
          </a:bodyPr>
          <a:lstStyle/>
          <a:p>
            <a:pPr algn="just"/>
            <a:r>
              <a:rPr lang="en-US" dirty="0" smtClean="0">
                <a:solidFill>
                  <a:schemeClr val="bg1"/>
                </a:solidFill>
              </a:rPr>
              <a:t>lithography where electron beams are light beams with assistance of certain blocking materials called resists are used to very precisely carve starting materials to the desired size and shape this technique grants very specific control over all parameters of the process </a:t>
            </a:r>
            <a:endParaRPr lang="fr-FR" dirty="0">
              <a:solidFill>
                <a:schemeClr val="bg1"/>
              </a:solidFill>
            </a:endParaRPr>
          </a:p>
        </p:txBody>
      </p:sp>
      <p:pic>
        <p:nvPicPr>
          <p:cNvPr id="3" name="Imag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20772" y="-186418"/>
            <a:ext cx="2950063" cy="2352675"/>
          </a:xfrm>
          <a:prstGeom prst="rect">
            <a:avLst/>
          </a:prstGeom>
        </p:spPr>
      </p:pic>
      <p:pic>
        <p:nvPicPr>
          <p:cNvPr id="8" name="Imag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97641" y="4677994"/>
            <a:ext cx="2061348" cy="2061348"/>
          </a:xfrm>
          <a:prstGeom prst="rect">
            <a:avLst/>
          </a:prstGeom>
        </p:spPr>
      </p:pic>
      <p:pic>
        <p:nvPicPr>
          <p:cNvPr id="9" name="Imag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8088" y="5283511"/>
            <a:ext cx="2129791" cy="1521279"/>
          </a:xfrm>
          <a:prstGeom prst="rect">
            <a:avLst/>
          </a:prstGeom>
        </p:spPr>
      </p:pic>
    </p:spTree>
    <p:extLst>
      <p:ext uri="{BB962C8B-B14F-4D97-AF65-F5344CB8AC3E}">
        <p14:creationId xmlns:p14="http://schemas.microsoft.com/office/powerpoint/2010/main" val="1254275152"/>
      </p:ext>
    </p:extLst>
  </p:cSld>
  <p:clrMapOvr>
    <a:masterClrMapping/>
  </p:clrMapOvr>
  <p:transition spd="slow">
    <p:wheel spokes="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55801" y="3505858"/>
            <a:ext cx="5243513" cy="3068455"/>
          </a:xfrm>
          <a:prstGeom prst="rect">
            <a:avLst/>
          </a:prstGeom>
        </p:spPr>
      </p:pic>
      <p:sp>
        <p:nvSpPr>
          <p:cNvPr id="3" name="Rectangle 2"/>
          <p:cNvSpPr/>
          <p:nvPr/>
        </p:nvSpPr>
        <p:spPr>
          <a:xfrm>
            <a:off x="155801" y="109249"/>
            <a:ext cx="1771639" cy="369332"/>
          </a:xfrm>
          <a:prstGeom prst="rect">
            <a:avLst/>
          </a:prstGeom>
        </p:spPr>
        <p:txBody>
          <a:bodyPr wrap="none">
            <a:spAutoFit/>
          </a:bodyPr>
          <a:lstStyle/>
          <a:p>
            <a:r>
              <a:rPr lang="fr-FR" b="1" dirty="0">
                <a:solidFill>
                  <a:srgbClr val="FF0000"/>
                </a:solidFill>
              </a:rPr>
              <a:t>Laser Ablation</a:t>
            </a:r>
          </a:p>
        </p:txBody>
      </p:sp>
      <p:sp>
        <p:nvSpPr>
          <p:cNvPr id="4" name="Rectangle 3"/>
          <p:cNvSpPr/>
          <p:nvPr/>
        </p:nvSpPr>
        <p:spPr>
          <a:xfrm>
            <a:off x="155801" y="728952"/>
            <a:ext cx="11397342" cy="981423"/>
          </a:xfrm>
          <a:prstGeom prst="rect">
            <a:avLst/>
          </a:prstGeom>
        </p:spPr>
        <p:txBody>
          <a:bodyPr wrap="square">
            <a:spAutoFit/>
          </a:bodyPr>
          <a:lstStyle/>
          <a:p>
            <a:pPr algn="just">
              <a:lnSpc>
                <a:spcPct val="107000"/>
              </a:lnSpc>
              <a:spcAft>
                <a:spcPts val="800"/>
              </a:spcAft>
            </a:pPr>
            <a:r>
              <a:rPr lang="en-US" dirty="0">
                <a:solidFill>
                  <a:schemeClr val="bg1"/>
                </a:solidFill>
                <a:latin typeface="Calibri" panose="020F0502020204030204" pitchFamily="34" charset="0"/>
                <a:ea typeface="Calibri" panose="020F0502020204030204" pitchFamily="34" charset="0"/>
                <a:cs typeface="Arial" panose="020B0604020202020204" pitchFamily="34" charset="0"/>
              </a:rPr>
              <a:t>laser ablation techniques wherein the staring material is generally submerged in a liquid and is subjected to laser pulses the material vaporizes due to the heat of the laser and the broken down particulate matter immediately cools in the liquid by finally controlling the pulse duration and wavelength of the laser fine control over the product is possible </a:t>
            </a:r>
            <a:endParaRPr lang="fr-FR"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5" name="Image 4"/>
          <p:cNvPicPr>
            <a:picLocks noChangeAspect="1"/>
          </p:cNvPicPr>
          <p:nvPr/>
        </p:nvPicPr>
        <p:blipFill>
          <a:blip r:embed="rId3"/>
          <a:stretch>
            <a:fillRect/>
          </a:stretch>
        </p:blipFill>
        <p:spPr>
          <a:xfrm>
            <a:off x="5553755" y="1732146"/>
            <a:ext cx="4845113" cy="2807198"/>
          </a:xfrm>
          <a:prstGeom prst="rect">
            <a:avLst/>
          </a:prstGeom>
        </p:spPr>
      </p:pic>
      <p:pic>
        <p:nvPicPr>
          <p:cNvPr id="6" name="Image 5"/>
          <p:cNvPicPr>
            <a:picLocks noChangeAspect="1"/>
          </p:cNvPicPr>
          <p:nvPr/>
        </p:nvPicPr>
        <p:blipFill>
          <a:blip r:embed="rId4"/>
          <a:stretch>
            <a:fillRect/>
          </a:stretch>
        </p:blipFill>
        <p:spPr>
          <a:xfrm>
            <a:off x="5553755" y="4620301"/>
            <a:ext cx="4845113" cy="1954012"/>
          </a:xfrm>
          <a:prstGeom prst="rect">
            <a:avLst/>
          </a:prstGeom>
        </p:spPr>
      </p:pic>
      <p:pic>
        <p:nvPicPr>
          <p:cNvPr id="7" name="Image 6"/>
          <p:cNvPicPr>
            <a:picLocks noChangeAspect="1"/>
          </p:cNvPicPr>
          <p:nvPr/>
        </p:nvPicPr>
        <p:blipFill>
          <a:blip r:embed="rId5"/>
          <a:stretch>
            <a:fillRect/>
          </a:stretch>
        </p:blipFill>
        <p:spPr>
          <a:xfrm>
            <a:off x="301056" y="1732146"/>
            <a:ext cx="5098257" cy="1675083"/>
          </a:xfrm>
          <a:prstGeom prst="rect">
            <a:avLst/>
          </a:prstGeom>
        </p:spPr>
      </p:pic>
    </p:spTree>
    <p:extLst>
      <p:ext uri="{BB962C8B-B14F-4D97-AF65-F5344CB8AC3E}">
        <p14:creationId xmlns:p14="http://schemas.microsoft.com/office/powerpoint/2010/main" val="378886438"/>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Secteur">
  <a:themeElements>
    <a:clrScheme name="Secteur">
      <a:dk1>
        <a:sysClr val="windowText" lastClr="000000"/>
      </a:dk1>
      <a:lt1>
        <a:sysClr val="window" lastClr="FFFFFF"/>
      </a:lt1>
      <a:dk2>
        <a:srgbClr val="537D0B"/>
      </a:dk2>
      <a:lt2>
        <a:srgbClr val="A9E257"/>
      </a:lt2>
      <a:accent1>
        <a:srgbClr val="38540A"/>
      </a:accent1>
      <a:accent2>
        <a:srgbClr val="31A274"/>
      </a:accent2>
      <a:accent3>
        <a:srgbClr val="236073"/>
      </a:accent3>
      <a:accent4>
        <a:srgbClr val="6C4D90"/>
      </a:accent4>
      <a:accent5>
        <a:srgbClr val="983C27"/>
      </a:accent5>
      <a:accent6>
        <a:srgbClr val="CD811F"/>
      </a:accent6>
      <a:hlink>
        <a:srgbClr val="293F06"/>
      </a:hlink>
      <a:folHlink>
        <a:srgbClr val="68883A"/>
      </a:folHlink>
    </a:clrScheme>
    <a:fontScheme name="Secteur">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cteur">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9759155-7935-4C61-A06C-C04380D1B16E}"/>
    </a:ext>
  </a:extLst>
</a:theme>
</file>

<file path=docProps/app.xml><?xml version="1.0" encoding="utf-8"?>
<Properties xmlns="http://schemas.openxmlformats.org/officeDocument/2006/extended-properties" xmlns:vt="http://schemas.openxmlformats.org/officeDocument/2006/docPropsVTypes">
  <Template>Slice</Template>
  <TotalTime>1009</TotalTime>
  <Words>1255</Words>
  <Application>Microsoft Office PowerPoint</Application>
  <PresentationFormat>Grand écran</PresentationFormat>
  <Paragraphs>41</Paragraphs>
  <Slides>18</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18</vt:i4>
      </vt:variant>
    </vt:vector>
  </HeadingPairs>
  <TitlesOfParts>
    <vt:vector size="25" baseType="lpstr">
      <vt:lpstr>Arial</vt:lpstr>
      <vt:lpstr>Calibri</vt:lpstr>
      <vt:lpstr>Century Gothic</vt:lpstr>
      <vt:lpstr>Tahoma</vt:lpstr>
      <vt:lpstr>Wingdings</vt:lpstr>
      <vt:lpstr>Wingdings 3</vt:lpstr>
      <vt:lpstr>Secteur</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BMRS</dc:creator>
  <cp:lastModifiedBy>BMRS</cp:lastModifiedBy>
  <cp:revision>48</cp:revision>
  <dcterms:created xsi:type="dcterms:W3CDTF">2022-11-18T13:40:48Z</dcterms:created>
  <dcterms:modified xsi:type="dcterms:W3CDTF">2022-11-19T18:55:56Z</dcterms:modified>
</cp:coreProperties>
</file>