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1" y="0"/>
            <a:ext cx="12191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1800">
              <a:solidFill>
                <a:prstClr val="white"/>
              </a:solidFill>
            </a:endParaRPr>
          </a:p>
        </p:txBody>
      </p:sp>
      <p:sp>
        <p:nvSpPr>
          <p:cNvPr id="2" name="Titre 1"/>
          <p:cNvSpPr>
            <a:spLocks noGrp="1"/>
          </p:cNvSpPr>
          <p:nvPr>
            <p:ph type="ctrTitle"/>
          </p:nvPr>
        </p:nvSpPr>
        <p:spPr>
          <a:xfrm>
            <a:off x="914400" y="3355848"/>
            <a:ext cx="107696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fr-FR" smtClean="0"/>
              <a:t>Cliquez pour modifier le style du titre</a:t>
            </a:r>
            <a:endParaRPr kumimoji="0" lang="en-US"/>
          </a:p>
        </p:txBody>
      </p:sp>
      <p:sp>
        <p:nvSpPr>
          <p:cNvPr id="3" name="Sous-titre 2"/>
          <p:cNvSpPr>
            <a:spLocks noGrp="1"/>
          </p:cNvSpPr>
          <p:nvPr>
            <p:ph type="subTitle" idx="1"/>
          </p:nvPr>
        </p:nvSpPr>
        <p:spPr>
          <a:xfrm>
            <a:off x="914400" y="1828800"/>
            <a:ext cx="107696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smtClean="0"/>
              <a:t>Cliquez pour modifier le style des sous-titres du masque</a:t>
            </a:r>
            <a:endParaRPr kumimoji="0" lang="en-US"/>
          </a:p>
        </p:txBody>
      </p:sp>
      <p:sp>
        <p:nvSpPr>
          <p:cNvPr id="4" name="Espace réservé de la date 3"/>
          <p:cNvSpPr>
            <a:spLocks noGrp="1"/>
          </p:cNvSpPr>
          <p:nvPr>
            <p:ph type="dt" sz="half" idx="10"/>
          </p:nvPr>
        </p:nvSpPr>
        <p:spPr/>
        <p:txBody>
          <a:bodyPr/>
          <a:lstStyle/>
          <a:p>
            <a:fld id="{D98EC0C5-698A-42D0-8B60-967993839F50}" type="datetimeFigureOut">
              <a:rPr lang="fr-FR" smtClean="0">
                <a:solidFill>
                  <a:prstClr val="white">
                    <a:tint val="95000"/>
                  </a:prstClr>
                </a:solidFill>
              </a:rPr>
              <a:pPr/>
              <a:t>10/03/2025</a:t>
            </a:fld>
            <a:endParaRPr lang="fr-FR">
              <a:solidFill>
                <a:prstClr val="white">
                  <a:tint val="95000"/>
                </a:prstClr>
              </a:solidFill>
            </a:endParaRPr>
          </a:p>
        </p:txBody>
      </p:sp>
      <p:sp>
        <p:nvSpPr>
          <p:cNvPr id="5" name="Espace réservé du pied de page 4"/>
          <p:cNvSpPr>
            <a:spLocks noGrp="1"/>
          </p:cNvSpPr>
          <p:nvPr>
            <p:ph type="ftr" sz="quarter" idx="11"/>
          </p:nvPr>
        </p:nvSpPr>
        <p:spPr/>
        <p:txBody>
          <a:bodyPr/>
          <a:lstStyle/>
          <a:p>
            <a:endParaRPr lang="fr-FR">
              <a:solidFill>
                <a:prstClr val="white">
                  <a:tint val="95000"/>
                </a:prstClr>
              </a:solidFill>
            </a:endParaRPr>
          </a:p>
        </p:txBody>
      </p:sp>
      <p:sp>
        <p:nvSpPr>
          <p:cNvPr id="6" name="Espace réservé du numéro de diapositive 5"/>
          <p:cNvSpPr>
            <a:spLocks noGrp="1"/>
          </p:cNvSpPr>
          <p:nvPr>
            <p:ph type="sldNum" sz="quarter" idx="12"/>
          </p:nvPr>
        </p:nvSpPr>
        <p:spPr/>
        <p:txBody>
          <a:bodyPr/>
          <a:lstStyle/>
          <a:p>
            <a:fld id="{BFA74638-9FE3-44C0-AC44-A91CE2C3E7C9}" type="slidenum">
              <a:rPr lang="fr-FR" smtClean="0">
                <a:solidFill>
                  <a:prstClr val="white">
                    <a:tint val="95000"/>
                  </a:prstClr>
                </a:solidFill>
              </a:rPr>
              <a:pPr/>
              <a:t>‹N°›</a:t>
            </a:fld>
            <a:endParaRPr lang="fr-FR">
              <a:solidFill>
                <a:prstClr val="white">
                  <a:tint val="95000"/>
                </a:prstClr>
              </a:solidFill>
            </a:endParaRPr>
          </a:p>
        </p:txBody>
      </p:sp>
      <p:sp>
        <p:nvSpPr>
          <p:cNvPr id="10" name="Rectangle 9"/>
          <p:cNvSpPr/>
          <p:nvPr/>
        </p:nvSpPr>
        <p:spPr bwMode="invGray">
          <a:xfrm>
            <a:off x="0" y="5128334"/>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1800">
              <a:solidFill>
                <a:prstClr val="white"/>
              </a:solidFill>
            </a:endParaRPr>
          </a:p>
        </p:txBody>
      </p:sp>
    </p:spTree>
    <p:extLst>
      <p:ext uri="{BB962C8B-B14F-4D97-AF65-F5344CB8AC3E}">
        <p14:creationId xmlns:p14="http://schemas.microsoft.com/office/powerpoint/2010/main" val="280935402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98EC0C5-698A-42D0-8B60-967993839F50}" type="datetimeFigureOut">
              <a:rPr lang="fr-FR" smtClean="0">
                <a:solidFill>
                  <a:prstClr val="black">
                    <a:tint val="95000"/>
                  </a:prstClr>
                </a:solidFill>
              </a:rPr>
              <a:pPr/>
              <a:t>10/03/2025</a:t>
            </a:fld>
            <a:endParaRPr lang="fr-FR">
              <a:solidFill>
                <a:prstClr val="black">
                  <a:tint val="9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95000"/>
                </a:prstClr>
              </a:solidFill>
            </a:endParaRPr>
          </a:p>
        </p:txBody>
      </p:sp>
      <p:sp>
        <p:nvSpPr>
          <p:cNvPr id="6" name="Espace réservé du numéro de diapositive 5"/>
          <p:cNvSpPr>
            <a:spLocks noGrp="1"/>
          </p:cNvSpPr>
          <p:nvPr>
            <p:ph type="sldNum" sz="quarter" idx="12"/>
          </p:nvPr>
        </p:nvSpPr>
        <p:spPr/>
        <p:txBody>
          <a:bodyPr/>
          <a:lstStyle/>
          <a:p>
            <a:fld id="{BFA74638-9FE3-44C0-AC44-A91CE2C3E7C9}" type="slidenum">
              <a:rPr lang="fr-FR" smtClean="0">
                <a:solidFill>
                  <a:prstClr val="black">
                    <a:tint val="95000"/>
                  </a:prstClr>
                </a:solidFill>
              </a:rPr>
              <a:pPr/>
              <a:t>‹N°›</a:t>
            </a:fld>
            <a:endParaRPr lang="fr-FR">
              <a:solidFill>
                <a:prstClr val="black">
                  <a:tint val="95000"/>
                </a:prstClr>
              </a:solidFill>
            </a:endParaRPr>
          </a:p>
        </p:txBody>
      </p:sp>
    </p:spTree>
    <p:extLst>
      <p:ext uri="{BB962C8B-B14F-4D97-AF65-F5344CB8AC3E}">
        <p14:creationId xmlns:p14="http://schemas.microsoft.com/office/powerpoint/2010/main" val="2481007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8798560" y="0"/>
            <a:ext cx="6096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1800">
              <a:solidFill>
                <a:prstClr val="white"/>
              </a:solidFill>
            </a:endParaRPr>
          </a:p>
        </p:txBody>
      </p:sp>
      <p:sp>
        <p:nvSpPr>
          <p:cNvPr id="8" name="Rectangle 7"/>
          <p:cNvSpPr/>
          <p:nvPr/>
        </p:nvSpPr>
        <p:spPr bwMode="ltGray">
          <a:xfrm>
            <a:off x="8863584" y="0"/>
            <a:ext cx="33528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1800">
              <a:solidFill>
                <a:prstClr val="white"/>
              </a:solidFill>
            </a:endParaRPr>
          </a:p>
        </p:txBody>
      </p:sp>
      <p:sp>
        <p:nvSpPr>
          <p:cNvPr id="2" name="Titre vertical 1"/>
          <p:cNvSpPr>
            <a:spLocks noGrp="1"/>
          </p:cNvSpPr>
          <p:nvPr>
            <p:ph type="title" orient="vert"/>
          </p:nvPr>
        </p:nvSpPr>
        <p:spPr>
          <a:xfrm>
            <a:off x="9042400" y="274641"/>
            <a:ext cx="25400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304801"/>
            <a:ext cx="80264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98EC0C5-698A-42D0-8B60-967993839F50}" type="datetimeFigureOut">
              <a:rPr lang="fr-FR" smtClean="0">
                <a:solidFill>
                  <a:prstClr val="black">
                    <a:tint val="95000"/>
                  </a:prstClr>
                </a:solidFill>
              </a:rPr>
              <a:pPr/>
              <a:t>10/03/2025</a:t>
            </a:fld>
            <a:endParaRPr lang="fr-FR">
              <a:solidFill>
                <a:prstClr val="black">
                  <a:tint val="95000"/>
                </a:prstClr>
              </a:solidFill>
            </a:endParaRPr>
          </a:p>
        </p:txBody>
      </p:sp>
      <p:sp>
        <p:nvSpPr>
          <p:cNvPr id="5" name="Espace réservé du pied de page 4"/>
          <p:cNvSpPr>
            <a:spLocks noGrp="1"/>
          </p:cNvSpPr>
          <p:nvPr>
            <p:ph type="ftr" sz="quarter" idx="11"/>
          </p:nvPr>
        </p:nvSpPr>
        <p:spPr>
          <a:xfrm>
            <a:off x="3520796" y="6377460"/>
            <a:ext cx="5115205" cy="365125"/>
          </a:xfrm>
        </p:spPr>
        <p:txBody>
          <a:bodyPr/>
          <a:lstStyle/>
          <a:p>
            <a:endParaRPr lang="fr-FR">
              <a:solidFill>
                <a:prstClr val="black">
                  <a:tint val="95000"/>
                </a:prstClr>
              </a:solidFill>
            </a:endParaRPr>
          </a:p>
        </p:txBody>
      </p:sp>
      <p:sp>
        <p:nvSpPr>
          <p:cNvPr id="6" name="Espace réservé du numéro de diapositive 5"/>
          <p:cNvSpPr>
            <a:spLocks noGrp="1"/>
          </p:cNvSpPr>
          <p:nvPr>
            <p:ph type="sldNum" sz="quarter" idx="12"/>
          </p:nvPr>
        </p:nvSpPr>
        <p:spPr/>
        <p:txBody>
          <a:bodyPr/>
          <a:lstStyle/>
          <a:p>
            <a:fld id="{BFA74638-9FE3-44C0-AC44-A91CE2C3E7C9}" type="slidenum">
              <a:rPr lang="fr-FR" smtClean="0">
                <a:solidFill>
                  <a:prstClr val="black">
                    <a:tint val="95000"/>
                  </a:prstClr>
                </a:solidFill>
              </a:rPr>
              <a:pPr/>
              <a:t>‹N°›</a:t>
            </a:fld>
            <a:endParaRPr lang="fr-FR">
              <a:solidFill>
                <a:prstClr val="black">
                  <a:tint val="95000"/>
                </a:prstClr>
              </a:solidFill>
            </a:endParaRPr>
          </a:p>
        </p:txBody>
      </p:sp>
    </p:spTree>
    <p:extLst>
      <p:ext uri="{BB962C8B-B14F-4D97-AF65-F5344CB8AC3E}">
        <p14:creationId xmlns:p14="http://schemas.microsoft.com/office/powerpoint/2010/main" val="4069223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155448"/>
            <a:ext cx="10972800" cy="1252728"/>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98EC0C5-698A-42D0-8B60-967993839F50}" type="datetimeFigureOut">
              <a:rPr lang="fr-FR" smtClean="0">
                <a:solidFill>
                  <a:prstClr val="black">
                    <a:tint val="95000"/>
                  </a:prstClr>
                </a:solidFill>
              </a:rPr>
              <a:pPr/>
              <a:t>10/03/2025</a:t>
            </a:fld>
            <a:endParaRPr lang="fr-FR">
              <a:solidFill>
                <a:prstClr val="black">
                  <a:tint val="9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95000"/>
                </a:prstClr>
              </a:solidFill>
            </a:endParaRPr>
          </a:p>
        </p:txBody>
      </p:sp>
      <p:sp>
        <p:nvSpPr>
          <p:cNvPr id="6" name="Espace réservé du numéro de diapositive 5"/>
          <p:cNvSpPr>
            <a:spLocks noGrp="1"/>
          </p:cNvSpPr>
          <p:nvPr>
            <p:ph type="sldNum" sz="quarter" idx="12"/>
          </p:nvPr>
        </p:nvSpPr>
        <p:spPr/>
        <p:txBody>
          <a:bodyPr/>
          <a:lstStyle/>
          <a:p>
            <a:fld id="{BFA74638-9FE3-44C0-AC44-A91CE2C3E7C9}" type="slidenum">
              <a:rPr lang="fr-FR" smtClean="0">
                <a:solidFill>
                  <a:prstClr val="black">
                    <a:tint val="95000"/>
                  </a:prstClr>
                </a:solidFill>
              </a:rPr>
              <a:pPr/>
              <a:t>‹N°›</a:t>
            </a:fld>
            <a:endParaRPr lang="fr-FR">
              <a:solidFill>
                <a:prstClr val="black">
                  <a:tint val="95000"/>
                </a:prstClr>
              </a:solidFill>
            </a:endParaRPr>
          </a:p>
        </p:txBody>
      </p:sp>
    </p:spTree>
    <p:extLst>
      <p:ext uri="{BB962C8B-B14F-4D97-AF65-F5344CB8AC3E}">
        <p14:creationId xmlns:p14="http://schemas.microsoft.com/office/powerpoint/2010/main" val="2770574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12192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1800">
              <a:solidFill>
                <a:prstClr val="white"/>
              </a:solidFill>
            </a:endParaRPr>
          </a:p>
        </p:txBody>
      </p:sp>
      <p:sp>
        <p:nvSpPr>
          <p:cNvPr id="12" name="Rectangle 11"/>
          <p:cNvSpPr/>
          <p:nvPr/>
        </p:nvSpPr>
        <p:spPr bwMode="invGray">
          <a:xfrm>
            <a:off x="0" y="2602520"/>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1800">
              <a:solidFill>
                <a:prstClr val="white"/>
              </a:solidFill>
            </a:endParaRPr>
          </a:p>
        </p:txBody>
      </p:sp>
      <p:sp>
        <p:nvSpPr>
          <p:cNvPr id="2" name="Titre 1"/>
          <p:cNvSpPr>
            <a:spLocks noGrp="1"/>
          </p:cNvSpPr>
          <p:nvPr>
            <p:ph type="title"/>
          </p:nvPr>
        </p:nvSpPr>
        <p:spPr>
          <a:xfrm>
            <a:off x="999744" y="118872"/>
            <a:ext cx="10684256"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87552" y="1828800"/>
            <a:ext cx="10696448"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D98EC0C5-698A-42D0-8B60-967993839F50}" type="datetimeFigureOut">
              <a:rPr lang="fr-FR" smtClean="0">
                <a:solidFill>
                  <a:prstClr val="white">
                    <a:tint val="95000"/>
                  </a:prstClr>
                </a:solidFill>
              </a:rPr>
              <a:pPr/>
              <a:t>10/03/2025</a:t>
            </a:fld>
            <a:endParaRPr lang="fr-FR">
              <a:solidFill>
                <a:prstClr val="white">
                  <a:tint val="95000"/>
                </a:prstClr>
              </a:solidFill>
            </a:endParaRPr>
          </a:p>
        </p:txBody>
      </p:sp>
      <p:sp>
        <p:nvSpPr>
          <p:cNvPr id="5" name="Espace réservé du pied de page 4"/>
          <p:cNvSpPr>
            <a:spLocks noGrp="1"/>
          </p:cNvSpPr>
          <p:nvPr>
            <p:ph type="ftr" sz="quarter" idx="11"/>
          </p:nvPr>
        </p:nvSpPr>
        <p:spPr/>
        <p:txBody>
          <a:bodyPr/>
          <a:lstStyle/>
          <a:p>
            <a:endParaRPr lang="fr-FR">
              <a:solidFill>
                <a:prstClr val="white">
                  <a:tint val="95000"/>
                </a:prstClr>
              </a:solidFill>
            </a:endParaRPr>
          </a:p>
        </p:txBody>
      </p:sp>
      <p:sp>
        <p:nvSpPr>
          <p:cNvPr id="6" name="Espace réservé du numéro de diapositive 5"/>
          <p:cNvSpPr>
            <a:spLocks noGrp="1"/>
          </p:cNvSpPr>
          <p:nvPr>
            <p:ph type="sldNum" sz="quarter" idx="12"/>
          </p:nvPr>
        </p:nvSpPr>
        <p:spPr/>
        <p:txBody>
          <a:bodyPr/>
          <a:lstStyle/>
          <a:p>
            <a:fld id="{BFA74638-9FE3-44C0-AC44-A91CE2C3E7C9}" type="slidenum">
              <a:rPr lang="fr-FR" smtClean="0">
                <a:solidFill>
                  <a:prstClr val="white">
                    <a:tint val="95000"/>
                  </a:prstClr>
                </a:solidFill>
              </a:rPr>
              <a:pPr/>
              <a:t>‹N°›</a:t>
            </a:fld>
            <a:endParaRPr lang="fr-FR">
              <a:solidFill>
                <a:prstClr val="white">
                  <a:tint val="95000"/>
                </a:prstClr>
              </a:solidFill>
            </a:endParaRPr>
          </a:p>
        </p:txBody>
      </p:sp>
    </p:spTree>
    <p:extLst>
      <p:ext uri="{BB962C8B-B14F-4D97-AF65-F5344CB8AC3E}">
        <p14:creationId xmlns:p14="http://schemas.microsoft.com/office/powerpoint/2010/main" val="101086945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609600" y="1773936"/>
            <a:ext cx="53848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7600" y="1773936"/>
            <a:ext cx="53848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98EC0C5-698A-42D0-8B60-967993839F50}" type="datetimeFigureOut">
              <a:rPr lang="fr-FR" smtClean="0">
                <a:solidFill>
                  <a:prstClr val="black">
                    <a:tint val="95000"/>
                  </a:prstClr>
                </a:solidFill>
              </a:rPr>
              <a:pPr/>
              <a:t>10/03/2025</a:t>
            </a:fld>
            <a:endParaRPr lang="fr-FR">
              <a:solidFill>
                <a:prstClr val="black">
                  <a:tint val="9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95000"/>
                </a:prstClr>
              </a:solidFill>
            </a:endParaRPr>
          </a:p>
        </p:txBody>
      </p:sp>
      <p:sp>
        <p:nvSpPr>
          <p:cNvPr id="7" name="Espace réservé du numéro de diapositive 6"/>
          <p:cNvSpPr>
            <a:spLocks noGrp="1"/>
          </p:cNvSpPr>
          <p:nvPr>
            <p:ph type="sldNum" sz="quarter" idx="12"/>
          </p:nvPr>
        </p:nvSpPr>
        <p:spPr/>
        <p:txBody>
          <a:bodyPr/>
          <a:lstStyle/>
          <a:p>
            <a:fld id="{BFA74638-9FE3-44C0-AC44-A91CE2C3E7C9}" type="slidenum">
              <a:rPr lang="fr-FR" smtClean="0">
                <a:solidFill>
                  <a:prstClr val="black">
                    <a:tint val="95000"/>
                  </a:prstClr>
                </a:solidFill>
              </a:rPr>
              <a:pPr/>
              <a:t>‹N°›</a:t>
            </a:fld>
            <a:endParaRPr lang="fr-FR">
              <a:solidFill>
                <a:prstClr val="black">
                  <a:tint val="95000"/>
                </a:prstClr>
              </a:solidFill>
            </a:endParaRPr>
          </a:p>
        </p:txBody>
      </p:sp>
    </p:spTree>
    <p:extLst>
      <p:ext uri="{BB962C8B-B14F-4D97-AF65-F5344CB8AC3E}">
        <p14:creationId xmlns:p14="http://schemas.microsoft.com/office/powerpoint/2010/main" val="3105807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600" y="1698988"/>
            <a:ext cx="5386917"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2"/>
          </p:nvPr>
        </p:nvSpPr>
        <p:spPr>
          <a:xfrm>
            <a:off x="609600" y="24495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u texte 4"/>
          <p:cNvSpPr>
            <a:spLocks noGrp="1"/>
          </p:cNvSpPr>
          <p:nvPr>
            <p:ph type="body" sz="quarter" idx="3"/>
          </p:nvPr>
        </p:nvSpPr>
        <p:spPr>
          <a:xfrm>
            <a:off x="6193368" y="1698988"/>
            <a:ext cx="5389033"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Cliquez pour modifier les styles du texte du masque</a:t>
            </a:r>
          </a:p>
        </p:txBody>
      </p:sp>
      <p:sp>
        <p:nvSpPr>
          <p:cNvPr id="6" name="Espace réservé du contenu 5"/>
          <p:cNvSpPr>
            <a:spLocks noGrp="1"/>
          </p:cNvSpPr>
          <p:nvPr>
            <p:ph sz="quarter" idx="4"/>
          </p:nvPr>
        </p:nvSpPr>
        <p:spPr>
          <a:xfrm>
            <a:off x="6193368" y="244951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98EC0C5-698A-42D0-8B60-967993839F50}" type="datetimeFigureOut">
              <a:rPr lang="fr-FR" smtClean="0">
                <a:solidFill>
                  <a:prstClr val="black">
                    <a:tint val="95000"/>
                  </a:prstClr>
                </a:solidFill>
              </a:rPr>
              <a:pPr/>
              <a:t>10/03/2025</a:t>
            </a:fld>
            <a:endParaRPr lang="fr-FR">
              <a:solidFill>
                <a:prstClr val="black">
                  <a:tint val="9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95000"/>
                </a:prstClr>
              </a:solidFill>
            </a:endParaRPr>
          </a:p>
        </p:txBody>
      </p:sp>
      <p:sp>
        <p:nvSpPr>
          <p:cNvPr id="9" name="Espace réservé du numéro de diapositive 8"/>
          <p:cNvSpPr>
            <a:spLocks noGrp="1"/>
          </p:cNvSpPr>
          <p:nvPr>
            <p:ph type="sldNum" sz="quarter" idx="12"/>
          </p:nvPr>
        </p:nvSpPr>
        <p:spPr/>
        <p:txBody>
          <a:bodyPr/>
          <a:lstStyle/>
          <a:p>
            <a:fld id="{BFA74638-9FE3-44C0-AC44-A91CE2C3E7C9}" type="slidenum">
              <a:rPr lang="fr-FR" smtClean="0">
                <a:solidFill>
                  <a:prstClr val="black">
                    <a:tint val="95000"/>
                  </a:prstClr>
                </a:solidFill>
              </a:rPr>
              <a:pPr/>
              <a:t>‹N°›</a:t>
            </a:fld>
            <a:endParaRPr lang="fr-FR">
              <a:solidFill>
                <a:prstClr val="black">
                  <a:tint val="95000"/>
                </a:prstClr>
              </a:solidFill>
            </a:endParaRPr>
          </a:p>
        </p:txBody>
      </p:sp>
    </p:spTree>
    <p:extLst>
      <p:ext uri="{BB962C8B-B14F-4D97-AF65-F5344CB8AC3E}">
        <p14:creationId xmlns:p14="http://schemas.microsoft.com/office/powerpoint/2010/main" val="2204125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D98EC0C5-698A-42D0-8B60-967993839F50}" type="datetimeFigureOut">
              <a:rPr lang="fr-FR" smtClean="0">
                <a:solidFill>
                  <a:prstClr val="black">
                    <a:tint val="95000"/>
                  </a:prstClr>
                </a:solidFill>
              </a:rPr>
              <a:pPr/>
              <a:t>10/03/2025</a:t>
            </a:fld>
            <a:endParaRPr lang="fr-FR">
              <a:solidFill>
                <a:prstClr val="black">
                  <a:tint val="9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95000"/>
                </a:prstClr>
              </a:solidFill>
            </a:endParaRPr>
          </a:p>
        </p:txBody>
      </p:sp>
      <p:sp>
        <p:nvSpPr>
          <p:cNvPr id="5" name="Espace réservé du numéro de diapositive 4"/>
          <p:cNvSpPr>
            <a:spLocks noGrp="1"/>
          </p:cNvSpPr>
          <p:nvPr>
            <p:ph type="sldNum" sz="quarter" idx="12"/>
          </p:nvPr>
        </p:nvSpPr>
        <p:spPr/>
        <p:txBody>
          <a:bodyPr/>
          <a:lstStyle/>
          <a:p>
            <a:fld id="{BFA74638-9FE3-44C0-AC44-A91CE2C3E7C9}" type="slidenum">
              <a:rPr lang="fr-FR" smtClean="0">
                <a:solidFill>
                  <a:prstClr val="black">
                    <a:tint val="95000"/>
                  </a:prstClr>
                </a:solidFill>
              </a:rPr>
              <a:pPr/>
              <a:t>‹N°›</a:t>
            </a:fld>
            <a:endParaRPr lang="fr-FR">
              <a:solidFill>
                <a:prstClr val="black">
                  <a:tint val="95000"/>
                </a:prstClr>
              </a:solidFill>
            </a:endParaRPr>
          </a:p>
        </p:txBody>
      </p:sp>
    </p:spTree>
    <p:extLst>
      <p:ext uri="{BB962C8B-B14F-4D97-AF65-F5344CB8AC3E}">
        <p14:creationId xmlns:p14="http://schemas.microsoft.com/office/powerpoint/2010/main" val="4185632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98EC0C5-698A-42D0-8B60-967993839F50}" type="datetimeFigureOut">
              <a:rPr lang="fr-FR" smtClean="0">
                <a:solidFill>
                  <a:prstClr val="black">
                    <a:tint val="95000"/>
                  </a:prstClr>
                </a:solidFill>
              </a:rPr>
              <a:pPr/>
              <a:t>10/03/2025</a:t>
            </a:fld>
            <a:endParaRPr lang="fr-FR">
              <a:solidFill>
                <a:prstClr val="black">
                  <a:tint val="9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95000"/>
                </a:prstClr>
              </a:solidFill>
            </a:endParaRPr>
          </a:p>
        </p:txBody>
      </p:sp>
      <p:sp>
        <p:nvSpPr>
          <p:cNvPr id="4" name="Espace réservé du numéro de diapositive 3"/>
          <p:cNvSpPr>
            <a:spLocks noGrp="1"/>
          </p:cNvSpPr>
          <p:nvPr>
            <p:ph type="sldNum" sz="quarter" idx="12"/>
          </p:nvPr>
        </p:nvSpPr>
        <p:spPr/>
        <p:txBody>
          <a:bodyPr/>
          <a:lstStyle/>
          <a:p>
            <a:fld id="{BFA74638-9FE3-44C0-AC44-A91CE2C3E7C9}" type="slidenum">
              <a:rPr lang="fr-FR" smtClean="0">
                <a:solidFill>
                  <a:prstClr val="black">
                    <a:tint val="95000"/>
                  </a:prstClr>
                </a:solidFill>
              </a:rPr>
              <a:pPr/>
              <a:t>‹N°›</a:t>
            </a:fld>
            <a:endParaRPr lang="fr-FR">
              <a:solidFill>
                <a:prstClr val="black">
                  <a:tint val="95000"/>
                </a:prstClr>
              </a:solidFill>
            </a:endParaRPr>
          </a:p>
        </p:txBody>
      </p:sp>
    </p:spTree>
    <p:extLst>
      <p:ext uri="{BB962C8B-B14F-4D97-AF65-F5344CB8AC3E}">
        <p14:creationId xmlns:p14="http://schemas.microsoft.com/office/powerpoint/2010/main" val="2221137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3784" y="152400"/>
            <a:ext cx="3364992" cy="978408"/>
          </a:xfrm>
        </p:spPr>
        <p:txBody>
          <a:bodyPr vert="horz" lIns="73152" rIns="45720" bIns="0" rtlCol="0" anchor="b">
            <a:normAutofit/>
            <a:sp3d prstMaterial="matte"/>
          </a:bodyPr>
          <a:lstStyle>
            <a:lvl1pPr algn="l">
              <a:defRPr sz="2000" b="0"/>
            </a:lvl1pPr>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025837" y="1743134"/>
            <a:ext cx="7894188"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texte 3"/>
          <p:cNvSpPr>
            <a:spLocks noGrp="1"/>
          </p:cNvSpPr>
          <p:nvPr>
            <p:ph type="body" sz="half" idx="2"/>
          </p:nvPr>
        </p:nvSpPr>
        <p:spPr>
          <a:xfrm>
            <a:off x="223784" y="1730018"/>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D98EC0C5-698A-42D0-8B60-967993839F50}" type="datetimeFigureOut">
              <a:rPr lang="fr-FR" smtClean="0">
                <a:solidFill>
                  <a:prstClr val="black">
                    <a:tint val="95000"/>
                  </a:prstClr>
                </a:solidFill>
              </a:rPr>
              <a:pPr/>
              <a:t>10/03/2025</a:t>
            </a:fld>
            <a:endParaRPr lang="fr-FR">
              <a:solidFill>
                <a:prstClr val="black">
                  <a:tint val="9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95000"/>
                </a:prstClr>
              </a:solidFill>
            </a:endParaRPr>
          </a:p>
        </p:txBody>
      </p:sp>
      <p:sp>
        <p:nvSpPr>
          <p:cNvPr id="7" name="Espace réservé du numéro de diapositive 6"/>
          <p:cNvSpPr>
            <a:spLocks noGrp="1"/>
          </p:cNvSpPr>
          <p:nvPr>
            <p:ph type="sldNum" sz="quarter" idx="12"/>
          </p:nvPr>
        </p:nvSpPr>
        <p:spPr/>
        <p:txBody>
          <a:bodyPr/>
          <a:lstStyle/>
          <a:p>
            <a:fld id="{BFA74638-9FE3-44C0-AC44-A91CE2C3E7C9}" type="slidenum">
              <a:rPr lang="fr-FR" smtClean="0">
                <a:solidFill>
                  <a:prstClr val="black">
                    <a:tint val="95000"/>
                  </a:prstClr>
                </a:solidFill>
              </a:rPr>
              <a:pPr/>
              <a:t>‹N°›</a:t>
            </a:fld>
            <a:endParaRPr lang="fr-FR">
              <a:solidFill>
                <a:prstClr val="black">
                  <a:tint val="95000"/>
                </a:prstClr>
              </a:solidFill>
            </a:endParaRPr>
          </a:p>
        </p:txBody>
      </p:sp>
      <p:sp>
        <p:nvSpPr>
          <p:cNvPr id="12" name="Rectangle 11"/>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1800">
              <a:solidFill>
                <a:prstClr val="white"/>
              </a:solidFill>
            </a:endParaRPr>
          </a:p>
        </p:txBody>
      </p:sp>
      <p:sp>
        <p:nvSpPr>
          <p:cNvPr id="9" name="Rectangle 8"/>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1800">
              <a:solidFill>
                <a:prstClr val="white"/>
              </a:solidFill>
            </a:endParaRPr>
          </a:p>
        </p:txBody>
      </p:sp>
    </p:spTree>
    <p:extLst>
      <p:ext uri="{BB962C8B-B14F-4D97-AF65-F5344CB8AC3E}">
        <p14:creationId xmlns:p14="http://schemas.microsoft.com/office/powerpoint/2010/main" val="1265908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5448"/>
            <a:ext cx="3366867" cy="978408"/>
          </a:xfrm>
        </p:spPr>
        <p:txBody>
          <a:bodyPr lIns="73152" bIns="0" anchor="b">
            <a:sp3d prstMaterial="matte"/>
          </a:bodyPr>
          <a:lstStyle>
            <a:lvl1pPr algn="l">
              <a:defRPr sz="2000" b="0"/>
            </a:lvl1pPr>
            <a:extLst/>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871741" y="1484808"/>
            <a:ext cx="8329863"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219456" y="1728216"/>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219456" y="1170432"/>
            <a:ext cx="3364992" cy="201168"/>
          </a:xfrm>
        </p:spPr>
        <p:txBody>
          <a:bodyPr/>
          <a:lstStyle/>
          <a:p>
            <a:fld id="{D98EC0C5-698A-42D0-8B60-967993839F50}" type="datetimeFigureOut">
              <a:rPr lang="fr-FR" smtClean="0">
                <a:solidFill>
                  <a:prstClr val="black">
                    <a:tint val="95000"/>
                  </a:prstClr>
                </a:solidFill>
              </a:rPr>
              <a:pPr/>
              <a:t>10/03/2025</a:t>
            </a:fld>
            <a:endParaRPr lang="fr-FR">
              <a:solidFill>
                <a:prstClr val="black">
                  <a:tint val="95000"/>
                </a:prstClr>
              </a:solidFill>
            </a:endParaRPr>
          </a:p>
        </p:txBody>
      </p:sp>
      <p:sp>
        <p:nvSpPr>
          <p:cNvPr id="11" name="Rectangle 10"/>
          <p:cNvSpPr/>
          <p:nvPr/>
        </p:nvSpPr>
        <p:spPr>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1800">
              <a:solidFill>
                <a:prstClr val="white"/>
              </a:solidFill>
            </a:endParaRPr>
          </a:p>
        </p:txBody>
      </p:sp>
      <p:sp>
        <p:nvSpPr>
          <p:cNvPr id="9" name="Rectangle 8"/>
          <p:cNvSpPr/>
          <p:nvPr/>
        </p:nvSpPr>
        <p:spPr bwMode="invGray">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1800">
              <a:solidFill>
                <a:prstClr val="white"/>
              </a:solidFill>
            </a:endParaRPr>
          </a:p>
        </p:txBody>
      </p:sp>
      <p:sp>
        <p:nvSpPr>
          <p:cNvPr id="6" name="Espace réservé du pied de page 5"/>
          <p:cNvSpPr>
            <a:spLocks noGrp="1"/>
          </p:cNvSpPr>
          <p:nvPr>
            <p:ph type="ftr" sz="quarter" idx="11"/>
          </p:nvPr>
        </p:nvSpPr>
        <p:spPr>
          <a:xfrm>
            <a:off x="4047744" y="1170432"/>
            <a:ext cx="6925056" cy="201168"/>
          </a:xfrm>
        </p:spPr>
        <p:txBody>
          <a:bodyPr/>
          <a:lstStyle>
            <a:lvl1pPr>
              <a:defRPr>
                <a:solidFill>
                  <a:schemeClr val="bg1">
                    <a:shade val="50000"/>
                  </a:schemeClr>
                </a:solidFill>
              </a:defRPr>
            </a:lvl1pPr>
          </a:lstStyle>
          <a:p>
            <a:endParaRPr lang="fr-FR">
              <a:solidFill>
                <a:prstClr val="white">
                  <a:shade val="50000"/>
                </a:prstClr>
              </a:solidFill>
            </a:endParaRPr>
          </a:p>
        </p:txBody>
      </p:sp>
      <p:sp>
        <p:nvSpPr>
          <p:cNvPr id="7" name="Espace réservé du numéro de diapositive 6"/>
          <p:cNvSpPr>
            <a:spLocks noGrp="1"/>
          </p:cNvSpPr>
          <p:nvPr>
            <p:ph type="sldNum" sz="quarter" idx="12"/>
          </p:nvPr>
        </p:nvSpPr>
        <p:spPr>
          <a:xfrm>
            <a:off x="11119104" y="1170432"/>
            <a:ext cx="978485" cy="201168"/>
          </a:xfrm>
        </p:spPr>
        <p:txBody>
          <a:bodyPr/>
          <a:lstStyle/>
          <a:p>
            <a:fld id="{BFA74638-9FE3-44C0-AC44-A91CE2C3E7C9}" type="slidenum">
              <a:rPr lang="fr-FR" smtClean="0">
                <a:solidFill>
                  <a:prstClr val="black">
                    <a:tint val="95000"/>
                  </a:prstClr>
                </a:solidFill>
              </a:rPr>
              <a:pPr/>
              <a:t>‹N°›</a:t>
            </a:fld>
            <a:endParaRPr lang="fr-FR">
              <a:solidFill>
                <a:prstClr val="black">
                  <a:tint val="95000"/>
                </a:prstClr>
              </a:solidFill>
            </a:endParaRPr>
          </a:p>
        </p:txBody>
      </p:sp>
    </p:spTree>
    <p:extLst>
      <p:ext uri="{BB962C8B-B14F-4D97-AF65-F5344CB8AC3E}">
        <p14:creationId xmlns:p14="http://schemas.microsoft.com/office/powerpoint/2010/main" val="79992935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1800">
              <a:solidFill>
                <a:prstClr val="white"/>
              </a:solidFill>
            </a:endParaRPr>
          </a:p>
        </p:txBody>
      </p:sp>
      <p:sp>
        <p:nvSpPr>
          <p:cNvPr id="7" name="Rectangle 6"/>
          <p:cNvSpPr/>
          <p:nvPr/>
        </p:nvSpPr>
        <p:spPr bwMode="ltGray">
          <a:xfrm>
            <a:off x="1" y="1"/>
            <a:ext cx="12191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sz="1800">
              <a:solidFill>
                <a:prstClr val="white"/>
              </a:solidFill>
            </a:endParaRPr>
          </a:p>
        </p:txBody>
      </p:sp>
      <p:sp>
        <p:nvSpPr>
          <p:cNvPr id="2" name="Espace réservé du titre 1"/>
          <p:cNvSpPr>
            <a:spLocks noGrp="1"/>
          </p:cNvSpPr>
          <p:nvPr>
            <p:ph type="title"/>
          </p:nvPr>
        </p:nvSpPr>
        <p:spPr>
          <a:xfrm>
            <a:off x="609600" y="152400"/>
            <a:ext cx="109728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600" y="1775192"/>
            <a:ext cx="10972800" cy="4625609"/>
          </a:xfrm>
          <a:prstGeom prst="rect">
            <a:avLst/>
          </a:prstGeom>
        </p:spPr>
        <p:txBody>
          <a:bodyPr vert="horz" lIns="54864" tIns="91440" rtlCol="0">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4" name="Espace réservé de la date 3"/>
          <p:cNvSpPr>
            <a:spLocks noGrp="1"/>
          </p:cNvSpPr>
          <p:nvPr>
            <p:ph type="dt" sz="half" idx="2"/>
          </p:nvPr>
        </p:nvSpPr>
        <p:spPr>
          <a:xfrm>
            <a:off x="609600" y="6476999"/>
            <a:ext cx="28448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98EC0C5-698A-42D0-8B60-967993839F50}" type="datetimeFigureOut">
              <a:rPr lang="fr-FR" smtClean="0">
                <a:solidFill>
                  <a:prstClr val="black">
                    <a:tint val="95000"/>
                  </a:prstClr>
                </a:solidFill>
              </a:rPr>
              <a:pPr/>
              <a:t>10/03/2025</a:t>
            </a:fld>
            <a:endParaRPr lang="fr-FR">
              <a:solidFill>
                <a:prstClr val="black">
                  <a:tint val="95000"/>
                </a:prstClr>
              </a:solidFill>
            </a:endParaRPr>
          </a:p>
        </p:txBody>
      </p:sp>
      <p:sp>
        <p:nvSpPr>
          <p:cNvPr id="5" name="Espace réservé du pied de page 4"/>
          <p:cNvSpPr>
            <a:spLocks noGrp="1"/>
          </p:cNvSpPr>
          <p:nvPr>
            <p:ph type="ftr" sz="quarter" idx="3"/>
          </p:nvPr>
        </p:nvSpPr>
        <p:spPr>
          <a:xfrm>
            <a:off x="3520796" y="6476999"/>
            <a:ext cx="7343625"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fr-FR">
              <a:solidFill>
                <a:prstClr val="black">
                  <a:tint val="95000"/>
                </a:prstClr>
              </a:solidFill>
            </a:endParaRPr>
          </a:p>
        </p:txBody>
      </p:sp>
      <p:sp>
        <p:nvSpPr>
          <p:cNvPr id="6" name="Espace réservé du numéro de diapositive 5"/>
          <p:cNvSpPr>
            <a:spLocks noGrp="1"/>
          </p:cNvSpPr>
          <p:nvPr>
            <p:ph type="sldNum" sz="quarter" idx="4"/>
          </p:nvPr>
        </p:nvSpPr>
        <p:spPr>
          <a:xfrm>
            <a:off x="10939195" y="6476999"/>
            <a:ext cx="978485"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FA74638-9FE3-44C0-AC44-A91CE2C3E7C9}" type="slidenum">
              <a:rPr lang="fr-FR" smtClean="0">
                <a:solidFill>
                  <a:prstClr val="black">
                    <a:tint val="95000"/>
                  </a:prstClr>
                </a:solidFill>
              </a:rPr>
              <a:pPr/>
              <a:t>‹N°›</a:t>
            </a:fld>
            <a:endParaRPr lang="fr-FR">
              <a:solidFill>
                <a:prstClr val="black">
                  <a:tint val="95000"/>
                </a:prstClr>
              </a:solidFill>
            </a:endParaRPr>
          </a:p>
        </p:txBody>
      </p:sp>
    </p:spTree>
    <p:extLst>
      <p:ext uri="{BB962C8B-B14F-4D97-AF65-F5344CB8AC3E}">
        <p14:creationId xmlns:p14="http://schemas.microsoft.com/office/powerpoint/2010/main" val="25471614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4.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31.png"/><Relationship Id="rId4" Type="http://schemas.openxmlformats.org/officeDocument/2006/relationships/image" Target="../media/image30.png"/></Relationships>
</file>

<file path=ppt/slides/_rels/slide6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381224" y="2071678"/>
            <a:ext cx="7772400" cy="1828800"/>
          </a:xfrm>
        </p:spPr>
        <p:txBody>
          <a:bodyPr>
            <a:normAutofit fontScale="90000"/>
          </a:bodyPr>
          <a:lstStyle/>
          <a:p>
            <a:pPr algn="ctr"/>
            <a:r>
              <a:rPr lang="fr-FR" dirty="0" smtClean="0"/>
              <a:t>Systèmes Hydrauliques et Pneumatiques</a:t>
            </a:r>
            <a:br>
              <a:rPr lang="fr-FR" dirty="0" smtClean="0"/>
            </a:br>
            <a:r>
              <a:rPr lang="fr-FR" dirty="0" smtClean="0"/>
              <a:t>Chapitre 02</a:t>
            </a:r>
            <a:endParaRPr lang="fr-FR" dirty="0"/>
          </a:p>
        </p:txBody>
      </p:sp>
    </p:spTree>
    <p:extLst>
      <p:ext uri="{BB962C8B-B14F-4D97-AF65-F5344CB8AC3E}">
        <p14:creationId xmlns:p14="http://schemas.microsoft.com/office/powerpoint/2010/main" val="25644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7" name="Rectangle 3"/>
          <p:cNvSpPr>
            <a:spLocks noGrp="1" noChangeArrowheads="1"/>
          </p:cNvSpPr>
          <p:nvPr>
            <p:ph type="body" idx="1"/>
          </p:nvPr>
        </p:nvSpPr>
        <p:spPr>
          <a:xfrm>
            <a:off x="1881158" y="2000240"/>
            <a:ext cx="8229600" cy="4143404"/>
          </a:xfrm>
        </p:spPr>
        <p:style>
          <a:lnRef idx="1">
            <a:schemeClr val="accent6"/>
          </a:lnRef>
          <a:fillRef idx="2">
            <a:schemeClr val="accent6"/>
          </a:fillRef>
          <a:effectRef idx="1">
            <a:schemeClr val="accent6"/>
          </a:effectRef>
          <a:fontRef idx="minor">
            <a:schemeClr val="dk1"/>
          </a:fontRef>
        </p:style>
        <p:txBody>
          <a:bodyPr>
            <a:normAutofit/>
          </a:bodyPr>
          <a:lstStyle/>
          <a:p>
            <a:pPr>
              <a:lnSpc>
                <a:spcPct val="150000"/>
              </a:lnSpc>
              <a:buNone/>
            </a:pPr>
            <a:r>
              <a:rPr lang="fr-FR" sz="2800" dirty="0">
                <a:latin typeface="Arial Rounded MT Bold" pitchFamily="34" charset="0"/>
              </a:rPr>
              <a:t>Ces machines comprennent donc : </a:t>
            </a:r>
          </a:p>
          <a:p>
            <a:pPr>
              <a:lnSpc>
                <a:spcPct val="150000"/>
              </a:lnSpc>
            </a:pPr>
            <a:r>
              <a:rPr lang="fr-FR" sz="2800" dirty="0">
                <a:latin typeface="Arial Rounded MT Bold" pitchFamily="34" charset="0"/>
              </a:rPr>
              <a:t>Un distributeur (arrivée du liquide) </a:t>
            </a:r>
          </a:p>
          <a:p>
            <a:pPr>
              <a:lnSpc>
                <a:spcPct val="150000"/>
              </a:lnSpc>
            </a:pPr>
            <a:r>
              <a:rPr lang="fr-FR" sz="2800" dirty="0">
                <a:latin typeface="Arial Rounded MT Bold" pitchFamily="34" charset="0"/>
              </a:rPr>
              <a:t>L’ouïe d’aspiration </a:t>
            </a:r>
          </a:p>
          <a:p>
            <a:pPr>
              <a:lnSpc>
                <a:spcPct val="150000"/>
              </a:lnSpc>
            </a:pPr>
            <a:r>
              <a:rPr lang="fr-FR" sz="2800" dirty="0">
                <a:latin typeface="Arial Rounded MT Bold" pitchFamily="34" charset="0"/>
              </a:rPr>
              <a:t>Le corps de la pompe ou volute </a:t>
            </a:r>
          </a:p>
          <a:p>
            <a:pPr>
              <a:lnSpc>
                <a:spcPct val="150000"/>
              </a:lnSpc>
            </a:pPr>
            <a:r>
              <a:rPr lang="fr-FR" sz="2800" dirty="0">
                <a:latin typeface="Arial Rounded MT Bold" pitchFamily="34" charset="0"/>
              </a:rPr>
              <a:t>Le refoulement qui va s’élargir </a:t>
            </a:r>
          </a:p>
          <a:p>
            <a:pPr>
              <a:lnSpc>
                <a:spcPct val="150000"/>
              </a:lnSpc>
            </a:pPr>
            <a:r>
              <a:rPr lang="fr-FR" sz="2800" dirty="0">
                <a:latin typeface="Arial Rounded MT Bold" pitchFamily="34" charset="0"/>
              </a:rPr>
              <a:t>L’ouïe de refoulement</a:t>
            </a:r>
            <a:endParaRPr lang="fr-FR" sz="2400" dirty="0">
              <a:latin typeface="Arial Rounded MT Bold" pitchFamily="34" charset="0"/>
            </a:endParaRPr>
          </a:p>
        </p:txBody>
      </p:sp>
      <p:sp>
        <p:nvSpPr>
          <p:cNvPr id="5" name="Titre 1"/>
          <p:cNvSpPr txBox="1">
            <a:spLocks/>
          </p:cNvSpPr>
          <p:nvPr/>
        </p:nvSpPr>
        <p:spPr>
          <a:xfrm>
            <a:off x="2024034" y="214290"/>
            <a:ext cx="8077200" cy="114300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pPr algn="ctr">
              <a:spcBef>
                <a:spcPct val="0"/>
              </a:spcBef>
              <a:defRPr/>
            </a:pPr>
            <a:r>
              <a:rPr lang="fr-FR" sz="4800" b="1" dirty="0">
                <a:solidFill>
                  <a:srgbClr val="F0AD00">
                    <a:satMod val="150000"/>
                  </a:srgbClr>
                </a:solidFill>
                <a:latin typeface="Arial Rounded MT Bold" pitchFamily="34" charset="0"/>
              </a:rPr>
              <a:t>Les Pompes Centrifuges </a:t>
            </a:r>
            <a:endParaRPr lang="fr-FR" sz="4800" b="1" dirty="0">
              <a:solidFill>
                <a:srgbClr val="F0AD00">
                  <a:satMod val="150000"/>
                </a:srgbClr>
              </a:solidFill>
              <a:latin typeface="Arial Rounded MT Bold" pitchFamily="34" charset="0"/>
            </a:endParaRPr>
          </a:p>
        </p:txBody>
      </p:sp>
    </p:spTree>
    <p:extLst>
      <p:ext uri="{BB962C8B-B14F-4D97-AF65-F5344CB8AC3E}">
        <p14:creationId xmlns:p14="http://schemas.microsoft.com/office/powerpoint/2010/main" val="341967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69987">
                                            <p:bg/>
                                          </p:spTgt>
                                        </p:tgtEl>
                                        <p:attrNameLst>
                                          <p:attrName>style.visibility</p:attrName>
                                        </p:attrNameLst>
                                      </p:cBhvr>
                                      <p:to>
                                        <p:strVal val="visible"/>
                                      </p:to>
                                    </p:set>
                                    <p:anim calcmode="lin" valueType="num">
                                      <p:cBhvr>
                                        <p:cTn id="7" dur="1000" fill="hold"/>
                                        <p:tgtEl>
                                          <p:spTgt spid="169987">
                                            <p:bg/>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69987">
                                            <p:bg/>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69987">
                                            <p:bg/>
                                          </p:spTgt>
                                        </p:tgtEl>
                                        <p:attrNameLst>
                                          <p:attrName>ppt_y</p:attrName>
                                        </p:attrNameLst>
                                      </p:cBhvr>
                                      <p:tavLst>
                                        <p:tav tm="0">
                                          <p:val>
                                            <p:strVal val="#ppt_y"/>
                                          </p:val>
                                        </p:tav>
                                        <p:tav tm="100000">
                                          <p:val>
                                            <p:strVal val="#ppt_y"/>
                                          </p:val>
                                        </p:tav>
                                      </p:tavLst>
                                    </p:anim>
                                    <p:animEffect transition="in" filter="fade">
                                      <p:cBhvr>
                                        <p:cTn id="10" dur="1000"/>
                                        <p:tgtEl>
                                          <p:spTgt spid="169987">
                                            <p:bg/>
                                          </p:spTgt>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169987">
                                            <p:txEl>
                                              <p:pRg st="0" end="0"/>
                                            </p:txEl>
                                          </p:spTgt>
                                        </p:tgtEl>
                                        <p:attrNameLst>
                                          <p:attrName>style.visibility</p:attrName>
                                        </p:attrNameLst>
                                      </p:cBhvr>
                                      <p:to>
                                        <p:strVal val="visible"/>
                                      </p:to>
                                    </p:set>
                                    <p:anim calcmode="lin" valueType="num">
                                      <p:cBhvr>
                                        <p:cTn id="15" dur="1000" fill="hold"/>
                                        <p:tgtEl>
                                          <p:spTgt spid="169987">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169987">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169987">
                                            <p:txEl>
                                              <p:pRg st="0" end="0"/>
                                            </p:txEl>
                                          </p:spTgt>
                                        </p:tgtEl>
                                        <p:attrNameLst>
                                          <p:attrName>ppt_y</p:attrName>
                                        </p:attrNameLst>
                                      </p:cBhvr>
                                      <p:tavLst>
                                        <p:tav tm="0">
                                          <p:val>
                                            <p:strVal val="#ppt_y"/>
                                          </p:val>
                                        </p:tav>
                                        <p:tav tm="100000">
                                          <p:val>
                                            <p:strVal val="#ppt_y"/>
                                          </p:val>
                                        </p:tav>
                                      </p:tavLst>
                                    </p:anim>
                                    <p:animEffect transition="in" filter="fade">
                                      <p:cBhvr>
                                        <p:cTn id="18" dur="1000"/>
                                        <p:tgtEl>
                                          <p:spTgt spid="16998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169987">
                                            <p:txEl>
                                              <p:pRg st="1" end="1"/>
                                            </p:txEl>
                                          </p:spTgt>
                                        </p:tgtEl>
                                        <p:attrNameLst>
                                          <p:attrName>style.visibility</p:attrName>
                                        </p:attrNameLst>
                                      </p:cBhvr>
                                      <p:to>
                                        <p:strVal val="visible"/>
                                      </p:to>
                                    </p:set>
                                    <p:anim calcmode="lin" valueType="num">
                                      <p:cBhvr>
                                        <p:cTn id="23" dur="1000" fill="hold"/>
                                        <p:tgtEl>
                                          <p:spTgt spid="169987">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169987">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169987">
                                            <p:txEl>
                                              <p:pRg st="1" end="1"/>
                                            </p:txEl>
                                          </p:spTgt>
                                        </p:tgtEl>
                                        <p:attrNameLst>
                                          <p:attrName>ppt_y</p:attrName>
                                        </p:attrNameLst>
                                      </p:cBhvr>
                                      <p:tavLst>
                                        <p:tav tm="0">
                                          <p:val>
                                            <p:strVal val="#ppt_y"/>
                                          </p:val>
                                        </p:tav>
                                        <p:tav tm="100000">
                                          <p:val>
                                            <p:strVal val="#ppt_y"/>
                                          </p:val>
                                        </p:tav>
                                      </p:tavLst>
                                    </p:anim>
                                    <p:animEffect transition="in" filter="fade">
                                      <p:cBhvr>
                                        <p:cTn id="26" dur="1000"/>
                                        <p:tgtEl>
                                          <p:spTgt spid="169987">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grpId="0" nodeType="clickEffect">
                                  <p:stCondLst>
                                    <p:cond delay="0"/>
                                  </p:stCondLst>
                                  <p:childTnLst>
                                    <p:set>
                                      <p:cBhvr>
                                        <p:cTn id="30" dur="1" fill="hold">
                                          <p:stCondLst>
                                            <p:cond delay="0"/>
                                          </p:stCondLst>
                                        </p:cTn>
                                        <p:tgtEl>
                                          <p:spTgt spid="169987">
                                            <p:txEl>
                                              <p:pRg st="2" end="2"/>
                                            </p:txEl>
                                          </p:spTgt>
                                        </p:tgtEl>
                                        <p:attrNameLst>
                                          <p:attrName>style.visibility</p:attrName>
                                        </p:attrNameLst>
                                      </p:cBhvr>
                                      <p:to>
                                        <p:strVal val="visible"/>
                                      </p:to>
                                    </p:set>
                                    <p:anim calcmode="lin" valueType="num">
                                      <p:cBhvr>
                                        <p:cTn id="31" dur="1000" fill="hold"/>
                                        <p:tgtEl>
                                          <p:spTgt spid="169987">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169987">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169987">
                                            <p:txEl>
                                              <p:pRg st="2" end="2"/>
                                            </p:txEl>
                                          </p:spTgt>
                                        </p:tgtEl>
                                        <p:attrNameLst>
                                          <p:attrName>ppt_y</p:attrName>
                                        </p:attrNameLst>
                                      </p:cBhvr>
                                      <p:tavLst>
                                        <p:tav tm="0">
                                          <p:val>
                                            <p:strVal val="#ppt_y"/>
                                          </p:val>
                                        </p:tav>
                                        <p:tav tm="100000">
                                          <p:val>
                                            <p:strVal val="#ppt_y"/>
                                          </p:val>
                                        </p:tav>
                                      </p:tavLst>
                                    </p:anim>
                                    <p:animEffect transition="in" filter="fade">
                                      <p:cBhvr>
                                        <p:cTn id="34" dur="1000"/>
                                        <p:tgtEl>
                                          <p:spTgt spid="169987">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8" presetClass="entr" presetSubtype="0" accel="50000" fill="hold" grpId="0" nodeType="clickEffect">
                                  <p:stCondLst>
                                    <p:cond delay="0"/>
                                  </p:stCondLst>
                                  <p:childTnLst>
                                    <p:set>
                                      <p:cBhvr>
                                        <p:cTn id="38" dur="1" fill="hold">
                                          <p:stCondLst>
                                            <p:cond delay="0"/>
                                          </p:stCondLst>
                                        </p:cTn>
                                        <p:tgtEl>
                                          <p:spTgt spid="169987">
                                            <p:txEl>
                                              <p:pRg st="3" end="3"/>
                                            </p:txEl>
                                          </p:spTgt>
                                        </p:tgtEl>
                                        <p:attrNameLst>
                                          <p:attrName>style.visibility</p:attrName>
                                        </p:attrNameLst>
                                      </p:cBhvr>
                                      <p:to>
                                        <p:strVal val="visible"/>
                                      </p:to>
                                    </p:set>
                                    <p:anim calcmode="lin" valueType="num">
                                      <p:cBhvr>
                                        <p:cTn id="39" dur="1000" fill="hold"/>
                                        <p:tgtEl>
                                          <p:spTgt spid="169987">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169987">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169987">
                                            <p:txEl>
                                              <p:pRg st="3" end="3"/>
                                            </p:txEl>
                                          </p:spTgt>
                                        </p:tgtEl>
                                        <p:attrNameLst>
                                          <p:attrName>ppt_y</p:attrName>
                                        </p:attrNameLst>
                                      </p:cBhvr>
                                      <p:tavLst>
                                        <p:tav tm="0">
                                          <p:val>
                                            <p:strVal val="#ppt_y"/>
                                          </p:val>
                                        </p:tav>
                                        <p:tav tm="100000">
                                          <p:val>
                                            <p:strVal val="#ppt_y"/>
                                          </p:val>
                                        </p:tav>
                                      </p:tavLst>
                                    </p:anim>
                                    <p:animEffect transition="in" filter="fade">
                                      <p:cBhvr>
                                        <p:cTn id="42" dur="1000"/>
                                        <p:tgtEl>
                                          <p:spTgt spid="169987">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8" presetClass="entr" presetSubtype="0" accel="50000" fill="hold" grpId="0" nodeType="clickEffect">
                                  <p:stCondLst>
                                    <p:cond delay="0"/>
                                  </p:stCondLst>
                                  <p:childTnLst>
                                    <p:set>
                                      <p:cBhvr>
                                        <p:cTn id="46" dur="1" fill="hold">
                                          <p:stCondLst>
                                            <p:cond delay="0"/>
                                          </p:stCondLst>
                                        </p:cTn>
                                        <p:tgtEl>
                                          <p:spTgt spid="169987">
                                            <p:txEl>
                                              <p:pRg st="4" end="4"/>
                                            </p:txEl>
                                          </p:spTgt>
                                        </p:tgtEl>
                                        <p:attrNameLst>
                                          <p:attrName>style.visibility</p:attrName>
                                        </p:attrNameLst>
                                      </p:cBhvr>
                                      <p:to>
                                        <p:strVal val="visible"/>
                                      </p:to>
                                    </p:set>
                                    <p:anim calcmode="lin" valueType="num">
                                      <p:cBhvr>
                                        <p:cTn id="47" dur="1000" fill="hold"/>
                                        <p:tgtEl>
                                          <p:spTgt spid="169987">
                                            <p:txEl>
                                              <p:pRg st="4" end="4"/>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8" dur="1000" fill="hold"/>
                                        <p:tgtEl>
                                          <p:spTgt spid="169987">
                                            <p:txEl>
                                              <p:pRg st="4" end="4"/>
                                            </p:txEl>
                                          </p:spTgt>
                                        </p:tgtEl>
                                        <p:attrNameLst>
                                          <p:attrName>ppt_x</p:attrName>
                                        </p:attrNameLst>
                                      </p:cBhvr>
                                      <p:tavLst>
                                        <p:tav tm="0">
                                          <p:val>
                                            <p:fltVal val="-1"/>
                                          </p:val>
                                        </p:tav>
                                        <p:tav tm="50000">
                                          <p:val>
                                            <p:fltVal val="0.95"/>
                                          </p:val>
                                        </p:tav>
                                        <p:tav tm="100000">
                                          <p:val>
                                            <p:strVal val="#ppt_x"/>
                                          </p:val>
                                        </p:tav>
                                      </p:tavLst>
                                    </p:anim>
                                    <p:anim calcmode="lin" valueType="num">
                                      <p:cBhvr>
                                        <p:cTn id="49" dur="1000" fill="hold"/>
                                        <p:tgtEl>
                                          <p:spTgt spid="169987">
                                            <p:txEl>
                                              <p:pRg st="4" end="4"/>
                                            </p:txEl>
                                          </p:spTgt>
                                        </p:tgtEl>
                                        <p:attrNameLst>
                                          <p:attrName>ppt_y</p:attrName>
                                        </p:attrNameLst>
                                      </p:cBhvr>
                                      <p:tavLst>
                                        <p:tav tm="0">
                                          <p:val>
                                            <p:strVal val="#ppt_y"/>
                                          </p:val>
                                        </p:tav>
                                        <p:tav tm="100000">
                                          <p:val>
                                            <p:strVal val="#ppt_y"/>
                                          </p:val>
                                        </p:tav>
                                      </p:tavLst>
                                    </p:anim>
                                    <p:animEffect transition="in" filter="fade">
                                      <p:cBhvr>
                                        <p:cTn id="50" dur="1000"/>
                                        <p:tgtEl>
                                          <p:spTgt spid="169987">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48" presetClass="entr" presetSubtype="0" accel="50000" fill="hold" grpId="0" nodeType="clickEffect">
                                  <p:stCondLst>
                                    <p:cond delay="0"/>
                                  </p:stCondLst>
                                  <p:childTnLst>
                                    <p:set>
                                      <p:cBhvr>
                                        <p:cTn id="54" dur="1" fill="hold">
                                          <p:stCondLst>
                                            <p:cond delay="0"/>
                                          </p:stCondLst>
                                        </p:cTn>
                                        <p:tgtEl>
                                          <p:spTgt spid="169987">
                                            <p:txEl>
                                              <p:pRg st="5" end="5"/>
                                            </p:txEl>
                                          </p:spTgt>
                                        </p:tgtEl>
                                        <p:attrNameLst>
                                          <p:attrName>style.visibility</p:attrName>
                                        </p:attrNameLst>
                                      </p:cBhvr>
                                      <p:to>
                                        <p:strVal val="visible"/>
                                      </p:to>
                                    </p:set>
                                    <p:anim calcmode="lin" valueType="num">
                                      <p:cBhvr>
                                        <p:cTn id="55" dur="1000" fill="hold"/>
                                        <p:tgtEl>
                                          <p:spTgt spid="169987">
                                            <p:txEl>
                                              <p:pRg st="5" end="5"/>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6" dur="1000" fill="hold"/>
                                        <p:tgtEl>
                                          <p:spTgt spid="169987">
                                            <p:txEl>
                                              <p:pRg st="5" end="5"/>
                                            </p:txEl>
                                          </p:spTgt>
                                        </p:tgtEl>
                                        <p:attrNameLst>
                                          <p:attrName>ppt_x</p:attrName>
                                        </p:attrNameLst>
                                      </p:cBhvr>
                                      <p:tavLst>
                                        <p:tav tm="0">
                                          <p:val>
                                            <p:fltVal val="-1"/>
                                          </p:val>
                                        </p:tav>
                                        <p:tav tm="50000">
                                          <p:val>
                                            <p:fltVal val="0.95"/>
                                          </p:val>
                                        </p:tav>
                                        <p:tav tm="100000">
                                          <p:val>
                                            <p:strVal val="#ppt_x"/>
                                          </p:val>
                                        </p:tav>
                                      </p:tavLst>
                                    </p:anim>
                                    <p:anim calcmode="lin" valueType="num">
                                      <p:cBhvr>
                                        <p:cTn id="57" dur="1000" fill="hold"/>
                                        <p:tgtEl>
                                          <p:spTgt spid="169987">
                                            <p:txEl>
                                              <p:pRg st="5" end="5"/>
                                            </p:txEl>
                                          </p:spTgt>
                                        </p:tgtEl>
                                        <p:attrNameLst>
                                          <p:attrName>ppt_y</p:attrName>
                                        </p:attrNameLst>
                                      </p:cBhvr>
                                      <p:tavLst>
                                        <p:tav tm="0">
                                          <p:val>
                                            <p:strVal val="#ppt_y"/>
                                          </p:val>
                                        </p:tav>
                                        <p:tav tm="100000">
                                          <p:val>
                                            <p:strVal val="#ppt_y"/>
                                          </p:val>
                                        </p:tav>
                                      </p:tavLst>
                                    </p:anim>
                                    <p:animEffect transition="in" filter="fade">
                                      <p:cBhvr>
                                        <p:cTn id="58" dur="1000"/>
                                        <p:tgtEl>
                                          <p:spTgt spid="1699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9" name="Picture 3"/>
          <p:cNvPicPr>
            <a:picLocks noChangeAspect="1" noChangeArrowheads="1"/>
          </p:cNvPicPr>
          <p:nvPr/>
        </p:nvPicPr>
        <p:blipFill>
          <a:blip r:embed="rId2"/>
          <a:srcRect/>
          <a:stretch>
            <a:fillRect/>
          </a:stretch>
        </p:blipFill>
        <p:spPr bwMode="auto">
          <a:xfrm>
            <a:off x="1738282" y="214290"/>
            <a:ext cx="6473834" cy="3286148"/>
          </a:xfrm>
          <a:prstGeom prst="rect">
            <a:avLst/>
          </a:prstGeom>
          <a:noFill/>
          <a:ln w="9525">
            <a:noFill/>
            <a:miter lim="800000"/>
            <a:headEnd/>
            <a:tailEnd/>
          </a:ln>
          <a:effectLst/>
        </p:spPr>
      </p:pic>
      <p:pic>
        <p:nvPicPr>
          <p:cNvPr id="106501" name="Picture 5" descr="undefined"/>
          <p:cNvPicPr>
            <a:picLocks noChangeAspect="1" noChangeArrowheads="1"/>
          </p:cNvPicPr>
          <p:nvPr/>
        </p:nvPicPr>
        <p:blipFill>
          <a:blip r:embed="rId3"/>
          <a:srcRect/>
          <a:stretch>
            <a:fillRect/>
          </a:stretch>
        </p:blipFill>
        <p:spPr bwMode="auto">
          <a:xfrm>
            <a:off x="5738810" y="2643182"/>
            <a:ext cx="4724400" cy="3933826"/>
          </a:xfrm>
          <a:prstGeom prst="rect">
            <a:avLst/>
          </a:prstGeom>
          <a:noFill/>
        </p:spPr>
      </p:pic>
      <p:sp>
        <p:nvSpPr>
          <p:cNvPr id="106503" name="AutoShape 7" descr="Pompe centrifuge - Triphasé 400v 3 kW (4 ch) - 1 turbine fonte débit 92m3/h"/>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solidFill>
                <a:prstClr val="white"/>
              </a:solidFill>
            </a:endParaRPr>
          </a:p>
        </p:txBody>
      </p:sp>
      <p:sp>
        <p:nvSpPr>
          <p:cNvPr id="106505" name="AutoShape 9" descr="Pompe centrifuge - Triphasé 400v 3 kW (4 ch) - 1 turbine fonte débit 92m3/h"/>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solidFill>
                <a:prstClr val="white"/>
              </a:solidFill>
            </a:endParaRPr>
          </a:p>
        </p:txBody>
      </p:sp>
      <p:pic>
        <p:nvPicPr>
          <p:cNvPr id="12" name="Picture 11" descr="Pompe centrifuge - Triphasé 400v 3 kW (4 ch) - 1 turbine fonte débit 92m3/h"/>
          <p:cNvPicPr>
            <a:picLocks noChangeAspect="1" noChangeArrowheads="1"/>
          </p:cNvPicPr>
          <p:nvPr/>
        </p:nvPicPr>
        <p:blipFill>
          <a:blip r:embed="rId4"/>
          <a:srcRect/>
          <a:stretch>
            <a:fillRect/>
          </a:stretch>
        </p:blipFill>
        <p:spPr bwMode="auto">
          <a:xfrm>
            <a:off x="2452663" y="4000504"/>
            <a:ext cx="2643205" cy="1982404"/>
          </a:xfrm>
          <a:prstGeom prst="rect">
            <a:avLst/>
          </a:prstGeom>
          <a:noFill/>
        </p:spPr>
      </p:pic>
    </p:spTree>
    <p:extLst>
      <p:ext uri="{BB962C8B-B14F-4D97-AF65-F5344CB8AC3E}">
        <p14:creationId xmlns:p14="http://schemas.microsoft.com/office/powerpoint/2010/main" val="4009276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3" name="Picture 1"/>
          <p:cNvPicPr>
            <a:picLocks noChangeAspect="1" noChangeArrowheads="1"/>
          </p:cNvPicPr>
          <p:nvPr/>
        </p:nvPicPr>
        <p:blipFill>
          <a:blip r:embed="rId2"/>
          <a:srcRect/>
          <a:stretch>
            <a:fillRect/>
          </a:stretch>
        </p:blipFill>
        <p:spPr bwMode="auto">
          <a:xfrm>
            <a:off x="2738414" y="500043"/>
            <a:ext cx="6778578" cy="4522989"/>
          </a:xfrm>
          <a:prstGeom prst="rect">
            <a:avLst/>
          </a:prstGeom>
          <a:noFill/>
          <a:ln w="9525">
            <a:noFill/>
            <a:miter lim="800000"/>
            <a:headEnd/>
            <a:tailEnd/>
          </a:ln>
          <a:effectLst/>
        </p:spPr>
      </p:pic>
      <p:pic>
        <p:nvPicPr>
          <p:cNvPr id="105474" name="Picture 2"/>
          <p:cNvPicPr>
            <a:picLocks noChangeAspect="1" noChangeArrowheads="1"/>
          </p:cNvPicPr>
          <p:nvPr/>
        </p:nvPicPr>
        <p:blipFill>
          <a:blip r:embed="rId3"/>
          <a:srcRect/>
          <a:stretch>
            <a:fillRect/>
          </a:stretch>
        </p:blipFill>
        <p:spPr bwMode="auto">
          <a:xfrm>
            <a:off x="3524232" y="5357826"/>
            <a:ext cx="5471536" cy="1214446"/>
          </a:xfrm>
          <a:prstGeom prst="rect">
            <a:avLst/>
          </a:prstGeom>
          <a:noFill/>
          <a:ln w="9525">
            <a:noFill/>
            <a:miter lim="800000"/>
            <a:headEnd/>
            <a:tailEnd/>
          </a:ln>
          <a:effectLst/>
        </p:spPr>
      </p:pic>
    </p:spTree>
    <p:extLst>
      <p:ext uri="{BB962C8B-B14F-4D97-AF65-F5344CB8AC3E}">
        <p14:creationId xmlns:p14="http://schemas.microsoft.com/office/powerpoint/2010/main" val="344772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238348" y="2285992"/>
            <a:ext cx="8077200" cy="1673352"/>
          </a:xfrm>
        </p:spPr>
        <p:txBody>
          <a:bodyPr/>
          <a:lstStyle/>
          <a:p>
            <a:pPr algn="ctr"/>
            <a:r>
              <a:rPr lang="fr-FR" dirty="0" smtClean="0">
                <a:latin typeface="Arial Black" pitchFamily="34" charset="0"/>
              </a:rPr>
              <a:t>Le principe de fonctionnement </a:t>
            </a:r>
            <a:endParaRPr lang="fr-FR" dirty="0">
              <a:latin typeface="Arial Black" pitchFamily="34" charset="0"/>
            </a:endParaRPr>
          </a:p>
        </p:txBody>
      </p:sp>
    </p:spTree>
    <p:extLst>
      <p:ext uri="{BB962C8B-B14F-4D97-AF65-F5344CB8AC3E}">
        <p14:creationId xmlns:p14="http://schemas.microsoft.com/office/powerpoint/2010/main" val="178130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67042" y="285728"/>
            <a:ext cx="5614998" cy="1133460"/>
          </a:xfrm>
        </p:spPr>
        <p:txBody>
          <a:bodyPr>
            <a:normAutofit fontScale="90000"/>
          </a:bodyPr>
          <a:lstStyle/>
          <a:p>
            <a:r>
              <a:rPr lang="fr-FR" sz="3600" dirty="0"/>
              <a:t>Le principe de fonctionnement </a:t>
            </a:r>
            <a:endParaRPr lang="fr-FR" sz="3600" dirty="0"/>
          </a:p>
        </p:txBody>
      </p:sp>
      <p:sp>
        <p:nvSpPr>
          <p:cNvPr id="3" name="Espace réservé du texte 2"/>
          <p:cNvSpPr>
            <a:spLocks noGrp="1"/>
          </p:cNvSpPr>
          <p:nvPr>
            <p:ph type="body" idx="1"/>
          </p:nvPr>
        </p:nvSpPr>
        <p:spPr>
          <a:xfrm>
            <a:off x="1952596" y="1500175"/>
            <a:ext cx="4040188" cy="715355"/>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fr-FR" sz="2800" dirty="0"/>
              <a:t>L’aspiration </a:t>
            </a:r>
            <a:endParaRPr lang="fr-FR" sz="2800" dirty="0"/>
          </a:p>
        </p:txBody>
      </p:sp>
      <p:sp>
        <p:nvSpPr>
          <p:cNvPr id="4" name="Espace réservé du contenu 3"/>
          <p:cNvSpPr>
            <a:spLocks noGrp="1"/>
          </p:cNvSpPr>
          <p:nvPr>
            <p:ph sz="half" idx="2"/>
          </p:nvPr>
        </p:nvSpPr>
        <p:spPr>
          <a:xfrm>
            <a:off x="1809720" y="2449512"/>
            <a:ext cx="4211668" cy="4194198"/>
          </a:xfrm>
        </p:spPr>
        <p:style>
          <a:lnRef idx="1">
            <a:schemeClr val="accent2"/>
          </a:lnRef>
          <a:fillRef idx="2">
            <a:schemeClr val="accent2"/>
          </a:fillRef>
          <a:effectRef idx="1">
            <a:schemeClr val="accent2"/>
          </a:effectRef>
          <a:fontRef idx="minor">
            <a:schemeClr val="dk1"/>
          </a:fontRef>
        </p:style>
        <p:txBody>
          <a:bodyPr>
            <a:normAutofit/>
          </a:bodyPr>
          <a:lstStyle/>
          <a:p>
            <a:pPr marL="0" indent="0">
              <a:buNone/>
            </a:pPr>
            <a:r>
              <a:rPr lang="fr-FR" dirty="0" smtClean="0">
                <a:latin typeface="Arial Rounded MT Bold" pitchFamily="34" charset="0"/>
              </a:rPr>
              <a:t>Le liquide est aspiré au centre du rotor par une ouverture appelée distributeur dont le rôle est de conduire le fluide depuis la conduite d’aspiration jusqu’à la section d’entrée du rotor. </a:t>
            </a:r>
          </a:p>
        </p:txBody>
      </p:sp>
      <p:sp>
        <p:nvSpPr>
          <p:cNvPr id="5" name="Espace réservé du texte 4"/>
          <p:cNvSpPr>
            <a:spLocks noGrp="1"/>
          </p:cNvSpPr>
          <p:nvPr>
            <p:ph type="body" sz="quarter" idx="3"/>
          </p:nvPr>
        </p:nvSpPr>
        <p:spPr>
          <a:xfrm>
            <a:off x="6167439" y="1500175"/>
            <a:ext cx="4041775" cy="715355"/>
          </a:xfrm>
        </p:spPr>
        <p:style>
          <a:lnRef idx="1">
            <a:schemeClr val="accent4"/>
          </a:lnRef>
          <a:fillRef idx="2">
            <a:schemeClr val="accent4"/>
          </a:fillRef>
          <a:effectRef idx="1">
            <a:schemeClr val="accent4"/>
          </a:effectRef>
          <a:fontRef idx="minor">
            <a:schemeClr val="dk1"/>
          </a:fontRef>
        </p:style>
        <p:txBody>
          <a:bodyPr>
            <a:normAutofit/>
          </a:bodyPr>
          <a:lstStyle/>
          <a:p>
            <a:pPr algn="ctr"/>
            <a:r>
              <a:rPr lang="fr-FR" sz="2800" dirty="0"/>
              <a:t>L’accélération </a:t>
            </a:r>
            <a:endParaRPr lang="fr-FR" sz="2800" dirty="0"/>
          </a:p>
        </p:txBody>
      </p:sp>
      <p:sp>
        <p:nvSpPr>
          <p:cNvPr id="6" name="Espace réservé du contenu 5"/>
          <p:cNvSpPr>
            <a:spLocks noGrp="1"/>
          </p:cNvSpPr>
          <p:nvPr>
            <p:ph sz="quarter" idx="4"/>
          </p:nvPr>
        </p:nvSpPr>
        <p:spPr>
          <a:xfrm>
            <a:off x="6169026" y="2449512"/>
            <a:ext cx="4141817" cy="4194198"/>
          </a:xfrm>
        </p:spPr>
        <p:style>
          <a:lnRef idx="1">
            <a:schemeClr val="accent5"/>
          </a:lnRef>
          <a:fillRef idx="2">
            <a:schemeClr val="accent5"/>
          </a:fillRef>
          <a:effectRef idx="1">
            <a:schemeClr val="accent5"/>
          </a:effectRef>
          <a:fontRef idx="minor">
            <a:schemeClr val="dk1"/>
          </a:fontRef>
        </p:style>
        <p:txBody>
          <a:bodyPr>
            <a:normAutofit/>
          </a:bodyPr>
          <a:lstStyle/>
          <a:p>
            <a:pPr marL="0" indent="0">
              <a:buNone/>
            </a:pPr>
            <a:r>
              <a:rPr lang="fr-FR" dirty="0" smtClean="0">
                <a:latin typeface="Arial Rounded MT Bold" pitchFamily="34" charset="0"/>
              </a:rPr>
              <a:t>Le rotor transforme l’énergie mécanique appliquée à l’arbre de la machine en énergie cinétique. A la sortie du rotor, le fluide se trouve projeté dans la volute dont le but est de collecter le fluide et de le ramener dans la section de sortie. </a:t>
            </a:r>
            <a:endParaRPr lang="fr-FR" dirty="0">
              <a:latin typeface="Arial Rounded MT Bold" pitchFamily="34" charset="0"/>
            </a:endParaRPr>
          </a:p>
        </p:txBody>
      </p:sp>
    </p:spTree>
    <p:extLst>
      <p:ext uri="{BB962C8B-B14F-4D97-AF65-F5344CB8AC3E}">
        <p14:creationId xmlns:p14="http://schemas.microsoft.com/office/powerpoint/2010/main" val="2805559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67042" y="285728"/>
            <a:ext cx="5614998" cy="1133460"/>
          </a:xfrm>
        </p:spPr>
        <p:txBody>
          <a:bodyPr>
            <a:normAutofit fontScale="90000"/>
          </a:bodyPr>
          <a:lstStyle/>
          <a:p>
            <a:r>
              <a:rPr lang="fr-FR" sz="3600" dirty="0"/>
              <a:t>Le principe de fonctionnement </a:t>
            </a:r>
            <a:endParaRPr lang="fr-FR" sz="3600" dirty="0"/>
          </a:p>
        </p:txBody>
      </p:sp>
      <p:sp>
        <p:nvSpPr>
          <p:cNvPr id="3" name="Espace réservé du texte 2"/>
          <p:cNvSpPr>
            <a:spLocks noGrp="1"/>
          </p:cNvSpPr>
          <p:nvPr>
            <p:ph type="body" idx="1"/>
          </p:nvPr>
        </p:nvSpPr>
        <p:spPr>
          <a:xfrm>
            <a:off x="1952596" y="1500175"/>
            <a:ext cx="4040188" cy="715355"/>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fr-FR" sz="2800" dirty="0"/>
              <a:t>L’aspiration </a:t>
            </a:r>
            <a:endParaRPr lang="fr-FR" sz="2800" dirty="0"/>
          </a:p>
        </p:txBody>
      </p:sp>
      <p:sp>
        <p:nvSpPr>
          <p:cNvPr id="4" name="Espace réservé du contenu 3"/>
          <p:cNvSpPr>
            <a:spLocks noGrp="1"/>
          </p:cNvSpPr>
          <p:nvPr>
            <p:ph sz="half" idx="2"/>
          </p:nvPr>
        </p:nvSpPr>
        <p:spPr>
          <a:xfrm>
            <a:off x="1809720" y="2449512"/>
            <a:ext cx="4211668" cy="4194198"/>
          </a:xfrm>
        </p:spPr>
        <p:style>
          <a:lnRef idx="1">
            <a:schemeClr val="accent2"/>
          </a:lnRef>
          <a:fillRef idx="2">
            <a:schemeClr val="accent2"/>
          </a:fillRef>
          <a:effectRef idx="1">
            <a:schemeClr val="accent2"/>
          </a:effectRef>
          <a:fontRef idx="minor">
            <a:schemeClr val="dk1"/>
          </a:fontRef>
        </p:style>
        <p:txBody>
          <a:bodyPr>
            <a:normAutofit/>
          </a:bodyPr>
          <a:lstStyle/>
          <a:p>
            <a:pPr marL="0" indent="0">
              <a:buNone/>
            </a:pPr>
            <a:r>
              <a:rPr lang="fr-FR" dirty="0" smtClean="0">
                <a:latin typeface="Arial Rounded MT Bold" pitchFamily="34" charset="0"/>
              </a:rPr>
              <a:t>La pompe étant amorcée, c’est à dire pleine de liquide, la vitesse du fluide qui entre dans la roue augmente et par conséquent la pression dans l’ouïe diminue et engendre ainsi une aspiration et maintient l’amorçage </a:t>
            </a:r>
            <a:endParaRPr lang="fr-FR" dirty="0">
              <a:latin typeface="Arial Rounded MT Bold" pitchFamily="34" charset="0"/>
            </a:endParaRPr>
          </a:p>
        </p:txBody>
      </p:sp>
      <p:sp>
        <p:nvSpPr>
          <p:cNvPr id="5" name="Espace réservé du texte 4"/>
          <p:cNvSpPr>
            <a:spLocks noGrp="1"/>
          </p:cNvSpPr>
          <p:nvPr>
            <p:ph type="body" sz="quarter" idx="3"/>
          </p:nvPr>
        </p:nvSpPr>
        <p:spPr>
          <a:xfrm>
            <a:off x="6167439" y="1500175"/>
            <a:ext cx="4041775" cy="715355"/>
          </a:xfrm>
        </p:spPr>
        <p:style>
          <a:lnRef idx="1">
            <a:schemeClr val="accent4"/>
          </a:lnRef>
          <a:fillRef idx="2">
            <a:schemeClr val="accent4"/>
          </a:fillRef>
          <a:effectRef idx="1">
            <a:schemeClr val="accent4"/>
          </a:effectRef>
          <a:fontRef idx="minor">
            <a:schemeClr val="dk1"/>
          </a:fontRef>
        </p:style>
        <p:txBody>
          <a:bodyPr>
            <a:normAutofit/>
          </a:bodyPr>
          <a:lstStyle/>
          <a:p>
            <a:pPr algn="ctr"/>
            <a:r>
              <a:rPr lang="fr-FR" sz="2800" dirty="0"/>
              <a:t>L’accélération </a:t>
            </a:r>
            <a:endParaRPr lang="fr-FR" sz="2800" dirty="0"/>
          </a:p>
        </p:txBody>
      </p:sp>
      <p:sp>
        <p:nvSpPr>
          <p:cNvPr id="6" name="Espace réservé du contenu 5"/>
          <p:cNvSpPr>
            <a:spLocks noGrp="1"/>
          </p:cNvSpPr>
          <p:nvPr>
            <p:ph sz="quarter" idx="4"/>
          </p:nvPr>
        </p:nvSpPr>
        <p:spPr>
          <a:xfrm>
            <a:off x="6169026" y="2449512"/>
            <a:ext cx="4141817" cy="4194198"/>
          </a:xfrm>
        </p:spPr>
        <p:style>
          <a:lnRef idx="1">
            <a:schemeClr val="accent5"/>
          </a:lnRef>
          <a:fillRef idx="2">
            <a:schemeClr val="accent5"/>
          </a:fillRef>
          <a:effectRef idx="1">
            <a:schemeClr val="accent5"/>
          </a:effectRef>
          <a:fontRef idx="minor">
            <a:schemeClr val="dk1"/>
          </a:fontRef>
        </p:style>
        <p:txBody>
          <a:bodyPr>
            <a:normAutofit/>
          </a:bodyPr>
          <a:lstStyle/>
          <a:p>
            <a:pPr marL="0" indent="0">
              <a:buNone/>
            </a:pPr>
            <a:r>
              <a:rPr lang="fr-FR" dirty="0" smtClean="0">
                <a:latin typeface="Arial Rounded MT Bold" pitchFamily="34" charset="0"/>
              </a:rPr>
              <a:t>La section offerte au liquide étant de plus en plus grande, son énergie cinétique se transforme en énergie de pression. </a:t>
            </a:r>
            <a:endParaRPr lang="fr-FR" dirty="0">
              <a:latin typeface="Arial Rounded MT Bold" pitchFamily="34" charset="0"/>
            </a:endParaRPr>
          </a:p>
        </p:txBody>
      </p:sp>
    </p:spTree>
    <p:extLst>
      <p:ext uri="{BB962C8B-B14F-4D97-AF65-F5344CB8AC3E}">
        <p14:creationId xmlns:p14="http://schemas.microsoft.com/office/powerpoint/2010/main" val="3937784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ow does a centrifugal pump work_">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919536" y="980729"/>
            <a:ext cx="8223250" cy="4625975"/>
          </a:xfrm>
        </p:spPr>
      </p:pic>
    </p:spTree>
    <p:extLst>
      <p:ext uri="{BB962C8B-B14F-4D97-AF65-F5344CB8AC3E}">
        <p14:creationId xmlns:p14="http://schemas.microsoft.com/office/powerpoint/2010/main" val="39723047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buNone/>
              <a:defRPr/>
            </a:pPr>
            <a:r>
              <a:rPr lang="fr-FR" dirty="0" smtClean="0">
                <a:latin typeface="Arial Rounded MT Bold" pitchFamily="34" charset="0"/>
              </a:rPr>
              <a:t>Les hauteurs manométriques totales fournies ne peuvent dépasser quelques dizaines de mètres.</a:t>
            </a:r>
          </a:p>
          <a:p>
            <a:pPr marL="0" indent="0">
              <a:buNone/>
              <a:defRPr/>
            </a:pPr>
            <a:r>
              <a:rPr lang="fr-FR" dirty="0" smtClean="0">
                <a:latin typeface="Arial Rounded MT Bold" pitchFamily="34" charset="0"/>
              </a:rPr>
              <a:t>Pour dépasser ces valeurs on utilise des pompes centrifuges multicellulaires où plusieurs roues sont montées en série sur le même arbre. Le refoulement d'une des pompes communique avec l'aspiration de la pompe suivante.</a:t>
            </a:r>
            <a:endParaRPr lang="fr-FR" dirty="0">
              <a:latin typeface="Arial Rounded MT Bold" pitchFamily="34" charset="0"/>
            </a:endParaRPr>
          </a:p>
        </p:txBody>
      </p:sp>
      <p:sp>
        <p:nvSpPr>
          <p:cNvPr id="4" name="Rectangle 2"/>
          <p:cNvSpPr>
            <a:spLocks noGrp="1" noRot="1" noChangeArrowheads="1"/>
          </p:cNvSpPr>
          <p:nvPr>
            <p:ph type="title"/>
          </p:nvPr>
        </p:nvSpPr>
        <p:spPr/>
        <p:txBody>
          <a:bodyPr>
            <a:normAutofit/>
          </a:bodyPr>
          <a:lstStyle/>
          <a:p>
            <a:pPr>
              <a:defRPr/>
            </a:pPr>
            <a:r>
              <a:rPr lang="fr-FR" sz="4800" dirty="0">
                <a:solidFill>
                  <a:srgbClr val="00B0F0"/>
                </a:solidFill>
              </a:rPr>
              <a:t>Caractéristiques</a:t>
            </a:r>
            <a:endParaRPr lang="fr-FR" sz="4800" dirty="0">
              <a:solidFill>
                <a:srgbClr val="00B0F0"/>
              </a:solidFill>
              <a:latin typeface="Franklin Gothic Demi" pitchFamily="34" charset="0"/>
            </a:endParaRPr>
          </a:p>
        </p:txBody>
      </p:sp>
    </p:spTree>
    <p:extLst>
      <p:ext uri="{BB962C8B-B14F-4D97-AF65-F5344CB8AC3E}">
        <p14:creationId xmlns:p14="http://schemas.microsoft.com/office/powerpoint/2010/main" val="343224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95472" y="2285993"/>
            <a:ext cx="8229600" cy="1939561"/>
          </a:xfrm>
        </p:spPr>
        <p:txBody>
          <a:bodyPr/>
          <a:lstStyle/>
          <a:p>
            <a:pPr marL="0" indent="0">
              <a:buNone/>
              <a:defRPr/>
            </a:pPr>
            <a:r>
              <a:rPr lang="fr-FR" dirty="0" smtClean="0">
                <a:latin typeface="Arial Rounded MT Bold" pitchFamily="34" charset="0"/>
              </a:rPr>
              <a:t>Il est également possible de coupler en série plusieurs de ces pompes</a:t>
            </a:r>
            <a:endParaRPr lang="fr-FR" dirty="0">
              <a:latin typeface="Arial Rounded MT Bold" pitchFamily="34" charset="0"/>
            </a:endParaRPr>
          </a:p>
        </p:txBody>
      </p:sp>
      <p:sp>
        <p:nvSpPr>
          <p:cNvPr id="4" name="Rectangle 2"/>
          <p:cNvSpPr>
            <a:spLocks noGrp="1" noRot="1" noChangeArrowheads="1"/>
          </p:cNvSpPr>
          <p:nvPr>
            <p:ph type="title"/>
          </p:nvPr>
        </p:nvSpPr>
        <p:spPr/>
        <p:txBody>
          <a:bodyPr>
            <a:normAutofit/>
          </a:bodyPr>
          <a:lstStyle/>
          <a:p>
            <a:pPr>
              <a:defRPr/>
            </a:pPr>
            <a:r>
              <a:rPr lang="fr-FR" sz="4800" dirty="0">
                <a:solidFill>
                  <a:srgbClr val="00B0F0"/>
                </a:solidFill>
              </a:rPr>
              <a:t>Caractéristiques</a:t>
            </a:r>
            <a:endParaRPr lang="fr-FR" sz="4800" dirty="0">
              <a:solidFill>
                <a:srgbClr val="00B0F0"/>
              </a:solidFill>
              <a:latin typeface="Franklin Gothic Demi" pitchFamily="34" charset="0"/>
            </a:endParaRPr>
          </a:p>
        </p:txBody>
      </p:sp>
    </p:spTree>
    <p:extLst>
      <p:ext uri="{BB962C8B-B14F-4D97-AF65-F5344CB8AC3E}">
        <p14:creationId xmlns:p14="http://schemas.microsoft.com/office/powerpoint/2010/main" val="2578148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52596" y="1714488"/>
            <a:ext cx="8372476" cy="4643470"/>
          </a:xfrm>
        </p:spPr>
        <p:txBody>
          <a:bodyPr>
            <a:normAutofit fontScale="77500" lnSpcReduction="20000"/>
          </a:bodyPr>
          <a:lstStyle/>
          <a:p>
            <a:pPr marL="0" indent="0">
              <a:lnSpc>
                <a:spcPct val="160000"/>
              </a:lnSpc>
              <a:buNone/>
              <a:defRPr/>
            </a:pPr>
            <a:r>
              <a:rPr lang="fr-FR" dirty="0" smtClean="0">
                <a:latin typeface="Arial Rounded MT Bold" pitchFamily="34" charset="0"/>
              </a:rPr>
              <a:t>Le rendement est de l'ordre de 60 à 70 %: il est inférieur à celui des pompes volumétriques.</a:t>
            </a:r>
          </a:p>
          <a:p>
            <a:pPr marL="0" indent="0">
              <a:lnSpc>
                <a:spcPct val="160000"/>
              </a:lnSpc>
              <a:buNone/>
              <a:defRPr/>
            </a:pPr>
            <a:r>
              <a:rPr lang="fr-FR" dirty="0" smtClean="0">
                <a:latin typeface="Arial Rounded MT Bold" pitchFamily="34" charset="0"/>
              </a:rPr>
              <a:t>Les pompes centrifuges vérifient des lois (</a:t>
            </a:r>
            <a:r>
              <a:rPr lang="fr-FR" b="1" dirty="0" smtClean="0">
                <a:latin typeface="Arial Rounded MT Bold" pitchFamily="34" charset="0"/>
              </a:rPr>
              <a:t>lois de similitude) </a:t>
            </a:r>
            <a:r>
              <a:rPr lang="fr-FR" dirty="0" smtClean="0">
                <a:latin typeface="Arial Rounded MT Bold" pitchFamily="34" charset="0"/>
              </a:rPr>
              <a:t>qui à partir d'une courbe caractéristique établie pour une vitesse de rotation </a:t>
            </a:r>
            <a:r>
              <a:rPr lang="fr-FR" i="1" dirty="0" smtClean="0">
                <a:latin typeface="Arial Rounded MT Bold" pitchFamily="34" charset="0"/>
              </a:rPr>
              <a:t>N de la roue de la pompe permettent d'obtenir la caractéristique pour une vitesse de rotation N' quelconque. </a:t>
            </a:r>
            <a:endParaRPr lang="fr-FR" dirty="0">
              <a:latin typeface="Arial Rounded MT Bold" pitchFamily="34" charset="0"/>
            </a:endParaRPr>
          </a:p>
        </p:txBody>
      </p:sp>
      <p:sp>
        <p:nvSpPr>
          <p:cNvPr id="4" name="Rectangle 2"/>
          <p:cNvSpPr>
            <a:spLocks noGrp="1" noRot="1" noChangeArrowheads="1"/>
          </p:cNvSpPr>
          <p:nvPr>
            <p:ph type="title"/>
          </p:nvPr>
        </p:nvSpPr>
        <p:spPr/>
        <p:txBody>
          <a:bodyPr>
            <a:normAutofit/>
          </a:bodyPr>
          <a:lstStyle/>
          <a:p>
            <a:pPr>
              <a:defRPr/>
            </a:pPr>
            <a:r>
              <a:rPr lang="fr-FR" sz="4800" dirty="0">
                <a:solidFill>
                  <a:srgbClr val="00B0F0"/>
                </a:solidFill>
              </a:rPr>
              <a:t>Caractéristiques</a:t>
            </a:r>
            <a:endParaRPr lang="fr-FR" sz="4800" dirty="0">
              <a:solidFill>
                <a:srgbClr val="00B0F0"/>
              </a:solidFill>
              <a:latin typeface="Franklin Gothic Demi" pitchFamily="34" charset="0"/>
            </a:endParaRPr>
          </a:p>
        </p:txBody>
      </p:sp>
    </p:spTree>
    <p:extLst>
      <p:ext uri="{BB962C8B-B14F-4D97-AF65-F5344CB8AC3E}">
        <p14:creationId xmlns:p14="http://schemas.microsoft.com/office/powerpoint/2010/main" val="97588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024034" y="2357430"/>
            <a:ext cx="8077200" cy="1499616"/>
          </a:xfrm>
        </p:spPr>
        <p:txBody>
          <a:bodyPr anchor="ctr">
            <a:normAutofit/>
          </a:bodyPr>
          <a:lstStyle/>
          <a:p>
            <a:pPr algn="ctr"/>
            <a:r>
              <a:rPr lang="fr-FR" sz="4400" dirty="0">
                <a:latin typeface="Algerian" pitchFamily="82" charset="0"/>
              </a:rPr>
              <a:t>Chapitre 02</a:t>
            </a:r>
          </a:p>
          <a:p>
            <a:pPr algn="ctr"/>
            <a:r>
              <a:rPr lang="fr-FR" sz="4400" b="1" dirty="0"/>
              <a:t>Les pompes et les compresseurs </a:t>
            </a:r>
            <a:endParaRPr lang="fr-FR" sz="4400" dirty="0">
              <a:latin typeface="Algerian" pitchFamily="82" charset="0"/>
            </a:endParaRPr>
          </a:p>
        </p:txBody>
      </p:sp>
    </p:spTree>
    <p:extLst>
      <p:ext uri="{BB962C8B-B14F-4D97-AF65-F5344CB8AC3E}">
        <p14:creationId xmlns:p14="http://schemas.microsoft.com/office/powerpoint/2010/main" val="4183356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24034" y="1714488"/>
            <a:ext cx="8372476" cy="4643470"/>
          </a:xfrm>
        </p:spPr>
        <p:txBody>
          <a:bodyPr>
            <a:normAutofit fontScale="92500" lnSpcReduction="20000"/>
          </a:bodyPr>
          <a:lstStyle/>
          <a:p>
            <a:pPr marL="0" indent="0">
              <a:lnSpc>
                <a:spcPct val="160000"/>
              </a:lnSpc>
              <a:buNone/>
              <a:defRPr/>
            </a:pPr>
            <a:r>
              <a:rPr lang="fr-FR" dirty="0" smtClean="0">
                <a:latin typeface="Arial Rounded MT Bold" pitchFamily="34" charset="0"/>
              </a:rPr>
              <a:t>Si on connaît pour une vitesse </a:t>
            </a:r>
            <a:r>
              <a:rPr lang="fr-FR" i="1" dirty="0" smtClean="0">
                <a:latin typeface="Arial Rounded MT Bold" pitchFamily="34" charset="0"/>
              </a:rPr>
              <a:t>N, le débit </a:t>
            </a:r>
            <a:r>
              <a:rPr lang="fr-FR" i="1" dirty="0" err="1" smtClean="0">
                <a:latin typeface="Arial Rounded MT Bold" pitchFamily="34" charset="0"/>
              </a:rPr>
              <a:t>Qv</a:t>
            </a:r>
            <a:r>
              <a:rPr lang="fr-FR" sz="1700" i="1" dirty="0" err="1">
                <a:latin typeface="Arial Rounded MT Bold" pitchFamily="34" charset="0"/>
              </a:rPr>
              <a:t>N</a:t>
            </a:r>
            <a:r>
              <a:rPr lang="fr-FR" i="1" dirty="0" smtClean="0">
                <a:latin typeface="Arial Rounded MT Bold" pitchFamily="34" charset="0"/>
              </a:rPr>
              <a:t>, la hauteur manométrique totale </a:t>
            </a:r>
            <a:r>
              <a:rPr lang="fr-FR" i="1" dirty="0" err="1" smtClean="0">
                <a:latin typeface="Arial Rounded MT Bold" pitchFamily="34" charset="0"/>
              </a:rPr>
              <a:t>Ht</a:t>
            </a:r>
            <a:r>
              <a:rPr lang="fr-FR" sz="1700" i="1" dirty="0" err="1">
                <a:latin typeface="Arial Rounded MT Bold" pitchFamily="34" charset="0"/>
              </a:rPr>
              <a:t>N</a:t>
            </a:r>
            <a:r>
              <a:rPr lang="fr-FR" i="1" dirty="0" smtClean="0">
                <a:latin typeface="Arial Rounded MT Bold" pitchFamily="34" charset="0"/>
              </a:rPr>
              <a:t> et la puissance absorbée P</a:t>
            </a:r>
            <a:r>
              <a:rPr lang="fr-FR" sz="1900" i="1" dirty="0">
                <a:latin typeface="Arial Rounded MT Bold" pitchFamily="34" charset="0"/>
              </a:rPr>
              <a:t>N</a:t>
            </a:r>
            <a:r>
              <a:rPr lang="fr-FR" i="1" dirty="0" smtClean="0">
                <a:latin typeface="Arial Rounded MT Bold" pitchFamily="34" charset="0"/>
              </a:rPr>
              <a:t>, on sait qu'il existe deux courbes caractéristiques (Ht en fonction de </a:t>
            </a:r>
            <a:r>
              <a:rPr lang="fr-FR" i="1" dirty="0" err="1" smtClean="0">
                <a:latin typeface="Arial Rounded MT Bold" pitchFamily="34" charset="0"/>
              </a:rPr>
              <a:t>Qv</a:t>
            </a:r>
            <a:r>
              <a:rPr lang="fr-FR" i="1" dirty="0" smtClean="0">
                <a:latin typeface="Arial Rounded MT Bold" pitchFamily="34" charset="0"/>
              </a:rPr>
              <a:t> et P en fonction de </a:t>
            </a:r>
            <a:r>
              <a:rPr lang="fr-FR" i="1" dirty="0" err="1" smtClean="0">
                <a:latin typeface="Arial Rounded MT Bold" pitchFamily="34" charset="0"/>
              </a:rPr>
              <a:t>Qv</a:t>
            </a:r>
            <a:r>
              <a:rPr lang="fr-FR" i="1" dirty="0" smtClean="0">
                <a:latin typeface="Arial Rounded MT Bold" pitchFamily="34" charset="0"/>
              </a:rPr>
              <a:t>). Pour la vitesse N' Les lois de similitude permettent de déterminer </a:t>
            </a:r>
            <a:r>
              <a:rPr lang="fr-FR" i="1" dirty="0" err="1" smtClean="0">
                <a:latin typeface="Arial Rounded MT Bold" pitchFamily="34" charset="0"/>
              </a:rPr>
              <a:t>Qv</a:t>
            </a:r>
            <a:r>
              <a:rPr lang="fr-FR" sz="1700" i="1" dirty="0" err="1">
                <a:latin typeface="Arial Rounded MT Bold" pitchFamily="34" charset="0"/>
              </a:rPr>
              <a:t>N</a:t>
            </a:r>
            <a:r>
              <a:rPr lang="fr-FR" sz="1700" i="1" dirty="0">
                <a:latin typeface="Arial Rounded MT Bold" pitchFamily="34" charset="0"/>
              </a:rPr>
              <a:t>'  </a:t>
            </a:r>
            <a:r>
              <a:rPr lang="fr-FR" sz="3000" i="1" dirty="0">
                <a:latin typeface="Arial Rounded MT Bold" pitchFamily="34" charset="0"/>
              </a:rPr>
              <a:t>, </a:t>
            </a:r>
            <a:r>
              <a:rPr lang="fr-FR" i="1" dirty="0" err="1" smtClean="0">
                <a:latin typeface="Arial Rounded MT Bold" pitchFamily="34" charset="0"/>
              </a:rPr>
              <a:t>Ht</a:t>
            </a:r>
            <a:r>
              <a:rPr lang="fr-FR" sz="1900" i="1" dirty="0" err="1">
                <a:latin typeface="Arial Rounded MT Bold" pitchFamily="34" charset="0"/>
              </a:rPr>
              <a:t>N</a:t>
            </a:r>
            <a:r>
              <a:rPr lang="fr-FR" sz="1900" i="1" dirty="0">
                <a:latin typeface="Arial Rounded MT Bold" pitchFamily="34" charset="0"/>
              </a:rPr>
              <a:t>' </a:t>
            </a:r>
            <a:r>
              <a:rPr lang="fr-FR" i="1" dirty="0" smtClean="0">
                <a:latin typeface="Arial Rounded MT Bold" pitchFamily="34" charset="0"/>
              </a:rPr>
              <a:t>et P</a:t>
            </a:r>
            <a:r>
              <a:rPr lang="fr-FR" sz="1200" i="1" dirty="0">
                <a:latin typeface="Arial Rounded MT Bold" pitchFamily="34" charset="0"/>
              </a:rPr>
              <a:t>N' </a:t>
            </a:r>
            <a:endParaRPr lang="fr-FR" dirty="0">
              <a:latin typeface="Arial Rounded MT Bold" pitchFamily="34" charset="0"/>
            </a:endParaRPr>
          </a:p>
        </p:txBody>
      </p:sp>
      <p:sp>
        <p:nvSpPr>
          <p:cNvPr id="4" name="Rectangle 2"/>
          <p:cNvSpPr>
            <a:spLocks noGrp="1" noRot="1" noChangeArrowheads="1"/>
          </p:cNvSpPr>
          <p:nvPr>
            <p:ph type="title"/>
          </p:nvPr>
        </p:nvSpPr>
        <p:spPr/>
        <p:txBody>
          <a:bodyPr>
            <a:normAutofit/>
          </a:bodyPr>
          <a:lstStyle/>
          <a:p>
            <a:pPr>
              <a:defRPr/>
            </a:pPr>
            <a:r>
              <a:rPr lang="fr-FR" sz="4800" dirty="0">
                <a:solidFill>
                  <a:srgbClr val="00B0F0"/>
                </a:solidFill>
              </a:rPr>
              <a:t>Caractéristiques</a:t>
            </a:r>
            <a:endParaRPr lang="fr-FR" sz="4800" dirty="0">
              <a:solidFill>
                <a:srgbClr val="00B0F0"/>
              </a:solidFill>
              <a:latin typeface="Franklin Gothic Demi" pitchFamily="34" charset="0"/>
            </a:endParaRPr>
          </a:p>
        </p:txBody>
      </p:sp>
    </p:spTree>
    <p:extLst>
      <p:ext uri="{BB962C8B-B14F-4D97-AF65-F5344CB8AC3E}">
        <p14:creationId xmlns:p14="http://schemas.microsoft.com/office/powerpoint/2010/main" val="422992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Rot="1" noChangeArrowheads="1"/>
          </p:cNvSpPr>
          <p:nvPr>
            <p:ph type="title"/>
          </p:nvPr>
        </p:nvSpPr>
        <p:spPr/>
        <p:txBody>
          <a:bodyPr>
            <a:normAutofit/>
          </a:bodyPr>
          <a:lstStyle/>
          <a:p>
            <a:pPr>
              <a:defRPr/>
            </a:pPr>
            <a:r>
              <a:rPr lang="fr-FR" sz="4800" dirty="0">
                <a:solidFill>
                  <a:srgbClr val="00B0F0"/>
                </a:solidFill>
              </a:rPr>
              <a:t>Caractéristiques</a:t>
            </a:r>
            <a:endParaRPr lang="fr-FR" sz="4800" dirty="0">
              <a:solidFill>
                <a:srgbClr val="00B0F0"/>
              </a:solidFill>
              <a:latin typeface="Franklin Gothic Demi" pitchFamily="34" charset="0"/>
            </a:endParaRPr>
          </a:p>
        </p:txBody>
      </p:sp>
      <p:pic>
        <p:nvPicPr>
          <p:cNvPr id="1026" name="Picture 2"/>
          <p:cNvPicPr>
            <a:picLocks noChangeAspect="1" noChangeArrowheads="1"/>
          </p:cNvPicPr>
          <p:nvPr/>
        </p:nvPicPr>
        <p:blipFill>
          <a:blip r:embed="rId2"/>
          <a:srcRect/>
          <a:stretch>
            <a:fillRect/>
          </a:stretch>
        </p:blipFill>
        <p:spPr bwMode="auto">
          <a:xfrm>
            <a:off x="6453190" y="1714489"/>
            <a:ext cx="3477932" cy="3976705"/>
          </a:xfrm>
          <a:prstGeom prst="rect">
            <a:avLst/>
          </a:prstGeom>
          <a:noFill/>
          <a:ln w="9525">
            <a:noFill/>
            <a:miter lim="800000"/>
            <a:headEnd/>
            <a:tailEnd/>
          </a:ln>
          <a:effectLst/>
        </p:spPr>
      </p:pic>
      <p:sp>
        <p:nvSpPr>
          <p:cNvPr id="6" name="Rectangle 5"/>
          <p:cNvSpPr/>
          <p:nvPr/>
        </p:nvSpPr>
        <p:spPr>
          <a:xfrm>
            <a:off x="1881158" y="2428868"/>
            <a:ext cx="4143404" cy="304698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fr-FR" sz="2400" dirty="0">
                <a:solidFill>
                  <a:prstClr val="black"/>
                </a:solidFill>
                <a:latin typeface="Arial Rounded MT Bold" pitchFamily="34" charset="0"/>
              </a:rPr>
              <a:t>On peut ainsi reconstruire point par point les caractéristiques pour la vitesse de rotation </a:t>
            </a:r>
            <a:r>
              <a:rPr lang="fr-FR" sz="2400" i="1" dirty="0">
                <a:solidFill>
                  <a:prstClr val="black"/>
                </a:solidFill>
                <a:latin typeface="Arial Rounded MT Bold" pitchFamily="34" charset="0"/>
              </a:rPr>
              <a:t>N’, en prenant des points différents des caractéristiques établies pour la vitesse N</a:t>
            </a:r>
            <a:r>
              <a:rPr lang="fr-FR" sz="2400" i="1" dirty="0">
                <a:solidFill>
                  <a:prstClr val="black"/>
                </a:solidFill>
              </a:rPr>
              <a:t>. </a:t>
            </a:r>
            <a:endParaRPr lang="fr-FR" sz="2400" dirty="0">
              <a:solidFill>
                <a:prstClr val="black"/>
              </a:solidFill>
            </a:endParaRPr>
          </a:p>
        </p:txBody>
      </p:sp>
    </p:spTree>
    <p:extLst>
      <p:ext uri="{BB962C8B-B14F-4D97-AF65-F5344CB8AC3E}">
        <p14:creationId xmlns:p14="http://schemas.microsoft.com/office/powerpoint/2010/main" val="84487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Avantages et inconvénients </a:t>
            </a:r>
            <a:endParaRPr lang="fr-FR" dirty="0"/>
          </a:p>
        </p:txBody>
      </p:sp>
      <p:sp>
        <p:nvSpPr>
          <p:cNvPr id="3" name="Espace réservé du contenu 2"/>
          <p:cNvSpPr>
            <a:spLocks noGrp="1"/>
          </p:cNvSpPr>
          <p:nvPr>
            <p:ph idx="1"/>
          </p:nvPr>
        </p:nvSpPr>
        <p:spPr>
          <a:xfrm>
            <a:off x="1738282" y="2500307"/>
            <a:ext cx="8715436" cy="3439759"/>
          </a:xfrm>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r>
              <a:rPr lang="fr-FR" sz="2800" dirty="0"/>
              <a:t>Ces machines sont de construction simple et demande peu d’entretien, </a:t>
            </a:r>
          </a:p>
          <a:p>
            <a:r>
              <a:rPr lang="fr-FR" sz="2800" dirty="0"/>
              <a:t>Prix modérés et coût de maintenance faible, </a:t>
            </a:r>
          </a:p>
          <a:p>
            <a:r>
              <a:rPr lang="fr-FR" sz="2800" dirty="0"/>
              <a:t>Matériaux de construction très variés (fluide corrosif possible), </a:t>
            </a:r>
          </a:p>
          <a:p>
            <a:r>
              <a:rPr lang="fr-FR" sz="2800" dirty="0"/>
              <a:t>Pompes compactes et peu encombrantes, </a:t>
            </a:r>
          </a:p>
          <a:p>
            <a:r>
              <a:rPr lang="fr-FR" sz="2800" dirty="0"/>
              <a:t>Bons rendements, </a:t>
            </a:r>
          </a:p>
          <a:p>
            <a:r>
              <a:rPr lang="fr-FR" sz="2800" dirty="0"/>
              <a:t>Le débit est continu, </a:t>
            </a:r>
          </a:p>
          <a:p>
            <a:r>
              <a:rPr lang="fr-FR" sz="2800" dirty="0"/>
              <a:t>En cas de dysfonctionnement du circuit de refoulement (colmatage), la pompe ne subit aucun dommage. </a:t>
            </a:r>
            <a:endParaRPr lang="fr-FR" sz="2800" dirty="0">
              <a:latin typeface="Arial Rounded MT Bold" pitchFamily="34" charset="0"/>
            </a:endParaRPr>
          </a:p>
        </p:txBody>
      </p:sp>
      <p:sp>
        <p:nvSpPr>
          <p:cNvPr id="4" name="Rectangle 3"/>
          <p:cNvSpPr/>
          <p:nvPr/>
        </p:nvSpPr>
        <p:spPr>
          <a:xfrm>
            <a:off x="4310050" y="1571613"/>
            <a:ext cx="3000396" cy="5847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fr-FR" sz="3200" b="1" dirty="0">
                <a:solidFill>
                  <a:prstClr val="black"/>
                </a:solidFill>
                <a:latin typeface="Arial Rounded MT Bold" pitchFamily="34" charset="0"/>
              </a:rPr>
              <a:t>Avantages</a:t>
            </a:r>
            <a:r>
              <a:rPr lang="fr-FR" b="1" dirty="0">
                <a:solidFill>
                  <a:prstClr val="black"/>
                </a:solidFill>
              </a:rPr>
              <a:t> </a:t>
            </a:r>
          </a:p>
        </p:txBody>
      </p:sp>
    </p:spTree>
    <p:extLst>
      <p:ext uri="{BB962C8B-B14F-4D97-AF65-F5344CB8AC3E}">
        <p14:creationId xmlns:p14="http://schemas.microsoft.com/office/powerpoint/2010/main" val="4258864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Avantages et inconvénients </a:t>
            </a:r>
            <a:endParaRPr lang="fr-FR" dirty="0"/>
          </a:p>
        </p:txBody>
      </p:sp>
      <p:sp>
        <p:nvSpPr>
          <p:cNvPr id="3" name="Espace réservé du contenu 2"/>
          <p:cNvSpPr>
            <a:spLocks noGrp="1"/>
          </p:cNvSpPr>
          <p:nvPr>
            <p:ph idx="1"/>
          </p:nvPr>
        </p:nvSpPr>
        <p:spPr>
          <a:xfrm>
            <a:off x="1738282" y="2500307"/>
            <a:ext cx="8715436" cy="3439759"/>
          </a:xfrm>
        </p:spPr>
        <p:style>
          <a:lnRef idx="1">
            <a:schemeClr val="accent3"/>
          </a:lnRef>
          <a:fillRef idx="2">
            <a:schemeClr val="accent3"/>
          </a:fillRef>
          <a:effectRef idx="1">
            <a:schemeClr val="accent3"/>
          </a:effectRef>
          <a:fontRef idx="minor">
            <a:schemeClr val="dk1"/>
          </a:fontRef>
        </p:style>
        <p:txBody>
          <a:bodyPr>
            <a:normAutofit/>
          </a:bodyPr>
          <a:lstStyle/>
          <a:p>
            <a:r>
              <a:rPr lang="fr-FR" sz="2800" dirty="0"/>
              <a:t>Elle n’est pas auto-</a:t>
            </a:r>
            <a:r>
              <a:rPr lang="fr-FR" sz="2800" dirty="0" err="1"/>
              <a:t>amorçante</a:t>
            </a:r>
            <a:r>
              <a:rPr lang="fr-FR" sz="2800" dirty="0"/>
              <a:t>, </a:t>
            </a:r>
          </a:p>
          <a:p>
            <a:r>
              <a:rPr lang="fr-FR" sz="2800" dirty="0"/>
              <a:t>Elle ne fonctionne avec des fluides trop visqueux, </a:t>
            </a:r>
          </a:p>
          <a:p>
            <a:r>
              <a:rPr lang="fr-FR" sz="2800" dirty="0"/>
              <a:t>Elle nécessite des dispositifs d’équilibrage.</a:t>
            </a:r>
            <a:endParaRPr lang="fr-FR" sz="2800" dirty="0">
              <a:latin typeface="Arial Rounded MT Bold" pitchFamily="34" charset="0"/>
            </a:endParaRPr>
          </a:p>
        </p:txBody>
      </p:sp>
      <p:sp>
        <p:nvSpPr>
          <p:cNvPr id="4" name="Rectangle 3"/>
          <p:cNvSpPr/>
          <p:nvPr/>
        </p:nvSpPr>
        <p:spPr>
          <a:xfrm>
            <a:off x="4310050" y="1571613"/>
            <a:ext cx="3000396" cy="5847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fr-FR" sz="3200" b="1" dirty="0">
                <a:solidFill>
                  <a:prstClr val="black"/>
                </a:solidFill>
              </a:rPr>
              <a:t>Inconvénients</a:t>
            </a:r>
            <a:endParaRPr lang="fr-FR" b="1" dirty="0">
              <a:solidFill>
                <a:prstClr val="black"/>
              </a:solidFill>
            </a:endParaRPr>
          </a:p>
        </p:txBody>
      </p:sp>
    </p:spTree>
    <p:extLst>
      <p:ext uri="{BB962C8B-B14F-4D97-AF65-F5344CB8AC3E}">
        <p14:creationId xmlns:p14="http://schemas.microsoft.com/office/powerpoint/2010/main" val="394103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t>Les différents types de pompes centrifuges</a:t>
            </a:r>
            <a:endParaRPr lang="fr-FR" dirty="0"/>
          </a:p>
        </p:txBody>
      </p:sp>
      <p:sp>
        <p:nvSpPr>
          <p:cNvPr id="3" name="Espace réservé du contenu 2"/>
          <p:cNvSpPr>
            <a:spLocks noGrp="1"/>
          </p:cNvSpPr>
          <p:nvPr>
            <p:ph idx="1"/>
          </p:nvPr>
        </p:nvSpPr>
        <p:spPr>
          <a:xfrm>
            <a:off x="1881158" y="1857364"/>
            <a:ext cx="8429684" cy="4286280"/>
          </a:xfrm>
        </p:spPr>
        <p:txBody>
          <a:bodyPr>
            <a:noAutofit/>
          </a:bodyPr>
          <a:lstStyle/>
          <a:p>
            <a:pPr>
              <a:buNone/>
            </a:pPr>
            <a:r>
              <a:rPr lang="fr-FR" dirty="0" smtClean="0">
                <a:latin typeface="Arial Rounded MT Bold" pitchFamily="34" charset="0"/>
              </a:rPr>
              <a:t>Il existe différentes formes de roues et d’aubes qui induisent une classification de ces machines </a:t>
            </a:r>
          </a:p>
          <a:p>
            <a:r>
              <a:rPr lang="fr-FR" dirty="0" smtClean="0">
                <a:latin typeface="Arial Rounded MT Bold" pitchFamily="34" charset="0"/>
              </a:rPr>
              <a:t>Des rotors fermés ou rotors ouverts. </a:t>
            </a:r>
          </a:p>
          <a:p>
            <a:r>
              <a:rPr lang="fr-FR" dirty="0" smtClean="0">
                <a:latin typeface="Arial Rounded MT Bold" pitchFamily="34" charset="0"/>
              </a:rPr>
              <a:t>On peut monter plusieurs roues sur le même arbre ce qui permet d’augmenter la pression de refoulement.</a:t>
            </a:r>
            <a:endParaRPr lang="fr-FR" dirty="0">
              <a:latin typeface="Arial Rounded MT Bold" pitchFamily="34" charset="0"/>
            </a:endParaRPr>
          </a:p>
        </p:txBody>
      </p:sp>
    </p:spTree>
    <p:extLst>
      <p:ext uri="{BB962C8B-B14F-4D97-AF65-F5344CB8AC3E}">
        <p14:creationId xmlns:p14="http://schemas.microsoft.com/office/powerpoint/2010/main" val="3533899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t>Les différents types de pompes centrifuges</a:t>
            </a:r>
            <a:endParaRPr lang="fr-FR" dirty="0"/>
          </a:p>
        </p:txBody>
      </p:sp>
      <p:pic>
        <p:nvPicPr>
          <p:cNvPr id="1026" name="Picture 2"/>
          <p:cNvPicPr>
            <a:picLocks noChangeAspect="1" noChangeArrowheads="1"/>
          </p:cNvPicPr>
          <p:nvPr/>
        </p:nvPicPr>
        <p:blipFill>
          <a:blip r:embed="rId2"/>
          <a:srcRect/>
          <a:stretch>
            <a:fillRect/>
          </a:stretch>
        </p:blipFill>
        <p:spPr bwMode="auto">
          <a:xfrm>
            <a:off x="2084596" y="2014704"/>
            <a:ext cx="3797090" cy="308593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6587390" y="2090375"/>
            <a:ext cx="3794891" cy="2981699"/>
          </a:xfrm>
          <a:prstGeom prst="rect">
            <a:avLst/>
          </a:prstGeom>
          <a:noFill/>
          <a:ln w="9525">
            <a:noFill/>
            <a:miter lim="800000"/>
            <a:headEnd/>
            <a:tailEnd/>
          </a:ln>
          <a:effectLst/>
        </p:spPr>
      </p:pic>
    </p:spTree>
    <p:extLst>
      <p:ext uri="{BB962C8B-B14F-4D97-AF65-F5344CB8AC3E}">
        <p14:creationId xmlns:p14="http://schemas.microsoft.com/office/powerpoint/2010/main" val="2373449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024034" y="2214554"/>
            <a:ext cx="8077200" cy="1673352"/>
          </a:xfrm>
        </p:spPr>
        <p:txBody>
          <a:bodyPr anchor="ctr">
            <a:normAutofit/>
          </a:bodyPr>
          <a:lstStyle/>
          <a:p>
            <a:pPr algn="ctr"/>
            <a:r>
              <a:rPr lang="fr-FR" sz="4800" dirty="0">
                <a:latin typeface="Arial Rounded MT Bold" pitchFamily="34" charset="0"/>
              </a:rPr>
              <a:t>Les Pompes </a:t>
            </a:r>
            <a:r>
              <a:rPr lang="fr-FR" sz="4800" dirty="0">
                <a:latin typeface="Arial Rounded MT Bold" pitchFamily="34" charset="0"/>
              </a:rPr>
              <a:t>Volumétriques </a:t>
            </a:r>
          </a:p>
        </p:txBody>
      </p:sp>
    </p:spTree>
    <p:extLst>
      <p:ext uri="{BB962C8B-B14F-4D97-AF65-F5344CB8AC3E}">
        <p14:creationId xmlns:p14="http://schemas.microsoft.com/office/powerpoint/2010/main" val="6551839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79576" y="476672"/>
            <a:ext cx="8013192" cy="767578"/>
          </a:xfrm>
        </p:spPr>
        <p:txBody>
          <a:bodyPr>
            <a:normAutofit fontScale="90000"/>
          </a:bodyPr>
          <a:lstStyle/>
          <a:p>
            <a:pPr lvl="0" algn="ct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smtClean="0"/>
              <a:t>Définition </a:t>
            </a:r>
            <a:r>
              <a:rPr lang="fr-FR" dirty="0"/>
              <a:t>et </a:t>
            </a:r>
            <a:r>
              <a:rPr lang="fr-FR" dirty="0" smtClean="0"/>
              <a:t>principe</a:t>
            </a:r>
            <a:endParaRPr lang="fr-FR" dirty="0"/>
          </a:p>
        </p:txBody>
      </p:sp>
      <p:sp>
        <p:nvSpPr>
          <p:cNvPr id="3" name="Espace réservé du texte 2"/>
          <p:cNvSpPr>
            <a:spLocks noGrp="1"/>
          </p:cNvSpPr>
          <p:nvPr>
            <p:ph type="body" idx="1"/>
          </p:nvPr>
        </p:nvSpPr>
        <p:spPr>
          <a:xfrm>
            <a:off x="2095472" y="1928802"/>
            <a:ext cx="8022336" cy="4380518"/>
          </a:xfrm>
        </p:spPr>
        <p:style>
          <a:lnRef idx="1">
            <a:schemeClr val="accent2"/>
          </a:lnRef>
          <a:fillRef idx="2">
            <a:schemeClr val="accent2"/>
          </a:fillRef>
          <a:effectRef idx="1">
            <a:schemeClr val="accent2"/>
          </a:effectRef>
          <a:fontRef idx="minor">
            <a:schemeClr val="dk1"/>
          </a:fontRef>
        </p:style>
        <p:txBody>
          <a:bodyPr>
            <a:noAutofit/>
          </a:bodyPr>
          <a:lstStyle/>
          <a:p>
            <a:pPr>
              <a:lnSpc>
                <a:spcPct val="160000"/>
              </a:lnSpc>
            </a:pPr>
            <a:r>
              <a:rPr lang="fr-FR" sz="2400" dirty="0">
                <a:solidFill>
                  <a:schemeClr val="bg1"/>
                </a:solidFill>
                <a:latin typeface="Arial Rounded MT Bold" pitchFamily="34" charset="0"/>
              </a:rPr>
              <a:t>Un volume V de fluide emprisonné dans un espace </a:t>
            </a:r>
            <a:r>
              <a:rPr lang="fr-FR" sz="2400" dirty="0">
                <a:solidFill>
                  <a:schemeClr val="bg1"/>
                </a:solidFill>
                <a:latin typeface="Arial Rounded MT Bold" pitchFamily="34" charset="0"/>
              </a:rPr>
              <a:t>donné (le </a:t>
            </a:r>
            <a:r>
              <a:rPr lang="fr-FR" sz="2400" dirty="0">
                <a:solidFill>
                  <a:schemeClr val="bg1"/>
                </a:solidFill>
                <a:latin typeface="Arial Rounded MT Bold" pitchFamily="34" charset="0"/>
              </a:rPr>
              <a:t>récipient de départ) est contraint à se déplacer de </a:t>
            </a:r>
            <a:r>
              <a:rPr lang="fr-FR" sz="2400" dirty="0">
                <a:solidFill>
                  <a:schemeClr val="bg1"/>
                </a:solidFill>
                <a:latin typeface="Arial Rounded MT Bold" pitchFamily="34" charset="0"/>
              </a:rPr>
              <a:t>l’entrée vers </a:t>
            </a:r>
            <a:r>
              <a:rPr lang="fr-FR" sz="2400" dirty="0">
                <a:solidFill>
                  <a:schemeClr val="bg1"/>
                </a:solidFill>
                <a:latin typeface="Arial Rounded MT Bold" pitchFamily="34" charset="0"/>
              </a:rPr>
              <a:t>la sortie de la pompe par un système mécanique.</a:t>
            </a:r>
          </a:p>
          <a:p>
            <a:pPr>
              <a:lnSpc>
                <a:spcPct val="160000"/>
              </a:lnSpc>
            </a:pPr>
            <a:r>
              <a:rPr lang="fr-FR" sz="2400" dirty="0">
                <a:solidFill>
                  <a:schemeClr val="bg1"/>
                </a:solidFill>
                <a:latin typeface="Arial Rounded MT Bold" pitchFamily="34" charset="0"/>
              </a:rPr>
              <a:t>Ce volume prélevé dans la conduite d’aspiration </a:t>
            </a:r>
            <a:r>
              <a:rPr lang="fr-FR" sz="2400" dirty="0">
                <a:solidFill>
                  <a:schemeClr val="bg1"/>
                </a:solidFill>
                <a:latin typeface="Arial Rounded MT Bold" pitchFamily="34" charset="0"/>
              </a:rPr>
              <a:t>engendre une </a:t>
            </a:r>
            <a:r>
              <a:rPr lang="fr-FR" sz="2400" dirty="0">
                <a:solidFill>
                  <a:schemeClr val="bg1"/>
                </a:solidFill>
                <a:latin typeface="Arial Rounded MT Bold" pitchFamily="34" charset="0"/>
              </a:rPr>
              <a:t>dépression qui fait avancer le fluide vers la </a:t>
            </a:r>
            <a:r>
              <a:rPr lang="fr-FR" sz="2400" dirty="0">
                <a:solidFill>
                  <a:schemeClr val="bg1"/>
                </a:solidFill>
                <a:latin typeface="Arial Rounded MT Bold" pitchFamily="34" charset="0"/>
              </a:rPr>
              <a:t>pompe par </a:t>
            </a:r>
            <a:r>
              <a:rPr lang="fr-FR" sz="2400" dirty="0">
                <a:solidFill>
                  <a:schemeClr val="bg1"/>
                </a:solidFill>
                <a:latin typeface="Arial Rounded MT Bold" pitchFamily="34" charset="0"/>
              </a:rPr>
              <a:t>aspiration.</a:t>
            </a:r>
          </a:p>
        </p:txBody>
      </p:sp>
    </p:spTree>
    <p:extLst>
      <p:ext uri="{BB962C8B-B14F-4D97-AF65-F5344CB8AC3E}">
        <p14:creationId xmlns:p14="http://schemas.microsoft.com/office/powerpoint/2010/main" val="7726738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024034" y="2924944"/>
            <a:ext cx="8268734" cy="3147262"/>
          </a:xfrm>
        </p:spPr>
        <p:style>
          <a:lnRef idx="1">
            <a:schemeClr val="accent2"/>
          </a:lnRef>
          <a:fillRef idx="2">
            <a:schemeClr val="accent2"/>
          </a:fillRef>
          <a:effectRef idx="1">
            <a:schemeClr val="accent2"/>
          </a:effectRef>
          <a:fontRef idx="minor">
            <a:schemeClr val="dk1"/>
          </a:fontRef>
        </p:style>
        <p:txBody>
          <a:bodyPr>
            <a:normAutofit/>
          </a:bodyPr>
          <a:lstStyle/>
          <a:p>
            <a:pPr>
              <a:lnSpc>
                <a:spcPct val="160000"/>
              </a:lnSpc>
            </a:pPr>
            <a:r>
              <a:rPr lang="fr-FR" sz="2800" dirty="0">
                <a:solidFill>
                  <a:schemeClr val="bg1"/>
                </a:solidFill>
                <a:latin typeface="Arial Rounded MT Bold" pitchFamily="34" charset="0"/>
              </a:rPr>
              <a:t>On distingue deux grands types de pompes volumétriques :</a:t>
            </a:r>
          </a:p>
          <a:p>
            <a:pPr>
              <a:lnSpc>
                <a:spcPct val="160000"/>
              </a:lnSpc>
            </a:pPr>
            <a:r>
              <a:rPr lang="fr-FR" sz="2800" dirty="0">
                <a:solidFill>
                  <a:schemeClr val="bg1"/>
                </a:solidFill>
                <a:latin typeface="Arial Rounded MT Bold" pitchFamily="34" charset="0"/>
              </a:rPr>
              <a:t>• Les pompes alternatives</a:t>
            </a:r>
          </a:p>
          <a:p>
            <a:pPr>
              <a:lnSpc>
                <a:spcPct val="160000"/>
              </a:lnSpc>
            </a:pPr>
            <a:r>
              <a:rPr lang="fr-FR" sz="2800" dirty="0">
                <a:solidFill>
                  <a:schemeClr val="bg1"/>
                </a:solidFill>
                <a:latin typeface="Arial Rounded MT Bold" pitchFamily="34" charset="0"/>
              </a:rPr>
              <a:t>• Les pompes rotatives</a:t>
            </a:r>
          </a:p>
        </p:txBody>
      </p:sp>
      <p:sp>
        <p:nvSpPr>
          <p:cNvPr id="5" name="Titre 1"/>
          <p:cNvSpPr>
            <a:spLocks noGrp="1"/>
          </p:cNvSpPr>
          <p:nvPr>
            <p:ph type="title"/>
          </p:nvPr>
        </p:nvSpPr>
        <p:spPr>
          <a:xfrm>
            <a:off x="2279576" y="476672"/>
            <a:ext cx="8013192" cy="767578"/>
          </a:xfrm>
        </p:spPr>
        <p:txBody>
          <a:bodyPr>
            <a:normAutofit fontScale="90000"/>
          </a:bodyPr>
          <a:lstStyle/>
          <a:p>
            <a:pPr lvl="0" algn="ct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smtClean="0"/>
              <a:t>Définition </a:t>
            </a:r>
            <a:r>
              <a:rPr lang="fr-FR" dirty="0"/>
              <a:t>et </a:t>
            </a:r>
            <a:r>
              <a:rPr lang="fr-FR" dirty="0" smtClean="0"/>
              <a:t>principe</a:t>
            </a:r>
            <a:endParaRPr lang="fr-FR" dirty="0"/>
          </a:p>
        </p:txBody>
      </p:sp>
    </p:spTree>
    <p:extLst>
      <p:ext uri="{BB962C8B-B14F-4D97-AF65-F5344CB8AC3E}">
        <p14:creationId xmlns:p14="http://schemas.microsoft.com/office/powerpoint/2010/main" val="2660501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919536" y="2924944"/>
            <a:ext cx="8439472" cy="2160240"/>
          </a:xfrm>
        </p:spPr>
        <p:style>
          <a:lnRef idx="1">
            <a:schemeClr val="accent3"/>
          </a:lnRef>
          <a:fillRef idx="3">
            <a:schemeClr val="accent3"/>
          </a:fillRef>
          <a:effectRef idx="2">
            <a:schemeClr val="accent3"/>
          </a:effectRef>
          <a:fontRef idx="minor">
            <a:schemeClr val="lt1"/>
          </a:fontRef>
        </p:style>
        <p:txBody>
          <a:bodyPr>
            <a:noAutofit/>
          </a:bodyPr>
          <a:lstStyle/>
          <a:p>
            <a:r>
              <a:rPr lang="fr-FR" sz="2400" dirty="0">
                <a:latin typeface="Arial Rounded MT Bold" panose="020F0704030504030204" pitchFamily="34" charset="0"/>
              </a:rPr>
              <a:t>Les pompes volumétriques rotatives </a:t>
            </a:r>
            <a:r>
              <a:rPr lang="fr-FR" sz="2400" dirty="0">
                <a:latin typeface="Arial Rounded MT Bold" panose="020F0704030504030204" pitchFamily="34" charset="0"/>
              </a:rPr>
              <a:t>sont des </a:t>
            </a:r>
            <a:r>
              <a:rPr lang="fr-FR" sz="2400" dirty="0">
                <a:latin typeface="Arial Rounded MT Bold" panose="020F0704030504030204" pitchFamily="34" charset="0"/>
              </a:rPr>
              <a:t>pompes à vis, à engrenages, à palettes, </a:t>
            </a:r>
            <a:r>
              <a:rPr lang="fr-FR" sz="2400" dirty="0">
                <a:latin typeface="Arial Rounded MT Bold" panose="020F0704030504030204" pitchFamily="34" charset="0"/>
              </a:rPr>
              <a:t>à lobes.</a:t>
            </a:r>
          </a:p>
          <a:p>
            <a:endParaRPr lang="fr-FR" sz="2400" dirty="0">
              <a:latin typeface="Arial Rounded MT Bold" panose="020F0704030504030204" pitchFamily="34" charset="0"/>
            </a:endParaRPr>
          </a:p>
          <a:p>
            <a:r>
              <a:rPr lang="fr-FR" sz="2400" dirty="0">
                <a:latin typeface="Arial Rounded MT Bold" panose="020F0704030504030204" pitchFamily="34" charset="0"/>
              </a:rPr>
              <a:t>Par contre, les pompes alternatives sont </a:t>
            </a:r>
            <a:r>
              <a:rPr lang="fr-FR" sz="2400" dirty="0">
                <a:latin typeface="Arial Rounded MT Bold" panose="020F0704030504030204" pitchFamily="34" charset="0"/>
              </a:rPr>
              <a:t>à piston</a:t>
            </a:r>
            <a:r>
              <a:rPr lang="fr-FR" sz="2400" dirty="0">
                <a:latin typeface="Arial Rounded MT Bold" panose="020F0704030504030204" pitchFamily="34" charset="0"/>
              </a:rPr>
              <a:t>, à diaphragme, à cylindre, à vérin.</a:t>
            </a:r>
          </a:p>
        </p:txBody>
      </p:sp>
    </p:spTree>
    <p:extLst>
      <p:ext uri="{BB962C8B-B14F-4D97-AF65-F5344CB8AC3E}">
        <p14:creationId xmlns:p14="http://schemas.microsoft.com/office/powerpoint/2010/main" val="355963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166910" y="2571744"/>
            <a:ext cx="8077200" cy="1673352"/>
          </a:xfrm>
        </p:spPr>
        <p:txBody>
          <a:bodyPr>
            <a:normAutofit/>
          </a:bodyPr>
          <a:lstStyle/>
          <a:p>
            <a:pPr algn="ctr"/>
            <a:r>
              <a:rPr lang="fr-FR" sz="7200" dirty="0">
                <a:latin typeface="Algerian" pitchFamily="82" charset="0"/>
              </a:rPr>
              <a:t>Les pompes </a:t>
            </a:r>
            <a:endParaRPr lang="fr-FR" sz="7200" dirty="0">
              <a:latin typeface="Algerian" pitchFamily="82" charset="0"/>
            </a:endParaRPr>
          </a:p>
        </p:txBody>
      </p:sp>
    </p:spTree>
    <p:extLst>
      <p:ext uri="{BB962C8B-B14F-4D97-AF65-F5344CB8AC3E}">
        <p14:creationId xmlns:p14="http://schemas.microsoft.com/office/powerpoint/2010/main" val="3354211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07568" y="3212976"/>
            <a:ext cx="8013192" cy="1636776"/>
          </a:xfrm>
        </p:spPr>
        <p:style>
          <a:lnRef idx="2">
            <a:schemeClr val="dk1">
              <a:shade val="50000"/>
            </a:schemeClr>
          </a:lnRef>
          <a:fillRef idx="1">
            <a:schemeClr val="dk1"/>
          </a:fillRef>
          <a:effectRef idx="0">
            <a:schemeClr val="dk1"/>
          </a:effectRef>
          <a:fontRef idx="minor">
            <a:schemeClr val="lt1"/>
          </a:fontRef>
        </p:style>
        <p:txBody>
          <a:bodyPr anchor="ctr"/>
          <a:lstStyle/>
          <a:p>
            <a:pPr algn="ctr"/>
            <a:r>
              <a:rPr lang="fr-FR" sz="4800" dirty="0">
                <a:solidFill>
                  <a:srgbClr val="FFC000"/>
                </a:solidFill>
                <a:latin typeface="Arial Rounded MT Bold" pitchFamily="34" charset="0"/>
              </a:rPr>
              <a:t>Les pompes alternatives ou à pistons axiaux</a:t>
            </a:r>
            <a:endParaRPr lang="fr-FR" dirty="0">
              <a:solidFill>
                <a:srgbClr val="FFC000"/>
              </a:solidFill>
            </a:endParaRPr>
          </a:p>
        </p:txBody>
      </p:sp>
    </p:spTree>
    <p:extLst>
      <p:ext uri="{BB962C8B-B14F-4D97-AF65-F5344CB8AC3E}">
        <p14:creationId xmlns:p14="http://schemas.microsoft.com/office/powerpoint/2010/main" val="744532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135560" y="1556792"/>
            <a:ext cx="8022336" cy="3960440"/>
          </a:xfrm>
        </p:spPr>
        <p:style>
          <a:lnRef idx="1">
            <a:schemeClr val="accent3"/>
          </a:lnRef>
          <a:fillRef idx="2">
            <a:schemeClr val="accent3"/>
          </a:fillRef>
          <a:effectRef idx="1">
            <a:schemeClr val="accent3"/>
          </a:effectRef>
          <a:fontRef idx="minor">
            <a:schemeClr val="dk1"/>
          </a:fontRef>
        </p:style>
        <p:txBody>
          <a:bodyPr>
            <a:normAutofit fontScale="62500" lnSpcReduction="20000"/>
          </a:bodyPr>
          <a:lstStyle/>
          <a:p>
            <a:pPr>
              <a:lnSpc>
                <a:spcPct val="150000"/>
              </a:lnSpc>
            </a:pPr>
            <a:endParaRPr lang="fr-FR" sz="2800" dirty="0">
              <a:solidFill>
                <a:schemeClr val="bg1"/>
              </a:solidFill>
              <a:latin typeface="Arial Rounded MT Bold" pitchFamily="34" charset="0"/>
            </a:endParaRPr>
          </a:p>
          <a:p>
            <a:pPr>
              <a:lnSpc>
                <a:spcPct val="150000"/>
              </a:lnSpc>
            </a:pPr>
            <a:r>
              <a:rPr lang="fr-FR" sz="4400" dirty="0">
                <a:solidFill>
                  <a:schemeClr val="bg1"/>
                </a:solidFill>
                <a:latin typeface="Arial Rounded MT Bold" pitchFamily="34" charset="0"/>
              </a:rPr>
              <a:t>Les pompes à piston constituent l’un des plus anciens types de pompes </a:t>
            </a:r>
            <a:r>
              <a:rPr lang="fr-FR" sz="4400" dirty="0">
                <a:solidFill>
                  <a:schemeClr val="bg1"/>
                </a:solidFill>
                <a:latin typeface="Arial Rounded MT Bold" pitchFamily="34" charset="0"/>
              </a:rPr>
              <a:t>et demeurent </a:t>
            </a:r>
            <a:r>
              <a:rPr lang="fr-FR" sz="4400" dirty="0">
                <a:solidFill>
                  <a:schemeClr val="bg1"/>
                </a:solidFill>
                <a:latin typeface="Arial Rounded MT Bold" pitchFamily="34" charset="0"/>
              </a:rPr>
              <a:t>parmi les plus répandues. Comme son nom l’indique la pompe </a:t>
            </a:r>
            <a:r>
              <a:rPr lang="fr-FR" sz="4400" dirty="0">
                <a:solidFill>
                  <a:schemeClr val="bg1"/>
                </a:solidFill>
                <a:latin typeface="Arial Rounded MT Bold" pitchFamily="34" charset="0"/>
              </a:rPr>
              <a:t>à piston </a:t>
            </a:r>
            <a:r>
              <a:rPr lang="fr-FR" sz="4400" dirty="0">
                <a:solidFill>
                  <a:schemeClr val="bg1"/>
                </a:solidFill>
                <a:latin typeface="Arial Rounded MT Bold" pitchFamily="34" charset="0"/>
              </a:rPr>
              <a:t>utilise les variations de volumes occasionnées par le déplacement </a:t>
            </a:r>
            <a:r>
              <a:rPr lang="fr-FR" sz="4400" dirty="0">
                <a:solidFill>
                  <a:schemeClr val="bg1"/>
                </a:solidFill>
                <a:latin typeface="Arial Rounded MT Bold" pitchFamily="34" charset="0"/>
              </a:rPr>
              <a:t>d’un piston </a:t>
            </a:r>
            <a:r>
              <a:rPr lang="fr-FR" sz="4400" dirty="0">
                <a:solidFill>
                  <a:schemeClr val="bg1"/>
                </a:solidFill>
                <a:latin typeface="Arial Rounded MT Bold" pitchFamily="34" charset="0"/>
              </a:rPr>
              <a:t>dans un cylindre.</a:t>
            </a:r>
          </a:p>
        </p:txBody>
      </p:sp>
    </p:spTree>
    <p:extLst>
      <p:ext uri="{BB962C8B-B14F-4D97-AF65-F5344CB8AC3E}">
        <p14:creationId xmlns:p14="http://schemas.microsoft.com/office/powerpoint/2010/main" val="4287605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847528" y="1772816"/>
            <a:ext cx="8522402" cy="3143272"/>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nSpc>
                <a:spcPct val="160000"/>
              </a:lnSpc>
            </a:pPr>
            <a:r>
              <a:rPr lang="fr-FR" sz="2800" dirty="0">
                <a:solidFill>
                  <a:schemeClr val="bg1"/>
                </a:solidFill>
                <a:latin typeface="Arial Rounded MT Bold" pitchFamily="34" charset="0"/>
              </a:rPr>
              <a:t>Ces machines ont donc un fonctionnement alternatifs et nécessite un jeu </a:t>
            </a:r>
            <a:r>
              <a:rPr lang="fr-FR" sz="2800" dirty="0">
                <a:solidFill>
                  <a:schemeClr val="bg1"/>
                </a:solidFill>
                <a:latin typeface="Arial Rounded MT Bold" pitchFamily="34" charset="0"/>
              </a:rPr>
              <a:t>de soupapes </a:t>
            </a:r>
            <a:r>
              <a:rPr lang="fr-FR" sz="2800" dirty="0">
                <a:solidFill>
                  <a:schemeClr val="bg1"/>
                </a:solidFill>
                <a:latin typeface="Arial Rounded MT Bold" pitchFamily="34" charset="0"/>
              </a:rPr>
              <a:t>ou de clapets pour obtenir tantôt l’aspiration dans le cylindre </a:t>
            </a:r>
            <a:r>
              <a:rPr lang="fr-FR" sz="2800" dirty="0">
                <a:solidFill>
                  <a:schemeClr val="bg1"/>
                </a:solidFill>
                <a:latin typeface="Arial Rounded MT Bold" pitchFamily="34" charset="0"/>
              </a:rPr>
              <a:t>tantôt son </a:t>
            </a:r>
            <a:r>
              <a:rPr lang="fr-FR" sz="2800" dirty="0">
                <a:solidFill>
                  <a:schemeClr val="bg1"/>
                </a:solidFill>
                <a:latin typeface="Arial Rounded MT Bold" pitchFamily="34" charset="0"/>
              </a:rPr>
              <a:t>refoulement.</a:t>
            </a:r>
          </a:p>
          <a:p>
            <a:pPr>
              <a:lnSpc>
                <a:spcPct val="160000"/>
              </a:lnSpc>
            </a:pPr>
            <a:r>
              <a:rPr lang="fr-FR" sz="2800" dirty="0">
                <a:solidFill>
                  <a:schemeClr val="bg1"/>
                </a:solidFill>
                <a:latin typeface="Arial Rounded MT Bold" pitchFamily="34" charset="0"/>
              </a:rPr>
              <a:t>Il existe différentes types de pompes à piston :</a:t>
            </a:r>
          </a:p>
        </p:txBody>
      </p:sp>
    </p:spTree>
    <p:extLst>
      <p:ext uri="{BB962C8B-B14F-4D97-AF65-F5344CB8AC3E}">
        <p14:creationId xmlns:p14="http://schemas.microsoft.com/office/powerpoint/2010/main" val="35296189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775521" y="5157193"/>
            <a:ext cx="3824573" cy="461665"/>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fr-FR" sz="2400" dirty="0">
                <a:solidFill>
                  <a:prstClr val="black"/>
                </a:solidFill>
                <a:latin typeface="Arial Rounded MT Bold" panose="020F0704030504030204" pitchFamily="34" charset="0"/>
              </a:rPr>
              <a:t>Les pompes alternatives</a:t>
            </a:r>
          </a:p>
        </p:txBody>
      </p:sp>
      <p:sp>
        <p:nvSpPr>
          <p:cNvPr id="7" name="Rectangle 6"/>
          <p:cNvSpPr/>
          <p:nvPr/>
        </p:nvSpPr>
        <p:spPr>
          <a:xfrm>
            <a:off x="1871043" y="980728"/>
            <a:ext cx="2915735" cy="40011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fr-FR" sz="2000" dirty="0">
                <a:solidFill>
                  <a:prstClr val="black"/>
                </a:solidFill>
                <a:latin typeface="Arial Rounded MT Bold" panose="020F0704030504030204" pitchFamily="34" charset="0"/>
              </a:rPr>
              <a:t>Pompes à simple effet</a:t>
            </a:r>
          </a:p>
        </p:txBody>
      </p:sp>
      <p:sp>
        <p:nvSpPr>
          <p:cNvPr id="8" name="Rectangle 7"/>
          <p:cNvSpPr/>
          <p:nvPr/>
        </p:nvSpPr>
        <p:spPr>
          <a:xfrm>
            <a:off x="3312976" y="2186456"/>
            <a:ext cx="2947602" cy="40011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fr-FR" sz="2000" dirty="0">
                <a:solidFill>
                  <a:prstClr val="black"/>
                </a:solidFill>
                <a:latin typeface="Arial Rounded MT Bold" panose="020F0704030504030204" pitchFamily="34" charset="0"/>
              </a:rPr>
              <a:t>Pompes à double effet</a:t>
            </a:r>
          </a:p>
        </p:txBody>
      </p:sp>
      <p:sp>
        <p:nvSpPr>
          <p:cNvPr id="9" name="Rectangle 8"/>
          <p:cNvSpPr/>
          <p:nvPr/>
        </p:nvSpPr>
        <p:spPr>
          <a:xfrm>
            <a:off x="5159896" y="3685094"/>
            <a:ext cx="4858894" cy="400110"/>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fr-FR" sz="2000" dirty="0">
                <a:solidFill>
                  <a:prstClr val="black"/>
                </a:solidFill>
                <a:latin typeface="Arial Rounded MT Bold" panose="020F0704030504030204" pitchFamily="34" charset="0"/>
              </a:rPr>
              <a:t>Pompes à plusieurs pistons déphasés</a:t>
            </a:r>
          </a:p>
        </p:txBody>
      </p:sp>
      <p:sp>
        <p:nvSpPr>
          <p:cNvPr id="10" name="Flèche droite 9"/>
          <p:cNvSpPr/>
          <p:nvPr/>
        </p:nvSpPr>
        <p:spPr>
          <a:xfrm rot="16200000">
            <a:off x="443371" y="3124999"/>
            <a:ext cx="3384378" cy="288032"/>
          </a:xfrm>
          <a:prstGeom prst="rightArrow">
            <a:avLst/>
          </a:prstGeom>
          <a:solidFill>
            <a:srgbClr val="00B0F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11" name="Flèche droite 10"/>
          <p:cNvSpPr/>
          <p:nvPr/>
        </p:nvSpPr>
        <p:spPr>
          <a:xfrm rot="16200000">
            <a:off x="2552498" y="3755522"/>
            <a:ext cx="2245779" cy="232714"/>
          </a:xfrm>
          <a:prstGeom prst="rightArrow">
            <a:avLst/>
          </a:prstGeom>
          <a:solidFill>
            <a:srgbClr val="00B0F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12" name="Flèche droite 11"/>
          <p:cNvSpPr/>
          <p:nvPr/>
        </p:nvSpPr>
        <p:spPr>
          <a:xfrm rot="16200000">
            <a:off x="5081138" y="4475814"/>
            <a:ext cx="747142" cy="290768"/>
          </a:xfrm>
          <a:prstGeom prst="rightArrow">
            <a:avLst/>
          </a:prstGeom>
          <a:solidFill>
            <a:srgbClr val="00B0F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Tree>
    <p:extLst>
      <p:ext uri="{BB962C8B-B14F-4D97-AF65-F5344CB8AC3E}">
        <p14:creationId xmlns:p14="http://schemas.microsoft.com/office/powerpoint/2010/main" val="8049831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063552" y="3356992"/>
            <a:ext cx="8429684" cy="1366442"/>
          </a:xfrm>
        </p:spPr>
        <p:style>
          <a:lnRef idx="1">
            <a:schemeClr val="accent2"/>
          </a:lnRef>
          <a:fillRef idx="2">
            <a:schemeClr val="accent2"/>
          </a:fillRef>
          <a:effectRef idx="1">
            <a:schemeClr val="accent2"/>
          </a:effectRef>
          <a:fontRef idx="minor">
            <a:schemeClr val="dk1"/>
          </a:fontRef>
        </p:style>
        <p:txBody>
          <a:bodyPr>
            <a:noAutofit/>
          </a:bodyPr>
          <a:lstStyle/>
          <a:p>
            <a:pPr>
              <a:lnSpc>
                <a:spcPct val="150000"/>
              </a:lnSpc>
            </a:pPr>
            <a:r>
              <a:rPr lang="fr-FR" sz="2800" b="1" dirty="0">
                <a:solidFill>
                  <a:schemeClr val="bg1"/>
                </a:solidFill>
                <a:latin typeface="Arial Rounded MT Bold" pitchFamily="34" charset="0"/>
              </a:rPr>
              <a:t>le refoulement et l’aspiration n’a lieu que pour </a:t>
            </a:r>
            <a:r>
              <a:rPr lang="fr-FR" sz="2800" b="1" dirty="0">
                <a:solidFill>
                  <a:schemeClr val="bg1"/>
                </a:solidFill>
                <a:latin typeface="Arial Rounded MT Bold" pitchFamily="34" charset="0"/>
              </a:rPr>
              <a:t>un sens </a:t>
            </a:r>
            <a:r>
              <a:rPr lang="fr-FR" sz="2800" b="1" dirty="0">
                <a:solidFill>
                  <a:schemeClr val="bg1"/>
                </a:solidFill>
                <a:latin typeface="Arial Rounded MT Bold" pitchFamily="34" charset="0"/>
              </a:rPr>
              <a:t>de déplacement du piston</a:t>
            </a:r>
            <a:r>
              <a:rPr lang="fr-FR" sz="2800" b="1" dirty="0">
                <a:solidFill>
                  <a:schemeClr val="bg1"/>
                </a:solidFill>
                <a:latin typeface="Arial Rounded MT Bold" pitchFamily="34" charset="0"/>
              </a:rPr>
              <a:t> </a:t>
            </a:r>
            <a:endParaRPr lang="fr-FR" sz="2800" dirty="0">
              <a:solidFill>
                <a:schemeClr val="bg1"/>
              </a:solidFill>
              <a:latin typeface="Arial Rounded MT Bold" pitchFamily="34" charset="0"/>
            </a:endParaRPr>
          </a:p>
        </p:txBody>
      </p:sp>
      <p:sp>
        <p:nvSpPr>
          <p:cNvPr id="4" name="Rectangle 3"/>
          <p:cNvSpPr/>
          <p:nvPr/>
        </p:nvSpPr>
        <p:spPr>
          <a:xfrm>
            <a:off x="3791744" y="332656"/>
            <a:ext cx="4320480" cy="5232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fr-FR" sz="2800" dirty="0">
                <a:solidFill>
                  <a:prstClr val="black"/>
                </a:solidFill>
                <a:latin typeface="Arial Rounded MT Bold" panose="020F0704030504030204" pitchFamily="34" charset="0"/>
              </a:rPr>
              <a:t>Pompes à simple effet</a:t>
            </a:r>
          </a:p>
        </p:txBody>
      </p:sp>
    </p:spTree>
    <p:extLst>
      <p:ext uri="{BB962C8B-B14F-4D97-AF65-F5344CB8AC3E}">
        <p14:creationId xmlns:p14="http://schemas.microsoft.com/office/powerpoint/2010/main" val="42265978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105885" y="1160746"/>
            <a:ext cx="6019869" cy="2376264"/>
          </a:xfrm>
          <a:prstGeom prst="rect">
            <a:avLst/>
          </a:prstGeom>
        </p:spPr>
      </p:pic>
      <p:sp>
        <p:nvSpPr>
          <p:cNvPr id="6" name="Rectangle 5"/>
          <p:cNvSpPr/>
          <p:nvPr/>
        </p:nvSpPr>
        <p:spPr>
          <a:xfrm>
            <a:off x="3791744" y="332656"/>
            <a:ext cx="4320480" cy="52322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fr-FR" sz="2800" dirty="0">
                <a:solidFill>
                  <a:prstClr val="black"/>
                </a:solidFill>
                <a:latin typeface="Arial Rounded MT Bold" panose="020F0704030504030204" pitchFamily="34" charset="0"/>
              </a:rPr>
              <a:t>Pompes à simple effet</a:t>
            </a:r>
          </a:p>
        </p:txBody>
      </p:sp>
      <p:pic>
        <p:nvPicPr>
          <p:cNvPr id="3" name="Image 2"/>
          <p:cNvPicPr>
            <a:picLocks noChangeAspect="1"/>
          </p:cNvPicPr>
          <p:nvPr/>
        </p:nvPicPr>
        <p:blipFill>
          <a:blip r:embed="rId3"/>
          <a:stretch>
            <a:fillRect/>
          </a:stretch>
        </p:blipFill>
        <p:spPr>
          <a:xfrm>
            <a:off x="4511824" y="3789040"/>
            <a:ext cx="3207990" cy="2697628"/>
          </a:xfrm>
          <a:prstGeom prst="rect">
            <a:avLst/>
          </a:prstGeom>
        </p:spPr>
      </p:pic>
    </p:spTree>
    <p:extLst>
      <p:ext uri="{BB962C8B-B14F-4D97-AF65-F5344CB8AC3E}">
        <p14:creationId xmlns:p14="http://schemas.microsoft.com/office/powerpoint/2010/main" val="42327712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711625" y="332657"/>
            <a:ext cx="6829425" cy="3552825"/>
          </a:xfrm>
          <a:prstGeom prst="rect">
            <a:avLst/>
          </a:prstGeom>
        </p:spPr>
      </p:pic>
      <p:sp>
        <p:nvSpPr>
          <p:cNvPr id="5" name="Rectangle 4"/>
          <p:cNvSpPr/>
          <p:nvPr/>
        </p:nvSpPr>
        <p:spPr>
          <a:xfrm>
            <a:off x="2706944" y="4437112"/>
            <a:ext cx="6125360" cy="193899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sz="2400" dirty="0">
                <a:solidFill>
                  <a:prstClr val="black"/>
                </a:solidFill>
              </a:rPr>
              <a:t>1- clapet d’aspiration</a:t>
            </a:r>
          </a:p>
          <a:p>
            <a:r>
              <a:rPr lang="fr-FR" sz="2400" dirty="0">
                <a:solidFill>
                  <a:prstClr val="black"/>
                </a:solidFill>
              </a:rPr>
              <a:t>2-clapet de refoulement</a:t>
            </a:r>
          </a:p>
          <a:p>
            <a:r>
              <a:rPr lang="fr-FR" sz="2400" dirty="0">
                <a:solidFill>
                  <a:prstClr val="black"/>
                </a:solidFill>
              </a:rPr>
              <a:t>Pa : pression atmosphérique</a:t>
            </a:r>
          </a:p>
          <a:p>
            <a:r>
              <a:rPr lang="fr-FR" sz="2400" dirty="0">
                <a:solidFill>
                  <a:prstClr val="black"/>
                </a:solidFill>
              </a:rPr>
              <a:t>P1 : pression de liquide dans le cylindre</a:t>
            </a:r>
          </a:p>
          <a:p>
            <a:r>
              <a:rPr lang="fr-FR" sz="2400" dirty="0">
                <a:solidFill>
                  <a:prstClr val="black"/>
                </a:solidFill>
              </a:rPr>
              <a:t>P2 : pression de liquide dans le réservoir</a:t>
            </a:r>
          </a:p>
        </p:txBody>
      </p:sp>
    </p:spTree>
    <p:extLst>
      <p:ext uri="{BB962C8B-B14F-4D97-AF65-F5344CB8AC3E}">
        <p14:creationId xmlns:p14="http://schemas.microsoft.com/office/powerpoint/2010/main" val="25781077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playback">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783632" y="1268761"/>
            <a:ext cx="6578600" cy="4625975"/>
          </a:xfrm>
        </p:spPr>
      </p:pic>
    </p:spTree>
    <p:extLst>
      <p:ext uri="{BB962C8B-B14F-4D97-AF65-F5344CB8AC3E}">
        <p14:creationId xmlns:p14="http://schemas.microsoft.com/office/powerpoint/2010/main" val="3803799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1991541" y="1005880"/>
            <a:ext cx="8329642" cy="1279341"/>
          </a:xfrm>
          <a:prstGeom prst="rect">
            <a:avLst/>
          </a:prstGeom>
        </p:spPr>
        <p:style>
          <a:lnRef idx="1">
            <a:schemeClr val="accent2"/>
          </a:lnRef>
          <a:fillRef idx="2">
            <a:schemeClr val="accent2"/>
          </a:fillRef>
          <a:effectRef idx="1">
            <a:schemeClr val="accent2"/>
          </a:effectRef>
          <a:fontRef idx="minor">
            <a:schemeClr val="dk1"/>
          </a:fontRef>
        </p:style>
        <p:txBody>
          <a:bodyPr vert="horz" lIns="146304" tIns="0" rIns="45720" bIns="0" rtlCol="0" anchor="t">
            <a:noAutofit/>
          </a:bodyPr>
          <a:lstStyle/>
          <a:p>
            <a:pPr>
              <a:lnSpc>
                <a:spcPct val="150000"/>
              </a:lnSpc>
              <a:buClr>
                <a:srgbClr val="F0AD00"/>
              </a:buClr>
              <a:buSzPct val="80000"/>
            </a:pPr>
            <a:r>
              <a:rPr lang="fr-FR" sz="2400" b="1" dirty="0">
                <a:solidFill>
                  <a:prstClr val="black"/>
                </a:solidFill>
                <a:latin typeface="Arial Rounded MT Bold" pitchFamily="34" charset="0"/>
              </a:rPr>
              <a:t>Pendant le va et vient du piston, la pompe aspire deux</a:t>
            </a:r>
          </a:p>
          <a:p>
            <a:pPr>
              <a:lnSpc>
                <a:spcPct val="150000"/>
              </a:lnSpc>
              <a:buClr>
                <a:srgbClr val="F0AD00"/>
              </a:buClr>
              <a:buSzPct val="80000"/>
            </a:pPr>
            <a:r>
              <a:rPr lang="fr-FR" sz="2400" b="1" dirty="0">
                <a:solidFill>
                  <a:prstClr val="black"/>
                </a:solidFill>
                <a:latin typeface="Arial Rounded MT Bold" pitchFamily="34" charset="0"/>
              </a:rPr>
              <a:t>fois et refoule deux fois.</a:t>
            </a:r>
            <a:endParaRPr lang="fr-FR" sz="2400" dirty="0">
              <a:solidFill>
                <a:prstClr val="black"/>
              </a:solidFill>
              <a:latin typeface="Arial Rounded MT Bold" pitchFamily="34" charset="0"/>
            </a:endParaRPr>
          </a:p>
        </p:txBody>
      </p:sp>
      <p:sp>
        <p:nvSpPr>
          <p:cNvPr id="5" name="Rectangle 4"/>
          <p:cNvSpPr/>
          <p:nvPr/>
        </p:nvSpPr>
        <p:spPr>
          <a:xfrm>
            <a:off x="3935761" y="404665"/>
            <a:ext cx="3785721" cy="46166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fr-FR" sz="2400" dirty="0">
                <a:solidFill>
                  <a:prstClr val="black"/>
                </a:solidFill>
                <a:latin typeface="Arial Rounded MT Bold" panose="020F0704030504030204" pitchFamily="34" charset="0"/>
              </a:rPr>
              <a:t>Pompes à double effet</a:t>
            </a:r>
          </a:p>
        </p:txBody>
      </p:sp>
      <p:pic>
        <p:nvPicPr>
          <p:cNvPr id="7" name="Image 6"/>
          <p:cNvPicPr>
            <a:picLocks noChangeAspect="1"/>
          </p:cNvPicPr>
          <p:nvPr/>
        </p:nvPicPr>
        <p:blipFill>
          <a:blip r:embed="rId2"/>
          <a:stretch>
            <a:fillRect/>
          </a:stretch>
        </p:blipFill>
        <p:spPr>
          <a:xfrm>
            <a:off x="2674976" y="2379934"/>
            <a:ext cx="6962775" cy="3686175"/>
          </a:xfrm>
          <a:prstGeom prst="rect">
            <a:avLst/>
          </a:prstGeom>
        </p:spPr>
      </p:pic>
      <p:sp>
        <p:nvSpPr>
          <p:cNvPr id="8" name="Rectangle 7"/>
          <p:cNvSpPr/>
          <p:nvPr/>
        </p:nvSpPr>
        <p:spPr>
          <a:xfrm>
            <a:off x="2855640" y="6193600"/>
            <a:ext cx="698477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fr-FR" dirty="0">
                <a:solidFill>
                  <a:prstClr val="black"/>
                </a:solidFill>
                <a:latin typeface="Arial Rounded MT Bold" panose="020F0704030504030204" pitchFamily="34" charset="0"/>
              </a:rPr>
              <a:t>1, 2 : Clapets d’aspiration et 3, 4: Clapets de refoulement</a:t>
            </a:r>
          </a:p>
        </p:txBody>
      </p:sp>
    </p:spTree>
    <p:extLst>
      <p:ext uri="{BB962C8B-B14F-4D97-AF65-F5344CB8AC3E}">
        <p14:creationId xmlns:p14="http://schemas.microsoft.com/office/powerpoint/2010/main" val="31130431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1931179" y="794321"/>
            <a:ext cx="8329642" cy="1714512"/>
          </a:xfrm>
          <a:prstGeom prst="rect">
            <a:avLst/>
          </a:prstGeom>
        </p:spPr>
        <p:style>
          <a:lnRef idx="1">
            <a:schemeClr val="accent2"/>
          </a:lnRef>
          <a:fillRef idx="2">
            <a:schemeClr val="accent2"/>
          </a:fillRef>
          <a:effectRef idx="1">
            <a:schemeClr val="accent2"/>
          </a:effectRef>
          <a:fontRef idx="minor">
            <a:schemeClr val="dk1"/>
          </a:fontRef>
        </p:style>
        <p:txBody>
          <a:bodyPr vert="horz" lIns="146304" tIns="0" rIns="45720" bIns="0" rtlCol="0" anchor="t">
            <a:noAutofit/>
          </a:bodyPr>
          <a:lstStyle/>
          <a:p>
            <a:pPr>
              <a:lnSpc>
                <a:spcPct val="150000"/>
              </a:lnSpc>
              <a:buClr>
                <a:srgbClr val="F0AD00"/>
              </a:buClr>
              <a:buSzPct val="80000"/>
            </a:pPr>
            <a:r>
              <a:rPr lang="fr-FR" sz="2000" b="1" dirty="0">
                <a:solidFill>
                  <a:prstClr val="black"/>
                </a:solidFill>
                <a:latin typeface="Arial Rounded MT Bold" pitchFamily="34" charset="0"/>
              </a:rPr>
              <a:t>Cette pompe est la liaison de trois pompes à piston </a:t>
            </a:r>
            <a:r>
              <a:rPr lang="fr-FR" sz="2000" b="1" dirty="0">
                <a:solidFill>
                  <a:prstClr val="black"/>
                </a:solidFill>
                <a:latin typeface="Arial Rounded MT Bold" pitchFamily="34" charset="0"/>
              </a:rPr>
              <a:t>à action </a:t>
            </a:r>
            <a:r>
              <a:rPr lang="fr-FR" sz="2000" b="1" dirty="0">
                <a:solidFill>
                  <a:prstClr val="black"/>
                </a:solidFill>
                <a:latin typeface="Arial Rounded MT Bold" pitchFamily="34" charset="0"/>
              </a:rPr>
              <a:t>simple grâce à l’existence d’un axe commun.</a:t>
            </a:r>
          </a:p>
          <a:p>
            <a:pPr>
              <a:lnSpc>
                <a:spcPct val="150000"/>
              </a:lnSpc>
              <a:buClr>
                <a:srgbClr val="F0AD00"/>
              </a:buClr>
              <a:buSzPct val="80000"/>
            </a:pPr>
            <a:r>
              <a:rPr lang="fr-FR" sz="2000" b="1" dirty="0">
                <a:solidFill>
                  <a:prstClr val="black"/>
                </a:solidFill>
                <a:latin typeface="Arial Rounded MT Bold" pitchFamily="34" charset="0"/>
              </a:rPr>
              <a:t>Les trois pistons se trouvent dans </a:t>
            </a:r>
            <a:r>
              <a:rPr lang="fr-FR" sz="2000" b="1" dirty="0">
                <a:solidFill>
                  <a:prstClr val="black"/>
                </a:solidFill>
                <a:latin typeface="Arial Rounded MT Bold" pitchFamily="34" charset="0"/>
              </a:rPr>
              <a:t>des positions différentes</a:t>
            </a:r>
            <a:r>
              <a:rPr lang="fr-FR" sz="2000" b="1" dirty="0">
                <a:solidFill>
                  <a:prstClr val="black"/>
                </a:solidFill>
                <a:latin typeface="Arial Rounded MT Bold" pitchFamily="34" charset="0"/>
              </a:rPr>
              <a:t>.</a:t>
            </a:r>
            <a:endParaRPr lang="fr-FR" sz="2000" dirty="0">
              <a:solidFill>
                <a:prstClr val="black"/>
              </a:solidFill>
              <a:latin typeface="Arial Rounded MT Bold" pitchFamily="34" charset="0"/>
            </a:endParaRPr>
          </a:p>
        </p:txBody>
      </p:sp>
      <p:sp>
        <p:nvSpPr>
          <p:cNvPr id="6" name="Rectangle 5"/>
          <p:cNvSpPr/>
          <p:nvPr/>
        </p:nvSpPr>
        <p:spPr>
          <a:xfrm>
            <a:off x="3076725" y="120263"/>
            <a:ext cx="611307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sz="2400" dirty="0">
                <a:solidFill>
                  <a:prstClr val="black"/>
                </a:solidFill>
                <a:latin typeface="Arial Rounded MT Bold" panose="020F0704030504030204" pitchFamily="34" charset="0"/>
              </a:rPr>
              <a:t>Pompes à plusieurs pistons déphasés</a:t>
            </a:r>
          </a:p>
        </p:txBody>
      </p:sp>
      <p:pic>
        <p:nvPicPr>
          <p:cNvPr id="2" name="Image 1"/>
          <p:cNvPicPr>
            <a:picLocks noChangeAspect="1"/>
          </p:cNvPicPr>
          <p:nvPr/>
        </p:nvPicPr>
        <p:blipFill>
          <a:blip r:embed="rId2"/>
          <a:stretch>
            <a:fillRect/>
          </a:stretch>
        </p:blipFill>
        <p:spPr>
          <a:xfrm>
            <a:off x="3048000" y="2667528"/>
            <a:ext cx="6096000" cy="3267075"/>
          </a:xfrm>
          <a:prstGeom prst="rect">
            <a:avLst/>
          </a:prstGeom>
        </p:spPr>
        <p:style>
          <a:lnRef idx="1">
            <a:schemeClr val="accent2"/>
          </a:lnRef>
          <a:fillRef idx="2">
            <a:schemeClr val="accent2"/>
          </a:fillRef>
          <a:effectRef idx="1">
            <a:schemeClr val="accent2"/>
          </a:effectRef>
          <a:fontRef idx="minor">
            <a:schemeClr val="dk1"/>
          </a:fontRef>
        </p:style>
      </p:pic>
      <p:sp>
        <p:nvSpPr>
          <p:cNvPr id="3" name="Rectangle 2"/>
          <p:cNvSpPr/>
          <p:nvPr/>
        </p:nvSpPr>
        <p:spPr>
          <a:xfrm>
            <a:off x="3048000" y="6093296"/>
            <a:ext cx="626469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dirty="0">
                <a:solidFill>
                  <a:prstClr val="black"/>
                </a:solidFill>
              </a:rPr>
              <a:t>1, 3, 5 : Clapets d’aspiration et 2, 4, 6 : Clapets de refoulements</a:t>
            </a:r>
          </a:p>
        </p:txBody>
      </p:sp>
    </p:spTree>
    <p:extLst>
      <p:ext uri="{BB962C8B-B14F-4D97-AF65-F5344CB8AC3E}">
        <p14:creationId xmlns:p14="http://schemas.microsoft.com/office/powerpoint/2010/main" val="5490462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81488" y="2643182"/>
            <a:ext cx="4214842" cy="1143008"/>
          </a:xfr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pPr algn="ctr">
              <a:buNone/>
            </a:pPr>
            <a:r>
              <a:rPr lang="fr-FR" sz="4000" dirty="0">
                <a:latin typeface="Arial Black" pitchFamily="34" charset="0"/>
              </a:rPr>
              <a:t>Les pompes centrifuges </a:t>
            </a:r>
          </a:p>
        </p:txBody>
      </p:sp>
      <p:sp>
        <p:nvSpPr>
          <p:cNvPr id="4" name="Titre 1"/>
          <p:cNvSpPr>
            <a:spLocks noGrp="1"/>
          </p:cNvSpPr>
          <p:nvPr>
            <p:ph type="title"/>
          </p:nvPr>
        </p:nvSpPr>
        <p:spPr/>
        <p:txBody>
          <a:bodyPr>
            <a:normAutofit fontScale="90000"/>
          </a:bodyPr>
          <a:lstStyle/>
          <a:p>
            <a:pPr algn="ctr"/>
            <a:r>
              <a:rPr lang="fr-FR" dirty="0" smtClean="0"/>
              <a:t/>
            </a:r>
            <a:br>
              <a:rPr lang="fr-FR" dirty="0" smtClean="0"/>
            </a:br>
            <a:r>
              <a:rPr lang="fr-FR" sz="4900" dirty="0">
                <a:latin typeface="Arial Black" pitchFamily="34" charset="0"/>
              </a:rPr>
              <a:t>Classification</a:t>
            </a:r>
            <a:r>
              <a:rPr lang="fr-FR" dirty="0" smtClean="0">
                <a:latin typeface="Algerian" pitchFamily="82" charset="0"/>
              </a:rPr>
              <a:t> </a:t>
            </a:r>
            <a:br>
              <a:rPr lang="fr-FR" dirty="0" smtClean="0">
                <a:latin typeface="Algerian" pitchFamily="82" charset="0"/>
              </a:rPr>
            </a:br>
            <a:endParaRPr lang="fr-FR" dirty="0">
              <a:latin typeface="Algerian" pitchFamily="82" charset="0"/>
            </a:endParaRPr>
          </a:p>
        </p:txBody>
      </p:sp>
      <p:sp>
        <p:nvSpPr>
          <p:cNvPr id="5" name="Espace réservé du contenu 2"/>
          <p:cNvSpPr txBox="1">
            <a:spLocks/>
          </p:cNvSpPr>
          <p:nvPr/>
        </p:nvSpPr>
        <p:spPr>
          <a:xfrm>
            <a:off x="4381488" y="4071942"/>
            <a:ext cx="4286280" cy="1285884"/>
          </a:xfrm>
          <a:prstGeom prst="rect">
            <a:avLst/>
          </a:prstGeom>
        </p:spPr>
        <p:style>
          <a:lnRef idx="1">
            <a:schemeClr val="accent1"/>
          </a:lnRef>
          <a:fillRef idx="2">
            <a:schemeClr val="accent1"/>
          </a:fillRef>
          <a:effectRef idx="1">
            <a:schemeClr val="accent1"/>
          </a:effectRef>
          <a:fontRef idx="minor">
            <a:schemeClr val="dk1"/>
          </a:fontRef>
        </p:style>
        <p:txBody>
          <a:bodyPr vert="horz" lIns="54864" tIns="91440" rtlCol="0">
            <a:noAutofit/>
          </a:bodyPr>
          <a:lstStyle/>
          <a:p>
            <a:pPr marL="438912" indent="-320040" algn="ctr">
              <a:buClr>
                <a:srgbClr val="F0AD00"/>
              </a:buClr>
              <a:buSzPct val="80000"/>
            </a:pPr>
            <a:r>
              <a:rPr lang="fr-FR" sz="3600" dirty="0">
                <a:solidFill>
                  <a:prstClr val="black"/>
                </a:solidFill>
                <a:latin typeface="Arial Black" pitchFamily="34" charset="0"/>
              </a:rPr>
              <a:t>Les pompes volumétriques</a:t>
            </a:r>
          </a:p>
          <a:p>
            <a:pPr marL="438912" indent="-320040" algn="ctr">
              <a:buClr>
                <a:srgbClr val="F0AD00"/>
              </a:buClr>
              <a:buSzPct val="80000"/>
            </a:pPr>
            <a:endParaRPr lang="fr-FR" sz="3600" dirty="0">
              <a:solidFill>
                <a:prstClr val="black"/>
              </a:solidFill>
              <a:latin typeface="Arial Black" pitchFamily="34" charset="0"/>
            </a:endParaRPr>
          </a:p>
          <a:p>
            <a:pPr marL="438912" indent="-320040" algn="ctr">
              <a:buClr>
                <a:srgbClr val="F0AD00"/>
              </a:buClr>
              <a:buSzPct val="80000"/>
            </a:pPr>
            <a:endParaRPr lang="fr-FR" sz="3600" dirty="0">
              <a:solidFill>
                <a:prstClr val="black"/>
              </a:solidFill>
              <a:latin typeface="Arial Black" pitchFamily="34" charset="0"/>
            </a:endParaRPr>
          </a:p>
          <a:p>
            <a:pPr marL="438912" indent="-320040" algn="ctr">
              <a:buClr>
                <a:srgbClr val="F0AD00"/>
              </a:buClr>
              <a:buSzPct val="80000"/>
            </a:pPr>
            <a:r>
              <a:rPr lang="fr-FR" sz="3600" dirty="0">
                <a:solidFill>
                  <a:prstClr val="black"/>
                </a:solidFill>
                <a:latin typeface="Arial Black" pitchFamily="34" charset="0"/>
              </a:rPr>
              <a:t> </a:t>
            </a:r>
          </a:p>
        </p:txBody>
      </p:sp>
      <p:sp>
        <p:nvSpPr>
          <p:cNvPr id="7" name="Virage 6"/>
          <p:cNvSpPr/>
          <p:nvPr/>
        </p:nvSpPr>
        <p:spPr>
          <a:xfrm>
            <a:off x="3024166" y="4429132"/>
            <a:ext cx="785818" cy="92869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black"/>
              </a:solidFill>
            </a:endParaRPr>
          </a:p>
        </p:txBody>
      </p:sp>
      <p:sp>
        <p:nvSpPr>
          <p:cNvPr id="8" name="Virage 7"/>
          <p:cNvSpPr/>
          <p:nvPr/>
        </p:nvSpPr>
        <p:spPr>
          <a:xfrm rot="10800000">
            <a:off x="8882082" y="2571744"/>
            <a:ext cx="785818" cy="928694"/>
          </a:xfrm>
          <a:prstGeom prst="ben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black"/>
              </a:solidFill>
            </a:endParaRPr>
          </a:p>
        </p:txBody>
      </p:sp>
    </p:spTree>
    <p:extLst>
      <p:ext uri="{BB962C8B-B14F-4D97-AF65-F5344CB8AC3E}">
        <p14:creationId xmlns:p14="http://schemas.microsoft.com/office/powerpoint/2010/main" val="34812933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1870814" y="2924944"/>
            <a:ext cx="8329642" cy="3386086"/>
          </a:xfrm>
          <a:prstGeom prst="rect">
            <a:avLst/>
          </a:prstGeom>
        </p:spPr>
        <p:style>
          <a:lnRef idx="1">
            <a:schemeClr val="accent2"/>
          </a:lnRef>
          <a:fillRef idx="2">
            <a:schemeClr val="accent2"/>
          </a:fillRef>
          <a:effectRef idx="1">
            <a:schemeClr val="accent2"/>
          </a:effectRef>
          <a:fontRef idx="minor">
            <a:schemeClr val="dk1"/>
          </a:fontRef>
        </p:style>
        <p:txBody>
          <a:bodyPr vert="horz" lIns="146304" tIns="0" rIns="45720" bIns="0" rtlCol="0" anchor="t">
            <a:noAutofit/>
          </a:bodyPr>
          <a:lstStyle/>
          <a:p>
            <a:pPr>
              <a:lnSpc>
                <a:spcPct val="150000"/>
              </a:lnSpc>
              <a:buClr>
                <a:srgbClr val="F0AD00"/>
              </a:buClr>
              <a:buSzPct val="80000"/>
            </a:pPr>
            <a:r>
              <a:rPr lang="fr-FR" sz="2000" b="1" dirty="0">
                <a:solidFill>
                  <a:prstClr val="black"/>
                </a:solidFill>
                <a:latin typeface="Arial Rounded MT Bold" pitchFamily="34" charset="0"/>
              </a:rPr>
              <a:t>Soit S la surface du piston et L sa course, le </a:t>
            </a:r>
            <a:r>
              <a:rPr lang="fr-FR" sz="2000" b="1" dirty="0">
                <a:solidFill>
                  <a:prstClr val="black"/>
                </a:solidFill>
                <a:latin typeface="Arial Rounded MT Bold" pitchFamily="34" charset="0"/>
              </a:rPr>
              <a:t>volume Vo </a:t>
            </a:r>
            <a:r>
              <a:rPr lang="fr-FR" sz="2000" b="1" dirty="0">
                <a:solidFill>
                  <a:prstClr val="black"/>
                </a:solidFill>
                <a:latin typeface="Arial Rounded MT Bold" pitchFamily="34" charset="0"/>
              </a:rPr>
              <a:t>de liquide déplacé est :</a:t>
            </a:r>
          </a:p>
          <a:p>
            <a:pPr algn="ctr">
              <a:lnSpc>
                <a:spcPct val="150000"/>
              </a:lnSpc>
              <a:buClr>
                <a:srgbClr val="F0AD00"/>
              </a:buClr>
              <a:buSzPct val="80000"/>
            </a:pPr>
            <a:r>
              <a:rPr lang="fr-FR" sz="2000" b="1" dirty="0">
                <a:solidFill>
                  <a:prstClr val="black"/>
                </a:solidFill>
                <a:latin typeface="Arial Rounded MT Bold" pitchFamily="34" charset="0"/>
              </a:rPr>
              <a:t>Vo = S.L</a:t>
            </a:r>
          </a:p>
          <a:p>
            <a:pPr>
              <a:lnSpc>
                <a:spcPct val="150000"/>
              </a:lnSpc>
              <a:buClr>
                <a:srgbClr val="F0AD00"/>
              </a:buClr>
              <a:buSzPct val="80000"/>
            </a:pPr>
            <a:r>
              <a:rPr lang="fr-FR" sz="2000" b="1" dirty="0">
                <a:solidFill>
                  <a:prstClr val="black"/>
                </a:solidFill>
                <a:latin typeface="Arial Rounded MT Bold" pitchFamily="34" charset="0"/>
              </a:rPr>
              <a:t>Si le piston effectue N </a:t>
            </a:r>
            <a:r>
              <a:rPr lang="fr-FR" sz="2000" b="1" dirty="0" err="1">
                <a:solidFill>
                  <a:prstClr val="black"/>
                </a:solidFill>
                <a:latin typeface="Arial Rounded MT Bold" pitchFamily="34" charset="0"/>
              </a:rPr>
              <a:t>allers-retours</a:t>
            </a:r>
            <a:r>
              <a:rPr lang="fr-FR" sz="2000" b="1" dirty="0">
                <a:solidFill>
                  <a:prstClr val="black"/>
                </a:solidFill>
                <a:latin typeface="Arial Rounded MT Bold" pitchFamily="34" charset="0"/>
              </a:rPr>
              <a:t> en 1 seconde</a:t>
            </a:r>
          </a:p>
          <a:p>
            <a:pPr>
              <a:lnSpc>
                <a:spcPct val="150000"/>
              </a:lnSpc>
              <a:buClr>
                <a:srgbClr val="F0AD00"/>
              </a:buClr>
              <a:buSzPct val="80000"/>
            </a:pPr>
            <a:r>
              <a:rPr lang="fr-FR" sz="2000" b="1" dirty="0">
                <a:solidFill>
                  <a:prstClr val="black"/>
                </a:solidFill>
                <a:latin typeface="Arial Rounded MT Bold" pitchFamily="34" charset="0"/>
              </a:rPr>
              <a:t>alors le débit volumique théorique d’une pompe </a:t>
            </a:r>
            <a:r>
              <a:rPr lang="fr-FR" sz="2000" b="1" dirty="0">
                <a:solidFill>
                  <a:prstClr val="black"/>
                </a:solidFill>
                <a:latin typeface="Arial Rounded MT Bold" pitchFamily="34" charset="0"/>
              </a:rPr>
              <a:t>à piston </a:t>
            </a:r>
            <a:r>
              <a:rPr lang="fr-FR" sz="2000" b="1" dirty="0">
                <a:solidFill>
                  <a:prstClr val="black"/>
                </a:solidFill>
                <a:latin typeface="Arial Rounded MT Bold" pitchFamily="34" charset="0"/>
              </a:rPr>
              <a:t>simple est donnée par la relation suivante :</a:t>
            </a:r>
          </a:p>
          <a:p>
            <a:pPr algn="ctr">
              <a:lnSpc>
                <a:spcPct val="150000"/>
              </a:lnSpc>
              <a:buClr>
                <a:srgbClr val="F0AD00"/>
              </a:buClr>
              <a:buSzPct val="80000"/>
            </a:pPr>
            <a:r>
              <a:rPr lang="fr-FR" sz="2000" b="1" dirty="0" err="1">
                <a:solidFill>
                  <a:prstClr val="black"/>
                </a:solidFill>
                <a:latin typeface="Arial Rounded MT Bold" pitchFamily="34" charset="0"/>
              </a:rPr>
              <a:t>Qv</a:t>
            </a:r>
            <a:r>
              <a:rPr lang="fr-FR" sz="2000" b="1" dirty="0">
                <a:solidFill>
                  <a:prstClr val="black"/>
                </a:solidFill>
                <a:latin typeface="Arial Rounded MT Bold" pitchFamily="34" charset="0"/>
              </a:rPr>
              <a:t> = N S L</a:t>
            </a:r>
            <a:endParaRPr lang="fr-FR" sz="2000" dirty="0">
              <a:solidFill>
                <a:prstClr val="black"/>
              </a:solidFill>
              <a:latin typeface="Arial Rounded MT Bold" pitchFamily="34" charset="0"/>
            </a:endParaRPr>
          </a:p>
        </p:txBody>
      </p:sp>
      <p:sp>
        <p:nvSpPr>
          <p:cNvPr id="2" name="Rectangle 1"/>
          <p:cNvSpPr/>
          <p:nvPr/>
        </p:nvSpPr>
        <p:spPr>
          <a:xfrm>
            <a:off x="1847528" y="476672"/>
            <a:ext cx="8352928"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sz="2400" dirty="0">
                <a:solidFill>
                  <a:prstClr val="black"/>
                </a:solidFill>
                <a:latin typeface="Arial Rounded MT Bold" panose="020F0704030504030204" pitchFamily="34" charset="0"/>
              </a:rPr>
              <a:t>On appelle "débit" (symbole de grandeur : </a:t>
            </a:r>
            <a:r>
              <a:rPr lang="fr-FR" sz="2400" dirty="0" err="1">
                <a:solidFill>
                  <a:prstClr val="black"/>
                </a:solidFill>
                <a:latin typeface="Arial Rounded MT Bold" panose="020F0704030504030204" pitchFamily="34" charset="0"/>
              </a:rPr>
              <a:t>Qv</a:t>
            </a:r>
            <a:r>
              <a:rPr lang="fr-FR" sz="2400" dirty="0">
                <a:solidFill>
                  <a:prstClr val="black"/>
                </a:solidFill>
                <a:latin typeface="Arial Rounded MT Bold" panose="020F0704030504030204" pitchFamily="34" charset="0"/>
              </a:rPr>
              <a:t>) la quantité </a:t>
            </a:r>
            <a:r>
              <a:rPr lang="fr-FR" sz="2400" dirty="0">
                <a:solidFill>
                  <a:prstClr val="black"/>
                </a:solidFill>
                <a:latin typeface="Arial Rounded MT Bold" panose="020F0704030504030204" pitchFamily="34" charset="0"/>
              </a:rPr>
              <a:t>de fluide </a:t>
            </a:r>
            <a:r>
              <a:rPr lang="fr-FR" sz="2400" dirty="0">
                <a:solidFill>
                  <a:prstClr val="black"/>
                </a:solidFill>
                <a:latin typeface="Arial Rounded MT Bold" panose="020F0704030504030204" pitchFamily="34" charset="0"/>
              </a:rPr>
              <a:t>mise en mouvement en fonction du temps.</a:t>
            </a:r>
          </a:p>
          <a:p>
            <a:pPr algn="ctr"/>
            <a:r>
              <a:rPr lang="fr-FR" sz="2400" dirty="0" err="1">
                <a:solidFill>
                  <a:prstClr val="black"/>
                </a:solidFill>
                <a:latin typeface="Arial Rounded MT Bold" panose="020F0704030504030204" pitchFamily="34" charset="0"/>
              </a:rPr>
              <a:t>Qv</a:t>
            </a:r>
            <a:r>
              <a:rPr lang="fr-FR" sz="2400" dirty="0">
                <a:solidFill>
                  <a:prstClr val="black"/>
                </a:solidFill>
                <a:latin typeface="Arial Rounded MT Bold" panose="020F0704030504030204" pitchFamily="34" charset="0"/>
              </a:rPr>
              <a:t> = quantité de fluide/ temps</a:t>
            </a:r>
          </a:p>
        </p:txBody>
      </p:sp>
    </p:spTree>
    <p:extLst>
      <p:ext uri="{BB962C8B-B14F-4D97-AF65-F5344CB8AC3E}">
        <p14:creationId xmlns:p14="http://schemas.microsoft.com/office/powerpoint/2010/main" val="19939310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2024034" y="2924944"/>
            <a:ext cx="8329642" cy="2810022"/>
          </a:xfrm>
          <a:prstGeom prst="rect">
            <a:avLst/>
          </a:prstGeom>
        </p:spPr>
        <p:style>
          <a:lnRef idx="1">
            <a:schemeClr val="accent1"/>
          </a:lnRef>
          <a:fillRef idx="2">
            <a:schemeClr val="accent1"/>
          </a:fillRef>
          <a:effectRef idx="1">
            <a:schemeClr val="accent1"/>
          </a:effectRef>
          <a:fontRef idx="minor">
            <a:schemeClr val="dk1"/>
          </a:fontRef>
        </p:style>
        <p:txBody>
          <a:bodyPr vert="horz" lIns="146304" tIns="0" rIns="45720" bIns="0" rtlCol="0" anchor="t">
            <a:noAutofit/>
          </a:bodyPr>
          <a:lstStyle/>
          <a:p>
            <a:pPr>
              <a:lnSpc>
                <a:spcPct val="150000"/>
              </a:lnSpc>
              <a:buClr>
                <a:srgbClr val="F0AD00"/>
              </a:buClr>
              <a:buSzPct val="80000"/>
            </a:pPr>
            <a:r>
              <a:rPr lang="fr-FR" sz="2000" b="1" dirty="0">
                <a:solidFill>
                  <a:prstClr val="black"/>
                </a:solidFill>
                <a:latin typeface="Arial Rounded MT Bold" pitchFamily="34" charset="0"/>
              </a:rPr>
              <a:t>Les pompes à diaphragme sont essentiellement à piston,</a:t>
            </a:r>
          </a:p>
          <a:p>
            <a:pPr>
              <a:lnSpc>
                <a:spcPct val="150000"/>
              </a:lnSpc>
              <a:buClr>
                <a:srgbClr val="F0AD00"/>
              </a:buClr>
              <a:buSzPct val="80000"/>
            </a:pPr>
            <a:r>
              <a:rPr lang="fr-FR" sz="2000" b="1" dirty="0">
                <a:solidFill>
                  <a:prstClr val="black"/>
                </a:solidFill>
                <a:latin typeface="Arial Rounded MT Bold" pitchFamily="34" charset="0"/>
              </a:rPr>
              <a:t>appelées aussi pompes à membrane.</a:t>
            </a:r>
          </a:p>
          <a:p>
            <a:pPr>
              <a:lnSpc>
                <a:spcPct val="150000"/>
              </a:lnSpc>
              <a:buClr>
                <a:srgbClr val="F0AD00"/>
              </a:buClr>
              <a:buSzPct val="80000"/>
            </a:pPr>
            <a:r>
              <a:rPr lang="fr-FR" sz="2000" b="1" dirty="0">
                <a:solidFill>
                  <a:prstClr val="black"/>
                </a:solidFill>
                <a:latin typeface="Arial Rounded MT Bold" pitchFamily="34" charset="0"/>
              </a:rPr>
              <a:t>Le fluide n’entre pas en contact avec les </a:t>
            </a:r>
            <a:r>
              <a:rPr lang="fr-FR" sz="2000" b="1" dirty="0">
                <a:solidFill>
                  <a:prstClr val="black"/>
                </a:solidFill>
                <a:latin typeface="Arial Rounded MT Bold" pitchFamily="34" charset="0"/>
              </a:rPr>
              <a:t>éléments mobiles </a:t>
            </a:r>
            <a:r>
              <a:rPr lang="fr-FR" sz="2000" b="1" dirty="0">
                <a:solidFill>
                  <a:prstClr val="black"/>
                </a:solidFill>
                <a:latin typeface="Arial Rounded MT Bold" pitchFamily="34" charset="0"/>
              </a:rPr>
              <a:t>de la machine</a:t>
            </a:r>
            <a:r>
              <a:rPr lang="fr-FR" sz="2000" b="1" dirty="0">
                <a:solidFill>
                  <a:prstClr val="black"/>
                </a:solidFill>
                <a:latin typeface="Arial Rounded MT Bold" pitchFamily="34" charset="0"/>
              </a:rPr>
              <a:t>.</a:t>
            </a:r>
          </a:p>
          <a:p>
            <a:pPr>
              <a:lnSpc>
                <a:spcPct val="150000"/>
              </a:lnSpc>
              <a:buClr>
                <a:srgbClr val="F0AD00"/>
              </a:buClr>
              <a:buSzPct val="80000"/>
            </a:pPr>
            <a:r>
              <a:rPr lang="fr-FR" sz="2000" b="1" dirty="0">
                <a:solidFill>
                  <a:prstClr val="black"/>
                </a:solidFill>
                <a:latin typeface="Arial Rounded MT Bold" pitchFamily="34" charset="0"/>
              </a:rPr>
              <a:t>Ces </a:t>
            </a:r>
            <a:r>
              <a:rPr lang="fr-FR" sz="2000" b="1" dirty="0">
                <a:solidFill>
                  <a:prstClr val="black"/>
                </a:solidFill>
                <a:latin typeface="Arial Rounded MT Bold" pitchFamily="34" charset="0"/>
              </a:rPr>
              <a:t>pompes sont donc </a:t>
            </a:r>
            <a:r>
              <a:rPr lang="fr-FR" sz="2000" b="1" dirty="0">
                <a:solidFill>
                  <a:prstClr val="black"/>
                </a:solidFill>
                <a:latin typeface="Arial Rounded MT Bold" pitchFamily="34" charset="0"/>
              </a:rPr>
              <a:t>bien adaptées </a:t>
            </a:r>
            <a:r>
              <a:rPr lang="fr-FR" sz="2000" b="1" dirty="0">
                <a:solidFill>
                  <a:prstClr val="black"/>
                </a:solidFill>
                <a:latin typeface="Arial Rounded MT Bold" pitchFamily="34" charset="0"/>
              </a:rPr>
              <a:t>au pompage des liquides corrosifs </a:t>
            </a:r>
            <a:r>
              <a:rPr lang="fr-FR" sz="2000" b="1" dirty="0">
                <a:solidFill>
                  <a:prstClr val="black"/>
                </a:solidFill>
                <a:latin typeface="Arial Rounded MT Bold" pitchFamily="34" charset="0"/>
              </a:rPr>
              <a:t>ou/et chargés </a:t>
            </a:r>
            <a:r>
              <a:rPr lang="fr-FR" sz="2000" b="1" dirty="0">
                <a:solidFill>
                  <a:prstClr val="black"/>
                </a:solidFill>
                <a:latin typeface="Arial Rounded MT Bold" pitchFamily="34" charset="0"/>
              </a:rPr>
              <a:t>de particules solides.</a:t>
            </a:r>
            <a:endParaRPr lang="fr-FR" sz="2000" dirty="0">
              <a:solidFill>
                <a:prstClr val="black"/>
              </a:solidFill>
              <a:latin typeface="Arial Rounded MT Bold" pitchFamily="34" charset="0"/>
            </a:endParaRPr>
          </a:p>
        </p:txBody>
      </p:sp>
      <p:sp>
        <p:nvSpPr>
          <p:cNvPr id="5" name="Titre 1"/>
          <p:cNvSpPr txBox="1">
            <a:spLocks/>
          </p:cNvSpPr>
          <p:nvPr/>
        </p:nvSpPr>
        <p:spPr>
          <a:xfrm>
            <a:off x="2712712" y="188640"/>
            <a:ext cx="6952286" cy="105789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91440" tIns="0" rIns="91440" bIns="0" rtlCol="0" anchor="ctr">
            <a:normAutofit/>
            <a:scene3d>
              <a:camera prst="orthographicFront"/>
              <a:lightRig rig="threePt" dir="t">
                <a:rot lat="0" lon="0" rev="4800000"/>
              </a:lightRig>
            </a:scene3d>
            <a:sp3d prstMaterial="matte">
              <a:bevelT w="50800" h="10160"/>
            </a:sp3d>
          </a:bodyPr>
          <a:lstStyle/>
          <a:p>
            <a:pPr algn="ctr">
              <a:spcBef>
                <a:spcPct val="0"/>
              </a:spcBef>
              <a:defRPr/>
            </a:pPr>
            <a:r>
              <a:rPr lang="fr-FR" sz="4700" b="1" dirty="0">
                <a:solidFill>
                  <a:srgbClr val="F0AD00">
                    <a:satMod val="150000"/>
                  </a:srgbClr>
                </a:solidFill>
              </a:rPr>
              <a:t>Les pompes à membrane</a:t>
            </a:r>
          </a:p>
        </p:txBody>
      </p:sp>
    </p:spTree>
    <p:extLst>
      <p:ext uri="{BB962C8B-B14F-4D97-AF65-F5344CB8AC3E}">
        <p14:creationId xmlns:p14="http://schemas.microsoft.com/office/powerpoint/2010/main" val="41338334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2024034" y="2924944"/>
            <a:ext cx="8329642" cy="2810022"/>
          </a:xfrm>
          <a:prstGeom prst="rect">
            <a:avLst/>
          </a:prstGeom>
        </p:spPr>
        <p:style>
          <a:lnRef idx="1">
            <a:schemeClr val="accent1"/>
          </a:lnRef>
          <a:fillRef idx="2">
            <a:schemeClr val="accent1"/>
          </a:fillRef>
          <a:effectRef idx="1">
            <a:schemeClr val="accent1"/>
          </a:effectRef>
          <a:fontRef idx="minor">
            <a:schemeClr val="dk1"/>
          </a:fontRef>
        </p:style>
        <p:txBody>
          <a:bodyPr vert="horz" lIns="146304" tIns="0" rIns="45720" bIns="0" rtlCol="0" anchor="t">
            <a:noAutofit/>
          </a:bodyPr>
          <a:lstStyle/>
          <a:p>
            <a:pPr>
              <a:lnSpc>
                <a:spcPct val="150000"/>
              </a:lnSpc>
              <a:buClr>
                <a:srgbClr val="F0AD00"/>
              </a:buClr>
              <a:buSzPct val="80000"/>
            </a:pPr>
            <a:r>
              <a:rPr lang="fr-FR" sz="2000" b="1" dirty="0">
                <a:solidFill>
                  <a:prstClr val="black"/>
                </a:solidFill>
                <a:latin typeface="Arial Rounded MT Bold" panose="020F0704030504030204" pitchFamily="34" charset="0"/>
              </a:rPr>
              <a:t>Ces pompes sont caractérisées par un dédit de refoulement </a:t>
            </a:r>
            <a:r>
              <a:rPr lang="fr-FR" sz="2000" b="1" dirty="0">
                <a:solidFill>
                  <a:prstClr val="black"/>
                </a:solidFill>
                <a:latin typeface="Arial Rounded MT Bold" pitchFamily="34" charset="0"/>
              </a:rPr>
              <a:t>très faible (de quelque L/h </a:t>
            </a:r>
            <a:r>
              <a:rPr lang="fr-FR" sz="2000" b="1" dirty="0">
                <a:solidFill>
                  <a:prstClr val="black"/>
                </a:solidFill>
                <a:latin typeface="Arial Rounded MT Bold" pitchFamily="34" charset="0"/>
              </a:rPr>
              <a:t>ou m3/h</a:t>
            </a:r>
            <a:r>
              <a:rPr lang="fr-FR" sz="2000" b="1" dirty="0">
                <a:solidFill>
                  <a:prstClr val="black"/>
                </a:solidFill>
                <a:latin typeface="Arial Rounded MT Bold" pitchFamily="34" charset="0"/>
              </a:rPr>
              <a:t>) </a:t>
            </a:r>
            <a:r>
              <a:rPr lang="fr-FR" sz="2000" b="1" dirty="0">
                <a:solidFill>
                  <a:prstClr val="black"/>
                </a:solidFill>
                <a:latin typeface="Arial Rounded MT Bold" pitchFamily="34" charset="0"/>
              </a:rPr>
              <a:t>et peuvent </a:t>
            </a:r>
            <a:r>
              <a:rPr lang="fr-FR" sz="2000" b="1" dirty="0">
                <a:solidFill>
                  <a:prstClr val="black"/>
                </a:solidFill>
                <a:latin typeface="Arial Rounded MT Bold" pitchFamily="34" charset="0"/>
              </a:rPr>
              <a:t>atteindre des pressions de refoulement </a:t>
            </a:r>
            <a:r>
              <a:rPr lang="fr-FR" sz="2000" b="1" dirty="0">
                <a:solidFill>
                  <a:prstClr val="black"/>
                </a:solidFill>
                <a:latin typeface="Arial Rounded MT Bold" pitchFamily="34" charset="0"/>
              </a:rPr>
              <a:t>allant jusqu’à </a:t>
            </a:r>
            <a:r>
              <a:rPr lang="fr-FR" sz="2000" b="1" dirty="0">
                <a:solidFill>
                  <a:prstClr val="black"/>
                </a:solidFill>
                <a:latin typeface="Arial Rounded MT Bold" pitchFamily="34" charset="0"/>
              </a:rPr>
              <a:t>300 bar, elles sont auto- </a:t>
            </a:r>
            <a:r>
              <a:rPr lang="fr-FR" sz="2000" b="1" dirty="0" err="1">
                <a:solidFill>
                  <a:prstClr val="black"/>
                </a:solidFill>
                <a:latin typeface="Arial Rounded MT Bold" pitchFamily="34" charset="0"/>
              </a:rPr>
              <a:t>amorçantes</a:t>
            </a:r>
            <a:r>
              <a:rPr lang="fr-FR" sz="2000" b="1" dirty="0">
                <a:solidFill>
                  <a:prstClr val="black"/>
                </a:solidFill>
                <a:latin typeface="Arial Rounded MT Bold" pitchFamily="34" charset="0"/>
              </a:rPr>
              <a:t> et </a:t>
            </a:r>
            <a:r>
              <a:rPr lang="fr-FR" sz="2000" b="1" dirty="0">
                <a:solidFill>
                  <a:prstClr val="black"/>
                </a:solidFill>
                <a:latin typeface="Arial Rounded MT Bold" pitchFamily="34" charset="0"/>
              </a:rPr>
              <a:t>n’accepte que </a:t>
            </a:r>
            <a:r>
              <a:rPr lang="fr-FR" sz="2000" b="1" dirty="0">
                <a:solidFill>
                  <a:prstClr val="black"/>
                </a:solidFill>
                <a:latin typeface="Arial Rounded MT Bold" pitchFamily="34" charset="0"/>
              </a:rPr>
              <a:t>les viscosités faibles.</a:t>
            </a:r>
            <a:endParaRPr lang="fr-FR" sz="2000" dirty="0">
              <a:solidFill>
                <a:prstClr val="black"/>
              </a:solidFill>
              <a:latin typeface="Arial Rounded MT Bold" pitchFamily="34" charset="0"/>
            </a:endParaRPr>
          </a:p>
        </p:txBody>
      </p:sp>
      <p:sp>
        <p:nvSpPr>
          <p:cNvPr id="5" name="Titre 1"/>
          <p:cNvSpPr txBox="1">
            <a:spLocks/>
          </p:cNvSpPr>
          <p:nvPr/>
        </p:nvSpPr>
        <p:spPr>
          <a:xfrm>
            <a:off x="2712712" y="188640"/>
            <a:ext cx="6952286" cy="105789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91440" tIns="0" rIns="91440" bIns="0" rtlCol="0" anchor="ctr">
            <a:normAutofit/>
            <a:scene3d>
              <a:camera prst="orthographicFront"/>
              <a:lightRig rig="threePt" dir="t">
                <a:rot lat="0" lon="0" rev="4800000"/>
              </a:lightRig>
            </a:scene3d>
            <a:sp3d prstMaterial="matte">
              <a:bevelT w="50800" h="10160"/>
            </a:sp3d>
          </a:bodyPr>
          <a:lstStyle/>
          <a:p>
            <a:pPr algn="ctr">
              <a:spcBef>
                <a:spcPct val="0"/>
              </a:spcBef>
              <a:defRPr/>
            </a:pPr>
            <a:r>
              <a:rPr lang="fr-FR" sz="4700" b="1" dirty="0">
                <a:solidFill>
                  <a:srgbClr val="F0AD00">
                    <a:satMod val="150000"/>
                  </a:srgbClr>
                </a:solidFill>
              </a:rPr>
              <a:t>Les pompes à membrane</a:t>
            </a:r>
          </a:p>
        </p:txBody>
      </p:sp>
    </p:spTree>
    <p:extLst>
      <p:ext uri="{BB962C8B-B14F-4D97-AF65-F5344CB8AC3E}">
        <p14:creationId xmlns:p14="http://schemas.microsoft.com/office/powerpoint/2010/main" val="22631870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703512" y="2276873"/>
            <a:ext cx="8748464" cy="3151247"/>
          </a:xfrm>
          <a:prstGeom prst="rect">
            <a:avLst/>
          </a:prstGeom>
        </p:spPr>
      </p:pic>
      <p:sp>
        <p:nvSpPr>
          <p:cNvPr id="6" name="Titre 1"/>
          <p:cNvSpPr txBox="1">
            <a:spLocks/>
          </p:cNvSpPr>
          <p:nvPr/>
        </p:nvSpPr>
        <p:spPr>
          <a:xfrm>
            <a:off x="2712712" y="188640"/>
            <a:ext cx="6952286" cy="105789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91440" tIns="0" rIns="91440" bIns="0" rtlCol="0" anchor="ctr">
            <a:normAutofit/>
            <a:scene3d>
              <a:camera prst="orthographicFront"/>
              <a:lightRig rig="threePt" dir="t">
                <a:rot lat="0" lon="0" rev="4800000"/>
              </a:lightRig>
            </a:scene3d>
            <a:sp3d prstMaterial="matte">
              <a:bevelT w="50800" h="10160"/>
            </a:sp3d>
          </a:bodyPr>
          <a:lstStyle/>
          <a:p>
            <a:pPr algn="ctr">
              <a:spcBef>
                <a:spcPct val="0"/>
              </a:spcBef>
              <a:defRPr/>
            </a:pPr>
            <a:r>
              <a:rPr lang="fr-FR" sz="4700" b="1" dirty="0">
                <a:solidFill>
                  <a:srgbClr val="F0AD00">
                    <a:satMod val="150000"/>
                  </a:srgbClr>
                </a:solidFill>
              </a:rPr>
              <a:t>Les pompes à membrane</a:t>
            </a:r>
          </a:p>
        </p:txBody>
      </p:sp>
    </p:spTree>
    <p:extLst>
      <p:ext uri="{BB962C8B-B14F-4D97-AF65-F5344CB8AC3E}">
        <p14:creationId xmlns:p14="http://schemas.microsoft.com/office/powerpoint/2010/main" val="2518624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81158" y="2571745"/>
            <a:ext cx="8443914" cy="3114675"/>
          </a:xfrm>
          <a:blipFill>
            <a:blip r:embed="rId2"/>
            <a:tile tx="0" ty="0" sx="100000" sy="100000" flip="none" algn="tl"/>
          </a:blipFill>
        </p:spPr>
        <p:txBody>
          <a:bodyPr>
            <a:normAutofit fontScale="70000" lnSpcReduction="20000"/>
          </a:bodyPr>
          <a:lstStyle/>
          <a:p>
            <a:pPr marL="0" indent="0">
              <a:lnSpc>
                <a:spcPct val="150000"/>
              </a:lnSpc>
              <a:buNone/>
            </a:pPr>
            <a:r>
              <a:rPr lang="fr-FR" dirty="0">
                <a:solidFill>
                  <a:srgbClr val="FFC000"/>
                </a:solidFill>
                <a:latin typeface="Arial Rounded MT Bold" pitchFamily="34" charset="0"/>
              </a:rPr>
              <a:t>Ces pompes montrent un grand succès pour le transfert</a:t>
            </a:r>
          </a:p>
          <a:p>
            <a:pPr marL="0" indent="0">
              <a:lnSpc>
                <a:spcPct val="150000"/>
              </a:lnSpc>
              <a:buNone/>
            </a:pPr>
            <a:r>
              <a:rPr lang="fr-FR" dirty="0">
                <a:solidFill>
                  <a:srgbClr val="FFC000"/>
                </a:solidFill>
                <a:latin typeface="Arial Rounded MT Bold" pitchFamily="34" charset="0"/>
              </a:rPr>
              <a:t>des liquides visqueux, sont simple de point de vue de</a:t>
            </a:r>
          </a:p>
          <a:p>
            <a:pPr marL="0" indent="0">
              <a:lnSpc>
                <a:spcPct val="150000"/>
              </a:lnSpc>
              <a:buNone/>
            </a:pPr>
            <a:r>
              <a:rPr lang="fr-FR" dirty="0">
                <a:solidFill>
                  <a:srgbClr val="FFC000"/>
                </a:solidFill>
                <a:latin typeface="Arial Rounded MT Bold" pitchFamily="34" charset="0"/>
              </a:rPr>
              <a:t>construction.</a:t>
            </a:r>
          </a:p>
          <a:p>
            <a:pPr marL="0" indent="0">
              <a:lnSpc>
                <a:spcPct val="150000"/>
              </a:lnSpc>
              <a:buNone/>
            </a:pPr>
            <a:r>
              <a:rPr lang="fr-FR" dirty="0">
                <a:solidFill>
                  <a:srgbClr val="FFC000"/>
                </a:solidFill>
                <a:latin typeface="Arial Rounded MT Bold" pitchFamily="34" charset="0"/>
              </a:rPr>
              <a:t>Elles sont caractérisées par l’absence des soupapes ou de</a:t>
            </a:r>
          </a:p>
          <a:p>
            <a:pPr marL="0" indent="0">
              <a:lnSpc>
                <a:spcPct val="150000"/>
              </a:lnSpc>
              <a:buNone/>
            </a:pPr>
            <a:r>
              <a:rPr lang="fr-FR" dirty="0">
                <a:solidFill>
                  <a:srgbClr val="FFC000"/>
                </a:solidFill>
                <a:latin typeface="Arial Rounded MT Bold" pitchFamily="34" charset="0"/>
              </a:rPr>
              <a:t>clapets et l’obtention de débit régulier et peuvent être</a:t>
            </a:r>
          </a:p>
          <a:p>
            <a:pPr marL="0" indent="0">
              <a:lnSpc>
                <a:spcPct val="150000"/>
              </a:lnSpc>
              <a:buNone/>
            </a:pPr>
            <a:r>
              <a:rPr lang="fr-FR" dirty="0">
                <a:solidFill>
                  <a:srgbClr val="FFC000"/>
                </a:solidFill>
                <a:latin typeface="Arial Rounded MT Bold" pitchFamily="34" charset="0"/>
              </a:rPr>
              <a:t>élevés.</a:t>
            </a:r>
            <a:endParaRPr lang="fr-FR" dirty="0"/>
          </a:p>
        </p:txBody>
      </p:sp>
      <p:sp>
        <p:nvSpPr>
          <p:cNvPr id="4" name="Larme 3"/>
          <p:cNvSpPr/>
          <p:nvPr/>
        </p:nvSpPr>
        <p:spPr bwMode="auto">
          <a:xfrm>
            <a:off x="5238751" y="4357688"/>
            <a:ext cx="2428875" cy="1428750"/>
          </a:xfrm>
          <a:prstGeom prst="teardrop">
            <a:avLst/>
          </a:prstGeom>
          <a:noFill/>
          <a:ln w="9525" cap="flat" cmpd="sng" algn="ctr">
            <a:noFill/>
            <a:prstDash val="solid"/>
            <a:round/>
            <a:headEnd type="none" w="med" len="med"/>
            <a:tailEnd type="none" w="med" len="med"/>
          </a:ln>
          <a:effectLst/>
        </p:spPr>
        <p:txBody>
          <a:bodyPr anchor="ctr"/>
          <a:lstStyle/>
          <a:p>
            <a:pPr>
              <a:defRPr/>
            </a:pPr>
            <a:endParaRPr lang="fr-FR">
              <a:solidFill>
                <a:prstClr val="black"/>
              </a:solidFill>
              <a:cs typeface="Arial" pitchFamily="34" charset="0"/>
            </a:endParaRPr>
          </a:p>
        </p:txBody>
      </p:sp>
      <p:sp>
        <p:nvSpPr>
          <p:cNvPr id="8" name="Titre 1"/>
          <p:cNvSpPr>
            <a:spLocks noGrp="1"/>
          </p:cNvSpPr>
          <p:nvPr>
            <p:ph type="title"/>
          </p:nvPr>
        </p:nvSpPr>
        <p:spPr>
          <a:xfrm>
            <a:off x="2063552" y="428604"/>
            <a:ext cx="8064896" cy="1285884"/>
          </a:xfrm>
        </p:spPr>
        <p:style>
          <a:lnRef idx="2">
            <a:schemeClr val="accent2">
              <a:shade val="50000"/>
            </a:schemeClr>
          </a:lnRef>
          <a:fillRef idx="1">
            <a:schemeClr val="accent2"/>
          </a:fillRef>
          <a:effectRef idx="0">
            <a:schemeClr val="accent2"/>
          </a:effectRef>
          <a:fontRef idx="minor">
            <a:schemeClr val="lt1"/>
          </a:fontRef>
        </p:style>
        <p:txBody>
          <a:bodyPr anchor="ctr">
            <a:normAutofit/>
          </a:bodyPr>
          <a:lstStyle/>
          <a:p>
            <a:pPr lvl="0" algn="ctr"/>
            <a:r>
              <a:rPr lang="fr-FR" sz="4400" dirty="0"/>
              <a:t>Pompes volumétriques rotatives</a:t>
            </a:r>
            <a:endParaRPr lang="fr-FR" dirty="0"/>
          </a:p>
        </p:txBody>
      </p:sp>
    </p:spTree>
    <p:extLst>
      <p:ext uri="{BB962C8B-B14F-4D97-AF65-F5344CB8AC3E}">
        <p14:creationId xmlns:p14="http://schemas.microsoft.com/office/powerpoint/2010/main" val="15802220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74043" y="2348880"/>
            <a:ext cx="8443914" cy="3786214"/>
          </a:xfrm>
          <a:solidFill>
            <a:schemeClr val="accent2">
              <a:lumMod val="40000"/>
              <a:lumOff val="60000"/>
            </a:schemeClr>
          </a:solidFill>
        </p:spPr>
        <p:txBody>
          <a:bodyPr>
            <a:normAutofit fontScale="92500" lnSpcReduction="20000"/>
          </a:bodyPr>
          <a:lstStyle/>
          <a:p>
            <a:pPr marL="0" indent="0">
              <a:lnSpc>
                <a:spcPct val="150000"/>
              </a:lnSpc>
              <a:buNone/>
            </a:pPr>
            <a:r>
              <a:rPr lang="fr-FR" b="1" dirty="0">
                <a:solidFill>
                  <a:srgbClr val="0070C0"/>
                </a:solidFill>
              </a:rPr>
              <a:t>Définition et principe </a:t>
            </a:r>
            <a:r>
              <a:rPr lang="fr-FR" dirty="0">
                <a:solidFill>
                  <a:srgbClr val="0070C0"/>
                </a:solidFill>
              </a:rPr>
              <a:t>:</a:t>
            </a:r>
          </a:p>
          <a:p>
            <a:pPr marL="0" indent="0">
              <a:lnSpc>
                <a:spcPct val="150000"/>
              </a:lnSpc>
              <a:buNone/>
            </a:pPr>
            <a:r>
              <a:rPr lang="fr-FR" dirty="0">
                <a:latin typeface="Arial Rounded MT Bold" pitchFamily="34" charset="0"/>
              </a:rPr>
              <a:t>Deux rotors tournent en roulant l’un sur l’autre sans glisser pour éviter les</a:t>
            </a:r>
          </a:p>
          <a:p>
            <a:pPr marL="0" indent="0">
              <a:lnSpc>
                <a:spcPct val="150000"/>
              </a:lnSpc>
              <a:buNone/>
            </a:pPr>
            <a:r>
              <a:rPr lang="fr-FR" dirty="0">
                <a:latin typeface="Arial Rounded MT Bold" pitchFamily="34" charset="0"/>
              </a:rPr>
              <a:t>frottements et déplacent un volume de fluide.</a:t>
            </a:r>
          </a:p>
          <a:p>
            <a:pPr marL="0" indent="0">
              <a:lnSpc>
                <a:spcPct val="150000"/>
              </a:lnSpc>
              <a:buNone/>
            </a:pPr>
            <a:r>
              <a:rPr lang="fr-FR" dirty="0">
                <a:latin typeface="Arial Rounded MT Bold" pitchFamily="34" charset="0"/>
              </a:rPr>
              <a:t>Il existe différentes pompes rotatives:</a:t>
            </a:r>
          </a:p>
        </p:txBody>
      </p:sp>
      <p:sp>
        <p:nvSpPr>
          <p:cNvPr id="4" name="Larme 3"/>
          <p:cNvSpPr/>
          <p:nvPr/>
        </p:nvSpPr>
        <p:spPr bwMode="auto">
          <a:xfrm>
            <a:off x="5238751" y="4357688"/>
            <a:ext cx="2428875" cy="1428750"/>
          </a:xfrm>
          <a:prstGeom prst="teardrop">
            <a:avLst/>
          </a:prstGeom>
          <a:noFill/>
          <a:ln w="9525" cap="flat" cmpd="sng" algn="ctr">
            <a:noFill/>
            <a:prstDash val="solid"/>
            <a:round/>
            <a:headEnd type="none" w="med" len="med"/>
            <a:tailEnd type="none" w="med" len="med"/>
          </a:ln>
          <a:effectLst/>
        </p:spPr>
        <p:txBody>
          <a:bodyPr anchor="ctr"/>
          <a:lstStyle/>
          <a:p>
            <a:pPr>
              <a:defRPr/>
            </a:pPr>
            <a:endParaRPr lang="fr-FR">
              <a:solidFill>
                <a:prstClr val="black"/>
              </a:solidFill>
              <a:cs typeface="Arial" pitchFamily="34" charset="0"/>
            </a:endParaRPr>
          </a:p>
        </p:txBody>
      </p:sp>
      <p:sp>
        <p:nvSpPr>
          <p:cNvPr id="5" name="Titre 1"/>
          <p:cNvSpPr txBox="1">
            <a:spLocks/>
          </p:cNvSpPr>
          <p:nvPr/>
        </p:nvSpPr>
        <p:spPr>
          <a:xfrm>
            <a:off x="2063552" y="428604"/>
            <a:ext cx="8064896" cy="128588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extLst/>
          </a:lstStyle>
          <a:p>
            <a:pPr algn="ctr"/>
            <a:r>
              <a:rPr lang="fr-FR" sz="4400">
                <a:solidFill>
                  <a:prstClr val="white"/>
                </a:solidFill>
              </a:rPr>
              <a:t>Pompes volumétriques rotatives</a:t>
            </a:r>
            <a:endParaRPr lang="fr-FR" dirty="0">
              <a:solidFill>
                <a:prstClr val="white"/>
              </a:solidFill>
            </a:endParaRPr>
          </a:p>
        </p:txBody>
      </p:sp>
    </p:spTree>
    <p:extLst>
      <p:ext uri="{BB962C8B-B14F-4D97-AF65-F5344CB8AC3E}">
        <p14:creationId xmlns:p14="http://schemas.microsoft.com/office/powerpoint/2010/main" val="20303486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81158" y="2571744"/>
            <a:ext cx="8443914" cy="3786214"/>
          </a:xfrm>
          <a:blipFill>
            <a:blip r:embed="rId2"/>
            <a:tile tx="0" ty="0" sx="100000" sy="100000" flip="none" algn="tl"/>
          </a:blipFill>
        </p:spPr>
        <p:txBody>
          <a:bodyPr>
            <a:normAutofit fontScale="70000" lnSpcReduction="20000"/>
          </a:bodyPr>
          <a:lstStyle/>
          <a:p>
            <a:pPr marL="0" indent="0">
              <a:lnSpc>
                <a:spcPct val="150000"/>
              </a:lnSpc>
              <a:buNone/>
            </a:pPr>
            <a:r>
              <a:rPr lang="fr-FR" dirty="0">
                <a:solidFill>
                  <a:srgbClr val="FFC000"/>
                </a:solidFill>
                <a:latin typeface="Arial Rounded MT Bold" pitchFamily="34" charset="0"/>
              </a:rPr>
              <a:t>Les pompes hydrauliques volumétriques à engrenage sont de </a:t>
            </a:r>
            <a:r>
              <a:rPr lang="fr-FR" dirty="0" smtClean="0">
                <a:solidFill>
                  <a:srgbClr val="FFC000"/>
                </a:solidFill>
                <a:latin typeface="Arial Rounded MT Bold" pitchFamily="34" charset="0"/>
              </a:rPr>
              <a:t>constitution simple </a:t>
            </a:r>
            <a:r>
              <a:rPr lang="fr-FR" dirty="0">
                <a:solidFill>
                  <a:srgbClr val="FFC000"/>
                </a:solidFill>
                <a:latin typeface="Arial Rounded MT Bold" pitchFamily="34" charset="0"/>
              </a:rPr>
              <a:t>parce qu'elles ne possèdent que peu de pièces mobiles internes</a:t>
            </a:r>
            <a:r>
              <a:rPr lang="fr-FR" dirty="0" smtClean="0">
                <a:solidFill>
                  <a:srgbClr val="FFC000"/>
                </a:solidFill>
                <a:latin typeface="Arial Rounded MT Bold" pitchFamily="34" charset="0"/>
              </a:rPr>
              <a:t>.</a:t>
            </a:r>
          </a:p>
          <a:p>
            <a:pPr marL="0" indent="0">
              <a:lnSpc>
                <a:spcPct val="150000"/>
              </a:lnSpc>
              <a:buNone/>
            </a:pPr>
            <a:r>
              <a:rPr lang="fr-FR" dirty="0" smtClean="0">
                <a:solidFill>
                  <a:srgbClr val="FFC000"/>
                </a:solidFill>
                <a:latin typeface="Arial Rounded MT Bold" pitchFamily="34" charset="0"/>
              </a:rPr>
              <a:t>Ce type de </a:t>
            </a:r>
            <a:r>
              <a:rPr lang="fr-FR" dirty="0">
                <a:solidFill>
                  <a:srgbClr val="FFC000"/>
                </a:solidFill>
                <a:latin typeface="Arial Rounded MT Bold" pitchFamily="34" charset="0"/>
              </a:rPr>
              <a:t>pompe présente l'avantage d'être celui le moins coûteux.</a:t>
            </a:r>
          </a:p>
          <a:p>
            <a:pPr marL="0" indent="0">
              <a:lnSpc>
                <a:spcPct val="150000"/>
              </a:lnSpc>
              <a:buNone/>
            </a:pPr>
            <a:r>
              <a:rPr lang="fr-FR" dirty="0">
                <a:solidFill>
                  <a:srgbClr val="FFC000"/>
                </a:solidFill>
                <a:latin typeface="Arial Rounded MT Bold" pitchFamily="34" charset="0"/>
              </a:rPr>
              <a:t>Comme le nom l'indique, les pompes à engrenage renferment deux </a:t>
            </a:r>
            <a:r>
              <a:rPr lang="fr-FR" dirty="0" smtClean="0">
                <a:solidFill>
                  <a:srgbClr val="FFC000"/>
                </a:solidFill>
                <a:latin typeface="Arial Rounded MT Bold" pitchFamily="34" charset="0"/>
              </a:rPr>
              <a:t>roues dentées </a:t>
            </a:r>
            <a:r>
              <a:rPr lang="fr-FR" dirty="0">
                <a:solidFill>
                  <a:srgbClr val="FFC000"/>
                </a:solidFill>
                <a:latin typeface="Arial Rounded MT Bold" pitchFamily="34" charset="0"/>
              </a:rPr>
              <a:t>qui s'engrènent </a:t>
            </a:r>
            <a:r>
              <a:rPr lang="fr-FR" dirty="0" smtClean="0">
                <a:solidFill>
                  <a:srgbClr val="FFC000"/>
                </a:solidFill>
                <a:latin typeface="Arial Rounded MT Bold" pitchFamily="34" charset="0"/>
              </a:rPr>
              <a:t>l'une </a:t>
            </a:r>
            <a:r>
              <a:rPr lang="fr-FR" dirty="0">
                <a:solidFill>
                  <a:srgbClr val="FFC000"/>
                </a:solidFill>
                <a:latin typeface="Arial Rounded MT Bold" pitchFamily="34" charset="0"/>
              </a:rPr>
              <a:t>dans l'autre.</a:t>
            </a:r>
          </a:p>
        </p:txBody>
      </p:sp>
      <p:sp>
        <p:nvSpPr>
          <p:cNvPr id="4" name="Larme 3"/>
          <p:cNvSpPr/>
          <p:nvPr/>
        </p:nvSpPr>
        <p:spPr bwMode="auto">
          <a:xfrm>
            <a:off x="5238751" y="4357688"/>
            <a:ext cx="2428875" cy="1428750"/>
          </a:xfrm>
          <a:prstGeom prst="teardrop">
            <a:avLst/>
          </a:prstGeom>
          <a:noFill/>
          <a:ln w="9525" cap="flat" cmpd="sng" algn="ctr">
            <a:noFill/>
            <a:prstDash val="solid"/>
            <a:round/>
            <a:headEnd type="none" w="med" len="med"/>
            <a:tailEnd type="none" w="med" len="med"/>
          </a:ln>
          <a:effectLst/>
        </p:spPr>
        <p:txBody>
          <a:bodyPr anchor="ctr"/>
          <a:lstStyle/>
          <a:p>
            <a:pPr>
              <a:defRPr/>
            </a:pPr>
            <a:endParaRPr lang="fr-FR">
              <a:solidFill>
                <a:prstClr val="black"/>
              </a:solidFill>
              <a:cs typeface="Arial" pitchFamily="34" charset="0"/>
            </a:endParaRPr>
          </a:p>
        </p:txBody>
      </p:sp>
      <p:sp>
        <p:nvSpPr>
          <p:cNvPr id="8" name="Titre 1"/>
          <p:cNvSpPr>
            <a:spLocks noGrp="1"/>
          </p:cNvSpPr>
          <p:nvPr>
            <p:ph type="title"/>
          </p:nvPr>
        </p:nvSpPr>
        <p:spPr>
          <a:xfrm>
            <a:off x="2881290" y="428604"/>
            <a:ext cx="6643734" cy="1285884"/>
          </a:xfrm>
        </p:spPr>
        <p:style>
          <a:lnRef idx="2">
            <a:schemeClr val="accent2">
              <a:shade val="50000"/>
            </a:schemeClr>
          </a:lnRef>
          <a:fillRef idx="1">
            <a:schemeClr val="accent2"/>
          </a:fillRef>
          <a:effectRef idx="0">
            <a:schemeClr val="accent2"/>
          </a:effectRef>
          <a:fontRef idx="minor">
            <a:schemeClr val="lt1"/>
          </a:fontRef>
        </p:style>
        <p:txBody>
          <a:bodyPr anchor="ctr">
            <a:normAutofit/>
          </a:bodyPr>
          <a:lstStyle/>
          <a:p>
            <a:pPr lvl="0" algn="ctr"/>
            <a:r>
              <a:rPr lang="fr-FR" sz="4400" dirty="0"/>
              <a:t>Pompes à engrenages</a:t>
            </a:r>
            <a:endParaRPr lang="fr-FR" dirty="0"/>
          </a:p>
        </p:txBody>
      </p:sp>
    </p:spTree>
    <p:extLst>
      <p:ext uri="{BB962C8B-B14F-4D97-AF65-F5344CB8AC3E}">
        <p14:creationId xmlns:p14="http://schemas.microsoft.com/office/powerpoint/2010/main" val="118430167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arme 3"/>
          <p:cNvSpPr/>
          <p:nvPr/>
        </p:nvSpPr>
        <p:spPr bwMode="auto">
          <a:xfrm>
            <a:off x="5238751" y="4357688"/>
            <a:ext cx="2428875" cy="1428750"/>
          </a:xfrm>
          <a:prstGeom prst="teardrop">
            <a:avLst/>
          </a:prstGeom>
          <a:noFill/>
          <a:ln w="9525" cap="flat" cmpd="sng" algn="ctr">
            <a:noFill/>
            <a:prstDash val="solid"/>
            <a:round/>
            <a:headEnd type="none" w="med" len="med"/>
            <a:tailEnd type="none" w="med" len="med"/>
          </a:ln>
          <a:effectLst/>
        </p:spPr>
        <p:txBody>
          <a:bodyPr anchor="ctr"/>
          <a:lstStyle/>
          <a:p>
            <a:pPr>
              <a:defRPr/>
            </a:pPr>
            <a:endParaRPr lang="fr-FR">
              <a:solidFill>
                <a:prstClr val="black"/>
              </a:solidFill>
              <a:cs typeface="Arial" pitchFamily="34" charset="0"/>
            </a:endParaRPr>
          </a:p>
        </p:txBody>
      </p:sp>
      <p:sp>
        <p:nvSpPr>
          <p:cNvPr id="6" name="Titre 1"/>
          <p:cNvSpPr>
            <a:spLocks noGrp="1"/>
          </p:cNvSpPr>
          <p:nvPr>
            <p:ph type="title"/>
          </p:nvPr>
        </p:nvSpPr>
        <p:spPr>
          <a:xfrm>
            <a:off x="2881290" y="428604"/>
            <a:ext cx="6643734" cy="1285884"/>
          </a:xfrm>
        </p:spPr>
        <p:style>
          <a:lnRef idx="2">
            <a:schemeClr val="accent2">
              <a:shade val="50000"/>
            </a:schemeClr>
          </a:lnRef>
          <a:fillRef idx="1">
            <a:schemeClr val="accent2"/>
          </a:fillRef>
          <a:effectRef idx="0">
            <a:schemeClr val="accent2"/>
          </a:effectRef>
          <a:fontRef idx="minor">
            <a:schemeClr val="lt1"/>
          </a:fontRef>
        </p:style>
        <p:txBody>
          <a:bodyPr anchor="ctr">
            <a:normAutofit/>
          </a:bodyPr>
          <a:lstStyle/>
          <a:p>
            <a:pPr lvl="0" algn="ctr"/>
            <a:r>
              <a:rPr lang="fr-FR" sz="4400" dirty="0"/>
              <a:t>Pompes à engrenages</a:t>
            </a:r>
            <a:endParaRPr lang="fr-FR" dirty="0"/>
          </a:p>
        </p:txBody>
      </p:sp>
      <p:pic>
        <p:nvPicPr>
          <p:cNvPr id="7" name="Image 6"/>
          <p:cNvPicPr>
            <a:picLocks noChangeAspect="1"/>
          </p:cNvPicPr>
          <p:nvPr/>
        </p:nvPicPr>
        <p:blipFill>
          <a:blip r:embed="rId2"/>
          <a:stretch>
            <a:fillRect/>
          </a:stretch>
        </p:blipFill>
        <p:spPr>
          <a:xfrm>
            <a:off x="3647729" y="2181823"/>
            <a:ext cx="4733925" cy="3609975"/>
          </a:xfrm>
          <a:prstGeom prst="rect">
            <a:avLst/>
          </a:prstGeom>
        </p:spPr>
      </p:pic>
    </p:spTree>
    <p:extLst>
      <p:ext uri="{BB962C8B-B14F-4D97-AF65-F5344CB8AC3E}">
        <p14:creationId xmlns:p14="http://schemas.microsoft.com/office/powerpoint/2010/main" val="36966521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arme 3"/>
          <p:cNvSpPr/>
          <p:nvPr/>
        </p:nvSpPr>
        <p:spPr bwMode="auto">
          <a:xfrm>
            <a:off x="5238751" y="4357688"/>
            <a:ext cx="2428875" cy="1428750"/>
          </a:xfrm>
          <a:prstGeom prst="teardrop">
            <a:avLst/>
          </a:prstGeom>
          <a:noFill/>
          <a:ln w="9525" cap="flat" cmpd="sng" algn="ctr">
            <a:noFill/>
            <a:prstDash val="solid"/>
            <a:round/>
            <a:headEnd type="none" w="med" len="med"/>
            <a:tailEnd type="none" w="med" len="med"/>
          </a:ln>
          <a:effectLst/>
        </p:spPr>
        <p:txBody>
          <a:bodyPr anchor="ctr"/>
          <a:lstStyle/>
          <a:p>
            <a:pPr>
              <a:defRPr/>
            </a:pPr>
            <a:endParaRPr lang="fr-FR">
              <a:solidFill>
                <a:prstClr val="black"/>
              </a:solidFill>
              <a:cs typeface="Arial" pitchFamily="34" charset="0"/>
            </a:endParaRPr>
          </a:p>
        </p:txBody>
      </p:sp>
      <p:sp>
        <p:nvSpPr>
          <p:cNvPr id="6" name="Titre 1"/>
          <p:cNvSpPr>
            <a:spLocks noGrp="1"/>
          </p:cNvSpPr>
          <p:nvPr>
            <p:ph type="title"/>
          </p:nvPr>
        </p:nvSpPr>
        <p:spPr>
          <a:xfrm>
            <a:off x="2927648" y="188640"/>
            <a:ext cx="6643734" cy="1285884"/>
          </a:xfrm>
        </p:spPr>
        <p:style>
          <a:lnRef idx="2">
            <a:schemeClr val="accent2">
              <a:shade val="50000"/>
            </a:schemeClr>
          </a:lnRef>
          <a:fillRef idx="1">
            <a:schemeClr val="accent2"/>
          </a:fillRef>
          <a:effectRef idx="0">
            <a:schemeClr val="accent2"/>
          </a:effectRef>
          <a:fontRef idx="minor">
            <a:schemeClr val="lt1"/>
          </a:fontRef>
        </p:style>
        <p:txBody>
          <a:bodyPr anchor="ctr">
            <a:normAutofit/>
          </a:bodyPr>
          <a:lstStyle/>
          <a:p>
            <a:pPr lvl="0" algn="ctr"/>
            <a:r>
              <a:rPr lang="fr-FR" sz="4400" dirty="0"/>
              <a:t>Pompes à engrenages</a:t>
            </a:r>
            <a:endParaRPr lang="fr-FR" dirty="0"/>
          </a:p>
        </p:txBody>
      </p:sp>
      <p:pic>
        <p:nvPicPr>
          <p:cNvPr id="2" name="Image 1"/>
          <p:cNvPicPr>
            <a:picLocks noChangeAspect="1"/>
          </p:cNvPicPr>
          <p:nvPr/>
        </p:nvPicPr>
        <p:blipFill>
          <a:blip r:embed="rId2"/>
          <a:stretch>
            <a:fillRect/>
          </a:stretch>
        </p:blipFill>
        <p:spPr>
          <a:xfrm>
            <a:off x="3081338" y="1585913"/>
            <a:ext cx="6029325" cy="3686175"/>
          </a:xfrm>
          <a:prstGeom prst="rect">
            <a:avLst/>
          </a:prstGeom>
        </p:spPr>
      </p:pic>
      <p:sp>
        <p:nvSpPr>
          <p:cNvPr id="3" name="Rectangle 2"/>
          <p:cNvSpPr/>
          <p:nvPr/>
        </p:nvSpPr>
        <p:spPr>
          <a:xfrm>
            <a:off x="2109055" y="5589240"/>
            <a:ext cx="8280920" cy="707886"/>
          </a:xfrm>
          <a:prstGeom prst="rect">
            <a:avLst/>
          </a:prstGeom>
        </p:spPr>
        <p:txBody>
          <a:bodyPr wrap="square">
            <a:spAutoFit/>
          </a:bodyPr>
          <a:lstStyle/>
          <a:p>
            <a:r>
              <a:rPr lang="fr-FR" sz="2000" dirty="0">
                <a:solidFill>
                  <a:prstClr val="black"/>
                </a:solidFill>
                <a:latin typeface="Arial Rounded MT Bold" panose="020F0704030504030204" pitchFamily="34" charset="0"/>
              </a:rPr>
              <a:t>1- chemise de la pompe. ; 2- engrenage A. ; 3- engrenage B.</a:t>
            </a:r>
          </a:p>
          <a:p>
            <a:r>
              <a:rPr lang="fr-FR" sz="2000" dirty="0">
                <a:solidFill>
                  <a:prstClr val="black"/>
                </a:solidFill>
                <a:latin typeface="Arial Rounded MT Bold" panose="020F0704030504030204" pitchFamily="34" charset="0"/>
              </a:rPr>
              <a:t>4- tube d’aspiration </a:t>
            </a:r>
            <a:r>
              <a:rPr lang="fr-FR" sz="2000" dirty="0">
                <a:solidFill>
                  <a:prstClr val="black"/>
                </a:solidFill>
                <a:latin typeface="Arial Rounded MT Bold" panose="020F0704030504030204" pitchFamily="34" charset="0"/>
              </a:rPr>
              <a:t>;5- </a:t>
            </a:r>
            <a:r>
              <a:rPr lang="fr-FR" sz="2000" dirty="0">
                <a:solidFill>
                  <a:prstClr val="black"/>
                </a:solidFill>
                <a:latin typeface="Arial Rounded MT Bold" panose="020F0704030504030204" pitchFamily="34" charset="0"/>
              </a:rPr>
              <a:t>tube de refoulement. ; 6- axe de moteur.</a:t>
            </a:r>
          </a:p>
        </p:txBody>
      </p:sp>
    </p:spTree>
    <p:extLst>
      <p:ext uri="{BB962C8B-B14F-4D97-AF65-F5344CB8AC3E}">
        <p14:creationId xmlns:p14="http://schemas.microsoft.com/office/powerpoint/2010/main" val="12334886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5" name="Text Box 25"/>
          <p:cNvSpPr txBox="1">
            <a:spLocks noChangeArrowheads="1"/>
          </p:cNvSpPr>
          <p:nvPr/>
        </p:nvSpPr>
        <p:spPr bwMode="auto">
          <a:xfrm>
            <a:off x="8597901" y="790576"/>
            <a:ext cx="1439863" cy="954088"/>
          </a:xfrm>
          <a:prstGeom prst="rect">
            <a:avLst/>
          </a:prstGeom>
          <a:noFill/>
          <a:ln w="9525">
            <a:noFill/>
            <a:miter lim="800000"/>
            <a:headEnd/>
            <a:tailEnd/>
          </a:ln>
        </p:spPr>
        <p:txBody>
          <a:bodyPr>
            <a:spAutoFit/>
          </a:bodyPr>
          <a:lstStyle/>
          <a:p>
            <a:pPr rtl="1">
              <a:spcBef>
                <a:spcPct val="50000"/>
              </a:spcBef>
            </a:pPr>
            <a:r>
              <a:rPr lang="fr-FR" sz="2800" b="1" dirty="0">
                <a:solidFill>
                  <a:prstClr val="black"/>
                </a:solidFill>
              </a:rPr>
              <a:t>Graisse</a:t>
            </a:r>
            <a:r>
              <a:rPr lang="fr-FR" sz="2800" b="1" dirty="0">
                <a:solidFill>
                  <a:srgbClr val="D4D4D6"/>
                </a:solidFill>
              </a:rPr>
              <a:t>s</a:t>
            </a:r>
            <a:r>
              <a:rPr lang="fr-FR" sz="2800" dirty="0">
                <a:solidFill>
                  <a:srgbClr val="D4D4D6"/>
                </a:solidFill>
              </a:rPr>
              <a:t> </a:t>
            </a:r>
          </a:p>
        </p:txBody>
      </p:sp>
      <p:pic>
        <p:nvPicPr>
          <p:cNvPr id="6" name="Image 5"/>
          <p:cNvPicPr>
            <a:picLocks noChangeAspect="1"/>
          </p:cNvPicPr>
          <p:nvPr/>
        </p:nvPicPr>
        <p:blipFill>
          <a:blip r:embed="rId2"/>
          <a:stretch>
            <a:fillRect/>
          </a:stretch>
        </p:blipFill>
        <p:spPr>
          <a:xfrm>
            <a:off x="1953046" y="4941168"/>
            <a:ext cx="8493504" cy="1278434"/>
          </a:xfrm>
          <a:prstGeom prst="rect">
            <a:avLst/>
          </a:prstGeom>
        </p:spPr>
      </p:pic>
      <p:sp>
        <p:nvSpPr>
          <p:cNvPr id="8" name="Titre 1"/>
          <p:cNvSpPr>
            <a:spLocks noGrp="1"/>
          </p:cNvSpPr>
          <p:nvPr>
            <p:ph type="title"/>
          </p:nvPr>
        </p:nvSpPr>
        <p:spPr>
          <a:xfrm>
            <a:off x="3787530" y="322524"/>
            <a:ext cx="4824536" cy="936104"/>
          </a:xfrm>
        </p:spPr>
        <p:style>
          <a:lnRef idx="2">
            <a:schemeClr val="accent2">
              <a:shade val="50000"/>
            </a:schemeClr>
          </a:lnRef>
          <a:fillRef idx="1">
            <a:schemeClr val="accent2"/>
          </a:fillRef>
          <a:effectRef idx="0">
            <a:schemeClr val="accent2"/>
          </a:effectRef>
          <a:fontRef idx="minor">
            <a:schemeClr val="lt1"/>
          </a:fontRef>
        </p:style>
        <p:txBody>
          <a:bodyPr anchor="ctr">
            <a:normAutofit/>
          </a:bodyPr>
          <a:lstStyle/>
          <a:p>
            <a:pPr lvl="0" algn="ctr"/>
            <a:r>
              <a:rPr lang="fr-FR" sz="4400" dirty="0"/>
              <a:t>Pompes à lobes</a:t>
            </a:r>
            <a:endParaRPr lang="fr-FR" dirty="0"/>
          </a:p>
        </p:txBody>
      </p:sp>
      <p:sp>
        <p:nvSpPr>
          <p:cNvPr id="7" name="Rectangle 6"/>
          <p:cNvSpPr/>
          <p:nvPr/>
        </p:nvSpPr>
        <p:spPr>
          <a:xfrm>
            <a:off x="1703512" y="1997839"/>
            <a:ext cx="8743038" cy="1938992"/>
          </a:xfrm>
          <a:prstGeom prst="rect">
            <a:avLst/>
          </a:prstGeom>
        </p:spPr>
        <p:txBody>
          <a:bodyPr wrap="square">
            <a:spAutoFit/>
          </a:bodyPr>
          <a:lstStyle/>
          <a:p>
            <a:r>
              <a:rPr lang="fr-FR" sz="2000">
                <a:solidFill>
                  <a:srgbClr val="333333"/>
                </a:solidFill>
                <a:latin typeface="Open Sans"/>
              </a:rPr>
              <a:t>Une pompe à lobes rotatifs est un type de pompe à déplacement positif qui utilise une paire de lobes rotatifs pour aspirer et piéger le liquide. Contrairement aux autres pompes, une pompe à lobes rotatifs peut fournir un débit constant quelle que soit la pression de refoulement. Sa structure est similaire à une pompe à engrenage externe, mais les lobes ne se touchent pas et ne se tournent pas.</a:t>
            </a:r>
            <a:endParaRPr lang="fr-FR" sz="2000" dirty="0">
              <a:solidFill>
                <a:prstClr val="black"/>
              </a:solidFill>
            </a:endParaRPr>
          </a:p>
        </p:txBody>
      </p:sp>
    </p:spTree>
    <p:extLst>
      <p:ext uri="{BB962C8B-B14F-4D97-AF65-F5344CB8AC3E}">
        <p14:creationId xmlns:p14="http://schemas.microsoft.com/office/powerpoint/2010/main" val="6937614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81200" y="1775192"/>
            <a:ext cx="8472518" cy="4625609"/>
          </a:xfrm>
        </p:spPr>
        <p:txBody>
          <a:bodyPr>
            <a:normAutofit/>
          </a:bodyPr>
          <a:lstStyle/>
          <a:p>
            <a:pPr marL="0" indent="0">
              <a:lnSpc>
                <a:spcPct val="150000"/>
              </a:lnSpc>
              <a:buNone/>
            </a:pPr>
            <a:r>
              <a:rPr lang="fr-FR" sz="2400" dirty="0">
                <a:latin typeface="Arial Rounded MT Bold" pitchFamily="34" charset="0"/>
              </a:rPr>
              <a:t>L’utilisation d’un type de pompes ou d’un autre dépend des conditions d’écoulement du fluide.</a:t>
            </a:r>
          </a:p>
          <a:p>
            <a:pPr marL="0" indent="0">
              <a:lnSpc>
                <a:spcPct val="150000"/>
              </a:lnSpc>
              <a:buNone/>
            </a:pPr>
            <a:r>
              <a:rPr lang="fr-FR" sz="2400" dirty="0">
                <a:latin typeface="Arial Rounded MT Bold" pitchFamily="34" charset="0"/>
              </a:rPr>
              <a:t>De manière générale, si on veut </a:t>
            </a:r>
            <a:r>
              <a:rPr lang="fr-FR" sz="2400" dirty="0">
                <a:solidFill>
                  <a:srgbClr val="0070C0"/>
                </a:solidFill>
                <a:latin typeface="Arial Rounded MT Bold" pitchFamily="34" charset="0"/>
              </a:rPr>
              <a:t>augmenter la pression </a:t>
            </a:r>
            <a:r>
              <a:rPr lang="fr-FR" sz="2400" dirty="0">
                <a:latin typeface="Arial Rounded MT Bold" pitchFamily="34" charset="0"/>
              </a:rPr>
              <a:t>d’un fluide on utilisera plutôt les </a:t>
            </a:r>
            <a:r>
              <a:rPr lang="fr-FR" sz="2400" dirty="0">
                <a:solidFill>
                  <a:srgbClr val="C00000"/>
                </a:solidFill>
                <a:latin typeface="Arial Rounded MT Bold" pitchFamily="34" charset="0"/>
              </a:rPr>
              <a:t>pompes volumétriques,</a:t>
            </a:r>
          </a:p>
          <a:p>
            <a:pPr marL="0" indent="0">
              <a:lnSpc>
                <a:spcPct val="150000"/>
              </a:lnSpc>
              <a:buNone/>
            </a:pPr>
            <a:r>
              <a:rPr lang="fr-FR" sz="2400" dirty="0">
                <a:latin typeface="Arial Rounded MT Bold" pitchFamily="34" charset="0"/>
              </a:rPr>
              <a:t>tandis que si on veut </a:t>
            </a:r>
            <a:r>
              <a:rPr lang="fr-FR" sz="2400" dirty="0">
                <a:solidFill>
                  <a:srgbClr val="0070C0"/>
                </a:solidFill>
                <a:latin typeface="Arial Rounded MT Bold" pitchFamily="34" charset="0"/>
              </a:rPr>
              <a:t>augmenter le débit </a:t>
            </a:r>
            <a:r>
              <a:rPr lang="fr-FR" sz="2400" dirty="0">
                <a:latin typeface="Arial Rounded MT Bold" pitchFamily="34" charset="0"/>
              </a:rPr>
              <a:t>on utilisera plutôt </a:t>
            </a:r>
            <a:r>
              <a:rPr lang="fr-FR" sz="2400" dirty="0">
                <a:solidFill>
                  <a:srgbClr val="C00000"/>
                </a:solidFill>
                <a:latin typeface="Arial Rounded MT Bold" pitchFamily="34" charset="0"/>
              </a:rPr>
              <a:t>les pompes centrifuges </a:t>
            </a:r>
            <a:endParaRPr lang="fr-FR" sz="2400" dirty="0">
              <a:solidFill>
                <a:srgbClr val="C00000"/>
              </a:solidFill>
              <a:latin typeface="Arial Rounded MT Bold" pitchFamily="34" charset="0"/>
            </a:endParaRPr>
          </a:p>
        </p:txBody>
      </p:sp>
      <p:sp>
        <p:nvSpPr>
          <p:cNvPr id="6" name="Titre 1"/>
          <p:cNvSpPr>
            <a:spLocks noGrp="1"/>
          </p:cNvSpPr>
          <p:nvPr>
            <p:ph type="title"/>
          </p:nvPr>
        </p:nvSpPr>
        <p:spPr>
          <a:xfrm>
            <a:off x="1981200" y="155448"/>
            <a:ext cx="8229600" cy="1252728"/>
          </a:xfrm>
        </p:spPr>
        <p:txBody>
          <a:bodyPr>
            <a:normAutofit fontScale="90000"/>
          </a:bodyPr>
          <a:lstStyle/>
          <a:p>
            <a:pPr algn="ctr"/>
            <a:r>
              <a:rPr lang="fr-FR" dirty="0" smtClean="0"/>
              <a:t/>
            </a:r>
            <a:br>
              <a:rPr lang="fr-FR" dirty="0" smtClean="0"/>
            </a:br>
            <a:r>
              <a:rPr lang="fr-FR" sz="4900" dirty="0">
                <a:latin typeface="Arial Black" pitchFamily="34" charset="0"/>
              </a:rPr>
              <a:t>Classification</a:t>
            </a:r>
            <a:r>
              <a:rPr lang="fr-FR" dirty="0" smtClean="0">
                <a:latin typeface="Algerian" pitchFamily="82" charset="0"/>
              </a:rPr>
              <a:t> </a:t>
            </a:r>
            <a:br>
              <a:rPr lang="fr-FR" dirty="0" smtClean="0">
                <a:latin typeface="Algerian" pitchFamily="82" charset="0"/>
              </a:rPr>
            </a:br>
            <a:endParaRPr lang="fr-FR" dirty="0">
              <a:latin typeface="Algerian" pitchFamily="82" charset="0"/>
            </a:endParaRPr>
          </a:p>
        </p:txBody>
      </p:sp>
    </p:spTree>
    <p:extLst>
      <p:ext uri="{BB962C8B-B14F-4D97-AF65-F5344CB8AC3E}">
        <p14:creationId xmlns:p14="http://schemas.microsoft.com/office/powerpoint/2010/main" val="38890358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5" name="Text Box 25"/>
          <p:cNvSpPr txBox="1">
            <a:spLocks noChangeArrowheads="1"/>
          </p:cNvSpPr>
          <p:nvPr/>
        </p:nvSpPr>
        <p:spPr bwMode="auto">
          <a:xfrm>
            <a:off x="8597901" y="790576"/>
            <a:ext cx="1439863" cy="954088"/>
          </a:xfrm>
          <a:prstGeom prst="rect">
            <a:avLst/>
          </a:prstGeom>
          <a:noFill/>
          <a:ln w="9525">
            <a:noFill/>
            <a:miter lim="800000"/>
            <a:headEnd/>
            <a:tailEnd/>
          </a:ln>
        </p:spPr>
        <p:txBody>
          <a:bodyPr>
            <a:spAutoFit/>
          </a:bodyPr>
          <a:lstStyle/>
          <a:p>
            <a:pPr rtl="1">
              <a:spcBef>
                <a:spcPct val="50000"/>
              </a:spcBef>
            </a:pPr>
            <a:r>
              <a:rPr lang="fr-FR" sz="2800" b="1" dirty="0">
                <a:solidFill>
                  <a:prstClr val="black"/>
                </a:solidFill>
              </a:rPr>
              <a:t>Graisse</a:t>
            </a:r>
            <a:r>
              <a:rPr lang="fr-FR" sz="2800" b="1" dirty="0">
                <a:solidFill>
                  <a:srgbClr val="D4D4D6"/>
                </a:solidFill>
              </a:rPr>
              <a:t>s</a:t>
            </a:r>
            <a:r>
              <a:rPr lang="fr-FR" sz="2800" dirty="0">
                <a:solidFill>
                  <a:srgbClr val="D4D4D6"/>
                </a:solidFill>
              </a:rPr>
              <a:t> </a:t>
            </a:r>
          </a:p>
        </p:txBody>
      </p:sp>
      <p:pic>
        <p:nvPicPr>
          <p:cNvPr id="6" name="Image 5"/>
          <p:cNvPicPr>
            <a:picLocks noChangeAspect="1"/>
          </p:cNvPicPr>
          <p:nvPr/>
        </p:nvPicPr>
        <p:blipFill>
          <a:blip r:embed="rId2"/>
          <a:stretch>
            <a:fillRect/>
          </a:stretch>
        </p:blipFill>
        <p:spPr>
          <a:xfrm>
            <a:off x="1953046" y="4941168"/>
            <a:ext cx="8493504" cy="1278434"/>
          </a:xfrm>
          <a:prstGeom prst="rect">
            <a:avLst/>
          </a:prstGeom>
        </p:spPr>
      </p:pic>
      <p:sp>
        <p:nvSpPr>
          <p:cNvPr id="8" name="Titre 1"/>
          <p:cNvSpPr>
            <a:spLocks noGrp="1"/>
          </p:cNvSpPr>
          <p:nvPr>
            <p:ph type="title"/>
          </p:nvPr>
        </p:nvSpPr>
        <p:spPr>
          <a:xfrm>
            <a:off x="3787530" y="322524"/>
            <a:ext cx="4824536" cy="936104"/>
          </a:xfrm>
        </p:spPr>
        <p:style>
          <a:lnRef idx="2">
            <a:schemeClr val="accent2">
              <a:shade val="50000"/>
            </a:schemeClr>
          </a:lnRef>
          <a:fillRef idx="1">
            <a:schemeClr val="accent2"/>
          </a:fillRef>
          <a:effectRef idx="0">
            <a:schemeClr val="accent2"/>
          </a:effectRef>
          <a:fontRef idx="minor">
            <a:schemeClr val="lt1"/>
          </a:fontRef>
        </p:style>
        <p:txBody>
          <a:bodyPr anchor="ctr">
            <a:normAutofit/>
          </a:bodyPr>
          <a:lstStyle/>
          <a:p>
            <a:pPr lvl="0" algn="ctr"/>
            <a:r>
              <a:rPr lang="fr-FR" sz="4400" dirty="0"/>
              <a:t>Pompes à lobes</a:t>
            </a:r>
            <a:endParaRPr lang="fr-FR" dirty="0"/>
          </a:p>
        </p:txBody>
      </p:sp>
      <p:sp>
        <p:nvSpPr>
          <p:cNvPr id="7" name="Rectangle 6"/>
          <p:cNvSpPr/>
          <p:nvPr/>
        </p:nvSpPr>
        <p:spPr>
          <a:xfrm>
            <a:off x="1703512" y="1997839"/>
            <a:ext cx="8743038" cy="1631216"/>
          </a:xfrm>
          <a:prstGeom prst="rect">
            <a:avLst/>
          </a:prstGeom>
        </p:spPr>
        <p:txBody>
          <a:bodyPr wrap="square">
            <a:spAutoFit/>
          </a:bodyPr>
          <a:lstStyle/>
          <a:p>
            <a:r>
              <a:rPr lang="fr-FR" sz="2000" dirty="0">
                <a:solidFill>
                  <a:srgbClr val="333333"/>
                </a:solidFill>
                <a:latin typeface="Open Sans"/>
              </a:rPr>
              <a:t>Une pompe à lobes rotatifs transfère le liquide par l'action des lobes rotatifs. La pompe se compose de deux lobes supportés par des arbres séparés. Lorsque la pompe se met en marche, la contre-rotation des deux lobes crée une dépression qui amorce le fluide. Avec une rotation continue, le fluide remplit la chambre de la pompe et est ensuite poussé hors de la chambre.</a:t>
            </a:r>
            <a:endParaRPr lang="fr-FR" sz="2000" dirty="0">
              <a:solidFill>
                <a:prstClr val="black"/>
              </a:solidFill>
            </a:endParaRPr>
          </a:p>
        </p:txBody>
      </p:sp>
    </p:spTree>
    <p:extLst>
      <p:ext uri="{BB962C8B-B14F-4D97-AF65-F5344CB8AC3E}">
        <p14:creationId xmlns:p14="http://schemas.microsoft.com/office/powerpoint/2010/main" val="68862566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5" name="Text Box 25"/>
          <p:cNvSpPr txBox="1">
            <a:spLocks noChangeArrowheads="1"/>
          </p:cNvSpPr>
          <p:nvPr/>
        </p:nvSpPr>
        <p:spPr bwMode="auto">
          <a:xfrm>
            <a:off x="8597901" y="790576"/>
            <a:ext cx="1439863" cy="954088"/>
          </a:xfrm>
          <a:prstGeom prst="rect">
            <a:avLst/>
          </a:prstGeom>
          <a:noFill/>
          <a:ln w="9525">
            <a:noFill/>
            <a:miter lim="800000"/>
            <a:headEnd/>
            <a:tailEnd/>
          </a:ln>
        </p:spPr>
        <p:txBody>
          <a:bodyPr>
            <a:spAutoFit/>
          </a:bodyPr>
          <a:lstStyle/>
          <a:p>
            <a:pPr rtl="1">
              <a:spcBef>
                <a:spcPct val="50000"/>
              </a:spcBef>
            </a:pPr>
            <a:r>
              <a:rPr lang="fr-FR" sz="2800" b="1" dirty="0">
                <a:solidFill>
                  <a:prstClr val="black"/>
                </a:solidFill>
              </a:rPr>
              <a:t>Graisse</a:t>
            </a:r>
            <a:r>
              <a:rPr lang="fr-FR" sz="2800" b="1" dirty="0">
                <a:solidFill>
                  <a:srgbClr val="D4D4D6"/>
                </a:solidFill>
              </a:rPr>
              <a:t>s</a:t>
            </a:r>
            <a:r>
              <a:rPr lang="fr-FR" sz="2800" dirty="0">
                <a:solidFill>
                  <a:srgbClr val="D4D4D6"/>
                </a:solidFill>
              </a:rPr>
              <a:t> </a:t>
            </a:r>
          </a:p>
        </p:txBody>
      </p:sp>
      <p:pic>
        <p:nvPicPr>
          <p:cNvPr id="6" name="Image 5"/>
          <p:cNvPicPr>
            <a:picLocks noChangeAspect="1"/>
          </p:cNvPicPr>
          <p:nvPr/>
        </p:nvPicPr>
        <p:blipFill>
          <a:blip r:embed="rId2"/>
          <a:stretch>
            <a:fillRect/>
          </a:stretch>
        </p:blipFill>
        <p:spPr>
          <a:xfrm>
            <a:off x="1953046" y="4941168"/>
            <a:ext cx="8493504" cy="1278434"/>
          </a:xfrm>
          <a:prstGeom prst="rect">
            <a:avLst/>
          </a:prstGeom>
        </p:spPr>
      </p:pic>
      <p:sp>
        <p:nvSpPr>
          <p:cNvPr id="8" name="Titre 1"/>
          <p:cNvSpPr>
            <a:spLocks noGrp="1"/>
          </p:cNvSpPr>
          <p:nvPr>
            <p:ph type="title"/>
          </p:nvPr>
        </p:nvSpPr>
        <p:spPr>
          <a:xfrm>
            <a:off x="3787530" y="322524"/>
            <a:ext cx="4824536" cy="936104"/>
          </a:xfrm>
        </p:spPr>
        <p:style>
          <a:lnRef idx="2">
            <a:schemeClr val="accent2">
              <a:shade val="50000"/>
            </a:schemeClr>
          </a:lnRef>
          <a:fillRef idx="1">
            <a:schemeClr val="accent2"/>
          </a:fillRef>
          <a:effectRef idx="0">
            <a:schemeClr val="accent2"/>
          </a:effectRef>
          <a:fontRef idx="minor">
            <a:schemeClr val="lt1"/>
          </a:fontRef>
        </p:style>
        <p:txBody>
          <a:bodyPr anchor="ctr">
            <a:normAutofit/>
          </a:bodyPr>
          <a:lstStyle/>
          <a:p>
            <a:pPr lvl="0" algn="ctr"/>
            <a:r>
              <a:rPr lang="fr-FR" sz="4400" dirty="0"/>
              <a:t>Pompes à lobes</a:t>
            </a:r>
            <a:endParaRPr lang="fr-FR" dirty="0"/>
          </a:p>
        </p:txBody>
      </p:sp>
      <p:pic>
        <p:nvPicPr>
          <p:cNvPr id="2" name="Image 1"/>
          <p:cNvPicPr>
            <a:picLocks noChangeAspect="1"/>
          </p:cNvPicPr>
          <p:nvPr/>
        </p:nvPicPr>
        <p:blipFill>
          <a:blip r:embed="rId3"/>
          <a:stretch>
            <a:fillRect/>
          </a:stretch>
        </p:blipFill>
        <p:spPr>
          <a:xfrm>
            <a:off x="4410424" y="1408562"/>
            <a:ext cx="3532606" cy="3532606"/>
          </a:xfrm>
          <a:prstGeom prst="rect">
            <a:avLst/>
          </a:prstGeom>
        </p:spPr>
      </p:pic>
    </p:spTree>
    <p:extLst>
      <p:ext uri="{BB962C8B-B14F-4D97-AF65-F5344CB8AC3E}">
        <p14:creationId xmlns:p14="http://schemas.microsoft.com/office/powerpoint/2010/main" val="369606226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847528" y="2714620"/>
            <a:ext cx="8484594" cy="3743340"/>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a:lnSpc>
                <a:spcPct val="150000"/>
              </a:lnSpc>
            </a:pPr>
            <a:r>
              <a:rPr lang="fr-FR" sz="2400" dirty="0">
                <a:solidFill>
                  <a:schemeClr val="bg1"/>
                </a:solidFill>
                <a:latin typeface="Arial Rounded MT Bold" pitchFamily="34" charset="0"/>
              </a:rPr>
              <a:t>Les pistons sont disposés radialement </a:t>
            </a:r>
            <a:r>
              <a:rPr lang="fr-FR" sz="2400" dirty="0">
                <a:solidFill>
                  <a:schemeClr val="bg1"/>
                </a:solidFill>
                <a:latin typeface="Arial Rounded MT Bold" pitchFamily="34" charset="0"/>
              </a:rPr>
              <a:t>au stator</a:t>
            </a:r>
            <a:r>
              <a:rPr lang="fr-FR" sz="2400" dirty="0">
                <a:solidFill>
                  <a:schemeClr val="bg1"/>
                </a:solidFill>
                <a:latin typeface="Arial Rounded MT Bold" pitchFamily="34" charset="0"/>
              </a:rPr>
              <a:t>, leurs axes sont perpendiculaires à l’arbre d’entraînement principal</a:t>
            </a:r>
            <a:r>
              <a:rPr lang="fr-FR" sz="2400" dirty="0">
                <a:solidFill>
                  <a:schemeClr val="bg1"/>
                </a:solidFill>
                <a:latin typeface="Arial Rounded MT Bold" pitchFamily="34" charset="0"/>
              </a:rPr>
              <a:t>.</a:t>
            </a:r>
          </a:p>
          <a:p>
            <a:pPr>
              <a:lnSpc>
                <a:spcPct val="150000"/>
              </a:lnSpc>
            </a:pPr>
            <a:r>
              <a:rPr lang="fr-FR" sz="2400" dirty="0">
                <a:solidFill>
                  <a:schemeClr val="bg1"/>
                </a:solidFill>
                <a:latin typeface="Arial Rounded MT Bold" pitchFamily="34" charset="0"/>
              </a:rPr>
              <a:t>Une bielle-excentrique </a:t>
            </a:r>
            <a:r>
              <a:rPr lang="fr-FR" sz="2400" dirty="0">
                <a:solidFill>
                  <a:schemeClr val="bg1"/>
                </a:solidFill>
                <a:latin typeface="Arial Rounded MT Bold" pitchFamily="34" charset="0"/>
              </a:rPr>
              <a:t>de forme particulière communique un mouvement </a:t>
            </a:r>
            <a:r>
              <a:rPr lang="fr-FR" sz="2400" dirty="0">
                <a:solidFill>
                  <a:schemeClr val="bg1"/>
                </a:solidFill>
                <a:latin typeface="Arial Rounded MT Bold" pitchFamily="34" charset="0"/>
              </a:rPr>
              <a:t>alternatif aux </a:t>
            </a:r>
            <a:r>
              <a:rPr lang="fr-FR" sz="2400" dirty="0">
                <a:solidFill>
                  <a:schemeClr val="bg1"/>
                </a:solidFill>
                <a:latin typeface="Arial Rounded MT Bold" pitchFamily="34" charset="0"/>
              </a:rPr>
              <a:t>pistons permettant ainsi les phases d'admission et de refoulement du fluide.</a:t>
            </a:r>
          </a:p>
        </p:txBody>
      </p:sp>
      <p:sp>
        <p:nvSpPr>
          <p:cNvPr id="4" name="Titre 1"/>
          <p:cNvSpPr>
            <a:spLocks noGrp="1"/>
          </p:cNvSpPr>
          <p:nvPr>
            <p:ph type="title"/>
          </p:nvPr>
        </p:nvSpPr>
        <p:spPr>
          <a:xfrm>
            <a:off x="2711624" y="260648"/>
            <a:ext cx="6953996" cy="983032"/>
          </a:xfrm>
        </p:spPr>
        <p:txBody>
          <a:bodyPr anchor="ctr"/>
          <a:lstStyle/>
          <a:p>
            <a:pPr algn="ctr"/>
            <a:r>
              <a:rPr lang="fr-FR" dirty="0"/>
              <a:t>Pompes à pistons radiaux</a:t>
            </a:r>
          </a:p>
        </p:txBody>
      </p:sp>
    </p:spTree>
    <p:extLst>
      <p:ext uri="{BB962C8B-B14F-4D97-AF65-F5344CB8AC3E}">
        <p14:creationId xmlns:p14="http://schemas.microsoft.com/office/powerpoint/2010/main" val="31484085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ompe à pistons radiaux (480p)">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104903" y="1243681"/>
            <a:ext cx="6167438" cy="4625975"/>
          </a:xfrm>
        </p:spPr>
      </p:pic>
      <p:sp>
        <p:nvSpPr>
          <p:cNvPr id="5" name="Titre 1"/>
          <p:cNvSpPr txBox="1">
            <a:spLocks/>
          </p:cNvSpPr>
          <p:nvPr/>
        </p:nvSpPr>
        <p:spPr>
          <a:xfrm>
            <a:off x="2711624" y="260648"/>
            <a:ext cx="6696744" cy="864096"/>
          </a:xfrm>
          <a:prstGeom prst="rect">
            <a:avLst/>
          </a:prstGeom>
        </p:spPr>
        <p:txBody>
          <a:bodyPr vert="horz" lIns="91440" tIns="0" rIns="91440" bIns="0" rtlCol="0" anchor="ctr">
            <a:normAutofit fontScale="925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700" b="1" kern="1200" cap="none" baseline="0">
                <a:solidFill>
                  <a:schemeClr val="accent1">
                    <a:satMod val="150000"/>
                  </a:schemeClr>
                </a:solidFill>
                <a:effectLst/>
                <a:latin typeface="+mj-lt"/>
                <a:ea typeface="+mj-ea"/>
                <a:cs typeface="+mj-cs"/>
              </a:defRPr>
            </a:lvl1pPr>
            <a:extLst/>
          </a:lstStyle>
          <a:p>
            <a:pPr algn="ctr">
              <a:defRPr/>
            </a:pPr>
            <a:r>
              <a:rPr lang="fr-FR" dirty="0">
                <a:solidFill>
                  <a:srgbClr val="F0AD00">
                    <a:satMod val="150000"/>
                  </a:srgbClr>
                </a:solidFill>
              </a:rPr>
              <a:t>Pompes à pistons radiaux</a:t>
            </a:r>
          </a:p>
        </p:txBody>
      </p:sp>
    </p:spTree>
    <p:extLst>
      <p:ext uri="{BB962C8B-B14F-4D97-AF65-F5344CB8AC3E}">
        <p14:creationId xmlns:p14="http://schemas.microsoft.com/office/powerpoint/2010/main" val="39127153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dial Piston Pump Working Animation With Detail Explanation _ TS7STUDYZONE (720p)">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063552" y="1340769"/>
            <a:ext cx="8223250" cy="4625975"/>
          </a:xfrm>
        </p:spPr>
      </p:pic>
      <p:sp>
        <p:nvSpPr>
          <p:cNvPr id="5" name="Titre 1"/>
          <p:cNvSpPr txBox="1">
            <a:spLocks/>
          </p:cNvSpPr>
          <p:nvPr/>
        </p:nvSpPr>
        <p:spPr>
          <a:xfrm>
            <a:off x="2711624" y="260648"/>
            <a:ext cx="6696744" cy="864096"/>
          </a:xfrm>
          <a:prstGeom prst="rect">
            <a:avLst/>
          </a:prstGeom>
        </p:spPr>
        <p:txBody>
          <a:bodyPr vert="horz" lIns="91440" tIns="0" rIns="91440" bIns="0" rtlCol="0" anchor="ctr">
            <a:normAutofit fontScale="925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700" b="1" kern="1200" cap="none" baseline="0">
                <a:solidFill>
                  <a:schemeClr val="accent1">
                    <a:satMod val="150000"/>
                  </a:schemeClr>
                </a:solidFill>
                <a:effectLst/>
                <a:latin typeface="+mj-lt"/>
                <a:ea typeface="+mj-ea"/>
                <a:cs typeface="+mj-cs"/>
              </a:defRPr>
            </a:lvl1pPr>
            <a:extLst/>
          </a:lstStyle>
          <a:p>
            <a:pPr algn="ctr">
              <a:defRPr/>
            </a:pPr>
            <a:r>
              <a:rPr lang="fr-FR" dirty="0">
                <a:solidFill>
                  <a:srgbClr val="F0AD00">
                    <a:satMod val="150000"/>
                  </a:srgbClr>
                </a:solidFill>
              </a:rPr>
              <a:t>Pompes à pistons radiaux</a:t>
            </a:r>
          </a:p>
        </p:txBody>
      </p:sp>
    </p:spTree>
    <p:extLst>
      <p:ext uri="{BB962C8B-B14F-4D97-AF65-F5344CB8AC3E}">
        <p14:creationId xmlns:p14="http://schemas.microsoft.com/office/powerpoint/2010/main" val="30576525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063552" y="2060848"/>
            <a:ext cx="8022336" cy="3312368"/>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nSpc>
                <a:spcPct val="150000"/>
              </a:lnSpc>
            </a:pPr>
            <a:r>
              <a:rPr lang="fr-FR" sz="2400" dirty="0">
                <a:solidFill>
                  <a:schemeClr val="bg1"/>
                </a:solidFill>
                <a:latin typeface="Arial Rounded MT Bold" panose="020F0704030504030204" pitchFamily="34" charset="0"/>
              </a:rPr>
              <a:t>Cette pompe comporte deux ou trois vis logées dans </a:t>
            </a:r>
            <a:r>
              <a:rPr lang="fr-FR" sz="2400" dirty="0">
                <a:solidFill>
                  <a:schemeClr val="bg1"/>
                </a:solidFill>
                <a:latin typeface="Arial Rounded MT Bold" pitchFamily="34" charset="0"/>
              </a:rPr>
              <a:t>un carter.</a:t>
            </a:r>
          </a:p>
          <a:p>
            <a:pPr>
              <a:lnSpc>
                <a:spcPct val="150000"/>
              </a:lnSpc>
            </a:pPr>
            <a:r>
              <a:rPr lang="fr-FR" sz="2400" dirty="0">
                <a:solidFill>
                  <a:schemeClr val="bg1"/>
                </a:solidFill>
                <a:latin typeface="Arial Rounded MT Bold" pitchFamily="34" charset="0"/>
              </a:rPr>
              <a:t>La vis centrale est entraînée par le moteur électrique et</a:t>
            </a:r>
          </a:p>
          <a:p>
            <a:pPr>
              <a:lnSpc>
                <a:spcPct val="150000"/>
              </a:lnSpc>
            </a:pPr>
            <a:r>
              <a:rPr lang="fr-FR" sz="2400" dirty="0">
                <a:solidFill>
                  <a:schemeClr val="bg1"/>
                </a:solidFill>
                <a:latin typeface="Arial Rounded MT Bold" pitchFamily="34" charset="0"/>
              </a:rPr>
              <a:t>transmet le mouvement de rotation aux autres vis.</a:t>
            </a:r>
          </a:p>
          <a:p>
            <a:pPr>
              <a:lnSpc>
                <a:spcPct val="150000"/>
              </a:lnSpc>
            </a:pPr>
            <a:r>
              <a:rPr lang="fr-FR" sz="2400" dirty="0">
                <a:solidFill>
                  <a:schemeClr val="bg1"/>
                </a:solidFill>
                <a:latin typeface="Arial Rounded MT Bold" pitchFamily="34" charset="0"/>
              </a:rPr>
              <a:t>L’espace libre entre les vis se déplace sans variation de</a:t>
            </a:r>
          </a:p>
          <a:p>
            <a:pPr>
              <a:lnSpc>
                <a:spcPct val="150000"/>
              </a:lnSpc>
            </a:pPr>
            <a:r>
              <a:rPr lang="fr-FR" sz="2400" dirty="0">
                <a:solidFill>
                  <a:schemeClr val="bg1"/>
                </a:solidFill>
                <a:latin typeface="Arial Rounded MT Bold" pitchFamily="34" charset="0"/>
              </a:rPr>
              <a:t>volume et transporte le fluide de l’orifice d’aspiration vers</a:t>
            </a:r>
          </a:p>
          <a:p>
            <a:pPr>
              <a:lnSpc>
                <a:spcPct val="150000"/>
              </a:lnSpc>
            </a:pPr>
            <a:r>
              <a:rPr lang="fr-FR" sz="2400" dirty="0">
                <a:solidFill>
                  <a:schemeClr val="bg1"/>
                </a:solidFill>
                <a:latin typeface="Arial Rounded MT Bold" pitchFamily="34" charset="0"/>
              </a:rPr>
              <a:t>l’orifice de refoulement.</a:t>
            </a:r>
          </a:p>
        </p:txBody>
      </p:sp>
      <p:sp>
        <p:nvSpPr>
          <p:cNvPr id="4" name="Titre 1"/>
          <p:cNvSpPr>
            <a:spLocks noGrp="1"/>
          </p:cNvSpPr>
          <p:nvPr>
            <p:ph type="title"/>
          </p:nvPr>
        </p:nvSpPr>
        <p:spPr>
          <a:xfrm>
            <a:off x="3071664" y="188640"/>
            <a:ext cx="5297812" cy="767008"/>
          </a:xfrm>
        </p:spPr>
        <p:txBody>
          <a:bodyPr anchor="ctr"/>
          <a:lstStyle/>
          <a:p>
            <a:pPr algn="ctr"/>
            <a:r>
              <a:rPr lang="fr-FR" dirty="0"/>
              <a:t>Pompe à vis</a:t>
            </a:r>
          </a:p>
        </p:txBody>
      </p:sp>
    </p:spTree>
    <p:extLst>
      <p:ext uri="{BB962C8B-B14F-4D97-AF65-F5344CB8AC3E}">
        <p14:creationId xmlns:p14="http://schemas.microsoft.com/office/powerpoint/2010/main" val="6018159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3071664" y="188640"/>
            <a:ext cx="5297812" cy="767008"/>
          </a:xfrm>
        </p:spPr>
        <p:txBody>
          <a:bodyPr anchor="ctr"/>
          <a:lstStyle/>
          <a:p>
            <a:pPr algn="ctr"/>
            <a:r>
              <a:rPr lang="fr-FR" dirty="0"/>
              <a:t>Pompe à vis</a:t>
            </a:r>
          </a:p>
        </p:txBody>
      </p:sp>
      <p:pic>
        <p:nvPicPr>
          <p:cNvPr id="3" name="Image 2"/>
          <p:cNvPicPr>
            <a:picLocks noChangeAspect="1"/>
          </p:cNvPicPr>
          <p:nvPr/>
        </p:nvPicPr>
        <p:blipFill>
          <a:blip r:embed="rId2"/>
          <a:stretch>
            <a:fillRect/>
          </a:stretch>
        </p:blipFill>
        <p:spPr>
          <a:xfrm>
            <a:off x="1991544" y="1196753"/>
            <a:ext cx="4536504" cy="2147457"/>
          </a:xfrm>
          <a:prstGeom prst="rect">
            <a:avLst/>
          </a:prstGeom>
        </p:spPr>
      </p:pic>
      <p:pic>
        <p:nvPicPr>
          <p:cNvPr id="7" name="Image 6"/>
          <p:cNvPicPr>
            <a:picLocks noChangeAspect="1"/>
          </p:cNvPicPr>
          <p:nvPr/>
        </p:nvPicPr>
        <p:blipFill>
          <a:blip r:embed="rId3"/>
          <a:stretch>
            <a:fillRect/>
          </a:stretch>
        </p:blipFill>
        <p:spPr>
          <a:xfrm>
            <a:off x="5087888" y="3933057"/>
            <a:ext cx="4895850" cy="2486025"/>
          </a:xfrm>
          <a:prstGeom prst="rect">
            <a:avLst/>
          </a:prstGeom>
        </p:spPr>
      </p:pic>
    </p:spTree>
    <p:extLst>
      <p:ext uri="{BB962C8B-B14F-4D97-AF65-F5344CB8AC3E}">
        <p14:creationId xmlns:p14="http://schemas.microsoft.com/office/powerpoint/2010/main" val="30899299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257449" y="116632"/>
            <a:ext cx="7674076" cy="1037236"/>
          </a:xfrm>
        </p:spPr>
        <p:txBody>
          <a:bodyPr anchor="ctr">
            <a:normAutofit fontScale="90000"/>
          </a:bodyPr>
          <a:lstStyle/>
          <a:p>
            <a:pPr algn="ctr"/>
            <a:r>
              <a:rPr lang="fr-FR" sz="3600" dirty="0">
                <a:latin typeface="Arial Rounded MT Bold" pitchFamily="34" charset="0"/>
              </a:rPr>
              <a:t>Pompes à rotor hélicoïdal excentré</a:t>
            </a:r>
          </a:p>
        </p:txBody>
      </p:sp>
      <p:sp>
        <p:nvSpPr>
          <p:cNvPr id="5" name="Rectangle 4"/>
          <p:cNvSpPr/>
          <p:nvPr/>
        </p:nvSpPr>
        <p:spPr>
          <a:xfrm>
            <a:off x="1879645" y="1141168"/>
            <a:ext cx="8429684" cy="332398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pPr>
            <a:r>
              <a:rPr lang="fr-FR" sz="2000" dirty="0">
                <a:solidFill>
                  <a:srgbClr val="333333"/>
                </a:solidFill>
                <a:latin typeface="Helvetica" panose="020B0604020202020204" pitchFamily="34" charset="0"/>
              </a:rPr>
              <a:t>Elles </a:t>
            </a:r>
            <a:r>
              <a:rPr lang="fr-FR" sz="2000" dirty="0">
                <a:solidFill>
                  <a:srgbClr val="333333"/>
                </a:solidFill>
                <a:latin typeface="Helvetica" panose="020B0604020202020204" pitchFamily="34" charset="0"/>
              </a:rPr>
              <a:t>sont composées de deux engrenages hélicoïdaux : l'un, le rotor, en métal, tournant à l'intérieur de l'autre, le stator, en caoutchouc. Le rotor est un engrenage externe à une dent. Le stator est un engrenage interne à deux dents. La différence d'une dent entre rotor et stator crée, par le mouvement tournant excentré du rotor, des alvéoles closes qui se meuvent parallèlement à l'axe du stator, dans un plan hélicoïdal, véhiculant ainsi le produit pompé.</a:t>
            </a:r>
            <a:endParaRPr lang="fr-FR" sz="2000" dirty="0">
              <a:solidFill>
                <a:prstClr val="black"/>
              </a:solidFill>
              <a:latin typeface="Arial Rounded MT Bold" pitchFamily="34" charset="0"/>
            </a:endParaRPr>
          </a:p>
        </p:txBody>
      </p:sp>
      <p:pic>
        <p:nvPicPr>
          <p:cNvPr id="2" name="Image 1"/>
          <p:cNvPicPr>
            <a:picLocks noChangeAspect="1"/>
          </p:cNvPicPr>
          <p:nvPr/>
        </p:nvPicPr>
        <p:blipFill>
          <a:blip r:embed="rId2"/>
          <a:stretch>
            <a:fillRect/>
          </a:stretch>
        </p:blipFill>
        <p:spPr>
          <a:xfrm>
            <a:off x="3428680" y="4581129"/>
            <a:ext cx="5331617" cy="2114875"/>
          </a:xfrm>
          <a:prstGeom prst="rect">
            <a:avLst/>
          </a:prstGeom>
        </p:spPr>
      </p:pic>
    </p:spTree>
    <p:extLst>
      <p:ext uri="{BB962C8B-B14F-4D97-AF65-F5344CB8AC3E}">
        <p14:creationId xmlns:p14="http://schemas.microsoft.com/office/powerpoint/2010/main" val="8838968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257449" y="116632"/>
            <a:ext cx="7674076" cy="1037236"/>
          </a:xfrm>
        </p:spPr>
        <p:txBody>
          <a:bodyPr anchor="ctr">
            <a:normAutofit fontScale="90000"/>
          </a:bodyPr>
          <a:lstStyle/>
          <a:p>
            <a:pPr algn="ctr"/>
            <a:r>
              <a:rPr lang="fr-FR" sz="3600" dirty="0">
                <a:latin typeface="Arial Rounded MT Bold" pitchFamily="34" charset="0"/>
              </a:rPr>
              <a:t>Pompes à rotor hélicoïdal excentré</a:t>
            </a:r>
          </a:p>
        </p:txBody>
      </p:sp>
      <p:pic>
        <p:nvPicPr>
          <p:cNvPr id="2" name="Image 1"/>
          <p:cNvPicPr>
            <a:picLocks noChangeAspect="1"/>
          </p:cNvPicPr>
          <p:nvPr/>
        </p:nvPicPr>
        <p:blipFill>
          <a:blip r:embed="rId2"/>
          <a:stretch>
            <a:fillRect/>
          </a:stretch>
        </p:blipFill>
        <p:spPr>
          <a:xfrm>
            <a:off x="3428679" y="1556793"/>
            <a:ext cx="5331617" cy="2114875"/>
          </a:xfrm>
          <a:prstGeom prst="rect">
            <a:avLst/>
          </a:prstGeom>
        </p:spPr>
      </p:pic>
      <p:pic>
        <p:nvPicPr>
          <p:cNvPr id="3" name="Image 2"/>
          <p:cNvPicPr>
            <a:picLocks noChangeAspect="1"/>
          </p:cNvPicPr>
          <p:nvPr/>
        </p:nvPicPr>
        <p:blipFill>
          <a:blip r:embed="rId3"/>
          <a:stretch>
            <a:fillRect/>
          </a:stretch>
        </p:blipFill>
        <p:spPr>
          <a:xfrm>
            <a:off x="2639616" y="4150389"/>
            <a:ext cx="6667500" cy="1533525"/>
          </a:xfrm>
          <a:prstGeom prst="rect">
            <a:avLst/>
          </a:prstGeom>
        </p:spPr>
      </p:pic>
    </p:spTree>
    <p:extLst>
      <p:ext uri="{BB962C8B-B14F-4D97-AF65-F5344CB8AC3E}">
        <p14:creationId xmlns:p14="http://schemas.microsoft.com/office/powerpoint/2010/main" val="11235700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135560" y="188640"/>
            <a:ext cx="7671796" cy="839016"/>
          </a:xfrm>
        </p:spPr>
        <p:txBody>
          <a:bodyPr anchor="ctr">
            <a:normAutofit/>
          </a:bodyPr>
          <a:lstStyle/>
          <a:p>
            <a:pPr algn="ctr"/>
            <a:r>
              <a:rPr lang="fr-FR" sz="3200" dirty="0">
                <a:latin typeface="Arial Rounded MT Bold" pitchFamily="34" charset="0"/>
              </a:rPr>
              <a:t>Pompes à palettes rigides ou souples</a:t>
            </a:r>
          </a:p>
        </p:txBody>
      </p:sp>
      <p:sp>
        <p:nvSpPr>
          <p:cNvPr id="7" name="Rectangle 6"/>
          <p:cNvSpPr/>
          <p:nvPr/>
        </p:nvSpPr>
        <p:spPr>
          <a:xfrm>
            <a:off x="1919536" y="1844824"/>
            <a:ext cx="8352928" cy="304698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fr-FR" sz="2400" dirty="0">
                <a:solidFill>
                  <a:prstClr val="black"/>
                </a:solidFill>
                <a:latin typeface="Arial Rounded MT Bold" panose="020F0704030504030204" pitchFamily="34" charset="0"/>
              </a:rPr>
              <a:t>C’est la classique des pompes à vide.</a:t>
            </a:r>
          </a:p>
          <a:p>
            <a:r>
              <a:rPr lang="fr-FR" sz="2400" dirty="0">
                <a:solidFill>
                  <a:prstClr val="black"/>
                </a:solidFill>
                <a:latin typeface="Arial Rounded MT Bold" panose="020F0704030504030204" pitchFamily="34" charset="0"/>
              </a:rPr>
              <a:t>• Un rotor excentré tourne dans un cylindre fixe.</a:t>
            </a:r>
          </a:p>
          <a:p>
            <a:r>
              <a:rPr lang="fr-FR" sz="2400" dirty="0">
                <a:solidFill>
                  <a:prstClr val="black"/>
                </a:solidFill>
                <a:latin typeface="Arial Rounded MT Bold" panose="020F0704030504030204" pitchFamily="34" charset="0"/>
              </a:rPr>
              <a:t>• Sur ce rotor, des palettes, libres de se mouvoir radialement, </a:t>
            </a:r>
            <a:r>
              <a:rPr lang="fr-FR" sz="2400" dirty="0">
                <a:solidFill>
                  <a:prstClr val="black"/>
                </a:solidFill>
                <a:latin typeface="Arial Rounded MT Bold" panose="020F0704030504030204" pitchFamily="34" charset="0"/>
              </a:rPr>
              <a:t>et poussées </a:t>
            </a:r>
            <a:r>
              <a:rPr lang="fr-FR" sz="2400" dirty="0">
                <a:solidFill>
                  <a:prstClr val="black"/>
                </a:solidFill>
                <a:latin typeface="Arial Rounded MT Bold" panose="020F0704030504030204" pitchFamily="34" charset="0"/>
              </a:rPr>
              <a:t>par des ressorts s’appliquent sur la face intérieure </a:t>
            </a:r>
            <a:r>
              <a:rPr lang="fr-FR" sz="2400" dirty="0">
                <a:solidFill>
                  <a:prstClr val="black"/>
                </a:solidFill>
                <a:latin typeface="Arial Rounded MT Bold" panose="020F0704030504030204" pitchFamily="34" charset="0"/>
              </a:rPr>
              <a:t>du cylindre </a:t>
            </a:r>
            <a:r>
              <a:rPr lang="fr-FR" sz="2400" dirty="0">
                <a:solidFill>
                  <a:prstClr val="black"/>
                </a:solidFill>
                <a:latin typeface="Arial Rounded MT Bold" panose="020F0704030504030204" pitchFamily="34" charset="0"/>
              </a:rPr>
              <a:t>fixe.</a:t>
            </a:r>
          </a:p>
          <a:p>
            <a:r>
              <a:rPr lang="fr-FR" sz="2400" dirty="0">
                <a:solidFill>
                  <a:prstClr val="black"/>
                </a:solidFill>
                <a:latin typeface="Arial Rounded MT Bold" panose="020F0704030504030204" pitchFamily="34" charset="0"/>
              </a:rPr>
              <a:t>• Les espaces ainsi délimités varient au cours de la rotation </a:t>
            </a:r>
            <a:r>
              <a:rPr lang="fr-FR" sz="2400" dirty="0">
                <a:solidFill>
                  <a:prstClr val="black"/>
                </a:solidFill>
                <a:latin typeface="Arial Rounded MT Bold" panose="020F0704030504030204" pitchFamily="34" charset="0"/>
              </a:rPr>
              <a:t>et créé </a:t>
            </a:r>
            <a:r>
              <a:rPr lang="fr-FR" sz="2400" dirty="0">
                <a:solidFill>
                  <a:prstClr val="black"/>
                </a:solidFill>
                <a:latin typeface="Arial Rounded MT Bold" panose="020F0704030504030204" pitchFamily="34" charset="0"/>
              </a:rPr>
              <a:t>les dépressions nécessaires au fonctionnement </a:t>
            </a:r>
            <a:r>
              <a:rPr lang="fr-FR" sz="2400" dirty="0">
                <a:solidFill>
                  <a:prstClr val="black"/>
                </a:solidFill>
                <a:latin typeface="Arial Rounded MT Bold" panose="020F0704030504030204" pitchFamily="34" charset="0"/>
              </a:rPr>
              <a:t>d’une pompe </a:t>
            </a:r>
            <a:r>
              <a:rPr lang="fr-FR" sz="2400" dirty="0">
                <a:solidFill>
                  <a:prstClr val="black"/>
                </a:solidFill>
                <a:latin typeface="Arial Rounded MT Bold" panose="020F0704030504030204" pitchFamily="34" charset="0"/>
              </a:rPr>
              <a:t>volumétrique.</a:t>
            </a:r>
          </a:p>
        </p:txBody>
      </p:sp>
    </p:spTree>
    <p:extLst>
      <p:ext uri="{BB962C8B-B14F-4D97-AF65-F5344CB8AC3E}">
        <p14:creationId xmlns:p14="http://schemas.microsoft.com/office/powerpoint/2010/main" val="2579584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452663" y="2143117"/>
            <a:ext cx="7211583" cy="3495691"/>
          </a:xfrm>
          <a:prstGeom prst="rect">
            <a:avLst/>
          </a:prstGeom>
          <a:noFill/>
          <a:ln w="9525">
            <a:noFill/>
            <a:miter lim="800000"/>
            <a:headEnd/>
            <a:tailEnd/>
          </a:ln>
          <a:effectLst/>
        </p:spPr>
      </p:pic>
      <p:sp>
        <p:nvSpPr>
          <p:cNvPr id="7" name="Titre 1"/>
          <p:cNvSpPr>
            <a:spLocks noGrp="1"/>
          </p:cNvSpPr>
          <p:nvPr>
            <p:ph type="title"/>
          </p:nvPr>
        </p:nvSpPr>
        <p:spPr>
          <a:xfrm>
            <a:off x="1981200" y="155448"/>
            <a:ext cx="8229600" cy="1252728"/>
          </a:xfrm>
        </p:spPr>
        <p:txBody>
          <a:bodyPr>
            <a:normAutofit fontScale="90000"/>
          </a:bodyPr>
          <a:lstStyle/>
          <a:p>
            <a:pPr algn="ctr"/>
            <a:r>
              <a:rPr lang="fr-FR" dirty="0" smtClean="0"/>
              <a:t/>
            </a:r>
            <a:br>
              <a:rPr lang="fr-FR" dirty="0" smtClean="0"/>
            </a:br>
            <a:r>
              <a:rPr lang="fr-FR" sz="4900" dirty="0">
                <a:latin typeface="Arial Black" pitchFamily="34" charset="0"/>
              </a:rPr>
              <a:t>Classification</a:t>
            </a:r>
            <a:r>
              <a:rPr lang="fr-FR" dirty="0" smtClean="0">
                <a:latin typeface="Algerian" pitchFamily="82" charset="0"/>
              </a:rPr>
              <a:t> </a:t>
            </a:r>
            <a:br>
              <a:rPr lang="fr-FR" dirty="0" smtClean="0">
                <a:latin typeface="Algerian" pitchFamily="82" charset="0"/>
              </a:rPr>
            </a:br>
            <a:endParaRPr lang="fr-FR" dirty="0">
              <a:latin typeface="Algerian" pitchFamily="82" charset="0"/>
            </a:endParaRPr>
          </a:p>
        </p:txBody>
      </p:sp>
    </p:spTree>
    <p:extLst>
      <p:ext uri="{BB962C8B-B14F-4D97-AF65-F5344CB8AC3E}">
        <p14:creationId xmlns:p14="http://schemas.microsoft.com/office/powerpoint/2010/main" val="10350059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135560" y="188640"/>
            <a:ext cx="7671796" cy="839016"/>
          </a:xfrm>
        </p:spPr>
        <p:txBody>
          <a:bodyPr anchor="ctr">
            <a:normAutofit/>
          </a:bodyPr>
          <a:lstStyle/>
          <a:p>
            <a:pPr algn="ctr"/>
            <a:r>
              <a:rPr lang="fr-FR" sz="3200" dirty="0">
                <a:latin typeface="Arial Rounded MT Bold" pitchFamily="34" charset="0"/>
              </a:rPr>
              <a:t>Pompes à palettes rigides ou souples</a:t>
            </a:r>
          </a:p>
        </p:txBody>
      </p:sp>
      <p:pic>
        <p:nvPicPr>
          <p:cNvPr id="2" name="Pompe à palettes (360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47261" y="1700808"/>
            <a:ext cx="3429000" cy="3657600"/>
          </a:xfrm>
          <a:prstGeom prst="rect">
            <a:avLst/>
          </a:prstGeom>
        </p:spPr>
      </p:pic>
      <p:pic>
        <p:nvPicPr>
          <p:cNvPr id="3" name="Image 2"/>
          <p:cNvPicPr>
            <a:picLocks noChangeAspect="1"/>
          </p:cNvPicPr>
          <p:nvPr/>
        </p:nvPicPr>
        <p:blipFill>
          <a:blip r:embed="rId5"/>
          <a:stretch>
            <a:fillRect/>
          </a:stretch>
        </p:blipFill>
        <p:spPr>
          <a:xfrm>
            <a:off x="6096001" y="1453168"/>
            <a:ext cx="3995131" cy="3905241"/>
          </a:xfrm>
          <a:prstGeom prst="rect">
            <a:avLst/>
          </a:prstGeom>
        </p:spPr>
      </p:pic>
    </p:spTree>
    <p:extLst>
      <p:ext uri="{BB962C8B-B14F-4D97-AF65-F5344CB8AC3E}">
        <p14:creationId xmlns:p14="http://schemas.microsoft.com/office/powerpoint/2010/main" val="12150573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Choix d'un fluide hydraulique </a:t>
            </a:r>
            <a:endParaRPr lang="fr-FR" dirty="0"/>
          </a:p>
        </p:txBody>
      </p:sp>
      <p:pic>
        <p:nvPicPr>
          <p:cNvPr id="5" name="Image 4"/>
          <p:cNvPicPr>
            <a:picLocks noChangeAspect="1"/>
          </p:cNvPicPr>
          <p:nvPr/>
        </p:nvPicPr>
        <p:blipFill>
          <a:blip r:embed="rId2"/>
          <a:stretch>
            <a:fillRect/>
          </a:stretch>
        </p:blipFill>
        <p:spPr>
          <a:xfrm>
            <a:off x="2822683" y="1408176"/>
            <a:ext cx="6546634" cy="5085426"/>
          </a:xfrm>
          <a:prstGeom prst="rect">
            <a:avLst/>
          </a:prstGeom>
        </p:spPr>
      </p:pic>
    </p:spTree>
    <p:extLst>
      <p:ext uri="{BB962C8B-B14F-4D97-AF65-F5344CB8AC3E}">
        <p14:creationId xmlns:p14="http://schemas.microsoft.com/office/powerpoint/2010/main" val="41265427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Avantages et inconvénients </a:t>
            </a:r>
            <a:endParaRPr lang="fr-FR" dirty="0"/>
          </a:p>
        </p:txBody>
      </p:sp>
      <p:sp>
        <p:nvSpPr>
          <p:cNvPr id="3" name="Espace réservé du contenu 2"/>
          <p:cNvSpPr>
            <a:spLocks noGrp="1"/>
          </p:cNvSpPr>
          <p:nvPr>
            <p:ph idx="1"/>
          </p:nvPr>
        </p:nvSpPr>
        <p:spPr>
          <a:xfrm>
            <a:off x="1738282" y="2500307"/>
            <a:ext cx="8715436" cy="3439759"/>
          </a:xfrm>
        </p:spPr>
        <p:style>
          <a:lnRef idx="1">
            <a:schemeClr val="accent3"/>
          </a:lnRef>
          <a:fillRef idx="2">
            <a:schemeClr val="accent3"/>
          </a:fillRef>
          <a:effectRef idx="1">
            <a:schemeClr val="accent3"/>
          </a:effectRef>
          <a:fontRef idx="minor">
            <a:schemeClr val="dk1"/>
          </a:fontRef>
        </p:style>
        <p:txBody>
          <a:bodyPr>
            <a:normAutofit/>
          </a:bodyPr>
          <a:lstStyle/>
          <a:p>
            <a:r>
              <a:rPr lang="fr-FR" sz="2800" dirty="0"/>
              <a:t>Construction </a:t>
            </a:r>
            <a:r>
              <a:rPr lang="fr-FR" sz="2800" dirty="0"/>
              <a:t>robuste ;</a:t>
            </a:r>
          </a:p>
          <a:p>
            <a:r>
              <a:rPr lang="fr-FR" sz="2800" dirty="0"/>
              <a:t>Pompage </a:t>
            </a:r>
            <a:r>
              <a:rPr lang="fr-FR" sz="2800" dirty="0"/>
              <a:t>possible de liquide très visqueux ;</a:t>
            </a:r>
          </a:p>
          <a:p>
            <a:r>
              <a:rPr lang="fr-FR" sz="2800" dirty="0"/>
              <a:t>Rendement </a:t>
            </a:r>
            <a:r>
              <a:rPr lang="fr-FR" sz="2800" dirty="0"/>
              <a:t>élevé ;</a:t>
            </a:r>
          </a:p>
          <a:p>
            <a:r>
              <a:rPr lang="fr-FR" sz="2800" dirty="0"/>
              <a:t>Amorçage </a:t>
            </a:r>
            <a:r>
              <a:rPr lang="fr-FR" sz="2800" dirty="0"/>
              <a:t>automatique en fonctionnement normal ;</a:t>
            </a:r>
          </a:p>
          <a:p>
            <a:r>
              <a:rPr lang="fr-FR" sz="2800" dirty="0"/>
              <a:t>Obtention </a:t>
            </a:r>
            <a:r>
              <a:rPr lang="fr-FR" sz="2800" dirty="0"/>
              <a:t>de faibles débits facile à mesurer sous pression élevée (</a:t>
            </a:r>
            <a:r>
              <a:rPr lang="fr-FR" sz="2800" dirty="0"/>
              <a:t>pompes doseuses </a:t>
            </a:r>
            <a:r>
              <a:rPr lang="fr-FR" sz="2800" dirty="0"/>
              <a:t>alimentaires).</a:t>
            </a:r>
            <a:endParaRPr lang="fr-FR" sz="2800" dirty="0">
              <a:latin typeface="Arial Rounded MT Bold" pitchFamily="34" charset="0"/>
            </a:endParaRPr>
          </a:p>
        </p:txBody>
      </p:sp>
      <p:sp>
        <p:nvSpPr>
          <p:cNvPr id="4" name="Rectangle 3"/>
          <p:cNvSpPr/>
          <p:nvPr/>
        </p:nvSpPr>
        <p:spPr>
          <a:xfrm>
            <a:off x="4310050" y="1571613"/>
            <a:ext cx="3000396" cy="5847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fr-FR" sz="3200" b="1" dirty="0">
                <a:solidFill>
                  <a:prstClr val="black"/>
                </a:solidFill>
                <a:latin typeface="Arial Rounded MT Bold" pitchFamily="34" charset="0"/>
              </a:rPr>
              <a:t>Avantages</a:t>
            </a:r>
            <a:r>
              <a:rPr lang="fr-FR" b="1" dirty="0">
                <a:solidFill>
                  <a:prstClr val="black"/>
                </a:solidFill>
              </a:rPr>
              <a:t> </a:t>
            </a:r>
          </a:p>
        </p:txBody>
      </p:sp>
    </p:spTree>
    <p:extLst>
      <p:ext uri="{BB962C8B-B14F-4D97-AF65-F5344CB8AC3E}">
        <p14:creationId xmlns:p14="http://schemas.microsoft.com/office/powerpoint/2010/main" val="30306888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Avantages et inconvénients </a:t>
            </a:r>
            <a:endParaRPr lang="fr-FR" dirty="0"/>
          </a:p>
        </p:txBody>
      </p:sp>
      <p:sp>
        <p:nvSpPr>
          <p:cNvPr id="3" name="Espace réservé du contenu 2"/>
          <p:cNvSpPr>
            <a:spLocks noGrp="1"/>
          </p:cNvSpPr>
          <p:nvPr>
            <p:ph idx="1"/>
          </p:nvPr>
        </p:nvSpPr>
        <p:spPr>
          <a:xfrm>
            <a:off x="1738282" y="2500306"/>
            <a:ext cx="8715436" cy="4169054"/>
          </a:xfrm>
        </p:spPr>
        <p:style>
          <a:lnRef idx="1">
            <a:schemeClr val="accent3"/>
          </a:lnRef>
          <a:fillRef idx="2">
            <a:schemeClr val="accent3"/>
          </a:fillRef>
          <a:effectRef idx="1">
            <a:schemeClr val="accent3"/>
          </a:effectRef>
          <a:fontRef idx="minor">
            <a:schemeClr val="dk1"/>
          </a:fontRef>
        </p:style>
        <p:txBody>
          <a:bodyPr>
            <a:normAutofit fontScale="92500"/>
          </a:bodyPr>
          <a:lstStyle/>
          <a:p>
            <a:r>
              <a:rPr lang="fr-FR" sz="2800" dirty="0"/>
              <a:t>Appareils </a:t>
            </a:r>
            <a:r>
              <a:rPr lang="fr-FR" sz="2800" dirty="0"/>
              <a:t>plus lourds et plus encombrants ;</a:t>
            </a:r>
          </a:p>
          <a:p>
            <a:r>
              <a:rPr lang="fr-FR" sz="2800" dirty="0"/>
              <a:t>Débit </a:t>
            </a:r>
            <a:r>
              <a:rPr lang="fr-FR" sz="2800" dirty="0"/>
              <a:t>pulsé ce qui nécessite l’installation d’appareils spéciaux (anti coup </a:t>
            </a:r>
            <a:r>
              <a:rPr lang="fr-FR" sz="2800" dirty="0"/>
              <a:t>de bélier</a:t>
            </a:r>
            <a:r>
              <a:rPr lang="fr-FR" sz="2800" dirty="0"/>
              <a:t>) ;</a:t>
            </a:r>
          </a:p>
          <a:p>
            <a:r>
              <a:rPr lang="fr-FR" sz="2800" dirty="0"/>
              <a:t>Impossibilité </a:t>
            </a:r>
            <a:r>
              <a:rPr lang="fr-FR" sz="2800" dirty="0"/>
              <a:t>d’obtenir de gros débits sous faible pression ;</a:t>
            </a:r>
          </a:p>
          <a:p>
            <a:r>
              <a:rPr lang="fr-FR" sz="2800" dirty="0"/>
              <a:t>Danger </a:t>
            </a:r>
            <a:r>
              <a:rPr lang="fr-FR" sz="2800" dirty="0"/>
              <a:t>de surpression dans le circuit de refoulement d’où la </a:t>
            </a:r>
            <a:r>
              <a:rPr lang="fr-FR" sz="2800" dirty="0"/>
              <a:t>présence indispensable </a:t>
            </a:r>
            <a:r>
              <a:rPr lang="fr-FR" sz="2800" dirty="0"/>
              <a:t>de sécurités (by-pass et soupape de sûreté) ;</a:t>
            </a:r>
          </a:p>
          <a:p>
            <a:r>
              <a:rPr lang="fr-FR" sz="2800" dirty="0"/>
              <a:t>Impossibilité </a:t>
            </a:r>
            <a:r>
              <a:rPr lang="fr-FR" sz="2800" dirty="0"/>
              <a:t>en général de pomper des liquides chargés ;</a:t>
            </a:r>
          </a:p>
          <a:p>
            <a:r>
              <a:rPr lang="fr-FR" sz="2800" dirty="0"/>
              <a:t>Prix </a:t>
            </a:r>
            <a:r>
              <a:rPr lang="fr-FR" sz="2800" dirty="0"/>
              <a:t>d’achat plus élevé ;</a:t>
            </a:r>
          </a:p>
          <a:p>
            <a:r>
              <a:rPr lang="fr-FR" sz="2800" dirty="0"/>
              <a:t>Frais </a:t>
            </a:r>
            <a:r>
              <a:rPr lang="fr-FR" sz="2800" dirty="0"/>
              <a:t>d’entretien plus élevés.</a:t>
            </a:r>
            <a:endParaRPr lang="fr-FR" sz="2800" dirty="0">
              <a:latin typeface="Arial Rounded MT Bold" pitchFamily="34" charset="0"/>
            </a:endParaRPr>
          </a:p>
        </p:txBody>
      </p:sp>
      <p:sp>
        <p:nvSpPr>
          <p:cNvPr id="4" name="Rectangle 3"/>
          <p:cNvSpPr/>
          <p:nvPr/>
        </p:nvSpPr>
        <p:spPr>
          <a:xfrm>
            <a:off x="4310050" y="1571613"/>
            <a:ext cx="3000396" cy="5847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fr-FR" sz="3200" b="1" dirty="0">
                <a:solidFill>
                  <a:prstClr val="black"/>
                </a:solidFill>
              </a:rPr>
              <a:t>Inconvénients</a:t>
            </a:r>
            <a:endParaRPr lang="fr-FR" b="1" dirty="0">
              <a:solidFill>
                <a:prstClr val="black"/>
              </a:solidFill>
            </a:endParaRPr>
          </a:p>
        </p:txBody>
      </p:sp>
    </p:spTree>
    <p:extLst>
      <p:ext uri="{BB962C8B-B14F-4D97-AF65-F5344CB8AC3E}">
        <p14:creationId xmlns:p14="http://schemas.microsoft.com/office/powerpoint/2010/main" val="3341931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024034" y="2214554"/>
            <a:ext cx="8077200" cy="1673352"/>
          </a:xfrm>
        </p:spPr>
        <p:txBody>
          <a:bodyPr anchor="ctr">
            <a:normAutofit/>
          </a:bodyPr>
          <a:lstStyle/>
          <a:p>
            <a:pPr algn="ctr"/>
            <a:r>
              <a:rPr lang="fr-FR" sz="4800" dirty="0">
                <a:latin typeface="Arial Rounded MT Bold" pitchFamily="34" charset="0"/>
              </a:rPr>
              <a:t>Les Pompes Centrifuges </a:t>
            </a:r>
            <a:endParaRPr lang="fr-FR" sz="4800" dirty="0">
              <a:latin typeface="Arial Rounded MT Bold" pitchFamily="34" charset="0"/>
            </a:endParaRPr>
          </a:p>
        </p:txBody>
      </p:sp>
    </p:spTree>
    <p:extLst>
      <p:ext uri="{BB962C8B-B14F-4D97-AF65-F5344CB8AC3E}">
        <p14:creationId xmlns:p14="http://schemas.microsoft.com/office/powerpoint/2010/main" val="3189888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24034" y="1857364"/>
            <a:ext cx="8229600" cy="4286280"/>
          </a:xfrm>
          <a:blipFill>
            <a:blip r:embed="rId2"/>
            <a:tile tx="0" ty="0" sx="100000" sy="100000" flip="none" algn="tl"/>
          </a:blipFill>
        </p:spPr>
        <p:txBody>
          <a:bodyPr>
            <a:normAutofit lnSpcReduction="10000"/>
          </a:bodyPr>
          <a:lstStyle/>
          <a:p>
            <a:pPr>
              <a:lnSpc>
                <a:spcPct val="150000"/>
              </a:lnSpc>
            </a:pPr>
            <a:r>
              <a:rPr lang="fr-FR" sz="2400" dirty="0">
                <a:solidFill>
                  <a:srgbClr val="FFC000"/>
                </a:solidFill>
                <a:latin typeface="Arial Rounded MT Bold" pitchFamily="34" charset="0"/>
              </a:rPr>
              <a:t>La pompe centrifuge est une machine tournante qui grâce à un rotor à aubes convenablement orientées, augmente l’énergie cinétique et projette à l’aide de la force centrifuge le liquide à la périphérie sur la volute. </a:t>
            </a:r>
          </a:p>
          <a:p>
            <a:pPr>
              <a:lnSpc>
                <a:spcPct val="150000"/>
              </a:lnSpc>
            </a:pPr>
            <a:r>
              <a:rPr lang="fr-FR" sz="2400" dirty="0">
                <a:solidFill>
                  <a:srgbClr val="FFC000"/>
                </a:solidFill>
                <a:latin typeface="Arial Rounded MT Bold" pitchFamily="34" charset="0"/>
              </a:rPr>
              <a:t>A la sortie et à l’aide d’un divergent, une grande partie de l’énergie cinétique se transforme en pression motrice. </a:t>
            </a:r>
            <a:endParaRPr lang="fr-FR" sz="2400" dirty="0">
              <a:solidFill>
                <a:srgbClr val="FFC000"/>
              </a:solidFill>
              <a:latin typeface="Arial Rounded MT Bold" pitchFamily="34" charset="0"/>
            </a:endParaRPr>
          </a:p>
        </p:txBody>
      </p:sp>
      <p:sp>
        <p:nvSpPr>
          <p:cNvPr id="4" name="Larme 3"/>
          <p:cNvSpPr/>
          <p:nvPr/>
        </p:nvSpPr>
        <p:spPr bwMode="auto">
          <a:xfrm>
            <a:off x="5238751" y="4357688"/>
            <a:ext cx="2428875" cy="1428750"/>
          </a:xfrm>
          <a:prstGeom prst="teardrop">
            <a:avLst/>
          </a:prstGeom>
          <a:noFill/>
          <a:ln w="9525" cap="flat" cmpd="sng" algn="ctr">
            <a:noFill/>
            <a:prstDash val="solid"/>
            <a:round/>
            <a:headEnd type="none" w="med" len="med"/>
            <a:tailEnd type="none" w="med" len="med"/>
          </a:ln>
          <a:effectLst/>
        </p:spPr>
        <p:txBody>
          <a:bodyPr anchor="ctr"/>
          <a:lstStyle/>
          <a:p>
            <a:pPr>
              <a:defRPr/>
            </a:pPr>
            <a:endParaRPr lang="fr-FR">
              <a:solidFill>
                <a:prstClr val="black"/>
              </a:solidFill>
              <a:cs typeface="Arial" pitchFamily="34" charset="0"/>
            </a:endParaRPr>
          </a:p>
        </p:txBody>
      </p:sp>
      <p:sp>
        <p:nvSpPr>
          <p:cNvPr id="6" name="Titre 1"/>
          <p:cNvSpPr txBox="1">
            <a:spLocks/>
          </p:cNvSpPr>
          <p:nvPr/>
        </p:nvSpPr>
        <p:spPr>
          <a:xfrm>
            <a:off x="2024034" y="214290"/>
            <a:ext cx="8077200" cy="114300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pPr algn="ctr">
              <a:spcBef>
                <a:spcPct val="0"/>
              </a:spcBef>
              <a:defRPr/>
            </a:pPr>
            <a:r>
              <a:rPr lang="fr-FR" sz="4800" b="1" dirty="0">
                <a:solidFill>
                  <a:srgbClr val="F0AD00">
                    <a:satMod val="150000"/>
                  </a:srgbClr>
                </a:solidFill>
                <a:latin typeface="Arial Rounded MT Bold" pitchFamily="34" charset="0"/>
              </a:rPr>
              <a:t>Les Pompes Centrifuges </a:t>
            </a:r>
            <a:endParaRPr lang="fr-FR" sz="4800" b="1" dirty="0">
              <a:solidFill>
                <a:srgbClr val="F0AD00">
                  <a:satMod val="150000"/>
                </a:srgbClr>
              </a:solidFill>
              <a:latin typeface="Arial Rounded MT Bold" pitchFamily="34" charset="0"/>
            </a:endParaRPr>
          </a:p>
        </p:txBody>
      </p:sp>
    </p:spTree>
    <p:extLst>
      <p:ext uri="{BB962C8B-B14F-4D97-AF65-F5344CB8AC3E}">
        <p14:creationId xmlns:p14="http://schemas.microsoft.com/office/powerpoint/2010/main" val="21906548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7" name="Rectangle 3"/>
          <p:cNvSpPr>
            <a:spLocks noGrp="1" noChangeArrowheads="1"/>
          </p:cNvSpPr>
          <p:nvPr>
            <p:ph type="body" idx="1"/>
          </p:nvPr>
        </p:nvSpPr>
        <p:spPr>
          <a:xfrm>
            <a:off x="1881158" y="2000240"/>
            <a:ext cx="8229600" cy="4143404"/>
          </a:xfrm>
        </p:spPr>
        <p:style>
          <a:lnRef idx="1">
            <a:schemeClr val="accent6"/>
          </a:lnRef>
          <a:fillRef idx="2">
            <a:schemeClr val="accent6"/>
          </a:fillRef>
          <a:effectRef idx="1">
            <a:schemeClr val="accent6"/>
          </a:effectRef>
          <a:fontRef idx="minor">
            <a:schemeClr val="dk1"/>
          </a:fontRef>
        </p:style>
        <p:txBody>
          <a:bodyPr>
            <a:normAutofit/>
          </a:bodyPr>
          <a:lstStyle/>
          <a:p>
            <a:pPr marL="0" indent="0">
              <a:lnSpc>
                <a:spcPct val="150000"/>
              </a:lnSpc>
              <a:buNone/>
              <a:defRPr/>
            </a:pPr>
            <a:r>
              <a:rPr lang="fr-FR" sz="2800" dirty="0">
                <a:latin typeface="Arial Rounded MT Bold" pitchFamily="34" charset="0"/>
              </a:rPr>
              <a:t>Les pompes centrifuges sont des constructions très simple en version de base. Elles sont essentiellement constituées d’une pièce en rotation le rotor appelée aussi roue ou hélice qui tourne dans un carter appelée corps de pompe ou volute.</a:t>
            </a:r>
            <a:endParaRPr lang="fr-FR" sz="2400" dirty="0">
              <a:latin typeface="Arial Rounded MT Bold" pitchFamily="34" charset="0"/>
            </a:endParaRPr>
          </a:p>
        </p:txBody>
      </p:sp>
      <p:sp>
        <p:nvSpPr>
          <p:cNvPr id="5" name="Titre 1"/>
          <p:cNvSpPr txBox="1">
            <a:spLocks/>
          </p:cNvSpPr>
          <p:nvPr/>
        </p:nvSpPr>
        <p:spPr>
          <a:xfrm>
            <a:off x="2024034" y="214290"/>
            <a:ext cx="8077200" cy="114300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pPr algn="ctr">
              <a:spcBef>
                <a:spcPct val="0"/>
              </a:spcBef>
              <a:defRPr/>
            </a:pPr>
            <a:r>
              <a:rPr lang="fr-FR" sz="4800" b="1" dirty="0">
                <a:solidFill>
                  <a:srgbClr val="F0AD00">
                    <a:satMod val="150000"/>
                  </a:srgbClr>
                </a:solidFill>
                <a:latin typeface="Arial Rounded MT Bold" pitchFamily="34" charset="0"/>
              </a:rPr>
              <a:t>Les Pompes Centrifuges </a:t>
            </a:r>
            <a:endParaRPr lang="fr-FR" sz="4800" b="1" dirty="0">
              <a:solidFill>
                <a:srgbClr val="F0AD00">
                  <a:satMod val="150000"/>
                </a:srgbClr>
              </a:solidFill>
              <a:latin typeface="Arial Rounded MT Bold" pitchFamily="34" charset="0"/>
            </a:endParaRPr>
          </a:p>
        </p:txBody>
      </p:sp>
    </p:spTree>
    <p:extLst>
      <p:ext uri="{BB962C8B-B14F-4D97-AF65-F5344CB8AC3E}">
        <p14:creationId xmlns:p14="http://schemas.microsoft.com/office/powerpoint/2010/main" val="599541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69987">
                                            <p:bg/>
                                          </p:spTgt>
                                        </p:tgtEl>
                                        <p:attrNameLst>
                                          <p:attrName>style.visibility</p:attrName>
                                        </p:attrNameLst>
                                      </p:cBhvr>
                                      <p:to>
                                        <p:strVal val="visible"/>
                                      </p:to>
                                    </p:set>
                                    <p:anim calcmode="lin" valueType="num">
                                      <p:cBhvr>
                                        <p:cTn id="7" dur="1000" fill="hold"/>
                                        <p:tgtEl>
                                          <p:spTgt spid="169987">
                                            <p:bg/>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69987">
                                            <p:bg/>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69987">
                                            <p:bg/>
                                          </p:spTgt>
                                        </p:tgtEl>
                                        <p:attrNameLst>
                                          <p:attrName>ppt_y</p:attrName>
                                        </p:attrNameLst>
                                      </p:cBhvr>
                                      <p:tavLst>
                                        <p:tav tm="0">
                                          <p:val>
                                            <p:strVal val="#ppt_y"/>
                                          </p:val>
                                        </p:tav>
                                        <p:tav tm="100000">
                                          <p:val>
                                            <p:strVal val="#ppt_y"/>
                                          </p:val>
                                        </p:tav>
                                      </p:tavLst>
                                    </p:anim>
                                    <p:animEffect transition="in" filter="fade">
                                      <p:cBhvr>
                                        <p:cTn id="10" dur="1000"/>
                                        <p:tgtEl>
                                          <p:spTgt spid="169987">
                                            <p:bg/>
                                          </p:spTgt>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169987">
                                            <p:txEl>
                                              <p:pRg st="0" end="0"/>
                                            </p:txEl>
                                          </p:spTgt>
                                        </p:tgtEl>
                                        <p:attrNameLst>
                                          <p:attrName>style.visibility</p:attrName>
                                        </p:attrNameLst>
                                      </p:cBhvr>
                                      <p:to>
                                        <p:strVal val="visible"/>
                                      </p:to>
                                    </p:set>
                                    <p:anim calcmode="lin" valueType="num">
                                      <p:cBhvr>
                                        <p:cTn id="15" dur="1000" fill="hold"/>
                                        <p:tgtEl>
                                          <p:spTgt spid="169987">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169987">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169987">
                                            <p:txEl>
                                              <p:pRg st="0" end="0"/>
                                            </p:txEl>
                                          </p:spTgt>
                                        </p:tgtEl>
                                        <p:attrNameLst>
                                          <p:attrName>ppt_y</p:attrName>
                                        </p:attrNameLst>
                                      </p:cBhvr>
                                      <p:tavLst>
                                        <p:tav tm="0">
                                          <p:val>
                                            <p:strVal val="#ppt_y"/>
                                          </p:val>
                                        </p:tav>
                                        <p:tav tm="100000">
                                          <p:val>
                                            <p:strVal val="#ppt_y"/>
                                          </p:val>
                                        </p:tav>
                                      </p:tavLst>
                                    </p:anim>
                                    <p:animEffect transition="in" filter="fade">
                                      <p:cBhvr>
                                        <p:cTn id="18" dur="1000"/>
                                        <p:tgtEl>
                                          <p:spTgt spid="1699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apitre 02">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1991</Words>
  <Application>Microsoft Office PowerPoint</Application>
  <PresentationFormat>Grand écran</PresentationFormat>
  <Paragraphs>188</Paragraphs>
  <Slides>63</Slides>
  <Notes>0</Notes>
  <HiddenSlides>0</HiddenSlides>
  <MMClips>5</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63</vt:i4>
      </vt:variant>
    </vt:vector>
  </HeadingPairs>
  <TitlesOfParts>
    <vt:vector size="75" baseType="lpstr">
      <vt:lpstr>Algerian</vt:lpstr>
      <vt:lpstr>Arial</vt:lpstr>
      <vt:lpstr>Arial Black</vt:lpstr>
      <vt:lpstr>Arial Rounded MT Bold</vt:lpstr>
      <vt:lpstr>Corbel</vt:lpstr>
      <vt:lpstr>Franklin Gothic Demi</vt:lpstr>
      <vt:lpstr>Helvetica</vt:lpstr>
      <vt:lpstr>Open Sans</vt:lpstr>
      <vt:lpstr>Wingdings</vt:lpstr>
      <vt:lpstr>Wingdings 2</vt:lpstr>
      <vt:lpstr>Wingdings 3</vt:lpstr>
      <vt:lpstr>chapitre 02</vt:lpstr>
      <vt:lpstr>Systèmes Hydrauliques et Pneumatiques Chapitre 02</vt:lpstr>
      <vt:lpstr>Présentation PowerPoint</vt:lpstr>
      <vt:lpstr>Les pompes </vt:lpstr>
      <vt:lpstr> Classification  </vt:lpstr>
      <vt:lpstr> Classification  </vt:lpstr>
      <vt:lpstr> Classification  </vt:lpstr>
      <vt:lpstr>Les Pompes Centrifuges </vt:lpstr>
      <vt:lpstr>Présentation PowerPoint</vt:lpstr>
      <vt:lpstr>Présentation PowerPoint</vt:lpstr>
      <vt:lpstr>Présentation PowerPoint</vt:lpstr>
      <vt:lpstr>Présentation PowerPoint</vt:lpstr>
      <vt:lpstr>Présentation PowerPoint</vt:lpstr>
      <vt:lpstr>Le principe de fonctionnement </vt:lpstr>
      <vt:lpstr>Le principe de fonctionnement </vt:lpstr>
      <vt:lpstr>Le principe de fonctionnement </vt:lpstr>
      <vt:lpstr>Présentation PowerPoint</vt:lpstr>
      <vt:lpstr>Caractéristiques</vt:lpstr>
      <vt:lpstr>Caractéristiques</vt:lpstr>
      <vt:lpstr>Caractéristiques</vt:lpstr>
      <vt:lpstr>Caractéristiques</vt:lpstr>
      <vt:lpstr>Caractéristiques</vt:lpstr>
      <vt:lpstr>Avantages et inconvénients </vt:lpstr>
      <vt:lpstr>Avantages et inconvénients </vt:lpstr>
      <vt:lpstr>Les différents types de pompes centrifuges</vt:lpstr>
      <vt:lpstr>Les différents types de pompes centrifuges</vt:lpstr>
      <vt:lpstr>Les Pompes Volumétriques </vt:lpstr>
      <vt:lpstr>                         Définition et principe</vt:lpstr>
      <vt:lpstr>                         Définition et principe</vt:lpstr>
      <vt:lpstr>Présentation PowerPoint</vt:lpstr>
      <vt:lpstr>Les pompes alternatives ou à pistons axiaux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Pompes volumétriques rotatives</vt:lpstr>
      <vt:lpstr>Présentation PowerPoint</vt:lpstr>
      <vt:lpstr>Pompes à engrenages</vt:lpstr>
      <vt:lpstr>Pompes à engrenages</vt:lpstr>
      <vt:lpstr>Pompes à engrenages</vt:lpstr>
      <vt:lpstr>Pompes à lobes</vt:lpstr>
      <vt:lpstr>Pompes à lobes</vt:lpstr>
      <vt:lpstr>Pompes à lobes</vt:lpstr>
      <vt:lpstr>Pompes à pistons radiaux</vt:lpstr>
      <vt:lpstr>Présentation PowerPoint</vt:lpstr>
      <vt:lpstr>Présentation PowerPoint</vt:lpstr>
      <vt:lpstr>Pompe à vis</vt:lpstr>
      <vt:lpstr>Pompe à vis</vt:lpstr>
      <vt:lpstr>Pompes à rotor hélicoïdal excentré</vt:lpstr>
      <vt:lpstr>Pompes à rotor hélicoïdal excentré</vt:lpstr>
      <vt:lpstr>Pompes à palettes rigides ou souples</vt:lpstr>
      <vt:lpstr>Pompes à palettes rigides ou souples</vt:lpstr>
      <vt:lpstr>Choix d'un fluide hydraulique </vt:lpstr>
      <vt:lpstr>Avantages et inconvénients </vt:lpstr>
      <vt:lpstr>Avantages et inconvénients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Systèmes Hydrauliques et Pneumatiques Chapitre 02</dc:title>
  <dc:creator>redouane</dc:creator>
  <cp:lastModifiedBy>redouane</cp:lastModifiedBy>
  <cp:revision>1</cp:revision>
  <dcterms:created xsi:type="dcterms:W3CDTF">2025-03-10T12:08:49Z</dcterms:created>
  <dcterms:modified xsi:type="dcterms:W3CDTF">2025-03-10T12:11:30Z</dcterms:modified>
</cp:coreProperties>
</file>