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 id="2147483732" r:id="rId3"/>
  </p:sldMasterIdLst>
  <p:sldIdLst>
    <p:sldId id="256" r:id="rId4"/>
    <p:sldId id="260" r:id="rId5"/>
    <p:sldId id="262" r:id="rId6"/>
    <p:sldId id="261" r:id="rId7"/>
    <p:sldId id="263" r:id="rId8"/>
    <p:sldId id="264" r:id="rId9"/>
    <p:sldId id="266" r:id="rId10"/>
    <p:sldId id="268" r:id="rId11"/>
    <p:sldId id="270" r:id="rId12"/>
    <p:sldId id="272" r:id="rId13"/>
    <p:sldId id="294" r:id="rId14"/>
    <p:sldId id="273" r:id="rId15"/>
    <p:sldId id="311" r:id="rId16"/>
    <p:sldId id="276" r:id="rId17"/>
    <p:sldId id="275" r:id="rId18"/>
    <p:sldId id="271" r:id="rId19"/>
    <p:sldId id="299" r:id="rId20"/>
    <p:sldId id="277" r:id="rId21"/>
    <p:sldId id="278" r:id="rId22"/>
    <p:sldId id="279" r:id="rId23"/>
    <p:sldId id="280" r:id="rId24"/>
    <p:sldId id="281" r:id="rId25"/>
    <p:sldId id="282" r:id="rId26"/>
    <p:sldId id="283" r:id="rId27"/>
    <p:sldId id="284" r:id="rId28"/>
    <p:sldId id="286" r:id="rId29"/>
    <p:sldId id="287" r:id="rId30"/>
    <p:sldId id="288" r:id="rId31"/>
    <p:sldId id="289" r:id="rId32"/>
    <p:sldId id="290" r:id="rId33"/>
    <p:sldId id="291" r:id="rId34"/>
    <p:sldId id="292" r:id="rId35"/>
    <p:sldId id="295" r:id="rId36"/>
    <p:sldId id="296" r:id="rId37"/>
    <p:sldId id="297" r:id="rId38"/>
    <p:sldId id="298" r:id="rId39"/>
    <p:sldId id="300" r:id="rId40"/>
    <p:sldId id="301" r:id="rId41"/>
    <p:sldId id="302" r:id="rId42"/>
    <p:sldId id="303" r:id="rId43"/>
    <p:sldId id="304" r:id="rId44"/>
    <p:sldId id="305" r:id="rId45"/>
    <p:sldId id="306" r:id="rId46"/>
    <p:sldId id="307" r:id="rId47"/>
    <p:sldId id="308" r:id="rId48"/>
    <p:sldId id="309" r:id="rId49"/>
    <p:sldId id="312" r:id="rId50"/>
    <p:sldId id="313" r:id="rId51"/>
    <p:sldId id="318" r:id="rId52"/>
    <p:sldId id="314" r:id="rId53"/>
    <p:sldId id="319" r:id="rId54"/>
    <p:sldId id="316" r:id="rId55"/>
    <p:sldId id="317" r:id="rId56"/>
    <p:sldId id="320" r:id="rId57"/>
    <p:sldId id="321" r:id="rId58"/>
    <p:sldId id="323" r:id="rId59"/>
    <p:sldId id="324" r:id="rId60"/>
    <p:sldId id="325" r:id="rId61"/>
    <p:sldId id="326" r:id="rId62"/>
    <p:sldId id="327" r:id="rId63"/>
    <p:sldId id="328" r:id="rId64"/>
    <p:sldId id="329" r:id="rId65"/>
    <p:sldId id="330" r:id="rId66"/>
    <p:sldId id="331" r:id="rId67"/>
    <p:sldId id="332" r:id="rId68"/>
    <p:sldId id="333" r:id="rId69"/>
    <p:sldId id="336" r:id="rId70"/>
    <p:sldId id="337" r:id="rId71"/>
    <p:sldId id="338" r:id="rId72"/>
    <p:sldId id="339" r:id="rId73"/>
    <p:sldId id="340" r:id="rId74"/>
    <p:sldId id="334" r:id="rId75"/>
    <p:sldId id="335" r:id="rId76"/>
    <p:sldId id="341" r:id="rId77"/>
    <p:sldId id="342" r:id="rId78"/>
    <p:sldId id="343" r:id="rId79"/>
    <p:sldId id="344" r:id="rId80"/>
    <p:sldId id="345" r:id="rId81"/>
    <p:sldId id="346" r:id="rId82"/>
    <p:sldId id="347" r:id="rId83"/>
    <p:sldId id="348" r:id="rId84"/>
    <p:sldId id="349" r:id="rId85"/>
    <p:sldId id="351" r:id="rId86"/>
    <p:sldId id="352" r:id="rId87"/>
    <p:sldId id="353" r:id="rId88"/>
    <p:sldId id="354" r:id="rId89"/>
    <p:sldId id="355" r:id="rId90"/>
    <p:sldId id="356" r:id="rId91"/>
    <p:sldId id="357" r:id="rId92"/>
    <p:sldId id="358" r:id="rId93"/>
    <p:sldId id="359" r:id="rId94"/>
    <p:sldId id="360" r:id="rId95"/>
    <p:sldId id="361" r:id="rId96"/>
    <p:sldId id="362" r:id="rId97"/>
    <p:sldId id="363" r:id="rId98"/>
    <p:sldId id="364" r:id="rId99"/>
    <p:sldId id="365" r:id="rId100"/>
    <p:sldId id="366" r:id="rId101"/>
    <p:sldId id="367" r:id="rId102"/>
    <p:sldId id="368" r:id="rId103"/>
    <p:sldId id="369" r:id="rId104"/>
    <p:sldId id="370" r:id="rId105"/>
    <p:sldId id="371" r:id="rId106"/>
    <p:sldId id="372" r:id="rId107"/>
    <p:sldId id="373" r:id="rId108"/>
    <p:sldId id="374" r:id="rId109"/>
    <p:sldId id="375" r:id="rId110"/>
    <p:sldId id="376" r:id="rId111"/>
    <p:sldId id="377" r:id="rId112"/>
    <p:sldId id="378" r:id="rId1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tableStyles" Target="tableStyles.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smtClean="0"/>
              <a:t>Cliquez pour modifier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pPr/>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98EC0C5-698A-42D0-8B60-967993839F50}" type="datetimeFigureOut">
              <a:rPr lang="fr-FR" smtClean="0"/>
              <a:pPr/>
              <a:t>10/03/2025</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FA74638-9FE3-44C0-AC44-A91CE2C3E7C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FA74638-9FE3-44C0-AC44-A91CE2C3E7C9}"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BFA74638-9FE3-44C0-AC44-A91CE2C3E7C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D98EC0C5-698A-42D0-8B60-967993839F50}" type="datetimeFigureOut">
              <a:rPr lang="fr-FR" smtClean="0"/>
              <a:pPr/>
              <a:t>10/03/2025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FA74638-9FE3-44C0-AC44-A91CE2C3E7C9}"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D98EC0C5-698A-42D0-8B60-967993839F50}" type="datetimeFigureOut">
              <a:rPr lang="fr-FR" smtClean="0"/>
              <a:pPr/>
              <a:t>10/03/2025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BFA74638-9FE3-44C0-AC44-A91CE2C3E7C9}"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D98EC0C5-698A-42D0-8B60-967993839F50}" type="datetimeFigureOut">
              <a:rPr lang="fr-FR" smtClean="0"/>
              <a:pPr/>
              <a:t>10/03/2025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BFA74638-9FE3-44C0-AC44-A91CE2C3E7C9}"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D98EC0C5-698A-42D0-8B60-967993839F50}" type="datetimeFigureOut">
              <a:rPr lang="fr-FR" smtClean="0"/>
              <a:pPr/>
              <a:t>10/03/2025</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BFA74638-9FE3-44C0-AC44-A91CE2C3E7C9}"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D98EC0C5-698A-42D0-8B60-967993839F50}" type="datetimeFigureOut">
              <a:rPr lang="fr-FR" smtClean="0"/>
              <a:pPr/>
              <a:t>10/03/2025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FA74638-9FE3-44C0-AC44-A91CE2C3E7C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D98EC0C5-698A-42D0-8B60-967993839F50}" type="datetimeFigureOut">
              <a:rPr lang="fr-FR" smtClean="0"/>
              <a:pPr/>
              <a:t>10/03/2025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FA74638-9FE3-44C0-AC44-A91CE2C3E7C9}"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FA74638-9FE3-44C0-AC44-A91CE2C3E7C9}"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FA74638-9FE3-44C0-AC44-A91CE2C3E7C9}" type="slidenum">
              <a:rPr lang="fr-FR" smtClean="0"/>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D98EC0C5-698A-42D0-8B60-967993839F50}" type="datetimeFigureOut">
              <a:rPr lang="fr-FR" smtClean="0"/>
              <a:pPr/>
              <a:t>10/03/2025</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BFA74638-9FE3-44C0-AC44-A91CE2C3E7C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D98EC0C5-698A-42D0-8B60-967993839F50}" type="datetimeFigureOut">
              <a:rPr lang="fr-FR" smtClean="0"/>
              <a:pPr/>
              <a:t>10/03/2025</a:t>
            </a:fld>
            <a:endParaRPr lang="fr-FR"/>
          </a:p>
        </p:txBody>
      </p:sp>
      <p:sp>
        <p:nvSpPr>
          <p:cNvPr id="9" name="Espace réservé du numéro de diapositive 8"/>
          <p:cNvSpPr>
            <a:spLocks noGrp="1"/>
          </p:cNvSpPr>
          <p:nvPr>
            <p:ph type="sldNum" sz="quarter" idx="15"/>
          </p:nvPr>
        </p:nvSpPr>
        <p:spPr/>
        <p:txBody>
          <a:bodyPr rtlCol="0"/>
          <a:lstStyle/>
          <a:p>
            <a:fld id="{BFA74638-9FE3-44C0-AC44-A91CE2C3E7C9}"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BFA74638-9FE3-44C0-AC44-A91CE2C3E7C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A74638-9FE3-44C0-AC44-A91CE2C3E7C9}"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FA74638-9FE3-44C0-AC44-A91CE2C3E7C9}"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D98EC0C5-698A-42D0-8B60-967993839F50}" type="datetimeFigureOut">
              <a:rPr lang="fr-FR" smtClean="0"/>
              <a:pPr/>
              <a:t>10/03/2025</a:t>
            </a:fld>
            <a:endParaRPr lang="fr-FR"/>
          </a:p>
        </p:txBody>
      </p:sp>
      <p:sp>
        <p:nvSpPr>
          <p:cNvPr id="7" name="Espace réservé du numéro de diapositive 6"/>
          <p:cNvSpPr>
            <a:spLocks noGrp="1"/>
          </p:cNvSpPr>
          <p:nvPr>
            <p:ph type="sldNum" sz="quarter" idx="11"/>
          </p:nvPr>
        </p:nvSpPr>
        <p:spPr/>
        <p:txBody>
          <a:bodyPr rtlCol="0"/>
          <a:lstStyle/>
          <a:p>
            <a:fld id="{BFA74638-9FE3-44C0-AC44-A91CE2C3E7C9}"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D98EC0C5-698A-42D0-8B60-967993839F50}" type="datetimeFigureOut">
              <a:rPr lang="fr-FR" smtClean="0"/>
              <a:pPr/>
              <a:t>10/03/2025</a:t>
            </a:fld>
            <a:endParaRPr lang="fr-FR"/>
          </a:p>
        </p:txBody>
      </p:sp>
      <p:sp>
        <p:nvSpPr>
          <p:cNvPr id="22" name="Espace réservé du numéro de diapositive 21"/>
          <p:cNvSpPr>
            <a:spLocks noGrp="1"/>
          </p:cNvSpPr>
          <p:nvPr>
            <p:ph type="sldNum" sz="quarter" idx="15"/>
          </p:nvPr>
        </p:nvSpPr>
        <p:spPr/>
        <p:txBody>
          <a:bodyPr rtlCol="0"/>
          <a:lstStyle/>
          <a:p>
            <a:fld id="{BFA74638-9FE3-44C0-AC44-A91CE2C3E7C9}"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D98EC0C5-698A-42D0-8B60-967993839F50}" type="datetimeFigureOut">
              <a:rPr lang="fr-FR" smtClean="0"/>
              <a:pPr/>
              <a:t>10/03/2025</a:t>
            </a:fld>
            <a:endParaRPr lang="fr-FR"/>
          </a:p>
        </p:txBody>
      </p:sp>
      <p:sp>
        <p:nvSpPr>
          <p:cNvPr id="18" name="Espace réservé du numéro de diapositive 17"/>
          <p:cNvSpPr>
            <a:spLocks noGrp="1"/>
          </p:cNvSpPr>
          <p:nvPr>
            <p:ph type="sldNum" sz="quarter" idx="11"/>
          </p:nvPr>
        </p:nvSpPr>
        <p:spPr/>
        <p:txBody>
          <a:bodyPr rtlCol="0"/>
          <a:lstStyle/>
          <a:p>
            <a:fld id="{BFA74638-9FE3-44C0-AC44-A91CE2C3E7C9}"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FA74638-9FE3-44C0-AC44-A91CE2C3E7C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98EC0C5-698A-42D0-8B60-967993839F50}" type="datetimeFigureOut">
              <a:rPr lang="fr-FR" smtClean="0"/>
              <a:pPr/>
              <a:t>10/03/2025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A74638-9FE3-44C0-AC44-A91CE2C3E7C9}" type="slidenum">
              <a:rPr lang="fr-FR" smtClean="0"/>
              <a:pPr/>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D98EC0C5-698A-42D0-8B60-967993839F50}" type="datetimeFigureOut">
              <a:rPr lang="fr-FR" smtClean="0"/>
              <a:pPr/>
              <a:t>10/03/2025</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BFA74638-9FE3-44C0-AC44-A91CE2C3E7C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8EC0C5-698A-42D0-8B60-967993839F50}" type="datetimeFigureOut">
              <a:rPr lang="fr-FR" smtClean="0"/>
              <a:pPr/>
              <a:t>10/03/2025</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FA74638-9FE3-44C0-AC44-A91CE2C3E7C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98EC0C5-698A-42D0-8B60-967993839F50}" type="datetimeFigureOut">
              <a:rPr lang="fr-FR" smtClean="0"/>
              <a:pPr/>
              <a:t>10/03/2025</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FA74638-9FE3-44C0-AC44-A91CE2C3E7C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8EC0C5-698A-42D0-8B60-967993839F50}" type="datetimeFigureOut">
              <a:rPr lang="fr-FR" smtClean="0"/>
              <a:pPr/>
              <a:t>10/03/2025</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FA74638-9FE3-44C0-AC44-A91CE2C3E7C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6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9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57224" y="2071678"/>
            <a:ext cx="7772400" cy="1828800"/>
          </a:xfrm>
        </p:spPr>
        <p:txBody>
          <a:bodyPr/>
          <a:lstStyle/>
          <a:p>
            <a:pPr algn="ctr"/>
            <a:r>
              <a:rPr lang="fr-FR" dirty="0" smtClean="0"/>
              <a:t>Systèmes Hydrauliques et Pneumatiques</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a:xfrm>
            <a:off x="457200" y="274638"/>
            <a:ext cx="8229600" cy="1641475"/>
          </a:xfrm>
        </p:spPr>
        <p:txBody>
          <a:bodyPr/>
          <a:lstStyle/>
          <a:p>
            <a:pPr eaLnBrk="1" hangingPunct="1">
              <a:defRPr/>
            </a:pPr>
            <a:r>
              <a:rPr lang="fr-FR" sz="4000" b="0" dirty="0" smtClean="0">
                <a:solidFill>
                  <a:srgbClr val="00FF00"/>
                </a:solidFill>
                <a:latin typeface="Franklin Gothic Demi" pitchFamily="34" charset="0"/>
              </a:rPr>
              <a:t>Classification des lubrifiants</a:t>
            </a:r>
            <a:endParaRPr lang="fr-FR" sz="4000" dirty="0" smtClean="0">
              <a:solidFill>
                <a:srgbClr val="00FF00"/>
              </a:solidFill>
              <a:latin typeface="Franklin Gothic Demi" pitchFamily="34" charset="0"/>
            </a:endParaRPr>
          </a:p>
        </p:txBody>
      </p:sp>
      <p:sp>
        <p:nvSpPr>
          <p:cNvPr id="169987" name="Rectangle 3"/>
          <p:cNvSpPr>
            <a:spLocks noGrp="1" noChangeArrowheads="1"/>
          </p:cNvSpPr>
          <p:nvPr>
            <p:ph type="body" idx="1"/>
          </p:nvPr>
        </p:nvSpPr>
        <p:spPr>
          <a:xfrm>
            <a:off x="357158" y="1571612"/>
            <a:ext cx="8229600" cy="4929187"/>
          </a:xfrm>
        </p:spPr>
        <p:txBody>
          <a:bodyPr>
            <a:normAutofit/>
          </a:bodyPr>
          <a:lstStyle/>
          <a:p>
            <a:pPr marL="0" indent="0" algn="l" rtl="0" eaLnBrk="1" hangingPunct="1">
              <a:buFont typeface="Wingdings" pitchFamily="2" charset="2"/>
              <a:buNone/>
              <a:defRPr/>
            </a:pPr>
            <a:r>
              <a:rPr lang="fr-FR" sz="2800" b="1" dirty="0" smtClean="0">
                <a:latin typeface="Arial Rounded MT Bold" pitchFamily="34" charset="0"/>
              </a:rPr>
              <a:t>Classification ISO</a:t>
            </a:r>
          </a:p>
          <a:p>
            <a:pPr marL="0" indent="0" algn="l" rtl="0" eaLnBrk="1" hangingPunct="1">
              <a:buFont typeface="Wingdings" pitchFamily="2" charset="2"/>
              <a:buNone/>
              <a:defRPr/>
            </a:pPr>
            <a:r>
              <a:rPr lang="fr-FR" sz="2800" b="1" dirty="0" smtClean="0">
                <a:latin typeface="Arial Rounded MT Bold" pitchFamily="34" charset="0"/>
              </a:rPr>
              <a:t> </a:t>
            </a:r>
            <a:r>
              <a:rPr lang="fr-FR" sz="2800" dirty="0" smtClean="0">
                <a:latin typeface="Arial Rounded MT Bold" pitchFamily="34" charset="0"/>
              </a:rPr>
              <a:t>Elle classe les huiles à partir de leur viscosité.</a:t>
            </a:r>
          </a:p>
          <a:p>
            <a:pPr marL="0" indent="0" algn="l" rtl="0" eaLnBrk="1" hangingPunct="1">
              <a:buFont typeface="Wingdings" pitchFamily="2" charset="2"/>
              <a:buNone/>
              <a:defRPr/>
            </a:pPr>
            <a:r>
              <a:rPr lang="fr-FR" sz="2400" dirty="0" smtClean="0">
                <a:latin typeface="Arial Rounded MT Bold" pitchFamily="34" charset="0"/>
              </a:rPr>
              <a:t>La norme ISO 6743 établit un système général de classification qui s'applique aux lubrifiants, huiles industrielles et produits connexes, désignés par la lettre préfixe L </a:t>
            </a:r>
          </a:p>
          <a:p>
            <a:pPr marL="0" indent="0" algn="l" rtl="0" eaLnBrk="1" hangingPunct="1">
              <a:defRPr/>
            </a:pPr>
            <a:r>
              <a:rPr lang="fr-FR" sz="2400" dirty="0" smtClean="0">
                <a:latin typeface="Arial Rounded MT Bold" pitchFamily="34" charset="0"/>
              </a:rPr>
              <a:t>Exemple :</a:t>
            </a:r>
          </a:p>
          <a:p>
            <a:pPr marL="0" indent="0" algn="l" rtl="0" eaLnBrk="1" hangingPunct="1">
              <a:buFont typeface="Wingdings" pitchFamily="2" charset="2"/>
              <a:buNone/>
              <a:defRPr/>
            </a:pPr>
            <a:r>
              <a:rPr lang="fr-FR" sz="2400" dirty="0" smtClean="0">
                <a:latin typeface="Arial Rounded MT Bold" pitchFamily="34" charset="0"/>
              </a:rPr>
              <a:t>Un lubrifiant est désigné par le symbole suivant :</a:t>
            </a:r>
          </a:p>
          <a:p>
            <a:pPr marL="0" indent="0" algn="l" rtl="0" eaLnBrk="1" hangingPunct="1">
              <a:buFont typeface="Wingdings" pitchFamily="2" charset="2"/>
              <a:buNone/>
              <a:defRPr/>
            </a:pPr>
            <a:r>
              <a:rPr lang="fr-FR" sz="2400" dirty="0" smtClean="0">
                <a:latin typeface="Arial Rounded MT Bold" pitchFamily="34" charset="0"/>
              </a:rPr>
              <a:t>ISO L HM 32</a:t>
            </a:r>
          </a:p>
          <a:p>
            <a:pPr marL="0" indent="0" algn="l" rtl="0" eaLnBrk="1" hangingPunct="1">
              <a:buFont typeface="Wingdings" pitchFamily="2" charset="2"/>
              <a:buNone/>
              <a:defRPr/>
            </a:pPr>
            <a:r>
              <a:rPr lang="fr-FR" sz="2400" dirty="0" smtClean="0">
                <a:latin typeface="Arial Rounded MT Bold" pitchFamily="34" charset="0"/>
              </a:rPr>
              <a:t>L : Lubrifiant</a:t>
            </a:r>
          </a:p>
          <a:p>
            <a:pPr marL="0" indent="0" algn="l" rtl="0" eaLnBrk="1" hangingPunct="1">
              <a:buFont typeface="Wingdings" pitchFamily="2" charset="2"/>
              <a:buNone/>
              <a:defRPr/>
            </a:pPr>
            <a:r>
              <a:rPr lang="fr-FR" sz="2400" dirty="0" smtClean="0">
                <a:latin typeface="Arial Rounded MT Bold" pitchFamily="34" charset="0"/>
              </a:rPr>
              <a:t>HM : Hydraulique, anti-usure, </a:t>
            </a:r>
            <a:r>
              <a:rPr lang="fr-FR" sz="2400" dirty="0" err="1" smtClean="0">
                <a:latin typeface="Arial Rounded MT Bold" pitchFamily="34" charset="0"/>
              </a:rPr>
              <a:t>anti-oxydant</a:t>
            </a:r>
            <a:r>
              <a:rPr lang="fr-FR" sz="2400" dirty="0" smtClean="0">
                <a:latin typeface="Arial Rounded MT Bold" pitchFamily="34" charset="0"/>
              </a:rPr>
              <a:t>, </a:t>
            </a:r>
            <a:r>
              <a:rPr lang="fr-FR" sz="2400" dirty="0" err="1" smtClean="0">
                <a:latin typeface="Arial Rounded MT Bold" pitchFamily="34" charset="0"/>
              </a:rPr>
              <a:t>anti-corrosion</a:t>
            </a:r>
            <a:r>
              <a:rPr lang="fr-FR" sz="2400" dirty="0" smtClean="0">
                <a:latin typeface="Arial Rounded MT Bold"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69986"/>
                                        </p:tgtEl>
                                        <p:attrNameLst>
                                          <p:attrName>style.visibility</p:attrName>
                                        </p:attrNameLst>
                                      </p:cBhvr>
                                      <p:to>
                                        <p:strVal val="visible"/>
                                      </p:to>
                                    </p:set>
                                    <p:anim calcmode="lin" valueType="num">
                                      <p:cBhvr>
                                        <p:cTn id="7" dur="1000" fill="hold"/>
                                        <p:tgtEl>
                                          <p:spTgt spid="16998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69986"/>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69986"/>
                                        </p:tgtEl>
                                        <p:attrNameLst>
                                          <p:attrName>ppt_y</p:attrName>
                                        </p:attrNameLst>
                                      </p:cBhvr>
                                      <p:tavLst>
                                        <p:tav tm="0">
                                          <p:val>
                                            <p:strVal val="#ppt_y"/>
                                          </p:val>
                                        </p:tav>
                                        <p:tav tm="100000">
                                          <p:val>
                                            <p:strVal val="#ppt_y"/>
                                          </p:val>
                                        </p:tav>
                                      </p:tavLst>
                                    </p:anim>
                                    <p:animEffect transition="in" filter="fade">
                                      <p:cBhvr>
                                        <p:cTn id="10" dur="1000"/>
                                        <p:tgtEl>
                                          <p:spTgt spid="169986"/>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69987">
                                            <p:txEl>
                                              <p:pRg st="0" end="0"/>
                                            </p:txEl>
                                          </p:spTgt>
                                        </p:tgtEl>
                                        <p:attrNameLst>
                                          <p:attrName>style.visibility</p:attrName>
                                        </p:attrNameLst>
                                      </p:cBhvr>
                                      <p:to>
                                        <p:strVal val="visible"/>
                                      </p:to>
                                    </p:set>
                                    <p:anim calcmode="lin" valueType="num">
                                      <p:cBhvr>
                                        <p:cTn id="15" dur="1000" fill="hold"/>
                                        <p:tgtEl>
                                          <p:spTgt spid="169987">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69987">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69987">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16998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69987">
                                            <p:txEl>
                                              <p:pRg st="1" end="1"/>
                                            </p:txEl>
                                          </p:spTgt>
                                        </p:tgtEl>
                                        <p:attrNameLst>
                                          <p:attrName>style.visibility</p:attrName>
                                        </p:attrNameLst>
                                      </p:cBhvr>
                                      <p:to>
                                        <p:strVal val="visible"/>
                                      </p:to>
                                    </p:set>
                                    <p:anim calcmode="lin" valueType="num">
                                      <p:cBhvr>
                                        <p:cTn id="23" dur="1000" fill="hold"/>
                                        <p:tgtEl>
                                          <p:spTgt spid="169987">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69987">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69987">
                                            <p:txEl>
                                              <p:pRg st="1" end="1"/>
                                            </p:txEl>
                                          </p:spTgt>
                                        </p:tgtEl>
                                        <p:attrNameLst>
                                          <p:attrName>ppt_y</p:attrName>
                                        </p:attrNameLst>
                                      </p:cBhvr>
                                      <p:tavLst>
                                        <p:tav tm="0">
                                          <p:val>
                                            <p:strVal val="#ppt_y"/>
                                          </p:val>
                                        </p:tav>
                                        <p:tav tm="100000">
                                          <p:val>
                                            <p:strVal val="#ppt_y"/>
                                          </p:val>
                                        </p:tav>
                                      </p:tavLst>
                                    </p:anim>
                                    <p:animEffect transition="in" filter="fade">
                                      <p:cBhvr>
                                        <p:cTn id="26" dur="1000"/>
                                        <p:tgtEl>
                                          <p:spTgt spid="16998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169987">
                                            <p:txEl>
                                              <p:pRg st="2" end="2"/>
                                            </p:txEl>
                                          </p:spTgt>
                                        </p:tgtEl>
                                        <p:attrNameLst>
                                          <p:attrName>style.visibility</p:attrName>
                                        </p:attrNameLst>
                                      </p:cBhvr>
                                      <p:to>
                                        <p:strVal val="visible"/>
                                      </p:to>
                                    </p:set>
                                    <p:anim calcmode="lin" valueType="num">
                                      <p:cBhvr>
                                        <p:cTn id="31" dur="1000" fill="hold"/>
                                        <p:tgtEl>
                                          <p:spTgt spid="169987">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69987">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69987">
                                            <p:txEl>
                                              <p:pRg st="2" end="2"/>
                                            </p:txEl>
                                          </p:spTgt>
                                        </p:tgtEl>
                                        <p:attrNameLst>
                                          <p:attrName>ppt_y</p:attrName>
                                        </p:attrNameLst>
                                      </p:cBhvr>
                                      <p:tavLst>
                                        <p:tav tm="0">
                                          <p:val>
                                            <p:strVal val="#ppt_y"/>
                                          </p:val>
                                        </p:tav>
                                        <p:tav tm="100000">
                                          <p:val>
                                            <p:strVal val="#ppt_y"/>
                                          </p:val>
                                        </p:tav>
                                      </p:tavLst>
                                    </p:anim>
                                    <p:animEffect transition="in" filter="fade">
                                      <p:cBhvr>
                                        <p:cTn id="34" dur="1000"/>
                                        <p:tgtEl>
                                          <p:spTgt spid="169987">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169987">
                                            <p:txEl>
                                              <p:pRg st="3" end="3"/>
                                            </p:txEl>
                                          </p:spTgt>
                                        </p:tgtEl>
                                        <p:attrNameLst>
                                          <p:attrName>style.visibility</p:attrName>
                                        </p:attrNameLst>
                                      </p:cBhvr>
                                      <p:to>
                                        <p:strVal val="visible"/>
                                      </p:to>
                                    </p:set>
                                    <p:anim calcmode="lin" valueType="num">
                                      <p:cBhvr>
                                        <p:cTn id="39" dur="1000" fill="hold"/>
                                        <p:tgtEl>
                                          <p:spTgt spid="169987">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169987">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169987">
                                            <p:txEl>
                                              <p:pRg st="3" end="3"/>
                                            </p:txEl>
                                          </p:spTgt>
                                        </p:tgtEl>
                                        <p:attrNameLst>
                                          <p:attrName>ppt_y</p:attrName>
                                        </p:attrNameLst>
                                      </p:cBhvr>
                                      <p:tavLst>
                                        <p:tav tm="0">
                                          <p:val>
                                            <p:strVal val="#ppt_y"/>
                                          </p:val>
                                        </p:tav>
                                        <p:tav tm="100000">
                                          <p:val>
                                            <p:strVal val="#ppt_y"/>
                                          </p:val>
                                        </p:tav>
                                      </p:tavLst>
                                    </p:anim>
                                    <p:animEffect transition="in" filter="fade">
                                      <p:cBhvr>
                                        <p:cTn id="42" dur="1000"/>
                                        <p:tgtEl>
                                          <p:spTgt spid="169987">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8" presetClass="entr" presetSubtype="0" accel="50000" fill="hold" grpId="0" nodeType="clickEffect">
                                  <p:stCondLst>
                                    <p:cond delay="0"/>
                                  </p:stCondLst>
                                  <p:childTnLst>
                                    <p:set>
                                      <p:cBhvr>
                                        <p:cTn id="46" dur="1" fill="hold">
                                          <p:stCondLst>
                                            <p:cond delay="0"/>
                                          </p:stCondLst>
                                        </p:cTn>
                                        <p:tgtEl>
                                          <p:spTgt spid="169987">
                                            <p:txEl>
                                              <p:pRg st="4" end="4"/>
                                            </p:txEl>
                                          </p:spTgt>
                                        </p:tgtEl>
                                        <p:attrNameLst>
                                          <p:attrName>style.visibility</p:attrName>
                                        </p:attrNameLst>
                                      </p:cBhvr>
                                      <p:to>
                                        <p:strVal val="visible"/>
                                      </p:to>
                                    </p:set>
                                    <p:anim calcmode="lin" valueType="num">
                                      <p:cBhvr>
                                        <p:cTn id="47" dur="1000" fill="hold"/>
                                        <p:tgtEl>
                                          <p:spTgt spid="169987">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8" dur="1000" fill="hold"/>
                                        <p:tgtEl>
                                          <p:spTgt spid="169987">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49" dur="1000" fill="hold"/>
                                        <p:tgtEl>
                                          <p:spTgt spid="169987">
                                            <p:txEl>
                                              <p:pRg st="4" end="4"/>
                                            </p:txEl>
                                          </p:spTgt>
                                        </p:tgtEl>
                                        <p:attrNameLst>
                                          <p:attrName>ppt_y</p:attrName>
                                        </p:attrNameLst>
                                      </p:cBhvr>
                                      <p:tavLst>
                                        <p:tav tm="0">
                                          <p:val>
                                            <p:strVal val="#ppt_y"/>
                                          </p:val>
                                        </p:tav>
                                        <p:tav tm="100000">
                                          <p:val>
                                            <p:strVal val="#ppt_y"/>
                                          </p:val>
                                        </p:tav>
                                      </p:tavLst>
                                    </p:anim>
                                    <p:animEffect transition="in" filter="fade">
                                      <p:cBhvr>
                                        <p:cTn id="50" dur="1000"/>
                                        <p:tgtEl>
                                          <p:spTgt spid="169987">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grpId="0" nodeType="clickEffect">
                                  <p:stCondLst>
                                    <p:cond delay="0"/>
                                  </p:stCondLst>
                                  <p:childTnLst>
                                    <p:set>
                                      <p:cBhvr>
                                        <p:cTn id="54" dur="1" fill="hold">
                                          <p:stCondLst>
                                            <p:cond delay="0"/>
                                          </p:stCondLst>
                                        </p:cTn>
                                        <p:tgtEl>
                                          <p:spTgt spid="169987">
                                            <p:txEl>
                                              <p:pRg st="5" end="5"/>
                                            </p:txEl>
                                          </p:spTgt>
                                        </p:tgtEl>
                                        <p:attrNameLst>
                                          <p:attrName>style.visibility</p:attrName>
                                        </p:attrNameLst>
                                      </p:cBhvr>
                                      <p:to>
                                        <p:strVal val="visible"/>
                                      </p:to>
                                    </p:set>
                                    <p:anim calcmode="lin" valueType="num">
                                      <p:cBhvr>
                                        <p:cTn id="55" dur="1000" fill="hold"/>
                                        <p:tgtEl>
                                          <p:spTgt spid="169987">
                                            <p:txEl>
                                              <p:pRg st="5" end="5"/>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169987">
                                            <p:txEl>
                                              <p:pRg st="5" end="5"/>
                                            </p:txEl>
                                          </p:spTgt>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169987">
                                            <p:txEl>
                                              <p:pRg st="5" end="5"/>
                                            </p:txEl>
                                          </p:spTgt>
                                        </p:tgtEl>
                                        <p:attrNameLst>
                                          <p:attrName>ppt_y</p:attrName>
                                        </p:attrNameLst>
                                      </p:cBhvr>
                                      <p:tavLst>
                                        <p:tav tm="0">
                                          <p:val>
                                            <p:strVal val="#ppt_y"/>
                                          </p:val>
                                        </p:tav>
                                        <p:tav tm="100000">
                                          <p:val>
                                            <p:strVal val="#ppt_y"/>
                                          </p:val>
                                        </p:tav>
                                      </p:tavLst>
                                    </p:anim>
                                    <p:animEffect transition="in" filter="fade">
                                      <p:cBhvr>
                                        <p:cTn id="58" dur="1000"/>
                                        <p:tgtEl>
                                          <p:spTgt spid="169987">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8" presetClass="entr" presetSubtype="0" accel="50000" fill="hold" grpId="0" nodeType="clickEffect">
                                  <p:stCondLst>
                                    <p:cond delay="0"/>
                                  </p:stCondLst>
                                  <p:childTnLst>
                                    <p:set>
                                      <p:cBhvr>
                                        <p:cTn id="62" dur="1" fill="hold">
                                          <p:stCondLst>
                                            <p:cond delay="0"/>
                                          </p:stCondLst>
                                        </p:cTn>
                                        <p:tgtEl>
                                          <p:spTgt spid="169987">
                                            <p:txEl>
                                              <p:pRg st="6" end="6"/>
                                            </p:txEl>
                                          </p:spTgt>
                                        </p:tgtEl>
                                        <p:attrNameLst>
                                          <p:attrName>style.visibility</p:attrName>
                                        </p:attrNameLst>
                                      </p:cBhvr>
                                      <p:to>
                                        <p:strVal val="visible"/>
                                      </p:to>
                                    </p:set>
                                    <p:anim calcmode="lin" valueType="num">
                                      <p:cBhvr>
                                        <p:cTn id="63" dur="1000" fill="hold"/>
                                        <p:tgtEl>
                                          <p:spTgt spid="169987">
                                            <p:txEl>
                                              <p:pRg st="6" end="6"/>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4" dur="1000" fill="hold"/>
                                        <p:tgtEl>
                                          <p:spTgt spid="169987">
                                            <p:txEl>
                                              <p:pRg st="6" end="6"/>
                                            </p:txEl>
                                          </p:spTgt>
                                        </p:tgtEl>
                                        <p:attrNameLst>
                                          <p:attrName>ppt_x</p:attrName>
                                        </p:attrNameLst>
                                      </p:cBhvr>
                                      <p:tavLst>
                                        <p:tav tm="0">
                                          <p:val>
                                            <p:fltVal val="-1"/>
                                          </p:val>
                                        </p:tav>
                                        <p:tav tm="50000">
                                          <p:val>
                                            <p:fltVal val="0.95"/>
                                          </p:val>
                                        </p:tav>
                                        <p:tav tm="100000">
                                          <p:val>
                                            <p:strVal val="#ppt_x"/>
                                          </p:val>
                                        </p:tav>
                                      </p:tavLst>
                                    </p:anim>
                                    <p:anim calcmode="lin" valueType="num">
                                      <p:cBhvr>
                                        <p:cTn id="65" dur="1000" fill="hold"/>
                                        <p:tgtEl>
                                          <p:spTgt spid="169987">
                                            <p:txEl>
                                              <p:pRg st="6" end="6"/>
                                            </p:txEl>
                                          </p:spTgt>
                                        </p:tgtEl>
                                        <p:attrNameLst>
                                          <p:attrName>ppt_y</p:attrName>
                                        </p:attrNameLst>
                                      </p:cBhvr>
                                      <p:tavLst>
                                        <p:tav tm="0">
                                          <p:val>
                                            <p:strVal val="#ppt_y"/>
                                          </p:val>
                                        </p:tav>
                                        <p:tav tm="100000">
                                          <p:val>
                                            <p:strVal val="#ppt_y"/>
                                          </p:val>
                                        </p:tav>
                                      </p:tavLst>
                                    </p:anim>
                                    <p:animEffect transition="in" filter="fade">
                                      <p:cBhvr>
                                        <p:cTn id="66" dur="1000"/>
                                        <p:tgtEl>
                                          <p:spTgt spid="169987">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48" presetClass="entr" presetSubtype="0" accel="50000" fill="hold" grpId="0" nodeType="clickEffect">
                                  <p:stCondLst>
                                    <p:cond delay="0"/>
                                  </p:stCondLst>
                                  <p:childTnLst>
                                    <p:set>
                                      <p:cBhvr>
                                        <p:cTn id="70" dur="1" fill="hold">
                                          <p:stCondLst>
                                            <p:cond delay="0"/>
                                          </p:stCondLst>
                                        </p:cTn>
                                        <p:tgtEl>
                                          <p:spTgt spid="169987">
                                            <p:txEl>
                                              <p:pRg st="7" end="7"/>
                                            </p:txEl>
                                          </p:spTgt>
                                        </p:tgtEl>
                                        <p:attrNameLst>
                                          <p:attrName>style.visibility</p:attrName>
                                        </p:attrNameLst>
                                      </p:cBhvr>
                                      <p:to>
                                        <p:strVal val="visible"/>
                                      </p:to>
                                    </p:set>
                                    <p:anim calcmode="lin" valueType="num">
                                      <p:cBhvr>
                                        <p:cTn id="71" dur="1000" fill="hold"/>
                                        <p:tgtEl>
                                          <p:spTgt spid="169987">
                                            <p:txEl>
                                              <p:pRg st="7" end="7"/>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2" dur="1000" fill="hold"/>
                                        <p:tgtEl>
                                          <p:spTgt spid="169987">
                                            <p:txEl>
                                              <p:pRg st="7" end="7"/>
                                            </p:txEl>
                                          </p:spTgt>
                                        </p:tgtEl>
                                        <p:attrNameLst>
                                          <p:attrName>ppt_x</p:attrName>
                                        </p:attrNameLst>
                                      </p:cBhvr>
                                      <p:tavLst>
                                        <p:tav tm="0">
                                          <p:val>
                                            <p:fltVal val="-1"/>
                                          </p:val>
                                        </p:tav>
                                        <p:tav tm="50000">
                                          <p:val>
                                            <p:fltVal val="0.95"/>
                                          </p:val>
                                        </p:tav>
                                        <p:tav tm="100000">
                                          <p:val>
                                            <p:strVal val="#ppt_x"/>
                                          </p:val>
                                        </p:tav>
                                      </p:tavLst>
                                    </p:anim>
                                    <p:anim calcmode="lin" valueType="num">
                                      <p:cBhvr>
                                        <p:cTn id="73" dur="1000" fill="hold"/>
                                        <p:tgtEl>
                                          <p:spTgt spid="169987">
                                            <p:txEl>
                                              <p:pRg st="7" end="7"/>
                                            </p:txEl>
                                          </p:spTgt>
                                        </p:tgtEl>
                                        <p:attrNameLst>
                                          <p:attrName>ppt_y</p:attrName>
                                        </p:attrNameLst>
                                      </p:cBhvr>
                                      <p:tavLst>
                                        <p:tav tm="0">
                                          <p:val>
                                            <p:strVal val="#ppt_y"/>
                                          </p:val>
                                        </p:tav>
                                        <p:tav tm="100000">
                                          <p:val>
                                            <p:strVal val="#ppt_y"/>
                                          </p:val>
                                        </p:tav>
                                      </p:tavLst>
                                    </p:anim>
                                    <p:animEffect transition="in" filter="fade">
                                      <p:cBhvr>
                                        <p:cTn id="74" dur="1000"/>
                                        <p:tgtEl>
                                          <p:spTgt spid="1699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6" grpId="0"/>
      <p:bldP spid="169987"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85918" y="357166"/>
            <a:ext cx="5715040" cy="1428760"/>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a:r>
              <a:rPr lang="fr-FR" sz="4400" dirty="0" smtClean="0"/>
              <a:t>Filtre presse</a:t>
            </a:r>
            <a:endParaRPr lang="fr-FR" sz="4800" dirty="0">
              <a:solidFill>
                <a:schemeClr val="tx1"/>
              </a:solidFill>
              <a:latin typeface="Algerian" pitchFamily="82" charset="0"/>
            </a:endParaRPr>
          </a:p>
        </p:txBody>
      </p:sp>
      <p:sp>
        <p:nvSpPr>
          <p:cNvPr id="3" name="Rectangle 2"/>
          <p:cNvSpPr/>
          <p:nvPr/>
        </p:nvSpPr>
        <p:spPr>
          <a:xfrm>
            <a:off x="285720" y="2274838"/>
            <a:ext cx="8501122" cy="39703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800" dirty="0" smtClean="0"/>
              <a:t>c’est le plus répandu. Les éléments du filtre (plateaux et cadres) sont serrés avec une presse. Les toiles filtrantes séparent les plateaux et les cadres. Le filtre fonctionne sous pression (quelques bars). On peut alors procéder au lavage du plateau en faisant circuler le liquide de lavage dans le filtre. </a:t>
            </a:r>
          </a:p>
          <a:p>
            <a:r>
              <a:rPr lang="fr-FR" sz="2800" dirty="0" smtClean="0"/>
              <a:t>Ces filtres sont simples; par contre ils nécessitent beaucoup de main d’</a:t>
            </a:r>
            <a:r>
              <a:rPr lang="fr-FR" sz="2800" dirty="0" err="1" smtClean="0"/>
              <a:t>oeuvre</a:t>
            </a:r>
            <a:r>
              <a:rPr lang="fr-FR" sz="2800" dirty="0" smtClean="0"/>
              <a:t>.</a:t>
            </a:r>
            <a:endParaRPr lang="fr-FR" sz="2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tre presse - Trevi nv"/>
          <p:cNvPicPr>
            <a:picLocks noChangeAspect="1" noChangeArrowheads="1"/>
          </p:cNvPicPr>
          <p:nvPr/>
        </p:nvPicPr>
        <p:blipFill>
          <a:blip r:embed="rId2"/>
          <a:srcRect/>
          <a:stretch>
            <a:fillRect/>
          </a:stretch>
        </p:blipFill>
        <p:spPr bwMode="auto">
          <a:xfrm>
            <a:off x="357158" y="1285860"/>
            <a:ext cx="7730311" cy="3857652"/>
          </a:xfrm>
          <a:prstGeom prst="rect">
            <a:avLst/>
          </a:prstGeom>
          <a:noFill/>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85918" y="357166"/>
            <a:ext cx="5715040" cy="1428760"/>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a:r>
              <a:rPr lang="fr-FR" sz="4400" dirty="0" smtClean="0"/>
              <a:t>Filtre de </a:t>
            </a:r>
            <a:r>
              <a:rPr lang="fr-FR" sz="4400" dirty="0" err="1" smtClean="0"/>
              <a:t>Nütsche</a:t>
            </a:r>
            <a:r>
              <a:rPr lang="fr-FR" sz="4400" dirty="0" smtClean="0"/>
              <a:t> </a:t>
            </a:r>
            <a:endParaRPr lang="fr-FR" sz="4800" dirty="0">
              <a:solidFill>
                <a:schemeClr val="tx1"/>
              </a:solidFill>
              <a:latin typeface="Algerian" pitchFamily="82" charset="0"/>
            </a:endParaRPr>
          </a:p>
        </p:txBody>
      </p:sp>
      <p:sp>
        <p:nvSpPr>
          <p:cNvPr id="3" name="Rectangle 2"/>
          <p:cNvSpPr/>
          <p:nvPr/>
        </p:nvSpPr>
        <p:spPr>
          <a:xfrm>
            <a:off x="357158" y="3143248"/>
            <a:ext cx="8501122" cy="95410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800" dirty="0" smtClean="0"/>
              <a:t>Ce filtre fonctionnant sous vide est l’équivalent industriel du Buchner de laboratoire. </a:t>
            </a:r>
            <a:endParaRPr lang="fr-FR" sz="2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Kilolab filtre"/>
          <p:cNvPicPr>
            <a:picLocks noChangeAspect="1" noChangeArrowheads="1"/>
          </p:cNvPicPr>
          <p:nvPr/>
        </p:nvPicPr>
        <p:blipFill>
          <a:blip r:embed="rId2"/>
          <a:srcRect/>
          <a:stretch>
            <a:fillRect/>
          </a:stretch>
        </p:blipFill>
        <p:spPr bwMode="auto">
          <a:xfrm>
            <a:off x="1571604" y="500042"/>
            <a:ext cx="5500726" cy="5500728"/>
          </a:xfrm>
          <a:prstGeom prst="rect">
            <a:avLst/>
          </a:prstGeom>
          <a:noFill/>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85918" y="357166"/>
            <a:ext cx="5715040" cy="1428760"/>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a:r>
              <a:rPr lang="fr-FR" sz="4400" dirty="0" smtClean="0"/>
              <a:t>Filtre continu </a:t>
            </a:r>
            <a:endParaRPr lang="fr-FR" sz="4800" dirty="0">
              <a:solidFill>
                <a:schemeClr val="tx1"/>
              </a:solidFill>
              <a:latin typeface="Algerian" pitchFamily="82" charset="0"/>
            </a:endParaRPr>
          </a:p>
        </p:txBody>
      </p:sp>
      <p:sp>
        <p:nvSpPr>
          <p:cNvPr id="3" name="Rectangle 2"/>
          <p:cNvSpPr/>
          <p:nvPr/>
        </p:nvSpPr>
        <p:spPr>
          <a:xfrm>
            <a:off x="500034" y="2500306"/>
            <a:ext cx="8358246" cy="310854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800" dirty="0" smtClean="0"/>
              <a:t>Dans les filtres continus, la surface filtrante fermée sur elle-même se déplace lentement devant l’alimentation; le gâteau atteint une certaine épaisseur et dès qu’il sort de la partie filtrante il est détaché par un système raclant. Un cycle de lavage puis d’essorage est souvent adjoint </a:t>
            </a:r>
            <a:endParaRPr lang="fr-FR" sz="2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357166"/>
            <a:ext cx="7786742" cy="1428760"/>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a:r>
              <a:rPr lang="fr-FR" sz="4400" dirty="0" smtClean="0"/>
              <a:t>Filtre rotatif à tambour</a:t>
            </a:r>
            <a:endParaRPr lang="fr-FR" sz="4800" dirty="0">
              <a:solidFill>
                <a:schemeClr val="tx1"/>
              </a:solidFill>
              <a:latin typeface="Algerian" pitchFamily="82" charset="0"/>
            </a:endParaRPr>
          </a:p>
        </p:txBody>
      </p:sp>
      <p:sp>
        <p:nvSpPr>
          <p:cNvPr id="3" name="Rectangle 2"/>
          <p:cNvSpPr/>
          <p:nvPr/>
        </p:nvSpPr>
        <p:spPr>
          <a:xfrm>
            <a:off x="500034" y="2500306"/>
            <a:ext cx="8358246" cy="138499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800" dirty="0" smtClean="0"/>
              <a:t>Il est constitué par deux tambours cylindriques coaxiaux; le tambour extérieur supporte une toile filtrante. </a:t>
            </a:r>
            <a:endParaRPr lang="fr-FR" sz="2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357166"/>
            <a:ext cx="7786742" cy="1428760"/>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a:r>
              <a:rPr lang="fr-FR" sz="4400" dirty="0" smtClean="0"/>
              <a:t>Filtre à bande sans fin</a:t>
            </a:r>
            <a:endParaRPr lang="fr-FR" sz="4800" dirty="0">
              <a:solidFill>
                <a:schemeClr val="tx1"/>
              </a:solidFill>
              <a:latin typeface="Algerian" pitchFamily="82" charset="0"/>
            </a:endParaRPr>
          </a:p>
        </p:txBody>
      </p:sp>
      <p:sp>
        <p:nvSpPr>
          <p:cNvPr id="3" name="Rectangle 2"/>
          <p:cNvSpPr/>
          <p:nvPr/>
        </p:nvSpPr>
        <p:spPr>
          <a:xfrm>
            <a:off x="500034" y="2500306"/>
            <a:ext cx="8358246" cy="39703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800" dirty="0" smtClean="0"/>
              <a:t>Une bande sans fin horizontale en caoutchouc synthétique tourne sur deux tambours dont l'un est moteur. La bande de caoutchouc est perforée à intervalles réguliers d'orifices allongés qui passent au fur et à mesure du déroulement devant des chambres sous dépression. Elle est revêtue d'une toile de filtration adaptée au mélange liquide-solide à séparer. On retrouve les zones de filtration, lavage et séchage.</a:t>
            </a:r>
            <a:endParaRPr lang="fr-FR" sz="2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85918" y="2357430"/>
            <a:ext cx="6572296" cy="2109782"/>
          </a:xfrm>
        </p:spPr>
        <p:txBody>
          <a:bodyPr anchor="ctr"/>
          <a:lstStyle/>
          <a:p>
            <a:pPr algn="ctr"/>
            <a:r>
              <a:rPr lang="fr-FR" dirty="0" smtClean="0"/>
              <a:t>Les grandeurs hydrauliques</a:t>
            </a:r>
            <a:endParaRPr lang="fr-F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28992" y="0"/>
            <a:ext cx="3786214" cy="1571636"/>
          </a:xfrm>
        </p:spPr>
        <p:txBody>
          <a:bodyPr anchor="ctr"/>
          <a:lstStyle/>
          <a:p>
            <a:pPr algn="ctr"/>
            <a:r>
              <a:rPr lang="fr-FR" dirty="0" smtClean="0"/>
              <a:t>La Pression</a:t>
            </a:r>
            <a:endParaRPr lang="fr-FR" dirty="0"/>
          </a:p>
        </p:txBody>
      </p:sp>
      <p:sp>
        <p:nvSpPr>
          <p:cNvPr id="3" name="Sous-titre 2"/>
          <p:cNvSpPr>
            <a:spLocks noGrp="1"/>
          </p:cNvSpPr>
          <p:nvPr>
            <p:ph type="subTitle" idx="1"/>
          </p:nvPr>
        </p:nvSpPr>
        <p:spPr>
          <a:xfrm>
            <a:off x="428596" y="2214554"/>
            <a:ext cx="8183500" cy="1571636"/>
          </a:xfrm>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pPr algn="l">
              <a:lnSpc>
                <a:spcPct val="170000"/>
              </a:lnSpc>
            </a:pPr>
            <a:r>
              <a:rPr lang="fr-FR" sz="2800" dirty="0" smtClean="0">
                <a:solidFill>
                  <a:schemeClr val="tx1"/>
                </a:solidFill>
                <a:latin typeface="Arial Rounded MT Bold" pitchFamily="34" charset="0"/>
              </a:rPr>
              <a:t>Lorsqu’une force s’exerce sur une surface, nous parlerons de la notion de pression. </a:t>
            </a:r>
          </a:p>
          <a:p>
            <a:pPr algn="l">
              <a:lnSpc>
                <a:spcPct val="170000"/>
              </a:lnSpc>
            </a:pPr>
            <a:r>
              <a:rPr lang="fr-FR" sz="2800" dirty="0" smtClean="0">
                <a:solidFill>
                  <a:schemeClr val="tx1"/>
                </a:solidFill>
                <a:latin typeface="Arial Rounded MT Bold" pitchFamily="34" charset="0"/>
              </a:rPr>
              <a:t>La formule qui permet de définir la pression hydraulique </a:t>
            </a:r>
            <a:r>
              <a:rPr lang="fr-FR" dirty="0" smtClean="0"/>
              <a:t>:</a:t>
            </a:r>
            <a:endParaRPr lang="fr-FR" dirty="0"/>
          </a:p>
        </p:txBody>
      </p:sp>
      <p:pic>
        <p:nvPicPr>
          <p:cNvPr id="144386" name="Picture 2"/>
          <p:cNvPicPr>
            <a:picLocks noChangeAspect="1" noChangeArrowheads="1"/>
          </p:cNvPicPr>
          <p:nvPr/>
        </p:nvPicPr>
        <p:blipFill>
          <a:blip r:embed="rId2"/>
          <a:srcRect/>
          <a:stretch>
            <a:fillRect/>
          </a:stretch>
        </p:blipFill>
        <p:spPr bwMode="auto">
          <a:xfrm>
            <a:off x="1071538" y="4286256"/>
            <a:ext cx="6657534" cy="1528767"/>
          </a:xfrm>
          <a:prstGeom prst="rect">
            <a:avLst/>
          </a:prstGeom>
          <a:noFill/>
          <a:ln w="9525">
            <a:noFill/>
            <a:miter lim="800000"/>
            <a:headEnd/>
            <a:tailEnd/>
          </a:ln>
          <a:effectLst/>
        </p:spPr>
      </p:pic>
      <p:pic>
        <p:nvPicPr>
          <p:cNvPr id="144387" name="Picture 3"/>
          <p:cNvPicPr>
            <a:picLocks noChangeAspect="1" noChangeArrowheads="1"/>
          </p:cNvPicPr>
          <p:nvPr/>
        </p:nvPicPr>
        <p:blipFill>
          <a:blip r:embed="rId3"/>
          <a:srcRect/>
          <a:stretch>
            <a:fillRect/>
          </a:stretch>
        </p:blipFill>
        <p:spPr bwMode="auto">
          <a:xfrm>
            <a:off x="3500430" y="6000768"/>
            <a:ext cx="1847850" cy="457200"/>
          </a:xfrm>
          <a:prstGeom prst="rect">
            <a:avLst/>
          </a:prstGeom>
          <a:noFill/>
          <a:ln w="9525">
            <a:noFill/>
            <a:miter lim="800000"/>
            <a:headEnd/>
            <a:tailEnd/>
          </a:ln>
          <a:effectLst/>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28992" y="0"/>
            <a:ext cx="3786214" cy="1571636"/>
          </a:xfrm>
        </p:spPr>
        <p:txBody>
          <a:bodyPr anchor="ctr"/>
          <a:lstStyle/>
          <a:p>
            <a:pPr algn="ctr"/>
            <a:r>
              <a:rPr lang="fr-FR" dirty="0" smtClean="0"/>
              <a:t>Le Débit</a:t>
            </a:r>
            <a:endParaRPr lang="fr-FR" dirty="0"/>
          </a:p>
        </p:txBody>
      </p:sp>
      <p:sp>
        <p:nvSpPr>
          <p:cNvPr id="3" name="Sous-titre 2"/>
          <p:cNvSpPr>
            <a:spLocks noGrp="1"/>
          </p:cNvSpPr>
          <p:nvPr>
            <p:ph type="subTitle" idx="1"/>
          </p:nvPr>
        </p:nvSpPr>
        <p:spPr>
          <a:xfrm>
            <a:off x="642910" y="1500174"/>
            <a:ext cx="8183500" cy="2643206"/>
          </a:xfrm>
        </p:spPr>
        <p:style>
          <a:lnRef idx="1">
            <a:schemeClr val="accent4"/>
          </a:lnRef>
          <a:fillRef idx="2">
            <a:schemeClr val="accent4"/>
          </a:fillRef>
          <a:effectRef idx="1">
            <a:schemeClr val="accent4"/>
          </a:effectRef>
          <a:fontRef idx="minor">
            <a:schemeClr val="dk1"/>
          </a:fontRef>
        </p:style>
        <p:txBody>
          <a:bodyPr>
            <a:noAutofit/>
          </a:bodyPr>
          <a:lstStyle/>
          <a:p>
            <a:pPr algn="l"/>
            <a:r>
              <a:rPr lang="fr-FR" sz="2400" dirty="0" smtClean="0">
                <a:solidFill>
                  <a:schemeClr val="tx1"/>
                </a:solidFill>
                <a:latin typeface="Arial Rounded MT Bold" pitchFamily="34" charset="0"/>
              </a:rPr>
              <a:t>Le volume du fluide déplacé par unité de temps est appelé le débit. </a:t>
            </a:r>
          </a:p>
          <a:p>
            <a:pPr algn="l"/>
            <a:r>
              <a:rPr lang="fr-FR" sz="2400" dirty="0" smtClean="0">
                <a:solidFill>
                  <a:schemeClr val="tx1"/>
                </a:solidFill>
                <a:latin typeface="Arial Rounded MT Bold" pitchFamily="34" charset="0"/>
              </a:rPr>
              <a:t>En hydraulique le débit caractérise la rapidité de mouvement . </a:t>
            </a:r>
          </a:p>
          <a:p>
            <a:pPr algn="l"/>
            <a:r>
              <a:rPr lang="fr-FR" sz="2400" dirty="0" smtClean="0">
                <a:solidFill>
                  <a:schemeClr val="tx1"/>
                </a:solidFill>
                <a:latin typeface="Arial Rounded MT Bold" pitchFamily="34" charset="0"/>
              </a:rPr>
              <a:t>C’est le volume de fluide qui s’écoule pendant l’unité de temps. :</a:t>
            </a:r>
            <a:endParaRPr lang="fr-FR" sz="2400" dirty="0">
              <a:solidFill>
                <a:schemeClr val="tx1"/>
              </a:solidFill>
              <a:latin typeface="Arial Rounded MT Bold" pitchFamily="34" charset="0"/>
            </a:endParaRPr>
          </a:p>
        </p:txBody>
      </p:sp>
      <p:pic>
        <p:nvPicPr>
          <p:cNvPr id="145411" name="Picture 3"/>
          <p:cNvPicPr>
            <a:picLocks noChangeAspect="1" noChangeArrowheads="1"/>
          </p:cNvPicPr>
          <p:nvPr/>
        </p:nvPicPr>
        <p:blipFill>
          <a:blip r:embed="rId2"/>
          <a:srcRect/>
          <a:stretch>
            <a:fillRect/>
          </a:stretch>
        </p:blipFill>
        <p:spPr bwMode="auto">
          <a:xfrm>
            <a:off x="785786" y="4714884"/>
            <a:ext cx="4963473" cy="1143008"/>
          </a:xfrm>
          <a:prstGeom prst="rect">
            <a:avLst/>
          </a:prstGeom>
          <a:noFill/>
          <a:ln w="9525">
            <a:noFill/>
            <a:miter lim="800000"/>
            <a:headEnd/>
            <a:tailEnd/>
          </a:ln>
          <a:effectLst/>
        </p:spPr>
      </p:pic>
      <p:pic>
        <p:nvPicPr>
          <p:cNvPr id="145412" name="Picture 4"/>
          <p:cNvPicPr>
            <a:picLocks noChangeAspect="1" noChangeArrowheads="1"/>
          </p:cNvPicPr>
          <p:nvPr/>
        </p:nvPicPr>
        <p:blipFill>
          <a:blip r:embed="rId3"/>
          <a:srcRect/>
          <a:stretch>
            <a:fillRect/>
          </a:stretch>
        </p:blipFill>
        <p:spPr bwMode="auto">
          <a:xfrm>
            <a:off x="6429388" y="4705316"/>
            <a:ext cx="1500198" cy="105255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428604"/>
            <a:ext cx="8013192" cy="1636776"/>
          </a:xfrm>
        </p:spPr>
        <p:txBody>
          <a:bodyPr/>
          <a:lstStyle/>
          <a:p>
            <a:pPr algn="ctr"/>
            <a:r>
              <a:rPr lang="fr-FR" sz="4800" dirty="0" smtClean="0">
                <a:latin typeface="Arial Rounded MT Bold" pitchFamily="34" charset="0"/>
              </a:rPr>
              <a:t>Classification ISO</a:t>
            </a:r>
            <a:br>
              <a:rPr lang="fr-FR" sz="4800" dirty="0" smtClean="0">
                <a:latin typeface="Arial Rounded MT Bold" pitchFamily="34" charset="0"/>
              </a:rPr>
            </a:br>
            <a:endParaRPr lang="fr-FR" dirty="0"/>
          </a:p>
        </p:txBody>
      </p:sp>
      <p:pic>
        <p:nvPicPr>
          <p:cNvPr id="4" name="Picture 2"/>
          <p:cNvPicPr>
            <a:picLocks noChangeAspect="1" noChangeArrowheads="1"/>
          </p:cNvPicPr>
          <p:nvPr/>
        </p:nvPicPr>
        <p:blipFill>
          <a:blip r:embed="rId2"/>
          <a:srcRect/>
          <a:stretch>
            <a:fillRect/>
          </a:stretch>
        </p:blipFill>
        <p:spPr bwMode="auto">
          <a:xfrm>
            <a:off x="428596" y="2928934"/>
            <a:ext cx="8377363" cy="3286148"/>
          </a:xfrm>
          <a:prstGeom prst="rect">
            <a:avLst/>
          </a:prstGeom>
          <a:noFill/>
          <a:ln w="9525">
            <a:noFill/>
            <a:miter lim="800000"/>
            <a:headEnd/>
            <a:tailEnd/>
          </a:ln>
          <a:effec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28992" y="0"/>
            <a:ext cx="3786214" cy="1571636"/>
          </a:xfrm>
        </p:spPr>
        <p:txBody>
          <a:bodyPr anchor="ctr"/>
          <a:lstStyle/>
          <a:p>
            <a:pPr algn="ctr"/>
            <a:r>
              <a:rPr lang="fr-FR" dirty="0" smtClean="0"/>
              <a:t>La puissance </a:t>
            </a:r>
            <a:endParaRPr lang="fr-FR" dirty="0"/>
          </a:p>
        </p:txBody>
      </p:sp>
      <p:sp>
        <p:nvSpPr>
          <p:cNvPr id="3" name="Sous-titre 2"/>
          <p:cNvSpPr>
            <a:spLocks noGrp="1"/>
          </p:cNvSpPr>
          <p:nvPr>
            <p:ph type="subTitle" idx="1"/>
          </p:nvPr>
        </p:nvSpPr>
        <p:spPr>
          <a:xfrm>
            <a:off x="642910" y="1428736"/>
            <a:ext cx="8183500" cy="785818"/>
          </a:xfrm>
        </p:spPr>
        <p:style>
          <a:lnRef idx="1">
            <a:schemeClr val="accent4"/>
          </a:lnRef>
          <a:fillRef idx="2">
            <a:schemeClr val="accent4"/>
          </a:fillRef>
          <a:effectRef idx="1">
            <a:schemeClr val="accent4"/>
          </a:effectRef>
          <a:fontRef idx="minor">
            <a:schemeClr val="dk1"/>
          </a:fontRef>
        </p:style>
        <p:txBody>
          <a:bodyPr>
            <a:noAutofit/>
          </a:bodyPr>
          <a:lstStyle/>
          <a:p>
            <a:pPr algn="l"/>
            <a:r>
              <a:rPr lang="fr-FR" sz="2800" dirty="0" smtClean="0">
                <a:solidFill>
                  <a:schemeClr val="tx1"/>
                </a:solidFill>
              </a:rPr>
              <a:t>En mécanique la puissance s’exprime </a:t>
            </a:r>
            <a:endParaRPr lang="fr-FR" sz="2800" dirty="0">
              <a:solidFill>
                <a:schemeClr val="tx1"/>
              </a:solidFill>
              <a:latin typeface="Arial Rounded MT Bold" pitchFamily="34" charset="0"/>
            </a:endParaRPr>
          </a:p>
        </p:txBody>
      </p:sp>
      <p:pic>
        <p:nvPicPr>
          <p:cNvPr id="146434" name="Picture 2"/>
          <p:cNvPicPr>
            <a:picLocks noChangeAspect="1" noChangeArrowheads="1"/>
          </p:cNvPicPr>
          <p:nvPr/>
        </p:nvPicPr>
        <p:blipFill>
          <a:blip r:embed="rId2"/>
          <a:srcRect/>
          <a:stretch>
            <a:fillRect/>
          </a:stretch>
        </p:blipFill>
        <p:spPr bwMode="auto">
          <a:xfrm>
            <a:off x="3428992" y="2500306"/>
            <a:ext cx="2213053" cy="866779"/>
          </a:xfrm>
          <a:prstGeom prst="rect">
            <a:avLst/>
          </a:prstGeom>
          <a:noFill/>
          <a:ln w="9525">
            <a:noFill/>
            <a:miter lim="800000"/>
            <a:headEnd/>
            <a:tailEnd/>
          </a:ln>
          <a:effectLst/>
        </p:spPr>
      </p:pic>
      <p:sp>
        <p:nvSpPr>
          <p:cNvPr id="7" name="Sous-titre 2"/>
          <p:cNvSpPr txBox="1">
            <a:spLocks/>
          </p:cNvSpPr>
          <p:nvPr/>
        </p:nvSpPr>
        <p:spPr>
          <a:xfrm>
            <a:off x="642910" y="4000504"/>
            <a:ext cx="8183500" cy="785818"/>
          </a:xfrm>
          <a:prstGeom prst="rect">
            <a:avLst/>
          </a:prstGeom>
        </p:spPr>
        <p:style>
          <a:lnRef idx="1">
            <a:schemeClr val="accent4"/>
          </a:lnRef>
          <a:fillRef idx="2">
            <a:schemeClr val="accent4"/>
          </a:fillRef>
          <a:effectRef idx="1">
            <a:schemeClr val="accent4"/>
          </a:effectRef>
          <a:fontRef idx="minor">
            <a:schemeClr val="dk1"/>
          </a:fontRef>
        </p:style>
        <p:txBody>
          <a:bodyPr vert="horz" lIns="45720" tIns="0" rIns="45720" bIns="0">
            <a:noAutofit/>
          </a:bodyPr>
          <a:lstStyle/>
          <a:p>
            <a:pPr lvl="0">
              <a:spcBef>
                <a:spcPts val="600"/>
              </a:spcBef>
              <a:buClr>
                <a:schemeClr val="tx2"/>
              </a:buClr>
              <a:buSzPct val="73000"/>
            </a:pPr>
            <a:r>
              <a:rPr lang="fr-FR" sz="2800" dirty="0" smtClean="0"/>
              <a:t>Par analogie la Puissance hydraulique s’écrit </a:t>
            </a:r>
            <a:endParaRPr kumimoji="0" lang="fr-FR" sz="2800" b="0" i="0" u="none" strike="noStrike" kern="1200" cap="none" spc="0" normalizeH="0" baseline="0" noProof="0" dirty="0">
              <a:ln>
                <a:noFill/>
              </a:ln>
              <a:solidFill>
                <a:schemeClr val="tx1"/>
              </a:solidFill>
              <a:effectLst/>
              <a:uLnTx/>
              <a:uFillTx/>
              <a:latin typeface="Arial Rounded MT Bold" pitchFamily="34" charset="0"/>
              <a:ea typeface="+mn-ea"/>
              <a:cs typeface="+mn-cs"/>
            </a:endParaRPr>
          </a:p>
        </p:txBody>
      </p:sp>
      <p:pic>
        <p:nvPicPr>
          <p:cNvPr id="146435" name="Picture 3"/>
          <p:cNvPicPr>
            <a:picLocks noChangeAspect="1" noChangeArrowheads="1"/>
          </p:cNvPicPr>
          <p:nvPr/>
        </p:nvPicPr>
        <p:blipFill>
          <a:blip r:embed="rId3"/>
          <a:srcRect/>
          <a:stretch>
            <a:fillRect/>
          </a:stretch>
        </p:blipFill>
        <p:spPr bwMode="auto">
          <a:xfrm>
            <a:off x="2571736" y="5572140"/>
            <a:ext cx="3476625" cy="8001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714500" y="500063"/>
          <a:ext cx="5572164" cy="5857909"/>
        </p:xfrm>
        <a:graphic>
          <a:graphicData uri="http://schemas.openxmlformats.org/drawingml/2006/table">
            <a:tbl>
              <a:tblPr>
                <a:tableStyleId>{775DCB02-9BB8-47FD-8907-85C794F793BA}</a:tableStyleId>
              </a:tblPr>
              <a:tblGrid>
                <a:gridCol w="1480417"/>
                <a:gridCol w="4091747"/>
              </a:tblGrid>
              <a:tr h="308311">
                <a:tc>
                  <a:txBody>
                    <a:bodyPr/>
                    <a:lstStyle/>
                    <a:p>
                      <a:pPr algn="ctr">
                        <a:spcAft>
                          <a:spcPts val="0"/>
                        </a:spcAft>
                      </a:pPr>
                      <a:r>
                        <a:rPr lang="fr-FR" sz="1400" dirty="0"/>
                        <a:t>Lettre symbole</a:t>
                      </a:r>
                      <a:endParaRPr lang="fr-FR" sz="1100" dirty="0">
                        <a:latin typeface="Arial"/>
                        <a:ea typeface="Times New Roman"/>
                      </a:endParaRPr>
                    </a:p>
                  </a:txBody>
                  <a:tcPr marL="60158" marR="60158" marT="0" marB="0"/>
                </a:tc>
                <a:tc>
                  <a:txBody>
                    <a:bodyPr/>
                    <a:lstStyle/>
                    <a:p>
                      <a:pPr algn="ctr">
                        <a:spcAft>
                          <a:spcPts val="0"/>
                        </a:spcAft>
                      </a:pPr>
                      <a:r>
                        <a:rPr lang="fr-FR" sz="1400"/>
                        <a:t>Application</a:t>
                      </a:r>
                      <a:endParaRPr lang="fr-FR" sz="1100">
                        <a:latin typeface="Arial"/>
                        <a:ea typeface="Times New Roman"/>
                      </a:endParaRPr>
                    </a:p>
                  </a:txBody>
                  <a:tcPr marL="60158" marR="60158" marT="0" marB="0"/>
                </a:tc>
              </a:tr>
              <a:tr h="308311">
                <a:tc>
                  <a:txBody>
                    <a:bodyPr/>
                    <a:lstStyle/>
                    <a:p>
                      <a:pPr algn="ctr">
                        <a:spcAft>
                          <a:spcPts val="0"/>
                        </a:spcAft>
                      </a:pPr>
                      <a:r>
                        <a:rPr lang="fr-FR" sz="1400"/>
                        <a:t>A</a:t>
                      </a:r>
                      <a:endParaRPr lang="fr-FR" sz="1100">
                        <a:latin typeface="Arial"/>
                        <a:ea typeface="Times New Roman"/>
                      </a:endParaRPr>
                    </a:p>
                  </a:txBody>
                  <a:tcPr marL="60158" marR="60158" marT="0" marB="0"/>
                </a:tc>
                <a:tc>
                  <a:txBody>
                    <a:bodyPr/>
                    <a:lstStyle/>
                    <a:p>
                      <a:pPr algn="l">
                        <a:spcAft>
                          <a:spcPts val="0"/>
                        </a:spcAft>
                      </a:pPr>
                      <a:r>
                        <a:rPr lang="fr-FR" sz="1400" dirty="0"/>
                        <a:t>Graissage perdu</a:t>
                      </a:r>
                      <a:endParaRPr lang="fr-FR" sz="1100" dirty="0">
                        <a:latin typeface="Arial"/>
                        <a:ea typeface="Times New Roman"/>
                      </a:endParaRPr>
                    </a:p>
                  </a:txBody>
                  <a:tcPr marL="60158" marR="60158" marT="0" marB="0"/>
                </a:tc>
              </a:tr>
              <a:tr h="308311">
                <a:tc>
                  <a:txBody>
                    <a:bodyPr/>
                    <a:lstStyle/>
                    <a:p>
                      <a:pPr algn="ctr">
                        <a:spcAft>
                          <a:spcPts val="0"/>
                        </a:spcAft>
                      </a:pPr>
                      <a:r>
                        <a:rPr lang="fr-FR" sz="1400"/>
                        <a:t>B</a:t>
                      </a:r>
                      <a:endParaRPr lang="fr-FR" sz="1100">
                        <a:latin typeface="Arial"/>
                        <a:ea typeface="Times New Roman"/>
                      </a:endParaRPr>
                    </a:p>
                  </a:txBody>
                  <a:tcPr marL="60158" marR="60158" marT="0" marB="0"/>
                </a:tc>
                <a:tc>
                  <a:txBody>
                    <a:bodyPr/>
                    <a:lstStyle/>
                    <a:p>
                      <a:pPr algn="l">
                        <a:spcAft>
                          <a:spcPts val="0"/>
                        </a:spcAft>
                      </a:pPr>
                      <a:r>
                        <a:rPr lang="fr-FR" sz="1400" dirty="0"/>
                        <a:t>Démoulage</a:t>
                      </a:r>
                      <a:endParaRPr lang="fr-FR" sz="1100" dirty="0">
                        <a:latin typeface="Arial"/>
                        <a:ea typeface="Times New Roman"/>
                      </a:endParaRPr>
                    </a:p>
                  </a:txBody>
                  <a:tcPr marL="60158" marR="60158" marT="0" marB="0"/>
                </a:tc>
              </a:tr>
              <a:tr h="308311">
                <a:tc>
                  <a:txBody>
                    <a:bodyPr/>
                    <a:lstStyle/>
                    <a:p>
                      <a:pPr algn="ctr">
                        <a:spcAft>
                          <a:spcPts val="0"/>
                        </a:spcAft>
                      </a:pPr>
                      <a:r>
                        <a:rPr lang="fr-FR" sz="1400"/>
                        <a:t>C</a:t>
                      </a:r>
                      <a:endParaRPr lang="fr-FR" sz="1100">
                        <a:latin typeface="Arial"/>
                        <a:ea typeface="Times New Roman"/>
                      </a:endParaRPr>
                    </a:p>
                  </a:txBody>
                  <a:tcPr marL="60158" marR="60158" marT="0" marB="0"/>
                </a:tc>
                <a:tc>
                  <a:txBody>
                    <a:bodyPr/>
                    <a:lstStyle/>
                    <a:p>
                      <a:pPr algn="l">
                        <a:spcAft>
                          <a:spcPts val="0"/>
                        </a:spcAft>
                      </a:pPr>
                      <a:r>
                        <a:rPr lang="fr-FR" sz="1400" dirty="0"/>
                        <a:t>Engrenages</a:t>
                      </a:r>
                      <a:endParaRPr lang="fr-FR" sz="1100" dirty="0">
                        <a:latin typeface="Arial"/>
                        <a:ea typeface="Times New Roman"/>
                      </a:endParaRPr>
                    </a:p>
                  </a:txBody>
                  <a:tcPr marL="60158" marR="60158" marT="0" marB="0"/>
                </a:tc>
              </a:tr>
              <a:tr h="308311">
                <a:tc>
                  <a:txBody>
                    <a:bodyPr/>
                    <a:lstStyle/>
                    <a:p>
                      <a:pPr algn="ctr">
                        <a:spcAft>
                          <a:spcPts val="0"/>
                        </a:spcAft>
                      </a:pPr>
                      <a:r>
                        <a:rPr lang="fr-FR" sz="1400"/>
                        <a:t>D</a:t>
                      </a:r>
                      <a:endParaRPr lang="fr-FR" sz="1100">
                        <a:latin typeface="Arial"/>
                        <a:ea typeface="Times New Roman"/>
                      </a:endParaRPr>
                    </a:p>
                  </a:txBody>
                  <a:tcPr marL="60158" marR="60158" marT="0" marB="0"/>
                </a:tc>
                <a:tc>
                  <a:txBody>
                    <a:bodyPr/>
                    <a:lstStyle/>
                    <a:p>
                      <a:pPr algn="l">
                        <a:spcAft>
                          <a:spcPts val="0"/>
                        </a:spcAft>
                      </a:pPr>
                      <a:r>
                        <a:rPr lang="fr-FR" sz="1400" dirty="0"/>
                        <a:t>Compresseurs, pompes à vide</a:t>
                      </a:r>
                      <a:endParaRPr lang="fr-FR" sz="1100" dirty="0">
                        <a:latin typeface="Arial"/>
                        <a:ea typeface="Times New Roman"/>
                      </a:endParaRPr>
                    </a:p>
                  </a:txBody>
                  <a:tcPr marL="60158" marR="60158" marT="0" marB="0"/>
                </a:tc>
              </a:tr>
              <a:tr h="308311">
                <a:tc>
                  <a:txBody>
                    <a:bodyPr/>
                    <a:lstStyle/>
                    <a:p>
                      <a:pPr algn="ctr">
                        <a:spcAft>
                          <a:spcPts val="0"/>
                        </a:spcAft>
                      </a:pPr>
                      <a:r>
                        <a:rPr lang="fr-FR" sz="1400"/>
                        <a:t>E</a:t>
                      </a:r>
                      <a:endParaRPr lang="fr-FR" sz="1100">
                        <a:latin typeface="Arial"/>
                        <a:ea typeface="Times New Roman"/>
                      </a:endParaRPr>
                    </a:p>
                  </a:txBody>
                  <a:tcPr marL="60158" marR="60158" marT="0" marB="0"/>
                </a:tc>
                <a:tc>
                  <a:txBody>
                    <a:bodyPr/>
                    <a:lstStyle/>
                    <a:p>
                      <a:pPr algn="l">
                        <a:spcAft>
                          <a:spcPts val="0"/>
                        </a:spcAft>
                      </a:pPr>
                      <a:r>
                        <a:rPr lang="fr-FR" sz="1400" dirty="0"/>
                        <a:t>Moteurs à combustion interne</a:t>
                      </a:r>
                      <a:endParaRPr lang="fr-FR" sz="1100" dirty="0">
                        <a:latin typeface="Arial"/>
                        <a:ea typeface="Times New Roman"/>
                      </a:endParaRPr>
                    </a:p>
                  </a:txBody>
                  <a:tcPr marL="60158" marR="60158" marT="0" marB="0"/>
                </a:tc>
              </a:tr>
              <a:tr h="308311">
                <a:tc>
                  <a:txBody>
                    <a:bodyPr/>
                    <a:lstStyle/>
                    <a:p>
                      <a:pPr algn="ctr">
                        <a:spcAft>
                          <a:spcPts val="0"/>
                        </a:spcAft>
                      </a:pPr>
                      <a:r>
                        <a:rPr lang="fr-FR" sz="1400"/>
                        <a:t>F</a:t>
                      </a:r>
                      <a:endParaRPr lang="fr-FR" sz="1100">
                        <a:latin typeface="Arial"/>
                        <a:ea typeface="Times New Roman"/>
                      </a:endParaRPr>
                    </a:p>
                  </a:txBody>
                  <a:tcPr marL="60158" marR="60158" marT="0" marB="0"/>
                </a:tc>
                <a:tc>
                  <a:txBody>
                    <a:bodyPr/>
                    <a:lstStyle/>
                    <a:p>
                      <a:pPr algn="l">
                        <a:spcAft>
                          <a:spcPts val="0"/>
                        </a:spcAft>
                      </a:pPr>
                      <a:r>
                        <a:rPr lang="fr-FR" sz="1400" dirty="0"/>
                        <a:t>Broches, paliers et embrayages associés</a:t>
                      </a:r>
                      <a:endParaRPr lang="fr-FR" sz="1100" dirty="0">
                        <a:latin typeface="Arial"/>
                        <a:ea typeface="Times New Roman"/>
                      </a:endParaRPr>
                    </a:p>
                  </a:txBody>
                  <a:tcPr marL="60158" marR="60158" marT="0" marB="0"/>
                </a:tc>
              </a:tr>
              <a:tr h="308311">
                <a:tc>
                  <a:txBody>
                    <a:bodyPr/>
                    <a:lstStyle/>
                    <a:p>
                      <a:pPr algn="ctr">
                        <a:spcAft>
                          <a:spcPts val="0"/>
                        </a:spcAft>
                      </a:pPr>
                      <a:r>
                        <a:rPr lang="fr-FR" sz="1400"/>
                        <a:t>G</a:t>
                      </a:r>
                      <a:endParaRPr lang="fr-FR" sz="1100">
                        <a:latin typeface="Arial"/>
                        <a:ea typeface="Times New Roman"/>
                      </a:endParaRPr>
                    </a:p>
                  </a:txBody>
                  <a:tcPr marL="60158" marR="60158" marT="0" marB="0"/>
                </a:tc>
                <a:tc>
                  <a:txBody>
                    <a:bodyPr/>
                    <a:lstStyle/>
                    <a:p>
                      <a:pPr algn="l">
                        <a:spcAft>
                          <a:spcPts val="0"/>
                        </a:spcAft>
                      </a:pPr>
                      <a:r>
                        <a:rPr lang="fr-FR" sz="1400" dirty="0"/>
                        <a:t>Glissières</a:t>
                      </a:r>
                      <a:endParaRPr lang="fr-FR" sz="1100" dirty="0">
                        <a:latin typeface="Arial"/>
                        <a:ea typeface="Times New Roman"/>
                      </a:endParaRPr>
                    </a:p>
                  </a:txBody>
                  <a:tcPr marL="60158" marR="60158" marT="0" marB="0"/>
                </a:tc>
              </a:tr>
              <a:tr h="308311">
                <a:tc>
                  <a:txBody>
                    <a:bodyPr/>
                    <a:lstStyle/>
                    <a:p>
                      <a:pPr algn="ctr">
                        <a:spcAft>
                          <a:spcPts val="0"/>
                        </a:spcAft>
                      </a:pPr>
                      <a:r>
                        <a:rPr lang="fr-FR" sz="1400"/>
                        <a:t>H</a:t>
                      </a:r>
                      <a:endParaRPr lang="fr-FR" sz="1100">
                        <a:latin typeface="Arial"/>
                        <a:ea typeface="Times New Roman"/>
                      </a:endParaRPr>
                    </a:p>
                  </a:txBody>
                  <a:tcPr marL="60158" marR="60158" marT="0" marB="0"/>
                </a:tc>
                <a:tc>
                  <a:txBody>
                    <a:bodyPr/>
                    <a:lstStyle/>
                    <a:p>
                      <a:pPr algn="l">
                        <a:spcAft>
                          <a:spcPts val="0"/>
                        </a:spcAft>
                      </a:pPr>
                      <a:r>
                        <a:rPr lang="fr-FR" sz="1400" dirty="0"/>
                        <a:t>Systèmes hydrauliques</a:t>
                      </a:r>
                      <a:endParaRPr lang="fr-FR" sz="1100" dirty="0">
                        <a:latin typeface="Arial"/>
                        <a:ea typeface="Times New Roman"/>
                      </a:endParaRPr>
                    </a:p>
                  </a:txBody>
                  <a:tcPr marL="60158" marR="60158" marT="0" marB="0"/>
                </a:tc>
              </a:tr>
              <a:tr h="308311">
                <a:tc>
                  <a:txBody>
                    <a:bodyPr/>
                    <a:lstStyle/>
                    <a:p>
                      <a:pPr algn="ctr">
                        <a:spcAft>
                          <a:spcPts val="0"/>
                        </a:spcAft>
                      </a:pPr>
                      <a:r>
                        <a:rPr lang="fr-FR" sz="1400"/>
                        <a:t>M</a:t>
                      </a:r>
                      <a:endParaRPr lang="fr-FR" sz="1100">
                        <a:latin typeface="Arial"/>
                        <a:ea typeface="Times New Roman"/>
                      </a:endParaRPr>
                    </a:p>
                  </a:txBody>
                  <a:tcPr marL="60158" marR="60158" marT="0" marB="0"/>
                </a:tc>
                <a:tc>
                  <a:txBody>
                    <a:bodyPr/>
                    <a:lstStyle/>
                    <a:p>
                      <a:pPr algn="l">
                        <a:spcAft>
                          <a:spcPts val="0"/>
                        </a:spcAft>
                      </a:pPr>
                      <a:r>
                        <a:rPr lang="fr-FR" sz="1400" dirty="0"/>
                        <a:t>Travail des métaux</a:t>
                      </a:r>
                      <a:endParaRPr lang="fr-FR" sz="1100" dirty="0">
                        <a:latin typeface="Arial"/>
                        <a:ea typeface="Times New Roman"/>
                      </a:endParaRPr>
                    </a:p>
                  </a:txBody>
                  <a:tcPr marL="60158" marR="60158" marT="0" marB="0"/>
                </a:tc>
              </a:tr>
              <a:tr h="308311">
                <a:tc>
                  <a:txBody>
                    <a:bodyPr/>
                    <a:lstStyle/>
                    <a:p>
                      <a:pPr algn="ctr">
                        <a:spcAft>
                          <a:spcPts val="0"/>
                        </a:spcAft>
                      </a:pPr>
                      <a:r>
                        <a:rPr lang="fr-FR" sz="1400"/>
                        <a:t>N</a:t>
                      </a:r>
                      <a:endParaRPr lang="fr-FR" sz="1100">
                        <a:latin typeface="Arial"/>
                        <a:ea typeface="Times New Roman"/>
                      </a:endParaRPr>
                    </a:p>
                  </a:txBody>
                  <a:tcPr marL="60158" marR="60158" marT="0" marB="0"/>
                </a:tc>
                <a:tc>
                  <a:txBody>
                    <a:bodyPr/>
                    <a:lstStyle/>
                    <a:p>
                      <a:pPr algn="l">
                        <a:spcAft>
                          <a:spcPts val="0"/>
                        </a:spcAft>
                      </a:pPr>
                      <a:r>
                        <a:rPr lang="fr-FR" sz="1400" dirty="0"/>
                        <a:t>Isolation électrique</a:t>
                      </a:r>
                      <a:endParaRPr lang="fr-FR" sz="1100" dirty="0">
                        <a:latin typeface="Arial"/>
                        <a:ea typeface="Times New Roman"/>
                      </a:endParaRPr>
                    </a:p>
                  </a:txBody>
                  <a:tcPr marL="60158" marR="60158" marT="0" marB="0"/>
                </a:tc>
              </a:tr>
              <a:tr h="308311">
                <a:tc>
                  <a:txBody>
                    <a:bodyPr/>
                    <a:lstStyle/>
                    <a:p>
                      <a:pPr algn="ctr">
                        <a:spcAft>
                          <a:spcPts val="0"/>
                        </a:spcAft>
                      </a:pPr>
                      <a:r>
                        <a:rPr lang="fr-FR" sz="1400"/>
                        <a:t>P</a:t>
                      </a:r>
                      <a:endParaRPr lang="fr-FR" sz="1100">
                        <a:latin typeface="Arial"/>
                        <a:ea typeface="Times New Roman"/>
                      </a:endParaRPr>
                    </a:p>
                  </a:txBody>
                  <a:tcPr marL="60158" marR="60158" marT="0" marB="0"/>
                </a:tc>
                <a:tc>
                  <a:txBody>
                    <a:bodyPr/>
                    <a:lstStyle/>
                    <a:p>
                      <a:pPr algn="l">
                        <a:spcAft>
                          <a:spcPts val="0"/>
                        </a:spcAft>
                      </a:pPr>
                      <a:r>
                        <a:rPr lang="fr-FR" sz="1400" dirty="0"/>
                        <a:t>Outils pneumatiques</a:t>
                      </a:r>
                      <a:endParaRPr lang="fr-FR" sz="1100" dirty="0">
                        <a:latin typeface="Arial"/>
                        <a:ea typeface="Times New Roman"/>
                      </a:endParaRPr>
                    </a:p>
                  </a:txBody>
                  <a:tcPr marL="60158" marR="60158" marT="0" marB="0"/>
                </a:tc>
              </a:tr>
              <a:tr h="308311">
                <a:tc>
                  <a:txBody>
                    <a:bodyPr/>
                    <a:lstStyle/>
                    <a:p>
                      <a:pPr algn="ctr">
                        <a:spcAft>
                          <a:spcPts val="0"/>
                        </a:spcAft>
                      </a:pPr>
                      <a:r>
                        <a:rPr lang="fr-FR" sz="1400"/>
                        <a:t>Q</a:t>
                      </a:r>
                      <a:endParaRPr lang="fr-FR" sz="1100">
                        <a:latin typeface="Arial"/>
                        <a:ea typeface="Times New Roman"/>
                      </a:endParaRPr>
                    </a:p>
                  </a:txBody>
                  <a:tcPr marL="60158" marR="60158" marT="0" marB="0"/>
                </a:tc>
                <a:tc>
                  <a:txBody>
                    <a:bodyPr/>
                    <a:lstStyle/>
                    <a:p>
                      <a:pPr algn="l">
                        <a:spcAft>
                          <a:spcPts val="0"/>
                        </a:spcAft>
                      </a:pPr>
                      <a:r>
                        <a:rPr lang="fr-FR" sz="1400" dirty="0"/>
                        <a:t>Transfert de chaleur</a:t>
                      </a:r>
                      <a:endParaRPr lang="fr-FR" sz="1100" dirty="0">
                        <a:latin typeface="Arial"/>
                        <a:ea typeface="Times New Roman"/>
                      </a:endParaRPr>
                    </a:p>
                  </a:txBody>
                  <a:tcPr marL="60158" marR="60158" marT="0" marB="0"/>
                </a:tc>
              </a:tr>
              <a:tr h="308311">
                <a:tc>
                  <a:txBody>
                    <a:bodyPr/>
                    <a:lstStyle/>
                    <a:p>
                      <a:pPr algn="ctr">
                        <a:spcAft>
                          <a:spcPts val="0"/>
                        </a:spcAft>
                      </a:pPr>
                      <a:r>
                        <a:rPr lang="fr-FR" sz="1400"/>
                        <a:t>R</a:t>
                      </a:r>
                      <a:endParaRPr lang="fr-FR" sz="1100">
                        <a:latin typeface="Arial"/>
                        <a:ea typeface="Times New Roman"/>
                      </a:endParaRPr>
                    </a:p>
                  </a:txBody>
                  <a:tcPr marL="60158" marR="60158" marT="0" marB="0"/>
                </a:tc>
                <a:tc>
                  <a:txBody>
                    <a:bodyPr/>
                    <a:lstStyle/>
                    <a:p>
                      <a:pPr algn="l">
                        <a:spcAft>
                          <a:spcPts val="0"/>
                        </a:spcAft>
                      </a:pPr>
                      <a:r>
                        <a:rPr lang="fr-FR" sz="1400" dirty="0"/>
                        <a:t>Protection temporaire contre la corrosion</a:t>
                      </a:r>
                      <a:endParaRPr lang="fr-FR" sz="1100" dirty="0">
                        <a:latin typeface="Arial"/>
                        <a:ea typeface="Times New Roman"/>
                      </a:endParaRPr>
                    </a:p>
                  </a:txBody>
                  <a:tcPr marL="60158" marR="60158" marT="0" marB="0"/>
                </a:tc>
              </a:tr>
              <a:tr h="308311">
                <a:tc>
                  <a:txBody>
                    <a:bodyPr/>
                    <a:lstStyle/>
                    <a:p>
                      <a:pPr algn="ctr">
                        <a:spcAft>
                          <a:spcPts val="0"/>
                        </a:spcAft>
                      </a:pPr>
                      <a:r>
                        <a:rPr lang="fr-FR" sz="1400"/>
                        <a:t>T</a:t>
                      </a:r>
                      <a:endParaRPr lang="fr-FR" sz="1100">
                        <a:latin typeface="Arial"/>
                        <a:ea typeface="Times New Roman"/>
                      </a:endParaRPr>
                    </a:p>
                  </a:txBody>
                  <a:tcPr marL="60158" marR="60158" marT="0" marB="0"/>
                </a:tc>
                <a:tc>
                  <a:txBody>
                    <a:bodyPr/>
                    <a:lstStyle/>
                    <a:p>
                      <a:pPr algn="l">
                        <a:spcAft>
                          <a:spcPts val="0"/>
                        </a:spcAft>
                      </a:pPr>
                      <a:r>
                        <a:rPr lang="fr-FR" sz="1400" dirty="0"/>
                        <a:t>Turbines</a:t>
                      </a:r>
                      <a:endParaRPr lang="fr-FR" sz="1100" dirty="0">
                        <a:latin typeface="Arial"/>
                        <a:ea typeface="Times New Roman"/>
                      </a:endParaRPr>
                    </a:p>
                  </a:txBody>
                  <a:tcPr marL="60158" marR="60158" marT="0" marB="0"/>
                </a:tc>
              </a:tr>
              <a:tr h="308311">
                <a:tc>
                  <a:txBody>
                    <a:bodyPr/>
                    <a:lstStyle/>
                    <a:p>
                      <a:pPr algn="ctr">
                        <a:spcAft>
                          <a:spcPts val="0"/>
                        </a:spcAft>
                      </a:pPr>
                      <a:r>
                        <a:rPr lang="fr-FR" sz="1400"/>
                        <a:t>U</a:t>
                      </a:r>
                      <a:endParaRPr lang="fr-FR" sz="1100">
                        <a:latin typeface="Arial"/>
                        <a:ea typeface="Times New Roman"/>
                      </a:endParaRPr>
                    </a:p>
                  </a:txBody>
                  <a:tcPr marL="60158" marR="60158" marT="0" marB="0"/>
                </a:tc>
                <a:tc>
                  <a:txBody>
                    <a:bodyPr/>
                    <a:lstStyle/>
                    <a:p>
                      <a:pPr algn="l">
                        <a:spcAft>
                          <a:spcPts val="0"/>
                        </a:spcAft>
                      </a:pPr>
                      <a:r>
                        <a:rPr lang="fr-FR" sz="1400" dirty="0"/>
                        <a:t>Traitement thermique</a:t>
                      </a:r>
                      <a:endParaRPr lang="fr-FR" sz="1100" dirty="0">
                        <a:latin typeface="Arial"/>
                        <a:ea typeface="Times New Roman"/>
                      </a:endParaRPr>
                    </a:p>
                  </a:txBody>
                  <a:tcPr marL="60158" marR="60158" marT="0" marB="0"/>
                </a:tc>
              </a:tr>
              <a:tr h="308311">
                <a:tc>
                  <a:txBody>
                    <a:bodyPr/>
                    <a:lstStyle/>
                    <a:p>
                      <a:pPr algn="ctr">
                        <a:spcAft>
                          <a:spcPts val="0"/>
                        </a:spcAft>
                      </a:pPr>
                      <a:r>
                        <a:rPr lang="fr-FR" sz="1400"/>
                        <a:t>X</a:t>
                      </a:r>
                      <a:endParaRPr lang="fr-FR" sz="1100">
                        <a:latin typeface="Arial"/>
                        <a:ea typeface="Times New Roman"/>
                      </a:endParaRPr>
                    </a:p>
                  </a:txBody>
                  <a:tcPr marL="60158" marR="60158" marT="0" marB="0"/>
                </a:tc>
                <a:tc>
                  <a:txBody>
                    <a:bodyPr/>
                    <a:lstStyle/>
                    <a:p>
                      <a:pPr algn="l">
                        <a:spcAft>
                          <a:spcPts val="0"/>
                        </a:spcAft>
                      </a:pPr>
                      <a:r>
                        <a:rPr lang="fr-FR" sz="1400" dirty="0"/>
                        <a:t>Application nécessitant l’emploi de graisse</a:t>
                      </a:r>
                      <a:endParaRPr lang="fr-FR" sz="1100" dirty="0">
                        <a:latin typeface="Arial"/>
                        <a:ea typeface="Times New Roman"/>
                      </a:endParaRPr>
                    </a:p>
                  </a:txBody>
                  <a:tcPr marL="60158" marR="60158" marT="0" marB="0"/>
                </a:tc>
              </a:tr>
              <a:tr h="308311">
                <a:tc>
                  <a:txBody>
                    <a:bodyPr/>
                    <a:lstStyle/>
                    <a:p>
                      <a:pPr algn="ctr">
                        <a:spcAft>
                          <a:spcPts val="0"/>
                        </a:spcAft>
                      </a:pPr>
                      <a:r>
                        <a:rPr lang="fr-FR" sz="1400"/>
                        <a:t>Y</a:t>
                      </a:r>
                      <a:endParaRPr lang="fr-FR" sz="1100">
                        <a:latin typeface="Arial"/>
                        <a:ea typeface="Times New Roman"/>
                      </a:endParaRPr>
                    </a:p>
                  </a:txBody>
                  <a:tcPr marL="60158" marR="60158" marT="0" marB="0"/>
                </a:tc>
                <a:tc>
                  <a:txBody>
                    <a:bodyPr/>
                    <a:lstStyle/>
                    <a:p>
                      <a:pPr algn="l">
                        <a:spcAft>
                          <a:spcPts val="0"/>
                        </a:spcAft>
                      </a:pPr>
                      <a:r>
                        <a:rPr lang="fr-FR" sz="1400" dirty="0"/>
                        <a:t>Autres applications</a:t>
                      </a:r>
                      <a:endParaRPr lang="fr-FR" sz="1100" dirty="0">
                        <a:latin typeface="Arial"/>
                        <a:ea typeface="Times New Roman"/>
                      </a:endParaRPr>
                    </a:p>
                  </a:txBody>
                  <a:tcPr marL="60158" marR="60158" marT="0" marB="0"/>
                </a:tc>
              </a:tr>
              <a:tr h="308311">
                <a:tc>
                  <a:txBody>
                    <a:bodyPr/>
                    <a:lstStyle/>
                    <a:p>
                      <a:pPr algn="ctr">
                        <a:spcAft>
                          <a:spcPts val="0"/>
                        </a:spcAft>
                      </a:pPr>
                      <a:r>
                        <a:rPr lang="fr-FR" sz="1400"/>
                        <a:t>Z</a:t>
                      </a:r>
                      <a:endParaRPr lang="fr-FR" sz="1100">
                        <a:latin typeface="Arial"/>
                        <a:ea typeface="Times New Roman"/>
                      </a:endParaRPr>
                    </a:p>
                  </a:txBody>
                  <a:tcPr marL="60158" marR="60158" marT="0" marB="0"/>
                </a:tc>
                <a:tc>
                  <a:txBody>
                    <a:bodyPr/>
                    <a:lstStyle/>
                    <a:p>
                      <a:pPr algn="l">
                        <a:spcAft>
                          <a:spcPts val="0"/>
                        </a:spcAft>
                      </a:pPr>
                      <a:r>
                        <a:rPr lang="fr-FR" sz="1400" dirty="0"/>
                        <a:t>Cylindres pour machine à vapeur</a:t>
                      </a:r>
                      <a:endParaRPr lang="fr-FR" sz="1100" dirty="0">
                        <a:latin typeface="Arial"/>
                        <a:ea typeface="Times New Roman"/>
                      </a:endParaRPr>
                    </a:p>
                  </a:txBody>
                  <a:tcPr marL="60158" marR="60158" marT="0" marB="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srcRect/>
          <a:stretch>
            <a:fillRect/>
          </a:stretch>
        </p:blipFill>
        <p:spPr bwMode="auto">
          <a:xfrm>
            <a:off x="928662" y="357166"/>
            <a:ext cx="6929486" cy="6154061"/>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l" rtl="0">
              <a:buFont typeface="Wingdings" pitchFamily="2" charset="2"/>
              <a:buNone/>
              <a:defRPr/>
            </a:pPr>
            <a:r>
              <a:rPr lang="en-GB" b="1" dirty="0" smtClean="0"/>
              <a:t>Classification SAE </a:t>
            </a:r>
          </a:p>
          <a:p>
            <a:pPr marL="0" indent="0" algn="l" rtl="0">
              <a:buFont typeface="Wingdings" pitchFamily="2" charset="2"/>
              <a:buNone/>
              <a:defRPr/>
            </a:pPr>
            <a:r>
              <a:rPr lang="fr-FR" sz="2000" dirty="0" smtClean="0">
                <a:latin typeface="Arial Rounded MT Bold" pitchFamily="34" charset="0"/>
              </a:rPr>
              <a:t>Principalement utilisée pour l'automobile et les véhicules industriels (moteurs et transmissions). Elle classe aussi les huiles selon leur viscosité, mais définit des tranches ou des intervalles continus de viscosité avec minimum et maximum.</a:t>
            </a:r>
          </a:p>
          <a:p>
            <a:pPr marL="0" indent="0" algn="l" rtl="0">
              <a:defRPr/>
            </a:pPr>
            <a:r>
              <a:rPr lang="fr-FR" sz="2000" dirty="0" smtClean="0">
                <a:latin typeface="Arial Rounded MT Bold" pitchFamily="34" charset="0"/>
              </a:rPr>
              <a:t>La classification SAE 20, SAE 30… utilise la viscosité des huiles à 100 °C (huiles dites pour hautes températures).</a:t>
            </a:r>
          </a:p>
          <a:p>
            <a:pPr marL="0" indent="0" algn="l" rtl="0">
              <a:defRPr/>
            </a:pPr>
            <a:r>
              <a:rPr lang="fr-FR" sz="2000" dirty="0" smtClean="0">
                <a:latin typeface="Arial Rounded MT Bold" pitchFamily="34" charset="0"/>
              </a:rPr>
              <a:t>La classification SAE 0 W, SAE 5 W… utilise la viscosité des huiles à – 18 °C (huiles dites pour basses températures ou hiver, W : </a:t>
            </a:r>
            <a:r>
              <a:rPr lang="fr-FR" sz="2000" dirty="0" err="1" smtClean="0">
                <a:latin typeface="Arial Rounded MT Bold" pitchFamily="34" charset="0"/>
              </a:rPr>
              <a:t>winter</a:t>
            </a:r>
            <a:r>
              <a:rPr lang="fr-FR" sz="2000" dirty="0" smtClean="0">
                <a:latin typeface="Arial Rounded MT Bold" pitchFamily="34" charset="0"/>
              </a:rPr>
              <a:t>).</a:t>
            </a:r>
          </a:p>
          <a:p>
            <a:pPr marL="0" indent="0" algn="l" rtl="0">
              <a:defRPr/>
            </a:pPr>
            <a:r>
              <a:rPr lang="fr-FR" sz="2000" dirty="0" smtClean="0">
                <a:latin typeface="Arial Rounded MT Bold" pitchFamily="34" charset="0"/>
              </a:rPr>
              <a:t>Les huiles multigrades présentent deux viscosités caractéristiques. L'huile SAE 10 W 40 a la même viscosité qu'une huile SAE 40 à 100 °C et la même viscosité qu'une huile SAE 10 W à – 18 °C.</a:t>
            </a:r>
          </a:p>
          <a:p>
            <a:pPr algn="l" rtl="0">
              <a:buFont typeface="Wingdings" pitchFamily="2" charset="2"/>
              <a:buNone/>
              <a:defRPr/>
            </a:pPr>
            <a:endParaRPr lang="fr-FR" dirty="0"/>
          </a:p>
        </p:txBody>
      </p:sp>
      <p:sp>
        <p:nvSpPr>
          <p:cNvPr id="4" name="Rectangle 2"/>
          <p:cNvSpPr>
            <a:spLocks noGrp="1" noRot="1" noChangeArrowheads="1"/>
          </p:cNvSpPr>
          <p:nvPr>
            <p:ph type="title"/>
          </p:nvPr>
        </p:nvSpPr>
        <p:spPr/>
        <p:txBody>
          <a:bodyPr/>
          <a:lstStyle/>
          <a:p>
            <a:pPr eaLnBrk="1" hangingPunct="1">
              <a:defRPr/>
            </a:pPr>
            <a:r>
              <a:rPr lang="fr-FR" sz="4000" b="0" dirty="0" smtClean="0">
                <a:solidFill>
                  <a:srgbClr val="00FF00"/>
                </a:solidFill>
                <a:latin typeface="Franklin Gothic Demi" pitchFamily="34" charset="0"/>
              </a:rPr>
              <a:t>Classification des lubrifiants</a:t>
            </a:r>
            <a:endParaRPr lang="fr-FR" sz="4000" dirty="0" smtClean="0">
              <a:solidFill>
                <a:srgbClr val="00FF00"/>
              </a:solidFill>
              <a:latin typeface="Franklin Gothic Dem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Additifs</a:t>
            </a:r>
            <a:endParaRPr lang="fr-FR" dirty="0"/>
          </a:p>
        </p:txBody>
      </p:sp>
      <p:sp>
        <p:nvSpPr>
          <p:cNvPr id="3" name="Espace réservé du contenu 2"/>
          <p:cNvSpPr>
            <a:spLocks noGrp="1"/>
          </p:cNvSpPr>
          <p:nvPr>
            <p:ph idx="1"/>
          </p:nvPr>
        </p:nvSpPr>
        <p:spPr>
          <a:xfrm>
            <a:off x="214282" y="2500306"/>
            <a:ext cx="8715436" cy="3439759"/>
          </a:xfrm>
        </p:spPr>
        <p:style>
          <a:lnRef idx="1">
            <a:schemeClr val="accent3"/>
          </a:lnRef>
          <a:fillRef idx="2">
            <a:schemeClr val="accent3"/>
          </a:fillRef>
          <a:effectRef idx="1">
            <a:schemeClr val="accent3"/>
          </a:effectRef>
          <a:fontRef idx="minor">
            <a:schemeClr val="dk1"/>
          </a:fontRef>
        </p:style>
        <p:txBody>
          <a:bodyPr>
            <a:normAutofit/>
          </a:bodyPr>
          <a:lstStyle/>
          <a:p>
            <a:pPr marL="0" indent="0">
              <a:lnSpc>
                <a:spcPct val="150000"/>
              </a:lnSpc>
              <a:buNone/>
            </a:pPr>
            <a:r>
              <a:rPr lang="fr-FR" sz="2800" dirty="0" smtClean="0">
                <a:latin typeface="Arial Rounded MT Bold" pitchFamily="34" charset="0"/>
              </a:rPr>
              <a:t>Une huile ayant les propriétés demandées pour une utilisation donnée est constituée : d'une huile de base (minérale, synthétique ...) et d'un certain nombre d'additifs, ajoutant chacun une propriété particulière. </a:t>
            </a:r>
            <a:endParaRPr lang="fr-FR" sz="2800" dirty="0">
              <a:latin typeface="Arial Rounded MT Bold"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Additifs</a:t>
            </a:r>
            <a:endParaRPr lang="fr-FR" dirty="0"/>
          </a:p>
        </p:txBody>
      </p:sp>
      <p:sp>
        <p:nvSpPr>
          <p:cNvPr id="3" name="Espace réservé du contenu 2"/>
          <p:cNvSpPr>
            <a:spLocks noGrp="1"/>
          </p:cNvSpPr>
          <p:nvPr>
            <p:ph idx="1"/>
          </p:nvPr>
        </p:nvSpPr>
        <p:spPr>
          <a:xfrm>
            <a:off x="428596" y="2643182"/>
            <a:ext cx="8229600" cy="2439627"/>
          </a:xfrm>
        </p:spPr>
        <p:txBody>
          <a:bodyPr/>
          <a:lstStyle/>
          <a:p>
            <a:pPr marL="0" indent="0">
              <a:buNone/>
            </a:pPr>
            <a:r>
              <a:rPr lang="fr-FR" dirty="0" smtClean="0">
                <a:latin typeface="Arial Rounded MT Bold" pitchFamily="34" charset="0"/>
              </a:rPr>
              <a:t>On trouve les familles d'additifs habituellement employés dans les huiles lubrifiantes</a:t>
            </a:r>
            <a:endParaRPr lang="fr-FR" dirty="0">
              <a:latin typeface="Arial Rounded MT Bold"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512995" y="2524125"/>
            <a:ext cx="2416329" cy="1768475"/>
            <a:chOff x="2200" y="1590"/>
            <a:chExt cx="1333" cy="1114"/>
          </a:xfrm>
          <a:blipFill>
            <a:blip r:embed="rId2"/>
            <a:tile tx="0" ty="0" sx="100000" sy="100000" flip="none" algn="tl"/>
          </a:blipFill>
        </p:grpSpPr>
        <p:sp>
          <p:nvSpPr>
            <p:cNvPr id="149507" name="Documents" descr="فلين"/>
            <p:cNvSpPr>
              <a:spLocks noEditPoints="1" noChangeArrowheads="1"/>
            </p:cNvSpPr>
            <p:nvPr/>
          </p:nvSpPr>
          <p:spPr bwMode="auto">
            <a:xfrm>
              <a:off x="2200" y="1590"/>
              <a:ext cx="1333" cy="1114"/>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grpFill/>
            <a:ln w="9525">
              <a:solidFill>
                <a:schemeClr val="tx1"/>
              </a:solidFill>
              <a:miter lim="800000"/>
              <a:headEnd/>
              <a:tailEnd/>
            </a:ln>
            <a:effectLst>
              <a:outerShdw dist="107763" dir="2700000" algn="ctr" rotWithShape="0">
                <a:srgbClr val="808080"/>
              </a:outerShdw>
            </a:effectLst>
          </p:spPr>
          <p:txBody>
            <a:bodyPr/>
            <a:lstStyle/>
            <a:p>
              <a:pPr>
                <a:defRPr/>
              </a:pPr>
              <a:endParaRPr lang="ar-DZ">
                <a:cs typeface="Arial" pitchFamily="34" charset="0"/>
              </a:endParaRPr>
            </a:p>
          </p:txBody>
        </p:sp>
        <p:sp>
          <p:nvSpPr>
            <p:cNvPr id="113684" name="Text Box 4"/>
            <p:cNvSpPr txBox="1">
              <a:spLocks noChangeArrowheads="1"/>
            </p:cNvSpPr>
            <p:nvPr/>
          </p:nvSpPr>
          <p:spPr bwMode="auto">
            <a:xfrm>
              <a:off x="2272" y="1845"/>
              <a:ext cx="1030" cy="601"/>
            </a:xfrm>
            <a:prstGeom prst="rect">
              <a:avLst/>
            </a:prstGeom>
            <a:grpFill/>
            <a:ln w="9525">
              <a:noFill/>
              <a:miter lim="800000"/>
              <a:headEnd/>
              <a:tailEnd/>
            </a:ln>
          </p:spPr>
          <p:txBody>
            <a:bodyPr wrap="square">
              <a:spAutoFit/>
            </a:bodyPr>
            <a:lstStyle/>
            <a:p>
              <a:pPr algn="ctr" rtl="1">
                <a:spcBef>
                  <a:spcPct val="50000"/>
                </a:spcBef>
                <a:defRPr/>
              </a:pPr>
              <a:r>
                <a:rPr lang="fr-FR" sz="2800" b="1" dirty="0">
                  <a:solidFill>
                    <a:srgbClr val="FFFF00"/>
                  </a:solidFill>
                  <a:effectLst/>
                </a:rPr>
                <a:t>Les additifs</a:t>
              </a:r>
              <a:r>
                <a:rPr lang="fr-FR" sz="2800" dirty="0">
                  <a:solidFill>
                    <a:srgbClr val="FFFF00"/>
                  </a:solidFill>
                  <a:effectLst/>
                </a:rPr>
                <a:t> </a:t>
              </a:r>
            </a:p>
          </p:txBody>
        </p:sp>
      </p:grpSp>
      <p:grpSp>
        <p:nvGrpSpPr>
          <p:cNvPr id="3" name="Group 30"/>
          <p:cNvGrpSpPr>
            <a:grpSpLocks/>
          </p:cNvGrpSpPr>
          <p:nvPr/>
        </p:nvGrpSpPr>
        <p:grpSpPr bwMode="auto">
          <a:xfrm>
            <a:off x="6300788" y="404813"/>
            <a:ext cx="2549525" cy="1809750"/>
            <a:chOff x="3969" y="255"/>
            <a:chExt cx="1606" cy="1140"/>
          </a:xfrm>
          <a:blipFill>
            <a:blip r:embed="rId2"/>
            <a:tile tx="0" ty="0" sx="100000" sy="100000" flip="none" algn="tl"/>
          </a:blipFill>
        </p:grpSpPr>
        <p:sp>
          <p:nvSpPr>
            <p:cNvPr id="149510" name="Document" descr="فلين"/>
            <p:cNvSpPr>
              <a:spLocks noEditPoints="1" noChangeArrowheads="1"/>
            </p:cNvSpPr>
            <p:nvPr/>
          </p:nvSpPr>
          <p:spPr bwMode="auto">
            <a:xfrm>
              <a:off x="3969" y="255"/>
              <a:ext cx="1606" cy="114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pFill/>
            <a:ln w="9525">
              <a:solidFill>
                <a:srgbClr val="000000"/>
              </a:solidFill>
              <a:miter lim="800000"/>
              <a:headEnd/>
              <a:tailEnd/>
            </a:ln>
            <a:effectLst>
              <a:outerShdw dist="107763" dir="2700000" algn="ctr" rotWithShape="0">
                <a:srgbClr val="808080"/>
              </a:outerShdw>
            </a:effectLst>
          </p:spPr>
          <p:txBody>
            <a:bodyPr/>
            <a:lstStyle/>
            <a:p>
              <a:pPr>
                <a:defRPr/>
              </a:pPr>
              <a:endParaRPr lang="ar-DZ">
                <a:cs typeface="Arial" pitchFamily="34" charset="0"/>
              </a:endParaRPr>
            </a:p>
          </p:txBody>
        </p:sp>
        <p:sp>
          <p:nvSpPr>
            <p:cNvPr id="113682" name="Text Box 7" descr="فلين"/>
            <p:cNvSpPr txBox="1">
              <a:spLocks noChangeArrowheads="1"/>
            </p:cNvSpPr>
            <p:nvPr/>
          </p:nvSpPr>
          <p:spPr bwMode="auto">
            <a:xfrm>
              <a:off x="4014" y="436"/>
              <a:ext cx="1461" cy="596"/>
            </a:xfrm>
            <a:prstGeom prst="rect">
              <a:avLst/>
            </a:prstGeom>
            <a:grpFill/>
            <a:ln w="9525">
              <a:noFill/>
              <a:miter lim="800000"/>
              <a:headEnd/>
              <a:tailEnd/>
            </a:ln>
          </p:spPr>
          <p:txBody>
            <a:bodyPr>
              <a:spAutoFit/>
            </a:bodyPr>
            <a:lstStyle/>
            <a:p>
              <a:pPr algn="ctr" rtl="1">
                <a:spcBef>
                  <a:spcPct val="50000"/>
                </a:spcBef>
                <a:defRPr/>
              </a:pPr>
              <a:r>
                <a:rPr lang="fr-FR" sz="2800" b="1" dirty="0">
                  <a:solidFill>
                    <a:srgbClr val="FFFF00"/>
                  </a:solidFill>
                  <a:effectLst/>
                </a:rPr>
                <a:t>Les antioxydants</a:t>
              </a:r>
              <a:r>
                <a:rPr lang="fr-FR" sz="2800" dirty="0">
                  <a:solidFill>
                    <a:srgbClr val="FFFF00"/>
                  </a:solidFill>
                  <a:effectLst/>
                </a:rPr>
                <a:t> </a:t>
              </a:r>
            </a:p>
          </p:txBody>
        </p:sp>
      </p:grpSp>
      <p:grpSp>
        <p:nvGrpSpPr>
          <p:cNvPr id="4" name="Group 29"/>
          <p:cNvGrpSpPr>
            <a:grpSpLocks/>
          </p:cNvGrpSpPr>
          <p:nvPr/>
        </p:nvGrpSpPr>
        <p:grpSpPr bwMode="auto">
          <a:xfrm>
            <a:off x="6215075" y="4724400"/>
            <a:ext cx="2638414" cy="1809750"/>
            <a:chOff x="4059" y="2976"/>
            <a:chExt cx="1518" cy="1140"/>
          </a:xfrm>
          <a:blipFill>
            <a:blip r:embed="rId2"/>
            <a:tile tx="0" ty="0" sx="100000" sy="100000" flip="none" algn="tl"/>
          </a:blipFill>
        </p:grpSpPr>
        <p:sp>
          <p:nvSpPr>
            <p:cNvPr id="149516" name="Document" descr="فلين"/>
            <p:cNvSpPr>
              <a:spLocks noEditPoints="1" noChangeArrowheads="1"/>
            </p:cNvSpPr>
            <p:nvPr/>
          </p:nvSpPr>
          <p:spPr bwMode="auto">
            <a:xfrm>
              <a:off x="4059" y="2976"/>
              <a:ext cx="1518" cy="114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pFill/>
            <a:ln w="9525">
              <a:solidFill>
                <a:srgbClr val="000000"/>
              </a:solidFill>
              <a:miter lim="800000"/>
              <a:headEnd/>
              <a:tailEnd/>
            </a:ln>
            <a:effectLst>
              <a:outerShdw dist="107763" dir="2700000" algn="ctr" rotWithShape="0">
                <a:srgbClr val="808080"/>
              </a:outerShdw>
            </a:effectLst>
          </p:spPr>
          <p:txBody>
            <a:bodyPr/>
            <a:lstStyle/>
            <a:p>
              <a:pPr>
                <a:defRPr/>
              </a:pPr>
              <a:endParaRPr lang="ar-DZ">
                <a:cs typeface="Arial" pitchFamily="34" charset="0"/>
              </a:endParaRPr>
            </a:p>
          </p:txBody>
        </p:sp>
        <p:sp>
          <p:nvSpPr>
            <p:cNvPr id="113680" name="Text Box 13" descr="فلين"/>
            <p:cNvSpPr txBox="1">
              <a:spLocks noChangeArrowheads="1"/>
            </p:cNvSpPr>
            <p:nvPr/>
          </p:nvSpPr>
          <p:spPr bwMode="auto">
            <a:xfrm>
              <a:off x="4140" y="3240"/>
              <a:ext cx="1395" cy="601"/>
            </a:xfrm>
            <a:prstGeom prst="rect">
              <a:avLst/>
            </a:prstGeom>
            <a:grpFill/>
            <a:ln w="9525">
              <a:noFill/>
              <a:miter lim="800000"/>
              <a:headEnd/>
              <a:tailEnd/>
            </a:ln>
          </p:spPr>
          <p:txBody>
            <a:bodyPr>
              <a:spAutoFit/>
            </a:bodyPr>
            <a:lstStyle/>
            <a:p>
              <a:pPr algn="ctr" rtl="1">
                <a:spcBef>
                  <a:spcPct val="50000"/>
                </a:spcBef>
                <a:defRPr/>
              </a:pPr>
              <a:r>
                <a:rPr lang="fr-FR" sz="2800" b="1" dirty="0">
                  <a:solidFill>
                    <a:srgbClr val="FFFF00"/>
                  </a:solidFill>
                  <a:effectLst/>
                </a:rPr>
                <a:t>Les anti-usures</a:t>
              </a:r>
              <a:r>
                <a:rPr lang="fr-FR" sz="2800" dirty="0">
                  <a:effectLst/>
                </a:rPr>
                <a:t> </a:t>
              </a:r>
            </a:p>
          </p:txBody>
        </p:sp>
      </p:grpSp>
      <p:grpSp>
        <p:nvGrpSpPr>
          <p:cNvPr id="5" name="Group 31"/>
          <p:cNvGrpSpPr>
            <a:grpSpLocks/>
          </p:cNvGrpSpPr>
          <p:nvPr/>
        </p:nvGrpSpPr>
        <p:grpSpPr bwMode="auto">
          <a:xfrm>
            <a:off x="323850" y="476250"/>
            <a:ext cx="2879725" cy="1809750"/>
            <a:chOff x="204" y="300"/>
            <a:chExt cx="1814" cy="1140"/>
          </a:xfrm>
          <a:blipFill>
            <a:blip r:embed="rId2"/>
            <a:tile tx="0" ty="0" sx="100000" sy="100000" flip="none" algn="tl"/>
          </a:blipFill>
        </p:grpSpPr>
        <p:sp>
          <p:nvSpPr>
            <p:cNvPr id="149519" name="Document" descr="فلين"/>
            <p:cNvSpPr>
              <a:spLocks noEditPoints="1" noChangeArrowheads="1"/>
            </p:cNvSpPr>
            <p:nvPr/>
          </p:nvSpPr>
          <p:spPr bwMode="auto">
            <a:xfrm>
              <a:off x="204" y="300"/>
              <a:ext cx="1814" cy="114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pFill/>
            <a:ln w="9525">
              <a:solidFill>
                <a:srgbClr val="000000"/>
              </a:solidFill>
              <a:miter lim="800000"/>
              <a:headEnd/>
              <a:tailEnd/>
            </a:ln>
            <a:effectLst>
              <a:outerShdw dist="107763" dir="2700000" algn="ctr" rotWithShape="0">
                <a:srgbClr val="808080"/>
              </a:outerShdw>
            </a:effectLst>
          </p:spPr>
          <p:txBody>
            <a:bodyPr/>
            <a:lstStyle/>
            <a:p>
              <a:pPr>
                <a:defRPr/>
              </a:pPr>
              <a:endParaRPr lang="ar-DZ">
                <a:cs typeface="Arial" pitchFamily="34" charset="0"/>
              </a:endParaRPr>
            </a:p>
          </p:txBody>
        </p:sp>
        <p:sp>
          <p:nvSpPr>
            <p:cNvPr id="113678" name="Text Box 16" descr="فلين"/>
            <p:cNvSpPr txBox="1">
              <a:spLocks noChangeArrowheads="1"/>
            </p:cNvSpPr>
            <p:nvPr/>
          </p:nvSpPr>
          <p:spPr bwMode="auto">
            <a:xfrm>
              <a:off x="410" y="527"/>
              <a:ext cx="1375" cy="596"/>
            </a:xfrm>
            <a:prstGeom prst="rect">
              <a:avLst/>
            </a:prstGeom>
            <a:grpFill/>
            <a:ln w="9525">
              <a:noFill/>
              <a:miter lim="800000"/>
              <a:headEnd/>
              <a:tailEnd/>
            </a:ln>
          </p:spPr>
          <p:txBody>
            <a:bodyPr>
              <a:spAutoFit/>
            </a:bodyPr>
            <a:lstStyle/>
            <a:p>
              <a:pPr rtl="1">
                <a:spcBef>
                  <a:spcPct val="50000"/>
                </a:spcBef>
                <a:defRPr/>
              </a:pPr>
              <a:r>
                <a:rPr lang="fr-FR" sz="2800" b="1" dirty="0">
                  <a:solidFill>
                    <a:srgbClr val="FFFF00"/>
                  </a:solidFill>
                  <a:effectLst/>
                </a:rPr>
                <a:t>Les additifs EP actifs</a:t>
              </a:r>
              <a:r>
                <a:rPr lang="fr-FR" sz="2800" dirty="0">
                  <a:solidFill>
                    <a:srgbClr val="FFFF00"/>
                  </a:solidFill>
                  <a:effectLst/>
                </a:rPr>
                <a:t> </a:t>
              </a:r>
            </a:p>
          </p:txBody>
        </p:sp>
      </p:grpSp>
      <p:grpSp>
        <p:nvGrpSpPr>
          <p:cNvPr id="6" name="Group 20"/>
          <p:cNvGrpSpPr>
            <a:grpSpLocks/>
          </p:cNvGrpSpPr>
          <p:nvPr/>
        </p:nvGrpSpPr>
        <p:grpSpPr bwMode="auto">
          <a:xfrm>
            <a:off x="250825" y="4797425"/>
            <a:ext cx="2736850" cy="1809750"/>
            <a:chOff x="385" y="3022"/>
            <a:chExt cx="1197" cy="1140"/>
          </a:xfrm>
          <a:blipFill>
            <a:blip r:embed="rId2"/>
            <a:tile tx="0" ty="0" sx="100000" sy="100000" flip="none" algn="tl"/>
          </a:blipFill>
        </p:grpSpPr>
        <p:sp>
          <p:nvSpPr>
            <p:cNvPr id="149525" name="Document" descr="فلين"/>
            <p:cNvSpPr>
              <a:spLocks noEditPoints="1" noChangeArrowheads="1"/>
            </p:cNvSpPr>
            <p:nvPr/>
          </p:nvSpPr>
          <p:spPr bwMode="auto">
            <a:xfrm>
              <a:off x="385" y="3022"/>
              <a:ext cx="1197" cy="114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pFill/>
            <a:ln w="9525">
              <a:solidFill>
                <a:srgbClr val="000000"/>
              </a:solidFill>
              <a:miter lim="800000"/>
              <a:headEnd/>
              <a:tailEnd/>
            </a:ln>
            <a:effectLst>
              <a:outerShdw dist="107763" dir="2700000" algn="ctr" rotWithShape="0">
                <a:srgbClr val="808080"/>
              </a:outerShdw>
            </a:effectLst>
          </p:spPr>
          <p:txBody>
            <a:bodyPr/>
            <a:lstStyle/>
            <a:p>
              <a:pPr>
                <a:defRPr/>
              </a:pPr>
              <a:endParaRPr lang="ar-DZ">
                <a:cs typeface="Arial" pitchFamily="34" charset="0"/>
              </a:endParaRPr>
            </a:p>
          </p:txBody>
        </p:sp>
        <p:sp>
          <p:nvSpPr>
            <p:cNvPr id="113676" name="Text Box 22"/>
            <p:cNvSpPr txBox="1">
              <a:spLocks noChangeArrowheads="1"/>
            </p:cNvSpPr>
            <p:nvPr/>
          </p:nvSpPr>
          <p:spPr bwMode="auto">
            <a:xfrm>
              <a:off x="588" y="3375"/>
              <a:ext cx="862" cy="330"/>
            </a:xfrm>
            <a:prstGeom prst="rect">
              <a:avLst/>
            </a:prstGeom>
            <a:grpFill/>
            <a:ln w="9525">
              <a:noFill/>
              <a:miter lim="800000"/>
              <a:headEnd/>
              <a:tailEnd/>
            </a:ln>
          </p:spPr>
          <p:txBody>
            <a:bodyPr>
              <a:spAutoFit/>
            </a:bodyPr>
            <a:lstStyle/>
            <a:p>
              <a:pPr algn="ctr" rtl="1">
                <a:spcBef>
                  <a:spcPct val="50000"/>
                </a:spcBef>
                <a:defRPr/>
              </a:pPr>
              <a:r>
                <a:rPr lang="fr-FR" sz="2800" dirty="0" smtClean="0">
                  <a:solidFill>
                    <a:srgbClr val="FFFF00"/>
                  </a:solidFill>
                  <a:latin typeface="Arial Rounded MT Bold" pitchFamily="34" charset="0"/>
                </a:rPr>
                <a:t>Désaérant</a:t>
              </a:r>
              <a:endParaRPr lang="fr-FR" sz="2800" dirty="0">
                <a:solidFill>
                  <a:srgbClr val="FFFF00"/>
                </a:solidFill>
                <a:effectLst/>
              </a:endParaRPr>
            </a:p>
          </p:txBody>
        </p:sp>
      </p:grpSp>
      <p:sp>
        <p:nvSpPr>
          <p:cNvPr id="149527" name="Line 23"/>
          <p:cNvSpPr>
            <a:spLocks noChangeShapeType="1"/>
          </p:cNvSpPr>
          <p:nvPr/>
        </p:nvSpPr>
        <p:spPr bwMode="auto">
          <a:xfrm flipV="1">
            <a:off x="5580063" y="1700213"/>
            <a:ext cx="431800" cy="576262"/>
          </a:xfrm>
          <a:prstGeom prst="line">
            <a:avLst/>
          </a:prstGeom>
          <a:noFill/>
          <a:ln w="9525">
            <a:solidFill>
              <a:schemeClr val="tx1"/>
            </a:solidFill>
            <a:round/>
            <a:headEnd/>
            <a:tailEnd type="triangle" w="med" len="med"/>
          </a:ln>
          <a:effectLst/>
        </p:spPr>
        <p:txBody>
          <a:bodyPr/>
          <a:lstStyle/>
          <a:p>
            <a:pPr>
              <a:defRPr/>
            </a:pPr>
            <a:endParaRPr lang="ar-DZ">
              <a:cs typeface="Arial" pitchFamily="34" charset="0"/>
            </a:endParaRPr>
          </a:p>
        </p:txBody>
      </p:sp>
      <p:sp>
        <p:nvSpPr>
          <p:cNvPr id="149529" name="Line 25"/>
          <p:cNvSpPr>
            <a:spLocks noChangeShapeType="1"/>
          </p:cNvSpPr>
          <p:nvPr/>
        </p:nvSpPr>
        <p:spPr bwMode="auto">
          <a:xfrm>
            <a:off x="5435600" y="4437063"/>
            <a:ext cx="720725" cy="647700"/>
          </a:xfrm>
          <a:prstGeom prst="line">
            <a:avLst/>
          </a:prstGeom>
          <a:noFill/>
          <a:ln w="9525">
            <a:solidFill>
              <a:schemeClr val="tx1"/>
            </a:solidFill>
            <a:round/>
            <a:headEnd/>
            <a:tailEnd type="triangle" w="med" len="med"/>
          </a:ln>
          <a:effectLst/>
        </p:spPr>
        <p:txBody>
          <a:bodyPr/>
          <a:lstStyle/>
          <a:p>
            <a:pPr>
              <a:defRPr/>
            </a:pPr>
            <a:endParaRPr lang="ar-DZ">
              <a:cs typeface="Arial" pitchFamily="34" charset="0"/>
            </a:endParaRPr>
          </a:p>
        </p:txBody>
      </p:sp>
      <p:sp>
        <p:nvSpPr>
          <p:cNvPr id="149530" name="Line 26"/>
          <p:cNvSpPr>
            <a:spLocks noChangeShapeType="1"/>
          </p:cNvSpPr>
          <p:nvPr/>
        </p:nvSpPr>
        <p:spPr bwMode="auto">
          <a:xfrm flipH="1" flipV="1">
            <a:off x="3419475" y="1844675"/>
            <a:ext cx="215900" cy="576263"/>
          </a:xfrm>
          <a:prstGeom prst="line">
            <a:avLst/>
          </a:prstGeom>
          <a:noFill/>
          <a:ln w="9525">
            <a:solidFill>
              <a:schemeClr val="tx1"/>
            </a:solidFill>
            <a:round/>
            <a:headEnd/>
            <a:tailEnd type="triangle" w="med" len="med"/>
          </a:ln>
          <a:effectLst/>
        </p:spPr>
        <p:txBody>
          <a:bodyPr/>
          <a:lstStyle/>
          <a:p>
            <a:pPr>
              <a:defRPr/>
            </a:pPr>
            <a:endParaRPr lang="ar-DZ">
              <a:cs typeface="Arial" pitchFamily="34" charset="0"/>
            </a:endParaRPr>
          </a:p>
        </p:txBody>
      </p:sp>
      <p:sp>
        <p:nvSpPr>
          <p:cNvPr id="149532" name="Line 28"/>
          <p:cNvSpPr>
            <a:spLocks noChangeShapeType="1"/>
          </p:cNvSpPr>
          <p:nvPr/>
        </p:nvSpPr>
        <p:spPr bwMode="auto">
          <a:xfrm flipH="1">
            <a:off x="3276600" y="4508500"/>
            <a:ext cx="503238" cy="1008063"/>
          </a:xfrm>
          <a:prstGeom prst="line">
            <a:avLst/>
          </a:prstGeom>
          <a:noFill/>
          <a:ln w="9525">
            <a:solidFill>
              <a:schemeClr val="tx1"/>
            </a:solidFill>
            <a:round/>
            <a:headEnd/>
            <a:tailEnd type="triangle" w="med" len="med"/>
          </a:ln>
          <a:effectLst/>
        </p:spPr>
        <p:txBody>
          <a:bodyPr/>
          <a:lstStyle/>
          <a:p>
            <a:pPr>
              <a:defRPr/>
            </a:pPr>
            <a:endParaRPr lang="ar-DZ">
              <a:cs typeface="Arial" pitchFamily="34" charset="0"/>
            </a:endParaRPr>
          </a:p>
        </p:txBody>
      </p:sp>
      <p:grpSp>
        <p:nvGrpSpPr>
          <p:cNvPr id="21" name="Group 30"/>
          <p:cNvGrpSpPr>
            <a:grpSpLocks/>
          </p:cNvGrpSpPr>
          <p:nvPr/>
        </p:nvGrpSpPr>
        <p:grpSpPr bwMode="auto">
          <a:xfrm>
            <a:off x="6357950" y="2571744"/>
            <a:ext cx="2549525" cy="1809750"/>
            <a:chOff x="3969" y="255"/>
            <a:chExt cx="1606" cy="1140"/>
          </a:xfrm>
          <a:blipFill>
            <a:blip r:embed="rId2"/>
            <a:tile tx="0" ty="0" sx="100000" sy="100000" flip="none" algn="tl"/>
          </a:blipFill>
        </p:grpSpPr>
        <p:sp>
          <p:nvSpPr>
            <p:cNvPr id="22" name="Document" descr="فلين"/>
            <p:cNvSpPr>
              <a:spLocks noEditPoints="1" noChangeArrowheads="1"/>
            </p:cNvSpPr>
            <p:nvPr/>
          </p:nvSpPr>
          <p:spPr bwMode="auto">
            <a:xfrm>
              <a:off x="3969" y="255"/>
              <a:ext cx="1606" cy="114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pFill/>
            <a:ln w="9525">
              <a:solidFill>
                <a:srgbClr val="000000"/>
              </a:solidFill>
              <a:miter lim="800000"/>
              <a:headEnd/>
              <a:tailEnd/>
            </a:ln>
            <a:effectLst>
              <a:outerShdw dist="107763" dir="2700000" algn="ctr" rotWithShape="0">
                <a:srgbClr val="808080"/>
              </a:outerShdw>
            </a:effectLst>
          </p:spPr>
          <p:txBody>
            <a:bodyPr/>
            <a:lstStyle/>
            <a:p>
              <a:pPr>
                <a:defRPr/>
              </a:pPr>
              <a:endParaRPr lang="ar-DZ">
                <a:cs typeface="Arial" pitchFamily="34" charset="0"/>
              </a:endParaRPr>
            </a:p>
          </p:txBody>
        </p:sp>
        <p:sp>
          <p:nvSpPr>
            <p:cNvPr id="23" name="Text Box 7" descr="فلين"/>
            <p:cNvSpPr txBox="1">
              <a:spLocks noChangeArrowheads="1"/>
            </p:cNvSpPr>
            <p:nvPr/>
          </p:nvSpPr>
          <p:spPr bwMode="auto">
            <a:xfrm>
              <a:off x="4014" y="705"/>
              <a:ext cx="1461" cy="330"/>
            </a:xfrm>
            <a:prstGeom prst="rect">
              <a:avLst/>
            </a:prstGeom>
            <a:grpFill/>
            <a:ln w="9525">
              <a:noFill/>
              <a:miter lim="800000"/>
              <a:headEnd/>
              <a:tailEnd/>
            </a:ln>
          </p:spPr>
          <p:txBody>
            <a:bodyPr>
              <a:spAutoFit/>
            </a:bodyPr>
            <a:lstStyle/>
            <a:p>
              <a:pPr algn="ctr" rtl="1">
                <a:spcBef>
                  <a:spcPct val="50000"/>
                </a:spcBef>
                <a:defRPr/>
              </a:pPr>
              <a:r>
                <a:rPr lang="fr-FR" sz="2800" dirty="0" smtClean="0">
                  <a:solidFill>
                    <a:srgbClr val="FFFF00"/>
                  </a:solidFill>
                  <a:latin typeface="Arial Rounded MT Bold" pitchFamily="34" charset="0"/>
                </a:rPr>
                <a:t>Détergent</a:t>
              </a:r>
              <a:endParaRPr lang="fr-FR" sz="2800" dirty="0">
                <a:solidFill>
                  <a:srgbClr val="FFFF00"/>
                </a:solidFill>
                <a:effectLst/>
              </a:endParaRPr>
            </a:p>
          </p:txBody>
        </p:sp>
      </p:grpSp>
      <p:grpSp>
        <p:nvGrpSpPr>
          <p:cNvPr id="24" name="Group 31"/>
          <p:cNvGrpSpPr>
            <a:grpSpLocks/>
          </p:cNvGrpSpPr>
          <p:nvPr/>
        </p:nvGrpSpPr>
        <p:grpSpPr bwMode="auto">
          <a:xfrm>
            <a:off x="285720" y="2714619"/>
            <a:ext cx="2879725" cy="1809750"/>
            <a:chOff x="204" y="435"/>
            <a:chExt cx="1814" cy="1140"/>
          </a:xfrm>
          <a:blipFill>
            <a:blip r:embed="rId2"/>
            <a:tile tx="0" ty="0" sx="100000" sy="100000" flip="none" algn="tl"/>
          </a:blipFill>
        </p:grpSpPr>
        <p:sp>
          <p:nvSpPr>
            <p:cNvPr id="25" name="Document" descr="فلين"/>
            <p:cNvSpPr>
              <a:spLocks noEditPoints="1" noChangeArrowheads="1"/>
            </p:cNvSpPr>
            <p:nvPr/>
          </p:nvSpPr>
          <p:spPr bwMode="auto">
            <a:xfrm>
              <a:off x="204" y="435"/>
              <a:ext cx="1814" cy="114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pFill/>
            <a:ln w="9525">
              <a:solidFill>
                <a:srgbClr val="000000"/>
              </a:solidFill>
              <a:miter lim="800000"/>
              <a:headEnd/>
              <a:tailEnd/>
            </a:ln>
            <a:effectLst>
              <a:outerShdw dist="107763" dir="2700000" algn="ctr" rotWithShape="0">
                <a:srgbClr val="808080"/>
              </a:outerShdw>
            </a:effectLst>
          </p:spPr>
          <p:txBody>
            <a:bodyPr/>
            <a:lstStyle/>
            <a:p>
              <a:pPr>
                <a:defRPr/>
              </a:pPr>
              <a:endParaRPr lang="ar-DZ">
                <a:cs typeface="Arial" pitchFamily="34" charset="0"/>
              </a:endParaRPr>
            </a:p>
          </p:txBody>
        </p:sp>
        <p:sp>
          <p:nvSpPr>
            <p:cNvPr id="26" name="Text Box 16" descr="فلين"/>
            <p:cNvSpPr txBox="1">
              <a:spLocks noChangeArrowheads="1"/>
            </p:cNvSpPr>
            <p:nvPr/>
          </p:nvSpPr>
          <p:spPr bwMode="auto">
            <a:xfrm>
              <a:off x="410" y="527"/>
              <a:ext cx="1375" cy="601"/>
            </a:xfrm>
            <a:prstGeom prst="rect">
              <a:avLst/>
            </a:prstGeom>
            <a:grpFill/>
            <a:ln w="9525">
              <a:noFill/>
              <a:miter lim="800000"/>
              <a:headEnd/>
              <a:tailEnd/>
            </a:ln>
          </p:spPr>
          <p:txBody>
            <a:bodyPr>
              <a:spAutoFit/>
            </a:bodyPr>
            <a:lstStyle/>
            <a:p>
              <a:pPr algn="ctr" rtl="1">
                <a:spcBef>
                  <a:spcPct val="50000"/>
                </a:spcBef>
                <a:defRPr/>
              </a:pPr>
              <a:r>
                <a:rPr lang="fr-FR" sz="2800" dirty="0" smtClean="0">
                  <a:solidFill>
                    <a:srgbClr val="FFFF00"/>
                  </a:solidFill>
                  <a:latin typeface="Arial Rounded MT Bold" pitchFamily="34" charset="0"/>
                </a:rPr>
                <a:t>Anti émulsion</a:t>
              </a:r>
              <a:endParaRPr lang="fr-FR" sz="2800" dirty="0">
                <a:solidFill>
                  <a:srgbClr val="FFFF00"/>
                </a:solidFill>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149527"/>
                                        </p:tgtEl>
                                        <p:attrNameLst>
                                          <p:attrName>style.visibility</p:attrName>
                                        </p:attrNameLst>
                                      </p:cBhvr>
                                      <p:to>
                                        <p:strVal val="visible"/>
                                      </p:to>
                                    </p:set>
                                    <p:anim calcmode="lin" valueType="num">
                                      <p:cBhvr>
                                        <p:cTn id="15" dur="500" fill="hold"/>
                                        <p:tgtEl>
                                          <p:spTgt spid="149527"/>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49527"/>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49527"/>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4952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3"/>
                                        </p:tgtEl>
                                        <p:attrNameLst>
                                          <p:attrName>ppt_y</p:attrName>
                                        </p:attrNameLst>
                                      </p:cBhvr>
                                      <p:tavLst>
                                        <p:tav tm="0">
                                          <p:val>
                                            <p:strVal val="#ppt_y"/>
                                          </p:val>
                                        </p:tav>
                                        <p:tav tm="100000">
                                          <p:val>
                                            <p:strVal val="#ppt_y"/>
                                          </p:val>
                                        </p:tav>
                                      </p:tavLst>
                                    </p:anim>
                                    <p:animEffect transition="in" filter="fade">
                                      <p:cBhvr>
                                        <p:cTn id="26" dur="1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39" presetClass="entr" presetSubtype="0" accel="100000" fill="hold" nodeType="clickEffect">
                                  <p:stCondLst>
                                    <p:cond delay="0"/>
                                  </p:stCondLst>
                                  <p:childTnLst>
                                    <p:set>
                                      <p:cBhvr>
                                        <p:cTn id="30" dur="1" fill="hold">
                                          <p:stCondLst>
                                            <p:cond delay="0"/>
                                          </p:stCondLst>
                                        </p:cTn>
                                        <p:tgtEl>
                                          <p:spTgt spid="149529"/>
                                        </p:tgtEl>
                                        <p:attrNameLst>
                                          <p:attrName>style.visibility</p:attrName>
                                        </p:attrNameLst>
                                      </p:cBhvr>
                                      <p:to>
                                        <p:strVal val="visible"/>
                                      </p:to>
                                    </p:set>
                                    <p:anim calcmode="lin" valueType="num">
                                      <p:cBhvr>
                                        <p:cTn id="31" dur="500" fill="hold"/>
                                        <p:tgtEl>
                                          <p:spTgt spid="149529"/>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149529"/>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149529"/>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149529"/>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4"/>
                                        </p:tgtEl>
                                        <p:attrNameLst>
                                          <p:attrName>ppt_y</p:attrName>
                                        </p:attrNameLst>
                                      </p:cBhvr>
                                      <p:tavLst>
                                        <p:tav tm="0">
                                          <p:val>
                                            <p:strVal val="#ppt_y"/>
                                          </p:val>
                                        </p:tav>
                                        <p:tav tm="100000">
                                          <p:val>
                                            <p:strVal val="#ppt_y"/>
                                          </p:val>
                                        </p:tav>
                                      </p:tavLst>
                                    </p:anim>
                                    <p:animEffect transition="in" filter="fade">
                                      <p:cBhvr>
                                        <p:cTn id="42" dur="10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39" presetClass="entr" presetSubtype="0" accel="100000" fill="hold" nodeType="clickEffect">
                                  <p:stCondLst>
                                    <p:cond delay="0"/>
                                  </p:stCondLst>
                                  <p:childTnLst>
                                    <p:set>
                                      <p:cBhvr>
                                        <p:cTn id="46" dur="1" fill="hold">
                                          <p:stCondLst>
                                            <p:cond delay="0"/>
                                          </p:stCondLst>
                                        </p:cTn>
                                        <p:tgtEl>
                                          <p:spTgt spid="149530"/>
                                        </p:tgtEl>
                                        <p:attrNameLst>
                                          <p:attrName>style.visibility</p:attrName>
                                        </p:attrNameLst>
                                      </p:cBhvr>
                                      <p:to>
                                        <p:strVal val="visible"/>
                                      </p:to>
                                    </p:set>
                                    <p:anim calcmode="lin" valueType="num">
                                      <p:cBhvr>
                                        <p:cTn id="47" dur="500" fill="hold"/>
                                        <p:tgtEl>
                                          <p:spTgt spid="149530"/>
                                        </p:tgtEl>
                                        <p:attrNameLst>
                                          <p:attrName>ppt_h</p:attrName>
                                        </p:attrNameLst>
                                      </p:cBhvr>
                                      <p:tavLst>
                                        <p:tav tm="0">
                                          <p:val>
                                            <p:strVal val="#ppt_h/20"/>
                                          </p:val>
                                        </p:tav>
                                        <p:tav tm="50000">
                                          <p:val>
                                            <p:strVal val="#ppt_h/20"/>
                                          </p:val>
                                        </p:tav>
                                        <p:tav tm="100000">
                                          <p:val>
                                            <p:strVal val="#ppt_h"/>
                                          </p:val>
                                        </p:tav>
                                      </p:tavLst>
                                    </p:anim>
                                    <p:anim calcmode="lin" valueType="num">
                                      <p:cBhvr>
                                        <p:cTn id="48" dur="500" fill="hold"/>
                                        <p:tgtEl>
                                          <p:spTgt spid="149530"/>
                                        </p:tgtEl>
                                        <p:attrNameLst>
                                          <p:attrName>ppt_w</p:attrName>
                                        </p:attrNameLst>
                                      </p:cBhvr>
                                      <p:tavLst>
                                        <p:tav tm="0">
                                          <p:val>
                                            <p:strVal val="#ppt_w+.3"/>
                                          </p:val>
                                        </p:tav>
                                        <p:tav tm="50000">
                                          <p:val>
                                            <p:strVal val="#ppt_w+.3"/>
                                          </p:val>
                                        </p:tav>
                                        <p:tav tm="100000">
                                          <p:val>
                                            <p:strVal val="#ppt_w"/>
                                          </p:val>
                                        </p:tav>
                                      </p:tavLst>
                                    </p:anim>
                                    <p:anim calcmode="lin" valueType="num">
                                      <p:cBhvr>
                                        <p:cTn id="49" dur="500" fill="hold"/>
                                        <p:tgtEl>
                                          <p:spTgt spid="149530"/>
                                        </p:tgtEl>
                                        <p:attrNameLst>
                                          <p:attrName>ppt_x</p:attrName>
                                        </p:attrNameLst>
                                      </p:cBhvr>
                                      <p:tavLst>
                                        <p:tav tm="0">
                                          <p:val>
                                            <p:strVal val="#ppt_x-.3"/>
                                          </p:val>
                                        </p:tav>
                                        <p:tav tm="50000">
                                          <p:val>
                                            <p:strVal val="#ppt_x"/>
                                          </p:val>
                                        </p:tav>
                                        <p:tav tm="100000">
                                          <p:val>
                                            <p:strVal val="#ppt_x"/>
                                          </p:val>
                                        </p:tav>
                                      </p:tavLst>
                                    </p:anim>
                                    <p:anim calcmode="lin" valueType="num">
                                      <p:cBhvr>
                                        <p:cTn id="50" dur="500" fill="hold"/>
                                        <p:tgtEl>
                                          <p:spTgt spid="14953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p:cTn id="55"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5"/>
                                        </p:tgtEl>
                                        <p:attrNameLst>
                                          <p:attrName>ppt_y</p:attrName>
                                        </p:attrNameLst>
                                      </p:cBhvr>
                                      <p:tavLst>
                                        <p:tav tm="0">
                                          <p:val>
                                            <p:strVal val="#ppt_y"/>
                                          </p:val>
                                        </p:tav>
                                        <p:tav tm="100000">
                                          <p:val>
                                            <p:strVal val="#ppt_y"/>
                                          </p:val>
                                        </p:tav>
                                      </p:tavLst>
                                    </p:anim>
                                    <p:animEffect transition="in" filter="fade">
                                      <p:cBhvr>
                                        <p:cTn id="58" dur="10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39" presetClass="entr" presetSubtype="0" accel="100000" fill="hold" nodeType="clickEffect">
                                  <p:stCondLst>
                                    <p:cond delay="0"/>
                                  </p:stCondLst>
                                  <p:childTnLst>
                                    <p:set>
                                      <p:cBhvr>
                                        <p:cTn id="62" dur="1" fill="hold">
                                          <p:stCondLst>
                                            <p:cond delay="0"/>
                                          </p:stCondLst>
                                        </p:cTn>
                                        <p:tgtEl>
                                          <p:spTgt spid="149532"/>
                                        </p:tgtEl>
                                        <p:attrNameLst>
                                          <p:attrName>style.visibility</p:attrName>
                                        </p:attrNameLst>
                                      </p:cBhvr>
                                      <p:to>
                                        <p:strVal val="visible"/>
                                      </p:to>
                                    </p:set>
                                    <p:anim calcmode="lin" valueType="num">
                                      <p:cBhvr>
                                        <p:cTn id="63" dur="500" fill="hold"/>
                                        <p:tgtEl>
                                          <p:spTgt spid="149532"/>
                                        </p:tgtEl>
                                        <p:attrNameLst>
                                          <p:attrName>ppt_h</p:attrName>
                                        </p:attrNameLst>
                                      </p:cBhvr>
                                      <p:tavLst>
                                        <p:tav tm="0">
                                          <p:val>
                                            <p:strVal val="#ppt_h/20"/>
                                          </p:val>
                                        </p:tav>
                                        <p:tav tm="50000">
                                          <p:val>
                                            <p:strVal val="#ppt_h/20"/>
                                          </p:val>
                                        </p:tav>
                                        <p:tav tm="100000">
                                          <p:val>
                                            <p:strVal val="#ppt_h"/>
                                          </p:val>
                                        </p:tav>
                                      </p:tavLst>
                                    </p:anim>
                                    <p:anim calcmode="lin" valueType="num">
                                      <p:cBhvr>
                                        <p:cTn id="64" dur="500" fill="hold"/>
                                        <p:tgtEl>
                                          <p:spTgt spid="149532"/>
                                        </p:tgtEl>
                                        <p:attrNameLst>
                                          <p:attrName>ppt_w</p:attrName>
                                        </p:attrNameLst>
                                      </p:cBhvr>
                                      <p:tavLst>
                                        <p:tav tm="0">
                                          <p:val>
                                            <p:strVal val="#ppt_w+.3"/>
                                          </p:val>
                                        </p:tav>
                                        <p:tav tm="50000">
                                          <p:val>
                                            <p:strVal val="#ppt_w+.3"/>
                                          </p:val>
                                        </p:tav>
                                        <p:tav tm="100000">
                                          <p:val>
                                            <p:strVal val="#ppt_w"/>
                                          </p:val>
                                        </p:tav>
                                      </p:tavLst>
                                    </p:anim>
                                    <p:anim calcmode="lin" valueType="num">
                                      <p:cBhvr>
                                        <p:cTn id="65" dur="500" fill="hold"/>
                                        <p:tgtEl>
                                          <p:spTgt spid="149532"/>
                                        </p:tgtEl>
                                        <p:attrNameLst>
                                          <p:attrName>ppt_x</p:attrName>
                                        </p:attrNameLst>
                                      </p:cBhvr>
                                      <p:tavLst>
                                        <p:tav tm="0">
                                          <p:val>
                                            <p:strVal val="#ppt_x-.3"/>
                                          </p:val>
                                        </p:tav>
                                        <p:tav tm="50000">
                                          <p:val>
                                            <p:strVal val="#ppt_x"/>
                                          </p:val>
                                        </p:tav>
                                        <p:tav tm="100000">
                                          <p:val>
                                            <p:strVal val="#ppt_x"/>
                                          </p:val>
                                        </p:tav>
                                      </p:tavLst>
                                    </p:anim>
                                    <p:anim calcmode="lin" valueType="num">
                                      <p:cBhvr>
                                        <p:cTn id="66" dur="500" fill="hold"/>
                                        <p:tgtEl>
                                          <p:spTgt spid="149532"/>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8" presetClass="entr" presetSubtype="0" accel="50000" fill="hold" nodeType="click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p:cTn id="71"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2"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73" dur="1000" fill="hold"/>
                                        <p:tgtEl>
                                          <p:spTgt spid="6"/>
                                        </p:tgtEl>
                                        <p:attrNameLst>
                                          <p:attrName>ppt_y</p:attrName>
                                        </p:attrNameLst>
                                      </p:cBhvr>
                                      <p:tavLst>
                                        <p:tav tm="0">
                                          <p:val>
                                            <p:strVal val="#ppt_y"/>
                                          </p:val>
                                        </p:tav>
                                        <p:tav tm="100000">
                                          <p:val>
                                            <p:strVal val="#ppt_y"/>
                                          </p:val>
                                        </p:tav>
                                      </p:tavLst>
                                    </p:anim>
                                    <p:animEffect transition="in" filter="fade">
                                      <p:cBhvr>
                                        <p:cTn id="74" dur="1000"/>
                                        <p:tgtEl>
                                          <p:spTgt spid="6"/>
                                        </p:tgtEl>
                                      </p:cBhvr>
                                    </p:animEffect>
                                  </p:childTnLst>
                                </p:cTn>
                              </p:par>
                            </p:childTnLst>
                          </p:cTn>
                        </p:par>
                      </p:childTnLst>
                    </p:cTn>
                  </p:par>
                  <p:par>
                    <p:cTn id="75" fill="hold">
                      <p:stCondLst>
                        <p:cond delay="indefinite"/>
                      </p:stCondLst>
                      <p:childTnLst>
                        <p:par>
                          <p:cTn id="76" fill="hold">
                            <p:stCondLst>
                              <p:cond delay="0"/>
                            </p:stCondLst>
                            <p:childTnLst>
                              <p:par>
                                <p:cTn id="77" presetID="48" presetClass="entr" presetSubtype="0" accel="50000" fill="hold" nodeType="click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1000" fill="hold"/>
                                        <p:tgtEl>
                                          <p:spTgt spid="2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0" dur="1000" fill="hold"/>
                                        <p:tgtEl>
                                          <p:spTgt spid="21"/>
                                        </p:tgtEl>
                                        <p:attrNameLst>
                                          <p:attrName>ppt_x</p:attrName>
                                        </p:attrNameLst>
                                      </p:cBhvr>
                                      <p:tavLst>
                                        <p:tav tm="0">
                                          <p:val>
                                            <p:fltVal val="-1"/>
                                          </p:val>
                                        </p:tav>
                                        <p:tav tm="50000">
                                          <p:val>
                                            <p:fltVal val="0.95"/>
                                          </p:val>
                                        </p:tav>
                                        <p:tav tm="100000">
                                          <p:val>
                                            <p:strVal val="#ppt_x"/>
                                          </p:val>
                                        </p:tav>
                                      </p:tavLst>
                                    </p:anim>
                                    <p:anim calcmode="lin" valueType="num">
                                      <p:cBhvr>
                                        <p:cTn id="81" dur="1000" fill="hold"/>
                                        <p:tgtEl>
                                          <p:spTgt spid="21"/>
                                        </p:tgtEl>
                                        <p:attrNameLst>
                                          <p:attrName>ppt_y</p:attrName>
                                        </p:attrNameLst>
                                      </p:cBhvr>
                                      <p:tavLst>
                                        <p:tav tm="0">
                                          <p:val>
                                            <p:strVal val="#ppt_y"/>
                                          </p:val>
                                        </p:tav>
                                        <p:tav tm="100000">
                                          <p:val>
                                            <p:strVal val="#ppt_y"/>
                                          </p:val>
                                        </p:tav>
                                      </p:tavLst>
                                    </p:anim>
                                    <p:animEffect transition="in" filter="fade">
                                      <p:cBhvr>
                                        <p:cTn id="82" dur="10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48" presetClass="entr" presetSubtype="0" accel="50000" fill="hold" nodeType="click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p:cTn id="87" dur="1000" fill="hold"/>
                                        <p:tgtEl>
                                          <p:spTgt spid="2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8" dur="1000" fill="hold"/>
                                        <p:tgtEl>
                                          <p:spTgt spid="24"/>
                                        </p:tgtEl>
                                        <p:attrNameLst>
                                          <p:attrName>ppt_x</p:attrName>
                                        </p:attrNameLst>
                                      </p:cBhvr>
                                      <p:tavLst>
                                        <p:tav tm="0">
                                          <p:val>
                                            <p:fltVal val="-1"/>
                                          </p:val>
                                        </p:tav>
                                        <p:tav tm="50000">
                                          <p:val>
                                            <p:fltVal val="0.95"/>
                                          </p:val>
                                        </p:tav>
                                        <p:tav tm="100000">
                                          <p:val>
                                            <p:strVal val="#ppt_x"/>
                                          </p:val>
                                        </p:tav>
                                      </p:tavLst>
                                    </p:anim>
                                    <p:anim calcmode="lin" valueType="num">
                                      <p:cBhvr>
                                        <p:cTn id="89" dur="1000" fill="hold"/>
                                        <p:tgtEl>
                                          <p:spTgt spid="24"/>
                                        </p:tgtEl>
                                        <p:attrNameLst>
                                          <p:attrName>ppt_y</p:attrName>
                                        </p:attrNameLst>
                                      </p:cBhvr>
                                      <p:tavLst>
                                        <p:tav tm="0">
                                          <p:val>
                                            <p:strVal val="#ppt_y"/>
                                          </p:val>
                                        </p:tav>
                                        <p:tav tm="100000">
                                          <p:val>
                                            <p:strVal val="#ppt_y"/>
                                          </p:val>
                                        </p:tav>
                                      </p:tavLst>
                                    </p:anim>
                                    <p:animEffect transition="in" filter="fade">
                                      <p:cBhvr>
                                        <p:cTn id="9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357166"/>
            <a:ext cx="8013192" cy="1636776"/>
          </a:xfrm>
        </p:spPr>
        <p:txBody>
          <a:bodyPr/>
          <a:lstStyle/>
          <a:p>
            <a:pPr lvl="0" algn="ctr"/>
            <a:r>
              <a:rPr lang="fr-FR" dirty="0" smtClean="0"/>
              <a:t>Les antioxydants </a:t>
            </a:r>
            <a:br>
              <a:rPr lang="fr-FR" dirty="0" smtClean="0"/>
            </a:br>
            <a:endParaRPr lang="fr-FR" dirty="0"/>
          </a:p>
        </p:txBody>
      </p:sp>
      <p:sp>
        <p:nvSpPr>
          <p:cNvPr id="3" name="Espace réservé du texte 2"/>
          <p:cNvSpPr>
            <a:spLocks noGrp="1"/>
          </p:cNvSpPr>
          <p:nvPr>
            <p:ph type="body" idx="1"/>
          </p:nvPr>
        </p:nvSpPr>
        <p:spPr>
          <a:xfrm>
            <a:off x="571472" y="1928802"/>
            <a:ext cx="8022336" cy="2928958"/>
          </a:xfrm>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pPr>
              <a:lnSpc>
                <a:spcPct val="160000"/>
              </a:lnSpc>
            </a:pPr>
            <a:r>
              <a:rPr lang="fr-FR" sz="2800" dirty="0" smtClean="0">
                <a:solidFill>
                  <a:schemeClr val="bg1"/>
                </a:solidFill>
                <a:latin typeface="Arial Rounded MT Bold" pitchFamily="34" charset="0"/>
              </a:rPr>
              <a:t>Les huiles utilisées dans les applications haute température et en contact avec l'air s'oxyderont en formant des composés chimiques qui peuvent dégrader la viscosité et provoquer la corrosion. Les antioxydants peuvent multiplier par 10 et plus la résistance de l'huile à l'oxydation. </a:t>
            </a:r>
            <a:endParaRPr lang="fr-FR" sz="2800" dirty="0" smtClean="0">
              <a:latin typeface="Arial Rounded MT Bold" pitchFamily="34" charset="0"/>
            </a:endParaRPr>
          </a:p>
          <a:p>
            <a:endParaRPr lang="fr-FR" dirty="0"/>
          </a:p>
        </p:txBody>
      </p:sp>
      <p:sp>
        <p:nvSpPr>
          <p:cNvPr id="4" name="Rectangle 3"/>
          <p:cNvSpPr/>
          <p:nvPr/>
        </p:nvSpPr>
        <p:spPr>
          <a:xfrm>
            <a:off x="642910" y="5357826"/>
            <a:ext cx="800105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400" dirty="0" smtClean="0">
                <a:latin typeface="Arial Rounded MT Bold" pitchFamily="34" charset="0"/>
              </a:rPr>
              <a:t>protège les parties métalliques de la corrosion </a:t>
            </a:r>
            <a:endParaRPr lang="fr-FR" sz="2400" dirty="0">
              <a:latin typeface="Arial Rounded MT Bold"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357166"/>
            <a:ext cx="8013192" cy="1636776"/>
          </a:xfrm>
        </p:spPr>
        <p:txBody>
          <a:bodyPr anchor="ctr"/>
          <a:lstStyle/>
          <a:p>
            <a:pPr lvl="0" algn="ctr"/>
            <a:r>
              <a:rPr lang="fr-FR" sz="4800" dirty="0" smtClean="0">
                <a:solidFill>
                  <a:srgbClr val="FFC000"/>
                </a:solidFill>
                <a:latin typeface="Arial Rounded MT Bold" pitchFamily="34" charset="0"/>
              </a:rPr>
              <a:t>Détergent</a:t>
            </a:r>
            <a:endParaRPr lang="fr-FR" dirty="0">
              <a:solidFill>
                <a:srgbClr val="FFC000"/>
              </a:solidFill>
            </a:endParaRPr>
          </a:p>
        </p:txBody>
      </p:sp>
      <p:sp>
        <p:nvSpPr>
          <p:cNvPr id="3" name="Espace réservé du texte 2"/>
          <p:cNvSpPr>
            <a:spLocks noGrp="1"/>
          </p:cNvSpPr>
          <p:nvPr>
            <p:ph type="body" idx="1"/>
          </p:nvPr>
        </p:nvSpPr>
        <p:spPr>
          <a:xfrm>
            <a:off x="500034" y="3143248"/>
            <a:ext cx="8022336" cy="2928958"/>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60000"/>
              </a:lnSpc>
            </a:pPr>
            <a:r>
              <a:rPr lang="fr-FR" sz="2800" dirty="0" smtClean="0">
                <a:solidFill>
                  <a:schemeClr val="bg1"/>
                </a:solidFill>
                <a:latin typeface="Arial Rounded MT Bold" pitchFamily="34" charset="0"/>
              </a:rPr>
              <a:t>tensio-actif évitant les dépôts (particules, charbons ...).</a:t>
            </a:r>
            <a:endParaRPr lang="fr-FR" sz="2800" dirty="0">
              <a:solidFill>
                <a:schemeClr val="bg1"/>
              </a:solidFill>
              <a:latin typeface="Arial Rounded MT Bold"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00034" y="2357430"/>
            <a:ext cx="8077200" cy="1499616"/>
          </a:xfrm>
        </p:spPr>
        <p:txBody>
          <a:bodyPr anchor="ctr">
            <a:normAutofit/>
          </a:bodyPr>
          <a:lstStyle/>
          <a:p>
            <a:pPr algn="ctr"/>
            <a:r>
              <a:rPr lang="fr-FR" sz="4400" dirty="0" smtClean="0">
                <a:latin typeface="Algerian" pitchFamily="82" charset="0"/>
              </a:rPr>
              <a:t>Chapitre 01</a:t>
            </a:r>
            <a:endParaRPr lang="fr-FR" sz="4400" dirty="0">
              <a:latin typeface="Algerian" pitchFamily="82"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ctr"/>
          <a:lstStyle/>
          <a:p>
            <a:pPr algn="ctr"/>
            <a:r>
              <a:rPr lang="fr-FR" sz="4800" dirty="0" smtClean="0">
                <a:solidFill>
                  <a:srgbClr val="FFC000"/>
                </a:solidFill>
                <a:latin typeface="Arial Rounded MT Bold" pitchFamily="34" charset="0"/>
              </a:rPr>
              <a:t>Anti émulsion</a:t>
            </a:r>
            <a:endParaRPr lang="fr-FR" dirty="0">
              <a:solidFill>
                <a:srgbClr val="FFC000"/>
              </a:solidFill>
            </a:endParaRPr>
          </a:p>
        </p:txBody>
      </p:sp>
      <p:sp>
        <p:nvSpPr>
          <p:cNvPr id="3" name="Espace réservé du texte 2"/>
          <p:cNvSpPr>
            <a:spLocks noGrp="1"/>
          </p:cNvSpPr>
          <p:nvPr>
            <p:ph type="body" idx="1"/>
          </p:nvPr>
        </p:nvSpPr>
        <p:spPr>
          <a:xfrm>
            <a:off x="785786" y="3143248"/>
            <a:ext cx="8022336" cy="2386018"/>
          </a:xfrm>
        </p:spPr>
        <p:style>
          <a:lnRef idx="1">
            <a:schemeClr val="accent3"/>
          </a:lnRef>
          <a:fillRef idx="2">
            <a:schemeClr val="accent3"/>
          </a:fillRef>
          <a:effectRef idx="1">
            <a:schemeClr val="accent3"/>
          </a:effectRef>
          <a:fontRef idx="minor">
            <a:schemeClr val="dk1"/>
          </a:fontRef>
        </p:style>
        <p:txBody>
          <a:bodyPr>
            <a:normAutofit/>
          </a:bodyPr>
          <a:lstStyle/>
          <a:p>
            <a:pPr>
              <a:lnSpc>
                <a:spcPct val="150000"/>
              </a:lnSpc>
            </a:pPr>
            <a:r>
              <a:rPr lang="fr-FR" sz="2800" dirty="0" smtClean="0">
                <a:solidFill>
                  <a:schemeClr val="bg1"/>
                </a:solidFill>
                <a:latin typeface="Arial Rounded MT Bold" pitchFamily="34" charset="0"/>
              </a:rPr>
              <a:t>évite le mélange de fluides étrangers avec l'huile (de l'eau par exemple) et favorise la décantation de l'ensemble</a:t>
            </a:r>
            <a:endParaRPr lang="fr-FR" sz="2800" dirty="0">
              <a:solidFill>
                <a:schemeClr val="bg1"/>
              </a:solidFill>
              <a:latin typeface="Arial Rounded MT Bold"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ctr"/>
          <a:lstStyle/>
          <a:p>
            <a:pPr algn="ctr"/>
            <a:r>
              <a:rPr lang="fr-FR" sz="4800" dirty="0" smtClean="0">
                <a:solidFill>
                  <a:srgbClr val="FFC000"/>
                </a:solidFill>
                <a:latin typeface="Arial Rounded MT Bold" pitchFamily="34" charset="0"/>
              </a:rPr>
              <a:t>Désaérant</a:t>
            </a:r>
            <a:endParaRPr lang="fr-FR" dirty="0">
              <a:solidFill>
                <a:srgbClr val="FFC000"/>
              </a:solidFill>
            </a:endParaRPr>
          </a:p>
        </p:txBody>
      </p:sp>
      <p:sp>
        <p:nvSpPr>
          <p:cNvPr id="3" name="Espace réservé du texte 2"/>
          <p:cNvSpPr>
            <a:spLocks noGrp="1"/>
          </p:cNvSpPr>
          <p:nvPr>
            <p:ph type="body" idx="1"/>
          </p:nvPr>
        </p:nvSpPr>
        <p:spPr>
          <a:xfrm>
            <a:off x="785786" y="3143248"/>
            <a:ext cx="8022336" cy="2386018"/>
          </a:xfrm>
        </p:spPr>
        <p:style>
          <a:lnRef idx="1">
            <a:schemeClr val="accent3"/>
          </a:lnRef>
          <a:fillRef idx="2">
            <a:schemeClr val="accent3"/>
          </a:fillRef>
          <a:effectRef idx="1">
            <a:schemeClr val="accent3"/>
          </a:effectRef>
          <a:fontRef idx="minor">
            <a:schemeClr val="dk1"/>
          </a:fontRef>
        </p:style>
        <p:txBody>
          <a:bodyPr>
            <a:normAutofit/>
          </a:bodyPr>
          <a:lstStyle/>
          <a:p>
            <a:pPr>
              <a:lnSpc>
                <a:spcPct val="150000"/>
              </a:lnSpc>
            </a:pPr>
            <a:endParaRPr lang="fr-FR" sz="2800" dirty="0" smtClean="0">
              <a:solidFill>
                <a:schemeClr val="bg1"/>
              </a:solidFill>
              <a:latin typeface="Arial Rounded MT Bold" pitchFamily="34" charset="0"/>
            </a:endParaRPr>
          </a:p>
          <a:p>
            <a:pPr>
              <a:lnSpc>
                <a:spcPct val="150000"/>
              </a:lnSpc>
            </a:pPr>
            <a:r>
              <a:rPr lang="fr-FR" sz="2800" dirty="0" smtClean="0">
                <a:solidFill>
                  <a:schemeClr val="bg1"/>
                </a:solidFill>
                <a:latin typeface="Arial Rounded MT Bold" pitchFamily="34" charset="0"/>
              </a:rPr>
              <a:t>favorise la séparation des gaz de l'huile.</a:t>
            </a:r>
            <a:endParaRPr lang="fr-FR" sz="2800" dirty="0">
              <a:solidFill>
                <a:schemeClr val="bg1"/>
              </a:solidFill>
              <a:latin typeface="Arial Rounded MT Bold"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ctr"/>
          <a:lstStyle/>
          <a:p>
            <a:pPr lvl="0">
              <a:lnSpc>
                <a:spcPct val="160000"/>
              </a:lnSpc>
            </a:pPr>
            <a:r>
              <a:rPr lang="fr-FR" sz="4800" dirty="0" smtClean="0">
                <a:solidFill>
                  <a:schemeClr val="bg1"/>
                </a:solidFill>
                <a:latin typeface="Arial Rounded MT Bold" pitchFamily="34" charset="0"/>
              </a:rPr>
              <a:t>Les </a:t>
            </a:r>
            <a:r>
              <a:rPr lang="fr-FR" sz="4800" dirty="0" smtClean="0">
                <a:solidFill>
                  <a:srgbClr val="FFC000"/>
                </a:solidFill>
                <a:latin typeface="Arial Rounded MT Bold" pitchFamily="34" charset="0"/>
              </a:rPr>
              <a:t>additifs EP actifs </a:t>
            </a:r>
          </a:p>
        </p:txBody>
      </p:sp>
      <p:sp>
        <p:nvSpPr>
          <p:cNvPr id="3" name="Espace réservé du texte 2"/>
          <p:cNvSpPr>
            <a:spLocks noGrp="1"/>
          </p:cNvSpPr>
          <p:nvPr>
            <p:ph type="body" idx="1"/>
          </p:nvPr>
        </p:nvSpPr>
        <p:spPr>
          <a:xfrm>
            <a:off x="428596" y="3143248"/>
            <a:ext cx="8522402" cy="3143272"/>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nSpc>
                <a:spcPct val="160000"/>
              </a:lnSpc>
            </a:pPr>
            <a:r>
              <a:rPr lang="fr-FR" sz="2800" dirty="0" smtClean="0">
                <a:solidFill>
                  <a:schemeClr val="bg1"/>
                </a:solidFill>
                <a:latin typeface="Arial Rounded MT Bold" pitchFamily="34" charset="0"/>
              </a:rPr>
              <a:t>Les additifs EP (extrême pression) accroissent la capacité de charge du film lubrifiant. Ils se combinent physiquement avec le métal et forment une surface dont la résistance est moins importante que le métal lui-même. Le cisaillement est plus facile, ce qui évite un contact métal/métal et un grippage. </a:t>
            </a:r>
            <a:endParaRPr lang="fr-FR" sz="2800" dirty="0">
              <a:solidFill>
                <a:schemeClr val="bg1"/>
              </a:solidFill>
              <a:latin typeface="Arial Rounded MT Bold"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ctr">
            <a:normAutofit fontScale="90000"/>
          </a:bodyPr>
          <a:lstStyle/>
          <a:p>
            <a:pPr algn="ctr">
              <a:lnSpc>
                <a:spcPct val="160000"/>
              </a:lnSpc>
            </a:pPr>
            <a:r>
              <a:rPr lang="fr-FR" sz="4800" dirty="0" smtClean="0">
                <a:solidFill>
                  <a:srgbClr val="FFC000"/>
                </a:solidFill>
                <a:latin typeface="Arial Rounded MT Bold" pitchFamily="34" charset="0"/>
              </a:rPr>
              <a:t>Les anti-usures (</a:t>
            </a:r>
            <a:r>
              <a:rPr lang="fr-FR" sz="4400" dirty="0" smtClean="0"/>
              <a:t>Anti friction)</a:t>
            </a:r>
            <a:r>
              <a:rPr lang="fr-FR" sz="4800" dirty="0" smtClean="0">
                <a:solidFill>
                  <a:srgbClr val="FFC000"/>
                </a:solidFill>
                <a:latin typeface="Arial Rounded MT Bold" pitchFamily="34" charset="0"/>
              </a:rPr>
              <a:t/>
            </a:r>
            <a:br>
              <a:rPr lang="fr-FR" sz="4800" dirty="0" smtClean="0">
                <a:solidFill>
                  <a:srgbClr val="FFC000"/>
                </a:solidFill>
                <a:latin typeface="Arial Rounded MT Bold" pitchFamily="34" charset="0"/>
              </a:rPr>
            </a:br>
            <a:endParaRPr lang="fr-FR" sz="4800" dirty="0" smtClean="0">
              <a:solidFill>
                <a:srgbClr val="FFC000"/>
              </a:solidFill>
              <a:latin typeface="Arial Rounded MT Bold" pitchFamily="34" charset="0"/>
            </a:endParaRPr>
          </a:p>
        </p:txBody>
      </p:sp>
      <p:sp>
        <p:nvSpPr>
          <p:cNvPr id="3" name="Espace réservé du texte 2"/>
          <p:cNvSpPr>
            <a:spLocks noGrp="1"/>
          </p:cNvSpPr>
          <p:nvPr>
            <p:ph type="body" idx="1"/>
          </p:nvPr>
        </p:nvSpPr>
        <p:spPr>
          <a:xfrm>
            <a:off x="428596" y="3143248"/>
            <a:ext cx="8522402" cy="3143272"/>
          </a:xfrm>
        </p:spPr>
        <p:style>
          <a:lnRef idx="1">
            <a:schemeClr val="accent3"/>
          </a:lnRef>
          <a:fillRef idx="2">
            <a:schemeClr val="accent3"/>
          </a:fillRef>
          <a:effectRef idx="1">
            <a:schemeClr val="accent3"/>
          </a:effectRef>
          <a:fontRef idx="minor">
            <a:schemeClr val="dk1"/>
          </a:fontRef>
        </p:style>
        <p:txBody>
          <a:bodyPr>
            <a:normAutofit/>
          </a:bodyPr>
          <a:lstStyle/>
          <a:p>
            <a:pPr>
              <a:lnSpc>
                <a:spcPct val="150000"/>
              </a:lnSpc>
            </a:pPr>
            <a:r>
              <a:rPr lang="fr-FR" sz="2400" dirty="0" smtClean="0">
                <a:solidFill>
                  <a:schemeClr val="bg1"/>
                </a:solidFill>
                <a:latin typeface="Arial Rounded MT Bold" pitchFamily="34" charset="0"/>
              </a:rPr>
              <a:t>Ces additifs anti-usure ou </a:t>
            </a:r>
            <a:r>
              <a:rPr lang="fr-FR" sz="2400" i="1" dirty="0" smtClean="0">
                <a:solidFill>
                  <a:schemeClr val="bg1"/>
                </a:solidFill>
                <a:latin typeface="Arial Rounded MT Bold" pitchFamily="34" charset="0"/>
              </a:rPr>
              <a:t>anti-wear </a:t>
            </a:r>
            <a:r>
              <a:rPr lang="fr-FR" sz="2400" dirty="0" smtClean="0">
                <a:solidFill>
                  <a:schemeClr val="bg1"/>
                </a:solidFill>
                <a:latin typeface="Arial Rounded MT Bold" pitchFamily="34" charset="0"/>
              </a:rPr>
              <a:t>(A W) forment une couche qui protège contre l'usure en évitant le contact direct entre les surfaces</a:t>
            </a:r>
            <a:endParaRPr lang="fr-FR" sz="2400" dirty="0">
              <a:solidFill>
                <a:schemeClr val="bg1"/>
              </a:solidFill>
              <a:latin typeface="Arial Rounded MT Bold"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2357430"/>
            <a:ext cx="8077200" cy="1673352"/>
          </a:xfrm>
        </p:spPr>
        <p:txBody>
          <a:bodyPr/>
          <a:lstStyle/>
          <a:p>
            <a:r>
              <a:rPr lang="fr-FR" dirty="0" smtClean="0"/>
              <a:t>Exemples d’huile minérales</a:t>
            </a: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357158" y="3214686"/>
            <a:ext cx="8429684" cy="2143140"/>
          </a:xfrm>
        </p:spPr>
        <p:txBody>
          <a:bodyPr>
            <a:noAutofit/>
          </a:bodyPr>
          <a:lstStyle/>
          <a:p>
            <a:pPr>
              <a:lnSpc>
                <a:spcPct val="150000"/>
              </a:lnSpc>
            </a:pPr>
            <a:r>
              <a:rPr lang="fr-FR" sz="2800" b="1" dirty="0" smtClean="0">
                <a:solidFill>
                  <a:srgbClr val="FFC000"/>
                </a:solidFill>
                <a:latin typeface="Arial Rounded MT Bold" pitchFamily="34" charset="0"/>
              </a:rPr>
              <a:t>H : </a:t>
            </a:r>
            <a:r>
              <a:rPr lang="fr-FR" sz="2800" b="1" dirty="0" smtClean="0">
                <a:solidFill>
                  <a:schemeClr val="bg1"/>
                </a:solidFill>
                <a:latin typeface="Arial Rounded MT Bold" pitchFamily="34" charset="0"/>
              </a:rPr>
              <a:t>Huiles hydrauliques sans additifs. Ces huiles sont de moins en moins utilisées en hydraulique </a:t>
            </a:r>
            <a:endParaRPr lang="fr-FR" sz="2800" dirty="0">
              <a:solidFill>
                <a:schemeClr val="bg1"/>
              </a:solidFill>
              <a:latin typeface="Arial Rounded MT Bold" pitchFamily="34" charset="0"/>
            </a:endParaRPr>
          </a:p>
        </p:txBody>
      </p:sp>
      <p:sp>
        <p:nvSpPr>
          <p:cNvPr id="5" name="Titre 1"/>
          <p:cNvSpPr txBox="1">
            <a:spLocks/>
          </p:cNvSpPr>
          <p:nvPr/>
        </p:nvSpPr>
        <p:spPr>
          <a:xfrm>
            <a:off x="500034" y="642918"/>
            <a:ext cx="8077200" cy="1673352"/>
          </a:xfrm>
          <a:prstGeom prst="rect">
            <a:avLst/>
          </a:prstGeom>
        </p:spPr>
        <p:txBody>
          <a:bodyPr vert="horz" lIns="91440" tIns="0" rIns="91440" bIns="0" rtlCol="0" anchor="ctr">
            <a:norm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700" b="1" i="0" u="none" strike="noStrike" kern="1200" cap="none" spc="0" normalizeH="0" baseline="0" noProof="0" dirty="0" smtClean="0">
                <a:ln>
                  <a:noFill/>
                </a:ln>
                <a:solidFill>
                  <a:schemeClr val="accent1">
                    <a:satMod val="150000"/>
                  </a:schemeClr>
                </a:solidFill>
                <a:effectLst/>
                <a:uLnTx/>
                <a:uFillTx/>
                <a:latin typeface="+mj-lt"/>
                <a:ea typeface="+mj-ea"/>
                <a:cs typeface="+mj-cs"/>
              </a:rPr>
              <a:t>Exemples d’huile minérales</a:t>
            </a:r>
            <a:endParaRPr kumimoji="0" lang="fr-FR" sz="4700" b="1" i="0" u="none" strike="noStrike" kern="1200" cap="none" spc="0" normalizeH="0" baseline="0" noProof="0" dirty="0">
              <a:ln>
                <a:noFill/>
              </a:ln>
              <a:solidFill>
                <a:schemeClr val="accent1">
                  <a:satMod val="150000"/>
                </a:schemeClr>
              </a:solidFill>
              <a:effectLst/>
              <a:uLnTx/>
              <a:uFillTx/>
              <a:latin typeface="+mj-lt"/>
              <a:ea typeface="+mj-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500034" y="2928934"/>
            <a:ext cx="8329642" cy="3105468"/>
          </a:xfrm>
          <a:prstGeom prst="rect">
            <a:avLst/>
          </a:prstGeom>
        </p:spPr>
        <p:txBody>
          <a:bodyPr vert="horz" lIns="146304" tIns="0" rIns="45720" bIns="0" rtlCol="0" anchor="t">
            <a:noAutofit/>
          </a:bodyPr>
          <a:lstStyle/>
          <a:p>
            <a:pPr marL="0" marR="0" lvl="0" indent="0" algn="l" defTabSz="914400" rtl="0" eaLnBrk="1" fontAlgn="auto" latinLnBrk="0" hangingPunct="1">
              <a:lnSpc>
                <a:spcPct val="150000"/>
              </a:lnSpc>
              <a:spcBef>
                <a:spcPts val="0"/>
              </a:spcBef>
              <a:spcAft>
                <a:spcPts val="0"/>
              </a:spcAft>
              <a:buClr>
                <a:schemeClr val="accent1"/>
              </a:buClr>
              <a:buSzPct val="80000"/>
              <a:buFont typeface="Wingdings 2"/>
              <a:buNone/>
              <a:tabLst/>
              <a:defRPr/>
            </a:pPr>
            <a:r>
              <a:rPr kumimoji="0" lang="fr-FR" sz="2400" b="1" i="0" u="none" strike="noStrike" kern="1200" cap="none" spc="0" normalizeH="0" baseline="0" noProof="0" dirty="0" smtClean="0">
                <a:ln>
                  <a:noFill/>
                </a:ln>
                <a:solidFill>
                  <a:srgbClr val="FFC000"/>
                </a:solidFill>
                <a:effectLst/>
                <a:uLnTx/>
                <a:uFillTx/>
                <a:latin typeface="Arial Rounded MT Bold" pitchFamily="34" charset="0"/>
                <a:ea typeface="+mn-ea"/>
                <a:cs typeface="+mn-cs"/>
              </a:rPr>
              <a:t>HL: </a:t>
            </a:r>
            <a:r>
              <a:rPr kumimoji="0" lang="fr-FR" sz="2400" b="1" i="0" u="none" strike="noStrike" kern="1200" cap="none" spc="0" normalizeH="0" baseline="0" noProof="0" dirty="0" smtClean="0">
                <a:ln>
                  <a:noFill/>
                </a:ln>
                <a:solidFill>
                  <a:schemeClr val="bg1"/>
                </a:solidFill>
                <a:effectLst/>
                <a:uLnTx/>
                <a:uFillTx/>
                <a:latin typeface="Arial Rounded MT Bold" pitchFamily="34" charset="0"/>
                <a:ea typeface="+mn-ea"/>
                <a:cs typeface="+mn-cs"/>
              </a:rPr>
              <a:t>Huiles minérales + propriétés anti-oxydantes et anticorrosion particulières. Elles présentent un bon comportement vis-à-vis de l'eau. Elles sont préconisées dans les installations à moyenne pression (jusqu’à 200 bar) lorsque des additives anti-usures ne sont pas nécessaires. </a:t>
            </a:r>
            <a:endParaRPr kumimoji="0" lang="fr-FR" sz="2400" b="0" i="0" u="none" strike="noStrike" kern="1200" cap="none" spc="0" normalizeH="0" baseline="0" noProof="0" dirty="0">
              <a:ln>
                <a:noFill/>
              </a:ln>
              <a:solidFill>
                <a:schemeClr val="bg1"/>
              </a:solidFill>
              <a:effectLst/>
              <a:uLnTx/>
              <a:uFillTx/>
              <a:latin typeface="Arial Rounded MT Bold" pitchFamily="34" charset="0"/>
              <a:ea typeface="+mn-ea"/>
              <a:cs typeface="+mn-cs"/>
            </a:endParaRPr>
          </a:p>
        </p:txBody>
      </p:sp>
      <p:sp>
        <p:nvSpPr>
          <p:cNvPr id="5" name="Titre 1"/>
          <p:cNvSpPr txBox="1">
            <a:spLocks/>
          </p:cNvSpPr>
          <p:nvPr/>
        </p:nvSpPr>
        <p:spPr>
          <a:xfrm>
            <a:off x="500034" y="642918"/>
            <a:ext cx="8077200" cy="1673352"/>
          </a:xfrm>
          <a:prstGeom prst="rect">
            <a:avLst/>
          </a:prstGeom>
        </p:spPr>
        <p:txBody>
          <a:bodyPr vert="horz" lIns="91440" tIns="0" rIns="91440" bIns="0" rtlCol="0" anchor="ctr">
            <a:norm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700" b="1" i="0" u="none" strike="noStrike" kern="1200" cap="none" spc="0" normalizeH="0" baseline="0" noProof="0" dirty="0" smtClean="0">
                <a:ln>
                  <a:noFill/>
                </a:ln>
                <a:solidFill>
                  <a:schemeClr val="accent1">
                    <a:satMod val="150000"/>
                  </a:schemeClr>
                </a:solidFill>
                <a:effectLst/>
                <a:uLnTx/>
                <a:uFillTx/>
                <a:latin typeface="+mj-lt"/>
                <a:ea typeface="+mj-ea"/>
                <a:cs typeface="+mj-cs"/>
              </a:rPr>
              <a:t>Exemples d’huile minérales</a:t>
            </a:r>
            <a:endParaRPr kumimoji="0" lang="fr-FR" sz="4700" b="1" i="0" u="none" strike="noStrike" kern="1200" cap="none" spc="0" normalizeH="0" baseline="0" noProof="0" dirty="0">
              <a:ln>
                <a:noFill/>
              </a:ln>
              <a:solidFill>
                <a:schemeClr val="accent1">
                  <a:satMod val="150000"/>
                </a:schemeClr>
              </a:solidFill>
              <a:effectLst/>
              <a:uLnTx/>
              <a:uFillTx/>
              <a:latin typeface="+mj-lt"/>
              <a:ea typeface="+mj-ea"/>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500034" y="2928934"/>
            <a:ext cx="8329642" cy="3105468"/>
          </a:xfrm>
          <a:prstGeom prst="rect">
            <a:avLst/>
          </a:prstGeom>
        </p:spPr>
        <p:txBody>
          <a:bodyPr vert="horz" lIns="146304" tIns="0" rIns="45720" bIns="0" rtlCol="0" anchor="t">
            <a:noAutofit/>
          </a:bodyPr>
          <a:lstStyle/>
          <a:p>
            <a:pPr lvl="0">
              <a:lnSpc>
                <a:spcPct val="150000"/>
              </a:lnSpc>
              <a:buClr>
                <a:schemeClr val="accent1"/>
              </a:buClr>
              <a:buSzPct val="80000"/>
            </a:pPr>
            <a:r>
              <a:rPr lang="fr-FR" sz="2800" b="1" dirty="0" smtClean="0">
                <a:solidFill>
                  <a:srgbClr val="FFC000"/>
                </a:solidFill>
                <a:latin typeface="Arial Rounded MT Bold" pitchFamily="34" charset="0"/>
              </a:rPr>
              <a:t>HM </a:t>
            </a:r>
            <a:r>
              <a:rPr lang="fr-FR" sz="2800" b="1" dirty="0" smtClean="0">
                <a:solidFill>
                  <a:schemeClr val="bg1"/>
                </a:solidFill>
                <a:latin typeface="Arial Rounded MT Bold" pitchFamily="34" charset="0"/>
              </a:rPr>
              <a:t>: Fluides HL + propriétés anti-usure particulières (pression &gt; 200bar)</a:t>
            </a:r>
            <a:endParaRPr kumimoji="0" lang="fr-FR" sz="2800" b="0" i="0" u="none" strike="noStrike" kern="1200" cap="none" spc="0" normalizeH="0" baseline="0" noProof="0" dirty="0">
              <a:ln>
                <a:noFill/>
              </a:ln>
              <a:solidFill>
                <a:schemeClr val="bg1"/>
              </a:solidFill>
              <a:effectLst/>
              <a:uLnTx/>
              <a:uFillTx/>
              <a:latin typeface="Arial Rounded MT Bold" pitchFamily="34" charset="0"/>
            </a:endParaRPr>
          </a:p>
        </p:txBody>
      </p:sp>
      <p:sp>
        <p:nvSpPr>
          <p:cNvPr id="3" name="Titre 1"/>
          <p:cNvSpPr txBox="1">
            <a:spLocks/>
          </p:cNvSpPr>
          <p:nvPr/>
        </p:nvSpPr>
        <p:spPr>
          <a:xfrm>
            <a:off x="500034" y="642918"/>
            <a:ext cx="8077200" cy="1673352"/>
          </a:xfrm>
          <a:prstGeom prst="rect">
            <a:avLst/>
          </a:prstGeom>
        </p:spPr>
        <p:txBody>
          <a:bodyPr vert="horz" lIns="91440" tIns="0" rIns="91440" bIns="0" rtlCol="0" anchor="ctr">
            <a:norm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700" b="1" i="0" u="none" strike="noStrike" kern="1200" cap="none" spc="0" normalizeH="0" baseline="0" noProof="0" dirty="0" smtClean="0">
                <a:ln>
                  <a:noFill/>
                </a:ln>
                <a:solidFill>
                  <a:schemeClr val="accent1">
                    <a:satMod val="150000"/>
                  </a:schemeClr>
                </a:solidFill>
                <a:effectLst/>
                <a:uLnTx/>
                <a:uFillTx/>
                <a:latin typeface="+mj-lt"/>
                <a:ea typeface="+mj-ea"/>
                <a:cs typeface="+mj-cs"/>
              </a:rPr>
              <a:t>Exemples d’huile minérales</a:t>
            </a:r>
            <a:endParaRPr kumimoji="0" lang="fr-FR" sz="4700" b="1" i="0" u="none" strike="noStrike" kern="1200" cap="none" spc="0" normalizeH="0" baseline="0" noProof="0" dirty="0">
              <a:ln>
                <a:noFill/>
              </a:ln>
              <a:solidFill>
                <a:schemeClr val="accent1">
                  <a:satMod val="150000"/>
                </a:schemeClr>
              </a:solidFill>
              <a:effectLst/>
              <a:uLnTx/>
              <a:uFillTx/>
              <a:latin typeface="+mj-lt"/>
              <a:ea typeface="+mj-ea"/>
              <a:cs typeface="+mj-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500034" y="3643314"/>
            <a:ext cx="8329642" cy="1714512"/>
          </a:xfrm>
          <a:prstGeom prst="rect">
            <a:avLst/>
          </a:prstGeom>
        </p:spPr>
        <p:txBody>
          <a:bodyPr vert="horz" lIns="146304" tIns="0" rIns="45720" bIns="0" rtlCol="0" anchor="t">
            <a:noAutofit/>
          </a:bodyPr>
          <a:lstStyle/>
          <a:p>
            <a:pPr lvl="0">
              <a:lnSpc>
                <a:spcPct val="150000"/>
              </a:lnSpc>
              <a:buClr>
                <a:schemeClr val="accent1"/>
              </a:buClr>
              <a:buSzPct val="80000"/>
            </a:pPr>
            <a:r>
              <a:rPr lang="fr-FR" sz="2800" b="1" dirty="0" smtClean="0">
                <a:solidFill>
                  <a:srgbClr val="FFC000"/>
                </a:solidFill>
                <a:latin typeface="Arial Rounded MT Bold" pitchFamily="34" charset="0"/>
              </a:rPr>
              <a:t>HV</a:t>
            </a:r>
            <a:r>
              <a:rPr lang="fr-FR" sz="2800" b="1" dirty="0" smtClean="0">
                <a:solidFill>
                  <a:schemeClr val="bg1"/>
                </a:solidFill>
                <a:latin typeface="Arial Rounded MT Bold" pitchFamily="34" charset="0"/>
              </a:rPr>
              <a:t> : Fluides HM + propriétés viscosité/température améliorées.</a:t>
            </a:r>
            <a:endParaRPr kumimoji="0" lang="fr-FR" sz="2800" b="0" i="0" u="none" strike="noStrike" kern="1200" cap="none" spc="0" normalizeH="0" baseline="0" noProof="0" dirty="0">
              <a:ln>
                <a:noFill/>
              </a:ln>
              <a:solidFill>
                <a:schemeClr val="bg1"/>
              </a:solidFill>
              <a:effectLst/>
              <a:uLnTx/>
              <a:uFillTx/>
              <a:latin typeface="Arial Rounded MT Bold" pitchFamily="34" charset="0"/>
            </a:endParaRPr>
          </a:p>
        </p:txBody>
      </p:sp>
      <p:sp>
        <p:nvSpPr>
          <p:cNvPr id="5" name="Titre 1"/>
          <p:cNvSpPr txBox="1">
            <a:spLocks/>
          </p:cNvSpPr>
          <p:nvPr/>
        </p:nvSpPr>
        <p:spPr>
          <a:xfrm>
            <a:off x="500034" y="642918"/>
            <a:ext cx="8077200" cy="1673352"/>
          </a:xfrm>
          <a:prstGeom prst="rect">
            <a:avLst/>
          </a:prstGeom>
        </p:spPr>
        <p:txBody>
          <a:bodyPr vert="horz" lIns="91440" tIns="0" rIns="91440" bIns="0" rtlCol="0" anchor="ctr">
            <a:norm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700" b="1" i="0" u="none" strike="noStrike" kern="1200" cap="none" spc="0" normalizeH="0" baseline="0" noProof="0" dirty="0" smtClean="0">
                <a:ln>
                  <a:noFill/>
                </a:ln>
                <a:solidFill>
                  <a:schemeClr val="accent1">
                    <a:satMod val="150000"/>
                  </a:schemeClr>
                </a:solidFill>
                <a:effectLst/>
                <a:uLnTx/>
                <a:uFillTx/>
                <a:latin typeface="+mj-lt"/>
                <a:ea typeface="+mj-ea"/>
                <a:cs typeface="+mj-cs"/>
              </a:rPr>
              <a:t>Exemples d’huile minérales</a:t>
            </a:r>
            <a:endParaRPr kumimoji="0" lang="fr-FR" sz="4700" b="1" i="0" u="none" strike="noStrike" kern="1200" cap="none" spc="0" normalizeH="0" baseline="0" noProof="0" dirty="0">
              <a:ln>
                <a:noFill/>
              </a:ln>
              <a:solidFill>
                <a:schemeClr val="accent1">
                  <a:satMod val="150000"/>
                </a:schemeClr>
              </a:solidFill>
              <a:effectLst/>
              <a:uLnTx/>
              <a:uFillTx/>
              <a:latin typeface="+mj-lt"/>
              <a:ea typeface="+mj-ea"/>
              <a:cs typeface="+mj-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500034" y="3643314"/>
            <a:ext cx="8329642" cy="1714512"/>
          </a:xfrm>
          <a:prstGeom prst="rect">
            <a:avLst/>
          </a:prstGeom>
        </p:spPr>
        <p:txBody>
          <a:bodyPr vert="horz" lIns="146304" tIns="0" rIns="45720" bIns="0" rtlCol="0" anchor="t">
            <a:noAutofit/>
          </a:bodyPr>
          <a:lstStyle/>
          <a:p>
            <a:pPr lvl="0">
              <a:lnSpc>
                <a:spcPct val="150000"/>
              </a:lnSpc>
              <a:buClr>
                <a:schemeClr val="accent1"/>
              </a:buClr>
              <a:buSzPct val="80000"/>
            </a:pPr>
            <a:r>
              <a:rPr lang="fr-FR" sz="2800" b="1" dirty="0" smtClean="0">
                <a:solidFill>
                  <a:srgbClr val="FFC000"/>
                </a:solidFill>
                <a:latin typeface="Arial Rounded MT Bold" pitchFamily="34" charset="0"/>
              </a:rPr>
              <a:t>HFA et HFB </a:t>
            </a:r>
            <a:r>
              <a:rPr lang="fr-FR" sz="2800" b="1" dirty="0" smtClean="0">
                <a:solidFill>
                  <a:schemeClr val="bg1"/>
                </a:solidFill>
                <a:latin typeface="Arial Rounded MT Bold" pitchFamily="34" charset="0"/>
              </a:rPr>
              <a:t>: Fluides difficilement inflammables à base d’émulsion d’eau et d’huile.</a:t>
            </a:r>
            <a:endParaRPr kumimoji="0" lang="fr-FR" sz="2800" b="0" i="0" u="none" strike="noStrike" kern="1200" cap="none" spc="0" normalizeH="0" baseline="0" noProof="0" dirty="0">
              <a:ln>
                <a:noFill/>
              </a:ln>
              <a:solidFill>
                <a:schemeClr val="bg1"/>
              </a:solidFill>
              <a:effectLst/>
              <a:uLnTx/>
              <a:uFillTx/>
              <a:latin typeface="Arial Rounded MT Bold" pitchFamily="34" charset="0"/>
            </a:endParaRPr>
          </a:p>
        </p:txBody>
      </p:sp>
      <p:sp>
        <p:nvSpPr>
          <p:cNvPr id="5" name="Titre 1"/>
          <p:cNvSpPr txBox="1">
            <a:spLocks/>
          </p:cNvSpPr>
          <p:nvPr/>
        </p:nvSpPr>
        <p:spPr>
          <a:xfrm>
            <a:off x="500034" y="642918"/>
            <a:ext cx="8077200" cy="1673352"/>
          </a:xfrm>
          <a:prstGeom prst="rect">
            <a:avLst/>
          </a:prstGeom>
        </p:spPr>
        <p:txBody>
          <a:bodyPr vert="horz" lIns="91440" tIns="0" rIns="91440" bIns="0" rtlCol="0" anchor="ctr">
            <a:norm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700" b="1" i="0" u="none" strike="noStrike" kern="1200" cap="none" spc="0" normalizeH="0" baseline="0" noProof="0" dirty="0" smtClean="0">
                <a:ln>
                  <a:noFill/>
                </a:ln>
                <a:solidFill>
                  <a:schemeClr val="accent1">
                    <a:satMod val="150000"/>
                  </a:schemeClr>
                </a:solidFill>
                <a:effectLst/>
                <a:uLnTx/>
                <a:uFillTx/>
                <a:latin typeface="+mj-lt"/>
                <a:ea typeface="+mj-ea"/>
                <a:cs typeface="+mj-cs"/>
              </a:rPr>
              <a:t>Exemples d’huile minérales</a:t>
            </a:r>
            <a:endParaRPr kumimoji="0" lang="fr-FR" sz="4700" b="1" i="0" u="none" strike="noStrike" kern="1200" cap="none" spc="0" normalizeH="0" baseline="0" noProof="0" dirty="0">
              <a:ln>
                <a:noFill/>
              </a:ln>
              <a:solidFill>
                <a:schemeClr val="accent1">
                  <a:satMod val="150000"/>
                </a:schemeClr>
              </a:solidFill>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buNone/>
            </a:pPr>
            <a:r>
              <a:rPr lang="fr-FR" sz="3600" b="1" dirty="0" smtClean="0">
                <a:solidFill>
                  <a:srgbClr val="0070C0"/>
                </a:solidFill>
                <a:latin typeface="Arial Rounded MT Bold" pitchFamily="34" charset="0"/>
              </a:rPr>
              <a:t>Définition d’un fluide </a:t>
            </a:r>
          </a:p>
          <a:p>
            <a:pPr algn="ctr">
              <a:buNone/>
            </a:pPr>
            <a:endParaRPr lang="fr-FR" b="1" dirty="0" smtClean="0">
              <a:solidFill>
                <a:srgbClr val="0070C0"/>
              </a:solidFill>
              <a:latin typeface="Arial Rounded MT Bold" pitchFamily="34" charset="0"/>
            </a:endParaRPr>
          </a:p>
          <a:p>
            <a:pPr marL="0" indent="0">
              <a:buNone/>
            </a:pPr>
            <a:r>
              <a:rPr lang="fr-FR" sz="3600" dirty="0" smtClean="0">
                <a:latin typeface="Arial Rounded MT Bold" pitchFamily="34" charset="0"/>
              </a:rPr>
              <a:t>les fluides sont des corps dont les molécules sont très mobiles les unes par rapport aux autres. </a:t>
            </a:r>
          </a:p>
          <a:p>
            <a:pPr marL="0" indent="0">
              <a:buNone/>
            </a:pPr>
            <a:r>
              <a:rPr lang="fr-FR" sz="3600" dirty="0" smtClean="0">
                <a:latin typeface="Arial Rounded MT Bold" pitchFamily="34" charset="0"/>
              </a:rPr>
              <a:t>Un fluide prend automatiquement la forme du récipient qui le contient.</a:t>
            </a:r>
          </a:p>
        </p:txBody>
      </p:sp>
      <p:sp>
        <p:nvSpPr>
          <p:cNvPr id="4" name="Titre 1"/>
          <p:cNvSpPr>
            <a:spLocks noGrp="1"/>
          </p:cNvSpPr>
          <p:nvPr>
            <p:ph type="title"/>
          </p:nvPr>
        </p:nvSpPr>
        <p:spPr/>
        <p:txBody>
          <a:bodyPr>
            <a:normAutofit fontScale="90000"/>
          </a:bodyPr>
          <a:lstStyle/>
          <a:p>
            <a:pPr algn="ctr"/>
            <a:r>
              <a:rPr lang="fr-FR" dirty="0" smtClean="0"/>
              <a:t/>
            </a:r>
            <a:br>
              <a:rPr lang="fr-FR" dirty="0" smtClean="0"/>
            </a:br>
            <a:r>
              <a:rPr lang="fr-FR" dirty="0" smtClean="0">
                <a:latin typeface="Algerian" pitchFamily="82" charset="0"/>
              </a:rPr>
              <a:t>Les fluides hydrauliques </a:t>
            </a:r>
            <a:br>
              <a:rPr lang="fr-FR" dirty="0" smtClean="0">
                <a:latin typeface="Algerian" pitchFamily="82" charset="0"/>
              </a:rPr>
            </a:br>
            <a:endParaRPr lang="fr-FR" dirty="0">
              <a:latin typeface="Algerian" pitchFamily="8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500034" y="3643314"/>
            <a:ext cx="8329642" cy="1714512"/>
          </a:xfrm>
          <a:prstGeom prst="rect">
            <a:avLst/>
          </a:prstGeom>
        </p:spPr>
        <p:txBody>
          <a:bodyPr vert="horz" lIns="146304" tIns="0" rIns="45720" bIns="0" rtlCol="0" anchor="t">
            <a:noAutofit/>
          </a:bodyPr>
          <a:lstStyle/>
          <a:p>
            <a:pPr lvl="0">
              <a:lnSpc>
                <a:spcPct val="150000"/>
              </a:lnSpc>
              <a:buClr>
                <a:schemeClr val="accent1"/>
              </a:buClr>
              <a:buSzPct val="80000"/>
            </a:pPr>
            <a:r>
              <a:rPr lang="fr-FR" sz="2800" b="1" dirty="0" smtClean="0">
                <a:solidFill>
                  <a:srgbClr val="FFC000"/>
                </a:solidFill>
                <a:latin typeface="Arial Rounded MT Bold" pitchFamily="34" charset="0"/>
              </a:rPr>
              <a:t>HFC </a:t>
            </a:r>
            <a:r>
              <a:rPr lang="fr-FR" sz="2800" b="1" dirty="0" smtClean="0">
                <a:solidFill>
                  <a:schemeClr val="bg1"/>
                </a:solidFill>
                <a:latin typeface="Arial Rounded MT Bold" pitchFamily="34" charset="0"/>
              </a:rPr>
              <a:t>: Fluide à base d’eau et glycol. </a:t>
            </a:r>
            <a:endParaRPr kumimoji="0" lang="fr-FR" sz="2800" b="0" i="0" u="none" strike="noStrike" kern="1200" cap="none" spc="0" normalizeH="0" baseline="0" noProof="0" dirty="0">
              <a:ln>
                <a:noFill/>
              </a:ln>
              <a:solidFill>
                <a:schemeClr val="bg1"/>
              </a:solidFill>
              <a:effectLst/>
              <a:uLnTx/>
              <a:uFillTx/>
              <a:latin typeface="Arial Rounded MT Bold" pitchFamily="34" charset="0"/>
            </a:endParaRPr>
          </a:p>
        </p:txBody>
      </p:sp>
      <p:sp>
        <p:nvSpPr>
          <p:cNvPr id="5" name="Titre 1"/>
          <p:cNvSpPr txBox="1">
            <a:spLocks/>
          </p:cNvSpPr>
          <p:nvPr/>
        </p:nvSpPr>
        <p:spPr>
          <a:xfrm>
            <a:off x="500034" y="642918"/>
            <a:ext cx="8077200" cy="1673352"/>
          </a:xfrm>
          <a:prstGeom prst="rect">
            <a:avLst/>
          </a:prstGeom>
        </p:spPr>
        <p:txBody>
          <a:bodyPr vert="horz" lIns="91440" tIns="0" rIns="91440" bIns="0" rtlCol="0" anchor="ctr">
            <a:norm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700" b="1" i="0" u="none" strike="noStrike" kern="1200" cap="none" spc="0" normalizeH="0" baseline="0" noProof="0" dirty="0" smtClean="0">
                <a:ln>
                  <a:noFill/>
                </a:ln>
                <a:solidFill>
                  <a:schemeClr val="accent1">
                    <a:satMod val="150000"/>
                  </a:schemeClr>
                </a:solidFill>
                <a:effectLst/>
                <a:uLnTx/>
                <a:uFillTx/>
                <a:latin typeface="+mj-lt"/>
                <a:ea typeface="+mj-ea"/>
                <a:cs typeface="+mj-cs"/>
              </a:rPr>
              <a:t>Exemples d’huile minérales</a:t>
            </a:r>
            <a:endParaRPr kumimoji="0" lang="fr-FR" sz="4700" b="1" i="0" u="none" strike="noStrike" kern="1200" cap="none" spc="0" normalizeH="0" baseline="0" noProof="0" dirty="0">
              <a:ln>
                <a:noFill/>
              </a:ln>
              <a:solidFill>
                <a:schemeClr val="accent1">
                  <a:satMod val="150000"/>
                </a:schemeClr>
              </a:solidFill>
              <a:effectLst/>
              <a:uLnTx/>
              <a:uFillTx/>
              <a:latin typeface="+mj-lt"/>
              <a:ea typeface="+mj-ea"/>
              <a:cs typeface="+mj-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85720" y="2857496"/>
            <a:ext cx="8329642" cy="3429024"/>
          </a:xfrm>
          <a:prstGeom prst="rect">
            <a:avLst/>
          </a:prstGeom>
        </p:spPr>
        <p:txBody>
          <a:bodyPr vert="horz" lIns="146304" tIns="0" rIns="45720" bIns="0" rtlCol="0" anchor="t">
            <a:noAutofit/>
          </a:bodyPr>
          <a:lstStyle/>
          <a:p>
            <a:pPr lvl="0">
              <a:lnSpc>
                <a:spcPct val="150000"/>
              </a:lnSpc>
              <a:buClr>
                <a:schemeClr val="accent1"/>
              </a:buClr>
              <a:buSzPct val="80000"/>
            </a:pPr>
            <a:r>
              <a:rPr lang="fr-FR" sz="2800" b="1" dirty="0" smtClean="0">
                <a:solidFill>
                  <a:srgbClr val="FFC000"/>
                </a:solidFill>
                <a:latin typeface="Arial Rounded MT Bold" pitchFamily="34" charset="0"/>
              </a:rPr>
              <a:t>HFD :</a:t>
            </a:r>
            <a:r>
              <a:rPr lang="fr-FR" sz="2800" b="1" dirty="0" smtClean="0">
                <a:solidFill>
                  <a:schemeClr val="bg1"/>
                </a:solidFill>
                <a:latin typeface="Arial Rounded MT Bold" pitchFamily="34" charset="0"/>
              </a:rPr>
              <a:t> Fluide synthèse (sans eau), ester phosphorique ou hydrocarbure chloré. Ces fluides nécessitent l’utilisation de joints spéciaux, ils posent des problèmes pour la protection de l’environnement.</a:t>
            </a:r>
            <a:endParaRPr kumimoji="0" lang="fr-FR" sz="2800" b="0" i="0" u="none" strike="noStrike" kern="1200" cap="none" spc="0" normalizeH="0" baseline="0" noProof="0" dirty="0">
              <a:ln>
                <a:noFill/>
              </a:ln>
              <a:solidFill>
                <a:schemeClr val="bg1"/>
              </a:solidFill>
              <a:effectLst/>
              <a:uLnTx/>
              <a:uFillTx/>
              <a:latin typeface="Arial Rounded MT Bold" pitchFamily="34" charset="0"/>
            </a:endParaRPr>
          </a:p>
        </p:txBody>
      </p:sp>
      <p:sp>
        <p:nvSpPr>
          <p:cNvPr id="5" name="Titre 1"/>
          <p:cNvSpPr txBox="1">
            <a:spLocks/>
          </p:cNvSpPr>
          <p:nvPr/>
        </p:nvSpPr>
        <p:spPr>
          <a:xfrm>
            <a:off x="500034" y="642918"/>
            <a:ext cx="8077200" cy="1673352"/>
          </a:xfrm>
          <a:prstGeom prst="rect">
            <a:avLst/>
          </a:prstGeom>
        </p:spPr>
        <p:txBody>
          <a:bodyPr vert="horz" lIns="91440" tIns="0" rIns="91440" bIns="0" rtlCol="0" anchor="ctr">
            <a:norm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700" b="1" i="0" u="none" strike="noStrike" kern="1200" cap="none" spc="0" normalizeH="0" baseline="0" noProof="0" dirty="0" smtClean="0">
                <a:ln>
                  <a:noFill/>
                </a:ln>
                <a:solidFill>
                  <a:schemeClr val="accent1">
                    <a:satMod val="150000"/>
                  </a:schemeClr>
                </a:solidFill>
                <a:effectLst/>
                <a:uLnTx/>
                <a:uFillTx/>
                <a:latin typeface="+mj-lt"/>
                <a:ea typeface="+mj-ea"/>
                <a:cs typeface="+mj-cs"/>
              </a:rPr>
              <a:t>Exemples d’huile minérales</a:t>
            </a:r>
            <a:endParaRPr kumimoji="0" lang="fr-FR" sz="4700" b="1" i="0" u="none" strike="noStrike" kern="1200" cap="none" spc="0" normalizeH="0" baseline="0" noProof="0" dirty="0">
              <a:ln>
                <a:noFill/>
              </a:ln>
              <a:solidFill>
                <a:schemeClr val="accent1">
                  <a:satMod val="150000"/>
                </a:schemeClr>
              </a:solidFill>
              <a:effectLst/>
              <a:uLnTx/>
              <a:uFillTx/>
              <a:latin typeface="+mj-lt"/>
              <a:ea typeface="+mj-ea"/>
              <a:cs typeface="+mj-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571744"/>
            <a:ext cx="8443914" cy="3114675"/>
          </a:xfrm>
          <a:blipFill>
            <a:blip r:embed="rId2"/>
            <a:tile tx="0" ty="0" sx="100000" sy="100000" flip="none" algn="tl"/>
          </a:blipFill>
        </p:spPr>
        <p:txBody>
          <a:bodyPr/>
          <a:lstStyle/>
          <a:p>
            <a:pPr marL="0" indent="0">
              <a:lnSpc>
                <a:spcPct val="150000"/>
              </a:lnSpc>
              <a:buNone/>
            </a:pPr>
            <a:r>
              <a:rPr lang="fr-FR" dirty="0" smtClean="0">
                <a:solidFill>
                  <a:srgbClr val="FFC000"/>
                </a:solidFill>
                <a:latin typeface="Arial Rounded MT Bold" pitchFamily="34" charset="0"/>
              </a:rPr>
              <a:t>Les </a:t>
            </a:r>
            <a:r>
              <a:rPr lang="fr-FR" b="1" dirty="0" smtClean="0">
                <a:solidFill>
                  <a:srgbClr val="FFC000"/>
                </a:solidFill>
                <a:latin typeface="Arial Rounded MT Bold" pitchFamily="34" charset="0"/>
              </a:rPr>
              <a:t>huiles synthétiques</a:t>
            </a:r>
            <a:r>
              <a:rPr lang="fr-FR" i="1" dirty="0" smtClean="0">
                <a:solidFill>
                  <a:srgbClr val="FFC000"/>
                </a:solidFill>
                <a:latin typeface="Arial Rounded MT Bold" pitchFamily="34" charset="0"/>
              </a:rPr>
              <a:t> </a:t>
            </a:r>
            <a:r>
              <a:rPr lang="fr-FR" dirty="0" smtClean="0">
                <a:solidFill>
                  <a:srgbClr val="FFC000"/>
                </a:solidFill>
                <a:latin typeface="Arial Rounded MT Bold" pitchFamily="34" charset="0"/>
              </a:rPr>
              <a:t>sont obtenues par synthèse chimique. Leur utilisation nécessite parfois des précautions (tenues des joints, filtration, miscibilité). </a:t>
            </a:r>
          </a:p>
          <a:p>
            <a:pPr marL="0" indent="0">
              <a:defRPr/>
            </a:pPr>
            <a:endParaRPr lang="fr-FR" dirty="0"/>
          </a:p>
        </p:txBody>
      </p:sp>
      <p:sp>
        <p:nvSpPr>
          <p:cNvPr id="4" name="Larme 3"/>
          <p:cNvSpPr/>
          <p:nvPr/>
        </p:nvSpPr>
        <p:spPr bwMode="auto">
          <a:xfrm>
            <a:off x="3714750"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cs typeface="Arial" pitchFamily="34" charset="0"/>
            </a:endParaRPr>
          </a:p>
        </p:txBody>
      </p:sp>
      <p:sp>
        <p:nvSpPr>
          <p:cNvPr id="8" name="Titre 1"/>
          <p:cNvSpPr>
            <a:spLocks noGrp="1"/>
          </p:cNvSpPr>
          <p:nvPr>
            <p:ph type="title"/>
          </p:nvPr>
        </p:nvSpPr>
        <p:spPr>
          <a:xfrm>
            <a:off x="1357290" y="428604"/>
            <a:ext cx="6643734" cy="128588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smtClean="0"/>
              <a:t>Huiles de synthèse</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571744"/>
            <a:ext cx="8443914" cy="3786214"/>
          </a:xfrm>
          <a:blipFill>
            <a:blip r:embed="rId2"/>
            <a:tile tx="0" ty="0" sx="100000" sy="100000" flip="none" algn="tl"/>
          </a:blipFill>
        </p:spPr>
        <p:txBody>
          <a:bodyPr>
            <a:normAutofit fontScale="70000" lnSpcReduction="20000"/>
          </a:bodyPr>
          <a:lstStyle/>
          <a:p>
            <a:pPr marL="0" indent="0">
              <a:lnSpc>
                <a:spcPct val="150000"/>
              </a:lnSpc>
              <a:buNone/>
            </a:pPr>
            <a:r>
              <a:rPr lang="fr-FR" dirty="0" smtClean="0">
                <a:solidFill>
                  <a:srgbClr val="FFC000"/>
                </a:solidFill>
                <a:latin typeface="Arial Rounded MT Bold" pitchFamily="34" charset="0"/>
              </a:rPr>
              <a:t>Pour la production d'huile minérale on extrait du pétrole certaines catégories de molécules. Mais le procédé n'est pas parfait: les molécules obtenues sont de tailles différentes, ce qui nuit à l'homogénéité de l'huile et limite ses possibilités d'application. Des produits indésirables restent également dans cette huile de base (par exemple : paraffines, solvants légers...)</a:t>
            </a:r>
            <a:endParaRPr lang="fr-FR" dirty="0">
              <a:solidFill>
                <a:srgbClr val="FFC000"/>
              </a:solidFill>
              <a:latin typeface="Arial Rounded MT Bold" pitchFamily="34" charset="0"/>
            </a:endParaRPr>
          </a:p>
        </p:txBody>
      </p:sp>
      <p:sp>
        <p:nvSpPr>
          <p:cNvPr id="4" name="Larme 3"/>
          <p:cNvSpPr/>
          <p:nvPr/>
        </p:nvSpPr>
        <p:spPr bwMode="auto">
          <a:xfrm>
            <a:off x="3714750"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cs typeface="Arial" pitchFamily="34" charset="0"/>
            </a:endParaRPr>
          </a:p>
        </p:txBody>
      </p:sp>
      <p:sp>
        <p:nvSpPr>
          <p:cNvPr id="8" name="Titre 1"/>
          <p:cNvSpPr>
            <a:spLocks noGrp="1"/>
          </p:cNvSpPr>
          <p:nvPr>
            <p:ph type="title"/>
          </p:nvPr>
        </p:nvSpPr>
        <p:spPr>
          <a:xfrm>
            <a:off x="1357290" y="428604"/>
            <a:ext cx="6643734" cy="128588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smtClean="0"/>
              <a:t>Huiles de synthèse</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571744"/>
            <a:ext cx="8443914" cy="3786214"/>
          </a:xfrm>
          <a:blipFill>
            <a:blip r:embed="rId2"/>
            <a:tile tx="0" ty="0" sx="100000" sy="100000" flip="none" algn="tl"/>
          </a:blipFill>
        </p:spPr>
        <p:txBody>
          <a:bodyPr>
            <a:normAutofit fontScale="70000" lnSpcReduction="20000"/>
          </a:bodyPr>
          <a:lstStyle/>
          <a:p>
            <a:pPr marL="0" indent="0">
              <a:lnSpc>
                <a:spcPct val="150000"/>
              </a:lnSpc>
              <a:buNone/>
            </a:pPr>
            <a:r>
              <a:rPr lang="fr-FR" dirty="0" smtClean="0">
                <a:solidFill>
                  <a:srgbClr val="FFC000"/>
                </a:solidFill>
                <a:latin typeface="Arial Rounded MT Bold" pitchFamily="34" charset="0"/>
              </a:rPr>
              <a:t>Dans le cas de l'huile synthétique, au contraire, on fabrique la molécule dont on a précisément besoin, si bien que l'on obtient une huile de base dont le comportement est voisin de celui d'un corps pur. En créant un produit dont les propriétés physiques et chimiques sont prédéterminées, on fait mieux que la nature. On rajoute ensuite les additifs nécessaires pour répondre à un service voulu. </a:t>
            </a:r>
            <a:endParaRPr lang="fr-FR" dirty="0">
              <a:solidFill>
                <a:srgbClr val="FFC000"/>
              </a:solidFill>
              <a:latin typeface="Arial Rounded MT Bold" pitchFamily="34" charset="0"/>
            </a:endParaRPr>
          </a:p>
        </p:txBody>
      </p:sp>
      <p:sp>
        <p:nvSpPr>
          <p:cNvPr id="4" name="Larme 3"/>
          <p:cNvSpPr/>
          <p:nvPr/>
        </p:nvSpPr>
        <p:spPr bwMode="auto">
          <a:xfrm>
            <a:off x="3714750"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cs typeface="Arial" pitchFamily="34" charset="0"/>
            </a:endParaRPr>
          </a:p>
        </p:txBody>
      </p:sp>
      <p:sp>
        <p:nvSpPr>
          <p:cNvPr id="8" name="Titre 1"/>
          <p:cNvSpPr>
            <a:spLocks noGrp="1"/>
          </p:cNvSpPr>
          <p:nvPr>
            <p:ph type="title"/>
          </p:nvPr>
        </p:nvSpPr>
        <p:spPr>
          <a:xfrm>
            <a:off x="1357290" y="428604"/>
            <a:ext cx="6643734" cy="128588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smtClean="0"/>
              <a:t>Huiles de synthèse</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571744"/>
            <a:ext cx="8443914" cy="3786214"/>
          </a:xfrm>
          <a:blipFill>
            <a:blip r:embed="rId2"/>
            <a:tile tx="0" ty="0" sx="100000" sy="100000" flip="none" algn="tl"/>
          </a:blipFill>
        </p:spPr>
        <p:txBody>
          <a:bodyPr>
            <a:normAutofit fontScale="77500" lnSpcReduction="20000"/>
          </a:bodyPr>
          <a:lstStyle/>
          <a:p>
            <a:pPr marL="0" indent="0">
              <a:lnSpc>
                <a:spcPct val="150000"/>
              </a:lnSpc>
              <a:buNone/>
            </a:pPr>
            <a:r>
              <a:rPr lang="fr-FR" dirty="0" smtClean="0">
                <a:solidFill>
                  <a:srgbClr val="FFC000"/>
                </a:solidFill>
                <a:latin typeface="Arial Rounded MT Bold" pitchFamily="34" charset="0"/>
              </a:rPr>
              <a:t>Ces huiles ont des performances élevées, en particulier pour des objectifs et des conditions de service difficiles. De plus, le choix d'un lubrifiant synthétique dépend du problème posé. Les mélanges d'huiles de base d'origines différentes sont parfois possibles, toutefois une huile dite "synthétique" doit contenir moins de 15% d'huile minérale. </a:t>
            </a:r>
            <a:endParaRPr lang="fr-FR" dirty="0">
              <a:solidFill>
                <a:srgbClr val="FFC000"/>
              </a:solidFill>
              <a:latin typeface="Arial Rounded MT Bold" pitchFamily="34" charset="0"/>
            </a:endParaRPr>
          </a:p>
        </p:txBody>
      </p:sp>
      <p:sp>
        <p:nvSpPr>
          <p:cNvPr id="4" name="Larme 3"/>
          <p:cNvSpPr/>
          <p:nvPr/>
        </p:nvSpPr>
        <p:spPr bwMode="auto">
          <a:xfrm>
            <a:off x="3714750"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cs typeface="Arial" pitchFamily="34" charset="0"/>
            </a:endParaRPr>
          </a:p>
        </p:txBody>
      </p:sp>
      <p:sp>
        <p:nvSpPr>
          <p:cNvPr id="8" name="Titre 1"/>
          <p:cNvSpPr>
            <a:spLocks noGrp="1"/>
          </p:cNvSpPr>
          <p:nvPr>
            <p:ph type="title"/>
          </p:nvPr>
        </p:nvSpPr>
        <p:spPr>
          <a:xfrm>
            <a:off x="1357290" y="428604"/>
            <a:ext cx="6643734" cy="128588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smtClean="0"/>
              <a:t>Huiles de synthèse</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63" y="2500313"/>
            <a:ext cx="8229600" cy="3614737"/>
          </a:xfrm>
          <a:blipFill>
            <a:blip r:embed="rId2"/>
            <a:tile tx="0" ty="0" sx="100000" sy="100000" flip="none" algn="tl"/>
          </a:blipFill>
        </p:spPr>
        <p:txBody>
          <a:bodyPr/>
          <a:lstStyle/>
          <a:p>
            <a:pPr algn="l">
              <a:buFont typeface="Wingdings" pitchFamily="2" charset="2"/>
              <a:buNone/>
              <a:defRPr/>
            </a:pPr>
            <a:r>
              <a:rPr lang="fr-FR" dirty="0" smtClean="0">
                <a:solidFill>
                  <a:srgbClr val="FFFF00"/>
                </a:solidFill>
              </a:rPr>
              <a:t>Les </a:t>
            </a:r>
            <a:r>
              <a:rPr lang="fr-FR" b="1" dirty="0" smtClean="0">
                <a:solidFill>
                  <a:srgbClr val="FFFF00"/>
                </a:solidFill>
              </a:rPr>
              <a:t>graisses</a:t>
            </a:r>
            <a:r>
              <a:rPr lang="fr-FR" i="1" dirty="0" smtClean="0">
                <a:solidFill>
                  <a:srgbClr val="FFFF00"/>
                </a:solidFill>
              </a:rPr>
              <a:t> </a:t>
            </a:r>
            <a:r>
              <a:rPr lang="fr-FR" dirty="0" smtClean="0">
                <a:solidFill>
                  <a:srgbClr val="FFFF00"/>
                </a:solidFill>
              </a:rPr>
              <a:t>sont des huiles minérales ou synthétiques épaissies par un gélifiant (savon ou argile colloïdale). </a:t>
            </a:r>
          </a:p>
          <a:p>
            <a:pPr algn="l">
              <a:buFont typeface="Wingdings" pitchFamily="2" charset="2"/>
              <a:buNone/>
              <a:defRPr/>
            </a:pPr>
            <a:r>
              <a:rPr lang="fr-FR" dirty="0" smtClean="0">
                <a:solidFill>
                  <a:srgbClr val="FFFF00"/>
                </a:solidFill>
              </a:rPr>
              <a:t>Leur consistance est fonction de la teneur en gélifiant. Leur utilisation principale est le graissage des roulements et des articulations. </a:t>
            </a:r>
          </a:p>
          <a:p>
            <a:pPr algn="l">
              <a:buFont typeface="Wingdings" pitchFamily="2" charset="2"/>
              <a:buNone/>
              <a:defRPr/>
            </a:pPr>
            <a:endParaRPr lang="fr-FR" dirty="0"/>
          </a:p>
        </p:txBody>
      </p:sp>
      <p:grpSp>
        <p:nvGrpSpPr>
          <p:cNvPr id="2" name="Group 28"/>
          <p:cNvGrpSpPr>
            <a:grpSpLocks/>
          </p:cNvGrpSpPr>
          <p:nvPr/>
        </p:nvGrpSpPr>
        <p:grpSpPr bwMode="auto">
          <a:xfrm>
            <a:off x="6858000" y="214313"/>
            <a:ext cx="1900238" cy="1809750"/>
            <a:chOff x="340" y="300"/>
            <a:chExt cx="1197" cy="1140"/>
          </a:xfrm>
        </p:grpSpPr>
        <p:sp>
          <p:nvSpPr>
            <p:cNvPr id="5" name="Document" descr="قطيرات ماء"/>
            <p:cNvSpPr>
              <a:spLocks noEditPoints="1" noChangeArrowheads="1"/>
            </p:cNvSpPr>
            <p:nvPr/>
          </p:nvSpPr>
          <p:spPr bwMode="auto">
            <a:xfrm>
              <a:off x="340" y="300"/>
              <a:ext cx="1197" cy="114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blipFill dpi="0" rotWithShape="1">
              <a:blip r:embed="rId3"/>
              <a:srcRect/>
              <a:tile tx="0" ty="0" sx="100000" sy="100000" flip="none" algn="tl"/>
            </a:blipFill>
            <a:ln w="9525">
              <a:solidFill>
                <a:srgbClr val="000000"/>
              </a:solidFill>
              <a:miter lim="800000"/>
              <a:headEnd/>
              <a:tailEnd/>
            </a:ln>
            <a:effectLst>
              <a:outerShdw dist="107763" dir="2700000" algn="ctr" rotWithShape="0">
                <a:srgbClr val="808080"/>
              </a:outerShdw>
            </a:effectLst>
          </p:spPr>
          <p:txBody>
            <a:bodyPr/>
            <a:lstStyle/>
            <a:p>
              <a:pPr>
                <a:defRPr/>
              </a:pPr>
              <a:endParaRPr lang="ar-DZ">
                <a:cs typeface="Arial" pitchFamily="34" charset="0"/>
              </a:endParaRPr>
            </a:p>
          </p:txBody>
        </p:sp>
        <p:sp>
          <p:nvSpPr>
            <p:cNvPr id="112645" name="Text Box 25"/>
            <p:cNvSpPr txBox="1">
              <a:spLocks noChangeArrowheads="1"/>
            </p:cNvSpPr>
            <p:nvPr/>
          </p:nvSpPr>
          <p:spPr bwMode="auto">
            <a:xfrm>
              <a:off x="476" y="663"/>
              <a:ext cx="907" cy="601"/>
            </a:xfrm>
            <a:prstGeom prst="rect">
              <a:avLst/>
            </a:prstGeom>
            <a:noFill/>
            <a:ln w="9525">
              <a:noFill/>
              <a:miter lim="800000"/>
              <a:headEnd/>
              <a:tailEnd/>
            </a:ln>
          </p:spPr>
          <p:txBody>
            <a:bodyPr>
              <a:spAutoFit/>
            </a:bodyPr>
            <a:lstStyle/>
            <a:p>
              <a:pPr rtl="1">
                <a:spcBef>
                  <a:spcPct val="50000"/>
                </a:spcBef>
              </a:pPr>
              <a:r>
                <a:rPr lang="fr-FR" sz="2800" b="1" dirty="0">
                  <a:effectLst/>
                </a:rPr>
                <a:t>Graisse</a:t>
              </a:r>
              <a:r>
                <a:rPr lang="fr-FR" sz="2800" b="1" dirty="0">
                  <a:solidFill>
                    <a:schemeClr val="bg2"/>
                  </a:solidFill>
                  <a:effectLst/>
                </a:rPr>
                <a:t>s</a:t>
              </a:r>
              <a:r>
                <a:rPr lang="fr-FR" sz="2800" dirty="0">
                  <a:solidFill>
                    <a:schemeClr val="bg2"/>
                  </a:solidFill>
                  <a:effectLst/>
                </a:rPr>
                <a:t>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Rôle des fluides hydrauliques </a:t>
            </a: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785786" y="2714620"/>
            <a:ext cx="8022336" cy="3743340"/>
          </a:xfrm>
        </p:spPr>
        <p:txBody>
          <a:bodyPr>
            <a:normAutofit/>
          </a:bodyPr>
          <a:lstStyle/>
          <a:p>
            <a:pPr>
              <a:lnSpc>
                <a:spcPct val="150000"/>
              </a:lnSpc>
            </a:pPr>
            <a:r>
              <a:rPr lang="fr-FR" sz="2400" dirty="0" smtClean="0">
                <a:solidFill>
                  <a:schemeClr val="bg1"/>
                </a:solidFill>
                <a:latin typeface="Arial Rounded MT Bold" pitchFamily="34" charset="0"/>
              </a:rPr>
              <a:t>Les fluides hydrauliques ont pour rôle de transmettre l’énergie fournie par la pompe aux organes récepteurs tels que les vérins et les moteurs hydrauliques. Ils doivent présenter des qualités suffisantes pour assurer un bon fonctionnement avec un rendement optimum </a:t>
            </a:r>
            <a:endParaRPr lang="fr-FR" sz="2400" dirty="0">
              <a:solidFill>
                <a:schemeClr val="bg1"/>
              </a:solidFill>
              <a:latin typeface="Arial Rounded MT Bold" pitchFamily="34" charset="0"/>
            </a:endParaRPr>
          </a:p>
        </p:txBody>
      </p:sp>
      <p:sp>
        <p:nvSpPr>
          <p:cNvPr id="4" name="Titre 1"/>
          <p:cNvSpPr>
            <a:spLocks noGrp="1"/>
          </p:cNvSpPr>
          <p:nvPr>
            <p:ph type="title"/>
          </p:nvPr>
        </p:nvSpPr>
        <p:spPr>
          <a:xfrm>
            <a:off x="714348" y="285728"/>
            <a:ext cx="8013192" cy="1636776"/>
          </a:xfrm>
        </p:spPr>
        <p:txBody>
          <a:bodyPr anchor="ctr"/>
          <a:lstStyle/>
          <a:p>
            <a:r>
              <a:rPr lang="fr-FR" dirty="0" smtClean="0"/>
              <a:t>Rôle des fluides hydrauliques </a:t>
            </a:r>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785786" y="3000372"/>
            <a:ext cx="8022336" cy="2071702"/>
          </a:xfrm>
        </p:spPr>
        <p:txBody>
          <a:bodyPr>
            <a:normAutofit/>
          </a:bodyPr>
          <a:lstStyle/>
          <a:p>
            <a:pPr>
              <a:lnSpc>
                <a:spcPct val="150000"/>
              </a:lnSpc>
            </a:pPr>
            <a:r>
              <a:rPr lang="fr-FR" sz="2400" b="1" i="1" dirty="0" smtClean="0">
                <a:solidFill>
                  <a:schemeClr val="bg1"/>
                </a:solidFill>
                <a:latin typeface="Arial Rounded MT Bold" pitchFamily="34" charset="0"/>
              </a:rPr>
              <a:t>Le fluide a donc deux fonctions possibles : </a:t>
            </a:r>
          </a:p>
          <a:p>
            <a:pPr>
              <a:lnSpc>
                <a:spcPct val="150000"/>
              </a:lnSpc>
            </a:pPr>
            <a:r>
              <a:rPr lang="fr-FR" sz="2400" dirty="0" smtClean="0">
                <a:solidFill>
                  <a:schemeClr val="bg1"/>
                </a:solidFill>
                <a:latin typeface="Arial Rounded MT Bold" pitchFamily="34" charset="0"/>
              </a:rPr>
              <a:t>• Transmettre l’énergie </a:t>
            </a:r>
          </a:p>
          <a:p>
            <a:pPr>
              <a:lnSpc>
                <a:spcPct val="150000"/>
              </a:lnSpc>
            </a:pPr>
            <a:r>
              <a:rPr lang="fr-FR" sz="2400" dirty="0" smtClean="0">
                <a:solidFill>
                  <a:schemeClr val="bg1"/>
                </a:solidFill>
                <a:latin typeface="Arial Rounded MT Bold" pitchFamily="34" charset="0"/>
              </a:rPr>
              <a:t>• Lubrifier et protéger.</a:t>
            </a:r>
            <a:endParaRPr lang="fr-FR" sz="2400" dirty="0">
              <a:solidFill>
                <a:schemeClr val="bg1"/>
              </a:solidFill>
              <a:latin typeface="Arial Rounded MT Bold" pitchFamily="34" charset="0"/>
            </a:endParaRPr>
          </a:p>
        </p:txBody>
      </p:sp>
      <p:sp>
        <p:nvSpPr>
          <p:cNvPr id="4" name="Titre 1"/>
          <p:cNvSpPr>
            <a:spLocks noGrp="1"/>
          </p:cNvSpPr>
          <p:nvPr>
            <p:ph type="title"/>
          </p:nvPr>
        </p:nvSpPr>
        <p:spPr>
          <a:xfrm>
            <a:off x="714348" y="285728"/>
            <a:ext cx="8013192" cy="1636776"/>
          </a:xfrm>
        </p:spPr>
        <p:txBody>
          <a:bodyPr anchor="ctr"/>
          <a:lstStyle/>
          <a:p>
            <a:r>
              <a:rPr lang="fr-FR" dirty="0" smtClean="0"/>
              <a:t>Rôle des fluides hydrauliques </a:t>
            </a:r>
            <a:endParaRPr lang="fr-FR" dirty="0"/>
          </a:p>
        </p:txBody>
      </p:sp>
      <p:sp>
        <p:nvSpPr>
          <p:cNvPr id="5" name="Rectangle 4"/>
          <p:cNvSpPr/>
          <p:nvPr/>
        </p:nvSpPr>
        <p:spPr>
          <a:xfrm>
            <a:off x="428596" y="5286388"/>
            <a:ext cx="8429684" cy="1129155"/>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nSpc>
                <a:spcPct val="150000"/>
              </a:lnSpc>
            </a:pPr>
            <a:r>
              <a:rPr lang="fr-FR" sz="2400" dirty="0" smtClean="0">
                <a:solidFill>
                  <a:schemeClr val="bg1"/>
                </a:solidFill>
                <a:latin typeface="Arial Rounded MT Bold" pitchFamily="34" charset="0"/>
              </a:rPr>
              <a:t>Pour remplir ses deux fonctions L’huile doit avoir les caractéristiques suivantes : </a:t>
            </a:r>
            <a:endParaRPr lang="fr-FR" sz="2400" dirty="0">
              <a:solidFill>
                <a:schemeClr val="bg1"/>
              </a:solidFill>
              <a:latin typeface="Arial Rounded MT Bold"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sz="3600" dirty="0" smtClean="0">
                <a:latin typeface="Arial Rounded MT Bold" pitchFamily="34" charset="0"/>
              </a:rPr>
              <a:t>On peut classer les fluides en deux groupes : </a:t>
            </a:r>
          </a:p>
          <a:p>
            <a:pPr marL="0" indent="0">
              <a:buNone/>
            </a:pPr>
            <a:r>
              <a:rPr lang="fr-FR" sz="3600" dirty="0" smtClean="0">
                <a:latin typeface="Arial Rounded MT Bold" pitchFamily="34" charset="0"/>
              </a:rPr>
              <a:t>des liquides et des gaz. </a:t>
            </a:r>
          </a:p>
          <a:p>
            <a:pPr marL="0" indent="0">
              <a:buNone/>
            </a:pPr>
            <a:r>
              <a:rPr lang="fr-FR" sz="3600" dirty="0" smtClean="0">
                <a:latin typeface="Arial Rounded MT Bold" pitchFamily="34" charset="0"/>
              </a:rPr>
              <a:t>Les liquides ont un volume propre tant disque les gaz occupent tout le volume qui lui sont offert </a:t>
            </a:r>
            <a:endParaRPr lang="fr-FR" sz="3600" dirty="0">
              <a:latin typeface="Arial Rounded MT Bold" pitchFamily="34" charset="0"/>
            </a:endParaRPr>
          </a:p>
        </p:txBody>
      </p:sp>
      <p:sp>
        <p:nvSpPr>
          <p:cNvPr id="4" name="Titre 1"/>
          <p:cNvSpPr>
            <a:spLocks noGrp="1"/>
          </p:cNvSpPr>
          <p:nvPr>
            <p:ph type="title"/>
          </p:nvPr>
        </p:nvSpPr>
        <p:spPr/>
        <p:txBody>
          <a:bodyPr>
            <a:normAutofit fontScale="90000"/>
          </a:bodyPr>
          <a:lstStyle/>
          <a:p>
            <a:pPr algn="ctr"/>
            <a:r>
              <a:rPr lang="fr-FR" dirty="0" smtClean="0"/>
              <a:t/>
            </a:r>
            <a:br>
              <a:rPr lang="fr-FR" dirty="0" smtClean="0"/>
            </a:br>
            <a:r>
              <a:rPr lang="fr-FR" dirty="0" smtClean="0">
                <a:latin typeface="Algerian" pitchFamily="82" charset="0"/>
              </a:rPr>
              <a:t>Les fluides hydrauliques </a:t>
            </a:r>
            <a:br>
              <a:rPr lang="fr-FR" dirty="0" smtClean="0">
                <a:latin typeface="Algerian" pitchFamily="82" charset="0"/>
              </a:rPr>
            </a:br>
            <a:endParaRPr lang="fr-FR" dirty="0">
              <a:latin typeface="Algerian" pitchFamily="82"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14348" y="285728"/>
            <a:ext cx="8013192" cy="1636776"/>
          </a:xfrm>
        </p:spPr>
        <p:txBody>
          <a:bodyPr anchor="ctr">
            <a:normAutofit/>
          </a:bodyPr>
          <a:lstStyle/>
          <a:p>
            <a:pPr algn="ctr"/>
            <a:r>
              <a:rPr lang="fr-FR" sz="3600" dirty="0" smtClean="0">
                <a:latin typeface="Arial Rounded MT Bold" pitchFamily="34" charset="0"/>
              </a:rPr>
              <a:t>Les caractéristiques des fluides hydrauliques</a:t>
            </a:r>
            <a:endParaRPr lang="fr-FR" sz="3600" dirty="0">
              <a:latin typeface="Arial Rounded MT Bold" pitchFamily="34" charset="0"/>
            </a:endParaRPr>
          </a:p>
        </p:txBody>
      </p:sp>
      <p:sp>
        <p:nvSpPr>
          <p:cNvPr id="5" name="Rectangle 4"/>
          <p:cNvSpPr/>
          <p:nvPr/>
        </p:nvSpPr>
        <p:spPr>
          <a:xfrm>
            <a:off x="428596" y="3286124"/>
            <a:ext cx="8429684"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buFont typeface="Arial" pitchFamily="34" charset="0"/>
              <a:buChar char="•"/>
            </a:pPr>
            <a:r>
              <a:rPr lang="fr-FR" sz="2400" dirty="0" smtClean="0">
                <a:solidFill>
                  <a:schemeClr val="bg1"/>
                </a:solidFill>
                <a:latin typeface="Arial Rounded MT Bold" pitchFamily="34" charset="0"/>
              </a:rPr>
              <a:t>Viscosité appropriée ; </a:t>
            </a:r>
          </a:p>
          <a:p>
            <a:pPr>
              <a:lnSpc>
                <a:spcPct val="150000"/>
              </a:lnSpc>
              <a:buFont typeface="Arial" pitchFamily="34" charset="0"/>
              <a:buChar char="•"/>
            </a:pPr>
            <a:r>
              <a:rPr lang="fr-FR" sz="2400" dirty="0" smtClean="0">
                <a:solidFill>
                  <a:schemeClr val="bg1"/>
                </a:solidFill>
                <a:latin typeface="Arial Rounded MT Bold" pitchFamily="34" charset="0"/>
              </a:rPr>
              <a:t>Variation de la viscosité, en fonction de la température, la plus faible possible; </a:t>
            </a:r>
          </a:p>
          <a:p>
            <a:pPr>
              <a:lnSpc>
                <a:spcPct val="150000"/>
              </a:lnSpc>
              <a:buFont typeface="Arial" pitchFamily="34" charset="0"/>
              <a:buChar char="•"/>
            </a:pPr>
            <a:r>
              <a:rPr lang="fr-FR" sz="2400" dirty="0" err="1" smtClean="0">
                <a:solidFill>
                  <a:schemeClr val="bg1"/>
                </a:solidFill>
                <a:latin typeface="Arial Rounded MT Bold" pitchFamily="34" charset="0"/>
              </a:rPr>
              <a:t>Pompabilité</a:t>
            </a:r>
            <a:r>
              <a:rPr lang="fr-FR" sz="2400" dirty="0" smtClean="0">
                <a:solidFill>
                  <a:schemeClr val="bg1"/>
                </a:solidFill>
                <a:latin typeface="Arial Rounded MT Bold" pitchFamily="34" charset="0"/>
              </a:rPr>
              <a:t> à la température minimale d’utilisation;</a:t>
            </a:r>
            <a:endParaRPr lang="fr-FR" sz="2400" dirty="0">
              <a:solidFill>
                <a:schemeClr val="bg1"/>
              </a:solidFill>
              <a:latin typeface="Arial Rounded MT Bold"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14348" y="285728"/>
            <a:ext cx="8013192" cy="1636776"/>
          </a:xfrm>
        </p:spPr>
        <p:txBody>
          <a:bodyPr anchor="ctr">
            <a:normAutofit/>
          </a:bodyPr>
          <a:lstStyle/>
          <a:p>
            <a:pPr algn="ctr"/>
            <a:r>
              <a:rPr lang="fr-FR" sz="3600" dirty="0" smtClean="0">
                <a:latin typeface="Arial Rounded MT Bold" pitchFamily="34" charset="0"/>
              </a:rPr>
              <a:t>Les caractéristiques des fluides hydrauliques</a:t>
            </a:r>
            <a:endParaRPr lang="fr-FR" sz="3600" dirty="0">
              <a:latin typeface="Arial Rounded MT Bold" pitchFamily="34" charset="0"/>
            </a:endParaRPr>
          </a:p>
        </p:txBody>
      </p:sp>
      <p:sp>
        <p:nvSpPr>
          <p:cNvPr id="5" name="Rectangle 4"/>
          <p:cNvSpPr/>
          <p:nvPr/>
        </p:nvSpPr>
        <p:spPr>
          <a:xfrm>
            <a:off x="428596" y="3286124"/>
            <a:ext cx="8429684" cy="223715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buFont typeface="Arial" pitchFamily="34" charset="0"/>
              <a:buChar char="•"/>
            </a:pPr>
            <a:r>
              <a:rPr lang="fr-FR" sz="2400" dirty="0" smtClean="0">
                <a:latin typeface="Arial Rounded MT Bold" pitchFamily="34" charset="0"/>
              </a:rPr>
              <a:t>Faible compressibilité due à la présence d’air; </a:t>
            </a:r>
          </a:p>
          <a:p>
            <a:pPr>
              <a:lnSpc>
                <a:spcPct val="150000"/>
              </a:lnSpc>
              <a:buFont typeface="Arial" pitchFamily="34" charset="0"/>
              <a:buChar char="•"/>
            </a:pPr>
            <a:r>
              <a:rPr lang="fr-FR" sz="2400" dirty="0" smtClean="0">
                <a:latin typeface="Arial Rounded MT Bold" pitchFamily="34" charset="0"/>
              </a:rPr>
              <a:t>Absence de moussage; </a:t>
            </a:r>
          </a:p>
          <a:p>
            <a:pPr>
              <a:lnSpc>
                <a:spcPct val="150000"/>
              </a:lnSpc>
              <a:buFont typeface="Arial" pitchFamily="34" charset="0"/>
              <a:buChar char="•"/>
            </a:pPr>
            <a:r>
              <a:rPr lang="fr-FR" sz="2400" dirty="0" smtClean="0">
                <a:latin typeface="Arial Rounded MT Bold" pitchFamily="34" charset="0"/>
              </a:rPr>
              <a:t>Désaération rapide ; </a:t>
            </a:r>
          </a:p>
          <a:p>
            <a:pPr>
              <a:lnSpc>
                <a:spcPct val="150000"/>
              </a:lnSpc>
              <a:buFont typeface="Arial" pitchFamily="34" charset="0"/>
              <a:buChar char="•"/>
            </a:pPr>
            <a:r>
              <a:rPr lang="fr-FR" sz="2400" dirty="0" smtClean="0">
                <a:latin typeface="Arial Rounded MT Bold" pitchFamily="34" charset="0"/>
              </a:rPr>
              <a:t>Propriétés anti-usure ; </a:t>
            </a:r>
            <a:endParaRPr lang="fr-FR" sz="2400" dirty="0">
              <a:solidFill>
                <a:schemeClr val="bg1"/>
              </a:solidFill>
              <a:latin typeface="Arial Rounded MT Bold"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14348" y="285728"/>
            <a:ext cx="8013192" cy="1636776"/>
          </a:xfrm>
        </p:spPr>
        <p:txBody>
          <a:bodyPr anchor="ctr">
            <a:normAutofit/>
          </a:bodyPr>
          <a:lstStyle/>
          <a:p>
            <a:pPr algn="ctr"/>
            <a:r>
              <a:rPr lang="fr-FR" sz="3600" dirty="0" smtClean="0">
                <a:latin typeface="Arial Rounded MT Bold" pitchFamily="34" charset="0"/>
              </a:rPr>
              <a:t>Les caractéristiques des fluides hydrauliques</a:t>
            </a:r>
            <a:endParaRPr lang="fr-FR" sz="3600" dirty="0">
              <a:latin typeface="Arial Rounded MT Bold" pitchFamily="34" charset="0"/>
            </a:endParaRPr>
          </a:p>
        </p:txBody>
      </p:sp>
      <p:sp>
        <p:nvSpPr>
          <p:cNvPr id="5" name="Rectangle 4"/>
          <p:cNvSpPr/>
          <p:nvPr/>
        </p:nvSpPr>
        <p:spPr>
          <a:xfrm>
            <a:off x="428596" y="3286124"/>
            <a:ext cx="8429684" cy="286232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buFont typeface="Arial" pitchFamily="34" charset="0"/>
              <a:buChar char="•"/>
            </a:pPr>
            <a:r>
              <a:rPr lang="fr-FR" sz="2400" dirty="0" smtClean="0">
                <a:latin typeface="Arial Rounded MT Bold" pitchFamily="34" charset="0"/>
              </a:rPr>
              <a:t>Propriétés </a:t>
            </a:r>
            <a:r>
              <a:rPr lang="fr-FR" sz="2400" dirty="0" err="1" smtClean="0">
                <a:latin typeface="Arial Rounded MT Bold" pitchFamily="34" charset="0"/>
              </a:rPr>
              <a:t>anti-rouille</a:t>
            </a:r>
            <a:r>
              <a:rPr lang="fr-FR" sz="2400" dirty="0" smtClean="0">
                <a:latin typeface="Arial Rounded MT Bold" pitchFamily="34" charset="0"/>
              </a:rPr>
              <a:t>, </a:t>
            </a:r>
            <a:r>
              <a:rPr lang="fr-FR" sz="2400" dirty="0" err="1" smtClean="0">
                <a:latin typeface="Arial Rounded MT Bold" pitchFamily="34" charset="0"/>
              </a:rPr>
              <a:t>anti-corrosive</a:t>
            </a:r>
            <a:r>
              <a:rPr lang="fr-FR" sz="2400" dirty="0" smtClean="0">
                <a:latin typeface="Arial Rounded MT Bold" pitchFamily="34" charset="0"/>
              </a:rPr>
              <a:t> et résistance à l’oxydation ; </a:t>
            </a:r>
          </a:p>
          <a:p>
            <a:pPr>
              <a:lnSpc>
                <a:spcPct val="150000"/>
              </a:lnSpc>
              <a:buFont typeface="Arial" pitchFamily="34" charset="0"/>
              <a:buChar char="•"/>
            </a:pPr>
            <a:r>
              <a:rPr lang="fr-FR" sz="2400" dirty="0" smtClean="0">
                <a:latin typeface="Arial Rounded MT Bold" pitchFamily="34" charset="0"/>
              </a:rPr>
              <a:t>Stabilité des propriétés ; </a:t>
            </a:r>
          </a:p>
          <a:p>
            <a:pPr>
              <a:lnSpc>
                <a:spcPct val="150000"/>
              </a:lnSpc>
              <a:buFont typeface="Arial" pitchFamily="34" charset="0"/>
              <a:buChar char="•"/>
            </a:pPr>
            <a:r>
              <a:rPr lang="fr-FR" sz="2400" dirty="0" smtClean="0">
                <a:latin typeface="Arial Rounded MT Bold" pitchFamily="34" charset="0"/>
              </a:rPr>
              <a:t>Résistance à l’oxydation ; </a:t>
            </a:r>
          </a:p>
          <a:p>
            <a:pPr>
              <a:lnSpc>
                <a:spcPct val="150000"/>
              </a:lnSpc>
              <a:buFont typeface="Arial" pitchFamily="34" charset="0"/>
              <a:buChar char="•"/>
            </a:pPr>
            <a:r>
              <a:rPr lang="fr-FR" sz="2400" dirty="0" smtClean="0">
                <a:latin typeface="Arial Rounded MT Bold" pitchFamily="34" charset="0"/>
              </a:rPr>
              <a:t>Résistance au cisaillement. </a:t>
            </a:r>
            <a:endParaRPr lang="fr-FR" sz="2400" dirty="0">
              <a:solidFill>
                <a:schemeClr val="bg1"/>
              </a:solidFill>
              <a:latin typeface="Arial Rounded MT Bold"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Choix d'un fluide hydraulique </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b="1" dirty="0" smtClean="0">
                <a:latin typeface="Arial Rounded MT Bold" pitchFamily="34" charset="0"/>
              </a:rPr>
              <a:t>Les critères de sélection sont </a:t>
            </a:r>
          </a:p>
          <a:p>
            <a:pPr>
              <a:lnSpc>
                <a:spcPct val="170000"/>
              </a:lnSpc>
            </a:pPr>
            <a:r>
              <a:rPr lang="fr-FR" dirty="0" smtClean="0">
                <a:latin typeface="Bahnschrift" pitchFamily="34" charset="0"/>
              </a:rPr>
              <a:t>Danger d’incendie, </a:t>
            </a:r>
          </a:p>
          <a:p>
            <a:pPr>
              <a:lnSpc>
                <a:spcPct val="170000"/>
              </a:lnSpc>
            </a:pPr>
            <a:r>
              <a:rPr lang="fr-FR" dirty="0" smtClean="0">
                <a:latin typeface="Bahnschrift" pitchFamily="34" charset="0"/>
              </a:rPr>
              <a:t>Température de service continu et de pointe avec également la température de démarrage (viscosité appropriée), </a:t>
            </a:r>
          </a:p>
          <a:p>
            <a:pPr>
              <a:lnSpc>
                <a:spcPct val="170000"/>
              </a:lnSpc>
            </a:pPr>
            <a:r>
              <a:rPr lang="fr-FR" dirty="0" smtClean="0">
                <a:latin typeface="Bahnschrift" pitchFamily="34" charset="0"/>
              </a:rPr>
              <a:t>Présence d’eau, </a:t>
            </a:r>
          </a:p>
          <a:p>
            <a:pPr>
              <a:lnSpc>
                <a:spcPct val="170000"/>
              </a:lnSpc>
            </a:pPr>
            <a:r>
              <a:rPr lang="fr-FR" dirty="0" smtClean="0">
                <a:latin typeface="Bahnschrift" pitchFamily="34" charset="0"/>
              </a:rPr>
              <a:t>Compatibilité avec le matériel (métaux sensibles à la corrosion), </a:t>
            </a:r>
          </a:p>
          <a:p>
            <a:pPr>
              <a:lnSpc>
                <a:spcPct val="170000"/>
              </a:lnSpc>
            </a:pPr>
            <a:r>
              <a:rPr lang="fr-FR" dirty="0" smtClean="0">
                <a:latin typeface="Bahnschrift" pitchFamily="34" charset="0"/>
              </a:rPr>
              <a:t>Toxicité, </a:t>
            </a:r>
          </a:p>
          <a:p>
            <a:pPr>
              <a:lnSpc>
                <a:spcPct val="170000"/>
              </a:lnSpc>
            </a:pPr>
            <a:r>
              <a:rPr lang="fr-FR" dirty="0" smtClean="0">
                <a:latin typeface="Bahnschrift" pitchFamily="34" charset="0"/>
              </a:rPr>
              <a:t>Environnement, </a:t>
            </a:r>
          </a:p>
          <a:p>
            <a:pPr>
              <a:lnSpc>
                <a:spcPct val="170000"/>
              </a:lnSpc>
            </a:pPr>
            <a:r>
              <a:rPr lang="fr-FR" dirty="0" smtClean="0">
                <a:latin typeface="Bahnschrift" pitchFamily="34" charset="0"/>
              </a:rPr>
              <a:t>Coût. </a:t>
            </a:r>
            <a:endParaRPr lang="fr-FR" dirty="0">
              <a:latin typeface="Bahnschrift"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Facteurs de maintenance d'une huile </a:t>
            </a:r>
            <a:endParaRPr lang="fr-FR" dirty="0"/>
          </a:p>
        </p:txBody>
      </p:sp>
      <p:sp>
        <p:nvSpPr>
          <p:cNvPr id="3" name="Espace réservé du contenu 2"/>
          <p:cNvSpPr>
            <a:spLocks noGrp="1"/>
          </p:cNvSpPr>
          <p:nvPr>
            <p:ph idx="1"/>
          </p:nvPr>
        </p:nvSpPr>
        <p:spPr/>
        <p:txBody>
          <a:bodyPr>
            <a:normAutofit fontScale="92500"/>
          </a:bodyPr>
          <a:lstStyle/>
          <a:p>
            <a:pPr>
              <a:lnSpc>
                <a:spcPct val="150000"/>
              </a:lnSpc>
            </a:pPr>
            <a:r>
              <a:rPr lang="fr-FR" dirty="0" smtClean="0">
                <a:latin typeface="Bahnschrift" pitchFamily="34" charset="0"/>
              </a:rPr>
              <a:t>Eviter le contact avec l’extérieur si ce n’est à travers le filtre à air du réservoir (propre), </a:t>
            </a:r>
          </a:p>
          <a:p>
            <a:pPr>
              <a:lnSpc>
                <a:spcPct val="150000"/>
              </a:lnSpc>
            </a:pPr>
            <a:r>
              <a:rPr lang="fr-FR" dirty="0" smtClean="0">
                <a:latin typeface="Bahnschrift" pitchFamily="34" charset="0"/>
              </a:rPr>
              <a:t>· Eviter une température excessive de l’huile dans l’installation (prévoir un refroidisseur), </a:t>
            </a:r>
          </a:p>
          <a:p>
            <a:pPr>
              <a:lnSpc>
                <a:spcPct val="150000"/>
              </a:lnSpc>
            </a:pPr>
            <a:r>
              <a:rPr lang="fr-FR" dirty="0" smtClean="0">
                <a:latin typeface="Bahnschrift" pitchFamily="34" charset="0"/>
              </a:rPr>
              <a:t>· Respecter la filtration imposée par le constructeur, </a:t>
            </a:r>
            <a:endParaRPr lang="fr-FR" dirty="0">
              <a:latin typeface="Bahnschrift"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Facteurs de maintenance d'une huile </a:t>
            </a:r>
            <a:endParaRPr lang="fr-FR" dirty="0"/>
          </a:p>
        </p:txBody>
      </p:sp>
      <p:sp>
        <p:nvSpPr>
          <p:cNvPr id="3" name="Espace réservé du contenu 2"/>
          <p:cNvSpPr>
            <a:spLocks noGrp="1"/>
          </p:cNvSpPr>
          <p:nvPr>
            <p:ph idx="1"/>
          </p:nvPr>
        </p:nvSpPr>
        <p:spPr/>
        <p:txBody>
          <a:bodyPr>
            <a:normAutofit/>
          </a:bodyPr>
          <a:lstStyle/>
          <a:p>
            <a:pPr>
              <a:lnSpc>
                <a:spcPct val="150000"/>
              </a:lnSpc>
            </a:pPr>
            <a:r>
              <a:rPr lang="fr-FR" dirty="0" smtClean="0">
                <a:latin typeface="Bahnschrift" pitchFamily="34" charset="0"/>
              </a:rPr>
              <a:t>Changer régulièrement les filtres, </a:t>
            </a:r>
          </a:p>
          <a:p>
            <a:pPr>
              <a:lnSpc>
                <a:spcPct val="150000"/>
              </a:lnSpc>
            </a:pPr>
            <a:r>
              <a:rPr lang="fr-FR" dirty="0" smtClean="0">
                <a:latin typeface="Bahnschrift" pitchFamily="34" charset="0"/>
              </a:rPr>
              <a:t>Vérifier le niveau d’huile (entre mini et maxi), </a:t>
            </a:r>
          </a:p>
          <a:p>
            <a:pPr>
              <a:lnSpc>
                <a:spcPct val="150000"/>
              </a:lnSpc>
            </a:pPr>
            <a:r>
              <a:rPr lang="fr-FR" dirty="0" smtClean="0">
                <a:latin typeface="Bahnschrift" pitchFamily="34" charset="0"/>
              </a:rPr>
              <a:t>Faire l’appoint d’huile à travers un groupe de filtration (conserver la même huile), </a:t>
            </a:r>
            <a:endParaRPr lang="fr-FR" dirty="0">
              <a:latin typeface="Bahnschrift"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Facteurs de maintenance d'une huile </a:t>
            </a:r>
            <a:endParaRPr lang="fr-FR" dirty="0"/>
          </a:p>
        </p:txBody>
      </p:sp>
      <p:sp>
        <p:nvSpPr>
          <p:cNvPr id="3" name="Espace réservé du contenu 2"/>
          <p:cNvSpPr>
            <a:spLocks noGrp="1"/>
          </p:cNvSpPr>
          <p:nvPr>
            <p:ph idx="1"/>
          </p:nvPr>
        </p:nvSpPr>
        <p:spPr/>
        <p:txBody>
          <a:bodyPr>
            <a:normAutofit/>
          </a:bodyPr>
          <a:lstStyle/>
          <a:p>
            <a:pPr>
              <a:lnSpc>
                <a:spcPct val="150000"/>
              </a:lnSpc>
            </a:pPr>
            <a:r>
              <a:rPr lang="fr-FR" dirty="0" smtClean="0">
                <a:latin typeface="Bahnschrift" pitchFamily="34" charset="0"/>
              </a:rPr>
              <a:t>Prendre des échantillons pour analyse, </a:t>
            </a:r>
          </a:p>
          <a:p>
            <a:pPr>
              <a:lnSpc>
                <a:spcPct val="150000"/>
              </a:lnSpc>
            </a:pPr>
            <a:r>
              <a:rPr lang="fr-FR" dirty="0" smtClean="0">
                <a:latin typeface="Bahnschrift" pitchFamily="34" charset="0"/>
              </a:rPr>
              <a:t>Utiliser des flexibles et des joints compatibles avec le fluide, </a:t>
            </a:r>
          </a:p>
          <a:p>
            <a:pPr>
              <a:lnSpc>
                <a:spcPct val="150000"/>
              </a:lnSpc>
            </a:pPr>
            <a:r>
              <a:rPr lang="fr-FR" dirty="0" smtClean="0">
                <a:latin typeface="Bahnschrift" pitchFamily="34" charset="0"/>
              </a:rPr>
              <a:t>Contrôler la teneur en eau pour des fluides de catégorie HFA - HFB - HFC. </a:t>
            </a:r>
            <a:endParaRPr lang="fr-FR" dirty="0">
              <a:latin typeface="Bahnschrift"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rrowheads="1"/>
          </p:cNvSpPr>
          <p:nvPr>
            <p:ph type="title"/>
          </p:nvPr>
        </p:nvSpPr>
        <p:spPr/>
        <p:txBody>
          <a:bodyPr/>
          <a:lstStyle/>
          <a:p>
            <a:pPr rtl="0" eaLnBrk="1" hangingPunct="1">
              <a:defRPr/>
            </a:pPr>
            <a:r>
              <a:rPr lang="fr-FR" sz="5400" b="0" dirty="0" smtClean="0">
                <a:solidFill>
                  <a:srgbClr val="00FF00"/>
                </a:solidFill>
                <a:latin typeface="Arial Narrow" pitchFamily="34" charset="0"/>
              </a:rPr>
              <a:t> Viscosité</a:t>
            </a:r>
            <a:endParaRPr lang="fr-FR" sz="5400" dirty="0" smtClean="0">
              <a:solidFill>
                <a:srgbClr val="00FF00"/>
              </a:solidFill>
              <a:latin typeface="Arial Narrow" pitchFamily="34" charset="0"/>
            </a:endParaRPr>
          </a:p>
        </p:txBody>
      </p:sp>
      <p:sp>
        <p:nvSpPr>
          <p:cNvPr id="151555" name="Rectangle 3"/>
          <p:cNvSpPr>
            <a:spLocks noGrp="1" noChangeArrowheads="1"/>
          </p:cNvSpPr>
          <p:nvPr>
            <p:ph idx="1"/>
          </p:nvPr>
        </p:nvSpPr>
        <p:spPr/>
        <p:txBody>
          <a:bodyPr>
            <a:normAutofit fontScale="92500"/>
          </a:bodyPr>
          <a:lstStyle/>
          <a:p>
            <a:pPr marL="0" indent="0" algn="l" rtl="0" eaLnBrk="1" hangingPunct="1">
              <a:buFont typeface="Wingdings" pitchFamily="2" charset="2"/>
              <a:buNone/>
              <a:defRPr/>
            </a:pPr>
            <a:r>
              <a:rPr lang="fr-FR" sz="4000" dirty="0" smtClean="0">
                <a:latin typeface="Arial Narrow" pitchFamily="34" charset="0"/>
              </a:rPr>
              <a:t>La viscosité est la plus ou moins grande facilité d'écoulement d'un liquide.</a:t>
            </a:r>
          </a:p>
          <a:p>
            <a:pPr marL="0" indent="0" algn="l" rtl="0" eaLnBrk="1" hangingPunct="1">
              <a:buFont typeface="Wingdings" pitchFamily="2" charset="2"/>
              <a:buNone/>
              <a:defRPr/>
            </a:pPr>
            <a:r>
              <a:rPr lang="fr-FR" sz="4000" dirty="0" smtClean="0">
                <a:latin typeface="Arial Narrow" pitchFamily="34" charset="0"/>
              </a:rPr>
              <a:t>Physiquement cette propriété caractérise le frottement interne dans une huile lubrifiante, qui se produit entre les différentes couches moléculaires quand le liquide est mis en mouvement.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51554"/>
                                        </p:tgtEl>
                                        <p:attrNameLst>
                                          <p:attrName>style.visibility</p:attrName>
                                        </p:attrNameLst>
                                      </p:cBhvr>
                                      <p:to>
                                        <p:strVal val="visible"/>
                                      </p:to>
                                    </p:set>
                                    <p:anim calcmode="lin" valueType="num">
                                      <p:cBhvr>
                                        <p:cTn id="7" dur="1000" fill="hold"/>
                                        <p:tgtEl>
                                          <p:spTgt spid="15155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5155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51554"/>
                                        </p:tgtEl>
                                        <p:attrNameLst>
                                          <p:attrName>ppt_y</p:attrName>
                                        </p:attrNameLst>
                                      </p:cBhvr>
                                      <p:tavLst>
                                        <p:tav tm="0">
                                          <p:val>
                                            <p:strVal val="#ppt_y"/>
                                          </p:val>
                                        </p:tav>
                                        <p:tav tm="100000">
                                          <p:val>
                                            <p:strVal val="#ppt_y"/>
                                          </p:val>
                                        </p:tav>
                                      </p:tavLst>
                                    </p:anim>
                                    <p:animEffect transition="in" filter="fade">
                                      <p:cBhvr>
                                        <p:cTn id="10" dur="1000"/>
                                        <p:tgtEl>
                                          <p:spTgt spid="151554"/>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51555">
                                            <p:txEl>
                                              <p:pRg st="0" end="0"/>
                                            </p:txEl>
                                          </p:spTgt>
                                        </p:tgtEl>
                                        <p:attrNameLst>
                                          <p:attrName>style.visibility</p:attrName>
                                        </p:attrNameLst>
                                      </p:cBhvr>
                                      <p:to>
                                        <p:strVal val="visible"/>
                                      </p:to>
                                    </p:set>
                                    <p:anim calcmode="lin" valueType="num">
                                      <p:cBhvr>
                                        <p:cTn id="15" dur="1000" fill="hold"/>
                                        <p:tgtEl>
                                          <p:spTgt spid="151555">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51555">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51555">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15155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51555">
                                            <p:txEl>
                                              <p:pRg st="1" end="1"/>
                                            </p:txEl>
                                          </p:spTgt>
                                        </p:tgtEl>
                                        <p:attrNameLst>
                                          <p:attrName>style.visibility</p:attrName>
                                        </p:attrNameLst>
                                      </p:cBhvr>
                                      <p:to>
                                        <p:strVal val="visible"/>
                                      </p:to>
                                    </p:set>
                                    <p:anim calcmode="lin" valueType="num">
                                      <p:cBhvr>
                                        <p:cTn id="23" dur="1000" fill="hold"/>
                                        <p:tgtEl>
                                          <p:spTgt spid="151555">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51555">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51555">
                                            <p:txEl>
                                              <p:pRg st="1" end="1"/>
                                            </p:txEl>
                                          </p:spTgt>
                                        </p:tgtEl>
                                        <p:attrNameLst>
                                          <p:attrName>ppt_y</p:attrName>
                                        </p:attrNameLst>
                                      </p:cBhvr>
                                      <p:tavLst>
                                        <p:tav tm="0">
                                          <p:val>
                                            <p:strVal val="#ppt_y"/>
                                          </p:val>
                                        </p:tav>
                                        <p:tav tm="100000">
                                          <p:val>
                                            <p:strVal val="#ppt_y"/>
                                          </p:val>
                                        </p:tav>
                                      </p:tavLst>
                                    </p:anim>
                                    <p:animEffect transition="in" filter="fade">
                                      <p:cBhvr>
                                        <p:cTn id="26" dur="1000"/>
                                        <p:tgtEl>
                                          <p:spTgt spid="1515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p:bldP spid="15155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rrowheads="1"/>
          </p:cNvSpPr>
          <p:nvPr>
            <p:ph type="title"/>
          </p:nvPr>
        </p:nvSpPr>
        <p:spPr/>
        <p:txBody>
          <a:bodyPr/>
          <a:lstStyle/>
          <a:p>
            <a:pPr rtl="0" eaLnBrk="1" hangingPunct="1">
              <a:defRPr/>
            </a:pPr>
            <a:r>
              <a:rPr lang="fr-FR" b="0" cap="none" dirty="0" smtClean="0">
                <a:solidFill>
                  <a:srgbClr val="00FF00"/>
                </a:solidFill>
                <a:latin typeface="Arial Narrow" pitchFamily="34" charset="0"/>
              </a:rPr>
              <a:t> a</a:t>
            </a:r>
            <a:r>
              <a:rPr lang="fr-FR" b="0" dirty="0" smtClean="0">
                <a:solidFill>
                  <a:srgbClr val="00FF00"/>
                </a:solidFill>
                <a:latin typeface="Arial Narrow" pitchFamily="34" charset="0"/>
              </a:rPr>
              <a:t>. </a:t>
            </a:r>
            <a:r>
              <a:rPr lang="fr-FR" b="0" cap="none" dirty="0" smtClean="0">
                <a:solidFill>
                  <a:srgbClr val="00FF00"/>
                </a:solidFill>
                <a:latin typeface="Arial Narrow" pitchFamily="34" charset="0"/>
              </a:rPr>
              <a:t>Viscosité dynamique</a:t>
            </a:r>
          </a:p>
        </p:txBody>
      </p:sp>
      <p:sp>
        <p:nvSpPr>
          <p:cNvPr id="152579" name="Rectangle 3"/>
          <p:cNvSpPr>
            <a:spLocks noGrp="1" noChangeArrowheads="1"/>
          </p:cNvSpPr>
          <p:nvPr>
            <p:ph type="body" idx="1"/>
          </p:nvPr>
        </p:nvSpPr>
        <p:spPr>
          <a:xfrm>
            <a:off x="457200" y="1484313"/>
            <a:ext cx="7615262" cy="4968875"/>
          </a:xfrm>
        </p:spPr>
        <p:txBody>
          <a:bodyPr/>
          <a:lstStyle/>
          <a:p>
            <a:pPr marL="0" indent="0" algn="l" rtl="0" eaLnBrk="1" hangingPunct="1">
              <a:lnSpc>
                <a:spcPct val="150000"/>
              </a:lnSpc>
              <a:buFont typeface="Wingdings" pitchFamily="2" charset="2"/>
              <a:buNone/>
              <a:defRPr/>
            </a:pPr>
            <a:r>
              <a:rPr lang="fr-FR" dirty="0" smtClean="0">
                <a:latin typeface="Arial Narrow" pitchFamily="34" charset="0"/>
              </a:rPr>
              <a:t>Le coefficient de viscosité dynamique est déterminé à l'aide des appareils constitués par un cylindre tournant dans un stator contenant d'huile (viscosimètre </a:t>
            </a:r>
            <a:r>
              <a:rPr lang="fr-FR" dirty="0" err="1" smtClean="0">
                <a:latin typeface="Arial Narrow" pitchFamily="34" charset="0"/>
              </a:rPr>
              <a:t>Brookfield</a:t>
            </a:r>
            <a:r>
              <a:rPr lang="fr-FR" i="1" dirty="0" smtClean="0">
                <a:latin typeface="Arial Narrow" pitchFamily="34" charset="0"/>
              </a:rPr>
              <a:t>). </a:t>
            </a:r>
            <a:r>
              <a:rPr lang="fr-FR" dirty="0" smtClean="0">
                <a:latin typeface="Arial Narrow" pitchFamily="34" charset="0"/>
              </a:rPr>
              <a:t>On mesure l'effort de cisaillement sur la pellicule d'huile. Cette propriété est principalement utilisée pour les mesures à basse température des huiles pour moteurs et pour transmissions mécaniques. </a:t>
            </a:r>
          </a:p>
          <a:p>
            <a:pPr marL="0" indent="0" algn="l" rtl="0" eaLnBrk="1" hangingPunct="1">
              <a:lnSpc>
                <a:spcPct val="150000"/>
              </a:lnSpc>
              <a:buFont typeface="Wingdings" pitchFamily="2" charset="2"/>
              <a:buNone/>
              <a:defRPr/>
            </a:pPr>
            <a:r>
              <a:rPr lang="fr-FR" dirty="0" smtClean="0">
                <a:latin typeface="Arial Narrow" pitchFamily="34" charset="0"/>
              </a:rPr>
              <a:t>L'unité de mesure est le </a:t>
            </a:r>
            <a:r>
              <a:rPr lang="fr-FR" dirty="0" err="1" smtClean="0">
                <a:latin typeface="Arial Narrow" pitchFamily="34" charset="0"/>
              </a:rPr>
              <a:t>centipoise</a:t>
            </a:r>
            <a:r>
              <a:rPr lang="fr-FR" dirty="0" smtClean="0">
                <a:latin typeface="Arial Narrow" pitchFamily="34" charset="0"/>
              </a:rPr>
              <a:t> (</a:t>
            </a:r>
            <a:r>
              <a:rPr lang="fr-FR" dirty="0" err="1" smtClean="0">
                <a:latin typeface="Arial Narrow" pitchFamily="34" charset="0"/>
              </a:rPr>
              <a:t>cP</a:t>
            </a:r>
            <a:r>
              <a:rPr lang="fr-FR" dirty="0" smtClean="0">
                <a:latin typeface="Arial Narrow" pitchFamily="34" charset="0"/>
              </a:rPr>
              <a:t>).</a:t>
            </a:r>
            <a:r>
              <a:rPr lang="fr-FR"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52578"/>
                                        </p:tgtEl>
                                        <p:attrNameLst>
                                          <p:attrName>style.visibility</p:attrName>
                                        </p:attrNameLst>
                                      </p:cBhvr>
                                      <p:to>
                                        <p:strVal val="visible"/>
                                      </p:to>
                                    </p:set>
                                    <p:anim calcmode="lin" valueType="num">
                                      <p:cBhvr>
                                        <p:cTn id="7" dur="1000" fill="hold"/>
                                        <p:tgtEl>
                                          <p:spTgt spid="15257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52578"/>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52578"/>
                                        </p:tgtEl>
                                        <p:attrNameLst>
                                          <p:attrName>ppt_y</p:attrName>
                                        </p:attrNameLst>
                                      </p:cBhvr>
                                      <p:tavLst>
                                        <p:tav tm="0">
                                          <p:val>
                                            <p:strVal val="#ppt_y"/>
                                          </p:val>
                                        </p:tav>
                                        <p:tav tm="100000">
                                          <p:val>
                                            <p:strVal val="#ppt_y"/>
                                          </p:val>
                                        </p:tav>
                                      </p:tavLst>
                                    </p:anim>
                                    <p:animEffect transition="in" filter="fade">
                                      <p:cBhvr>
                                        <p:cTn id="10" dur="1000"/>
                                        <p:tgtEl>
                                          <p:spTgt spid="152578"/>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52579">
                                            <p:txEl>
                                              <p:pRg st="0" end="0"/>
                                            </p:txEl>
                                          </p:spTgt>
                                        </p:tgtEl>
                                        <p:attrNameLst>
                                          <p:attrName>style.visibility</p:attrName>
                                        </p:attrNameLst>
                                      </p:cBhvr>
                                      <p:to>
                                        <p:strVal val="visible"/>
                                      </p:to>
                                    </p:set>
                                    <p:anim calcmode="lin" valueType="num">
                                      <p:cBhvr>
                                        <p:cTn id="15" dur="1000" fill="hold"/>
                                        <p:tgtEl>
                                          <p:spTgt spid="152579">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52579">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52579">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15257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52579">
                                            <p:txEl>
                                              <p:pRg st="1" end="1"/>
                                            </p:txEl>
                                          </p:spTgt>
                                        </p:tgtEl>
                                        <p:attrNameLst>
                                          <p:attrName>style.visibility</p:attrName>
                                        </p:attrNameLst>
                                      </p:cBhvr>
                                      <p:to>
                                        <p:strVal val="visible"/>
                                      </p:to>
                                    </p:set>
                                    <p:anim calcmode="lin" valueType="num">
                                      <p:cBhvr>
                                        <p:cTn id="23" dur="1000" fill="hold"/>
                                        <p:tgtEl>
                                          <p:spTgt spid="152579">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52579">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52579">
                                            <p:txEl>
                                              <p:pRg st="1" end="1"/>
                                            </p:txEl>
                                          </p:spTgt>
                                        </p:tgtEl>
                                        <p:attrNameLst>
                                          <p:attrName>ppt_y</p:attrName>
                                        </p:attrNameLst>
                                      </p:cBhvr>
                                      <p:tavLst>
                                        <p:tav tm="0">
                                          <p:val>
                                            <p:strVal val="#ppt_y"/>
                                          </p:val>
                                        </p:tav>
                                        <p:tav tm="100000">
                                          <p:val>
                                            <p:strVal val="#ppt_y"/>
                                          </p:val>
                                        </p:tav>
                                      </p:tavLst>
                                    </p:anim>
                                    <p:animEffect transition="in" filter="fade">
                                      <p:cBhvr>
                                        <p:cTn id="26" dur="1000"/>
                                        <p:tgtEl>
                                          <p:spTgt spid="1525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8" grpId="0"/>
      <p:bldP spid="152579"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nSpc>
                <a:spcPct val="150000"/>
              </a:lnSpc>
              <a:buNone/>
            </a:pPr>
            <a:r>
              <a:rPr lang="fr-FR" dirty="0" smtClean="0">
                <a:latin typeface="Bahnschrift" pitchFamily="34" charset="0"/>
              </a:rPr>
              <a:t>Coefficient de viscosité dynamique « </a:t>
            </a:r>
            <a:r>
              <a:rPr lang="fr-FR" i="1" dirty="0" smtClean="0">
                <a:latin typeface="Bahnschrift" pitchFamily="34" charset="0"/>
              </a:rPr>
              <a:t>μ » : exprimé dans le système international en Poiseuille (Pl) ou en Pascal seconde (</a:t>
            </a:r>
            <a:r>
              <a:rPr lang="fr-FR" i="1" dirty="0" err="1" smtClean="0">
                <a:latin typeface="Bahnschrift" pitchFamily="34" charset="0"/>
              </a:rPr>
              <a:t>Pa.s</a:t>
            </a:r>
            <a:r>
              <a:rPr lang="fr-FR" i="1" dirty="0" smtClean="0">
                <a:latin typeface="Bahnschrift" pitchFamily="34" charset="0"/>
              </a:rPr>
              <a:t>).</a:t>
            </a:r>
            <a:endParaRPr lang="fr-FR" dirty="0">
              <a:latin typeface="Bahnschrift" pitchFamily="34" charset="0"/>
            </a:endParaRPr>
          </a:p>
        </p:txBody>
      </p:sp>
      <p:sp>
        <p:nvSpPr>
          <p:cNvPr id="4" name="Rectangle 2"/>
          <p:cNvSpPr>
            <a:spLocks noGrp="1" noRot="1" noChangeArrowheads="1"/>
          </p:cNvSpPr>
          <p:nvPr>
            <p:ph type="title"/>
          </p:nvPr>
        </p:nvSpPr>
        <p:spPr/>
        <p:txBody>
          <a:bodyPr/>
          <a:lstStyle/>
          <a:p>
            <a:pPr rtl="0" eaLnBrk="1" hangingPunct="1">
              <a:defRPr/>
            </a:pPr>
            <a:r>
              <a:rPr lang="fr-FR" b="0" cap="none" dirty="0" smtClean="0">
                <a:solidFill>
                  <a:srgbClr val="00FF00"/>
                </a:solidFill>
                <a:latin typeface="Arial Narrow" pitchFamily="34" charset="0"/>
              </a:rPr>
              <a:t> a</a:t>
            </a:r>
            <a:r>
              <a:rPr lang="fr-FR" b="0" dirty="0" smtClean="0">
                <a:solidFill>
                  <a:srgbClr val="00FF00"/>
                </a:solidFill>
                <a:latin typeface="Arial Narrow" pitchFamily="34" charset="0"/>
              </a:rPr>
              <a:t>. </a:t>
            </a:r>
            <a:r>
              <a:rPr lang="fr-FR" b="0" cap="none" dirty="0" smtClean="0">
                <a:solidFill>
                  <a:srgbClr val="00FF00"/>
                </a:solidFill>
                <a:latin typeface="Arial Narrow" pitchFamily="34" charset="0"/>
              </a:rPr>
              <a:t>Viscosité dynamique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1775191"/>
            <a:ext cx="8715436" cy="4625609"/>
          </a:xfrm>
        </p:spPr>
        <p:txBody>
          <a:bodyPr>
            <a:normAutofit lnSpcReduction="10000"/>
          </a:bodyPr>
          <a:lstStyle/>
          <a:p>
            <a:pPr algn="ctr">
              <a:buNone/>
            </a:pPr>
            <a:r>
              <a:rPr lang="fr-FR" sz="4000" b="1" dirty="0" smtClean="0">
                <a:solidFill>
                  <a:srgbClr val="0070C0"/>
                </a:solidFill>
              </a:rPr>
              <a:t>Compressibilité des fluides</a:t>
            </a:r>
          </a:p>
          <a:p>
            <a:pPr marL="0" indent="0">
              <a:buNone/>
            </a:pPr>
            <a:r>
              <a:rPr lang="fr-FR" b="1" dirty="0" smtClean="0"/>
              <a:t> </a:t>
            </a:r>
            <a:r>
              <a:rPr lang="fr-FR" dirty="0" smtClean="0">
                <a:latin typeface="Arial Rounded MT Bold" pitchFamily="34" charset="0"/>
              </a:rPr>
              <a:t>on appelle un fluide incompressible lorsque la masse volumique ρ est indépendante de la pression P et de la température T. les liquides sont très peu compressibles. </a:t>
            </a:r>
          </a:p>
          <a:p>
            <a:pPr marL="0" indent="0">
              <a:buNone/>
            </a:pPr>
            <a:r>
              <a:rPr lang="fr-FR" dirty="0" smtClean="0">
                <a:latin typeface="Arial Rounded MT Bold" pitchFamily="34" charset="0"/>
              </a:rPr>
              <a:t>Pratiquement ; on considère que les liquides sont incompressibles et les gaz sont compressibles.</a:t>
            </a:r>
            <a:endParaRPr lang="fr-FR" dirty="0">
              <a:latin typeface="Arial Rounded MT Bold" pitchFamily="34" charset="0"/>
            </a:endParaRPr>
          </a:p>
        </p:txBody>
      </p:sp>
      <p:sp>
        <p:nvSpPr>
          <p:cNvPr id="4" name="Titre 1"/>
          <p:cNvSpPr>
            <a:spLocks noGrp="1"/>
          </p:cNvSpPr>
          <p:nvPr>
            <p:ph type="title"/>
          </p:nvPr>
        </p:nvSpPr>
        <p:spPr/>
        <p:txBody>
          <a:bodyPr>
            <a:normAutofit fontScale="90000"/>
          </a:bodyPr>
          <a:lstStyle/>
          <a:p>
            <a:pPr algn="ctr"/>
            <a:r>
              <a:rPr lang="fr-FR" dirty="0" smtClean="0"/>
              <a:t/>
            </a:r>
            <a:br>
              <a:rPr lang="fr-FR" dirty="0" smtClean="0"/>
            </a:br>
            <a:r>
              <a:rPr lang="fr-FR" dirty="0" smtClean="0">
                <a:latin typeface="Algerian" pitchFamily="82" charset="0"/>
              </a:rPr>
              <a:t>Les fluides hydrauliques </a:t>
            </a:r>
            <a:br>
              <a:rPr lang="fr-FR" dirty="0" smtClean="0">
                <a:latin typeface="Algerian" pitchFamily="82" charset="0"/>
              </a:rPr>
            </a:br>
            <a:endParaRPr lang="fr-FR" dirty="0">
              <a:latin typeface="Algerian" pitchFamily="82"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rrowheads="1"/>
          </p:cNvSpPr>
          <p:nvPr>
            <p:ph type="title"/>
          </p:nvPr>
        </p:nvSpPr>
        <p:spPr/>
        <p:txBody>
          <a:bodyPr/>
          <a:lstStyle/>
          <a:p>
            <a:pPr rtl="0" eaLnBrk="1" hangingPunct="1">
              <a:defRPr/>
            </a:pPr>
            <a:r>
              <a:rPr lang="fr-FR" dirty="0" smtClean="0">
                <a:solidFill>
                  <a:srgbClr val="00FF00"/>
                </a:solidFill>
                <a:latin typeface="Arial Narrow" pitchFamily="34" charset="0"/>
              </a:rPr>
              <a:t> </a:t>
            </a:r>
            <a:r>
              <a:rPr lang="fr-FR" cap="none" dirty="0" smtClean="0">
                <a:solidFill>
                  <a:srgbClr val="00FF00"/>
                </a:solidFill>
                <a:latin typeface="Arial Narrow" pitchFamily="34" charset="0"/>
              </a:rPr>
              <a:t>b. </a:t>
            </a:r>
            <a:r>
              <a:rPr lang="fr-FR" b="0" cap="none" dirty="0" smtClean="0">
                <a:solidFill>
                  <a:srgbClr val="00FF00"/>
                </a:solidFill>
                <a:latin typeface="Arial Narrow" pitchFamily="34" charset="0"/>
              </a:rPr>
              <a:t>Viscosité cinématique</a:t>
            </a:r>
            <a:endParaRPr lang="fr-FR" dirty="0" smtClean="0">
              <a:solidFill>
                <a:srgbClr val="00FF00"/>
              </a:solidFill>
              <a:latin typeface="Arial Narrow" pitchFamily="34" charset="0"/>
            </a:endParaRPr>
          </a:p>
        </p:txBody>
      </p:sp>
      <p:sp>
        <p:nvSpPr>
          <p:cNvPr id="153603" name="Rectangle 3"/>
          <p:cNvSpPr>
            <a:spLocks noGrp="1" noChangeArrowheads="1"/>
          </p:cNvSpPr>
          <p:nvPr>
            <p:ph type="body" idx="1"/>
          </p:nvPr>
        </p:nvSpPr>
        <p:spPr>
          <a:xfrm>
            <a:off x="457200" y="1600200"/>
            <a:ext cx="7543824" cy="4997450"/>
          </a:xfrm>
        </p:spPr>
        <p:txBody>
          <a:bodyPr>
            <a:normAutofit fontScale="92500"/>
          </a:bodyPr>
          <a:lstStyle/>
          <a:p>
            <a:pPr marL="0" indent="0" algn="l" rtl="0" eaLnBrk="1" hangingPunct="1">
              <a:lnSpc>
                <a:spcPct val="150000"/>
              </a:lnSpc>
              <a:buFont typeface="Wingdings" pitchFamily="2" charset="2"/>
              <a:buNone/>
              <a:defRPr/>
            </a:pPr>
            <a:r>
              <a:rPr lang="fr-FR" dirty="0" smtClean="0">
                <a:latin typeface="Arial Narrow" pitchFamily="34" charset="0"/>
              </a:rPr>
              <a:t>On mesure le temps d'écoulement d'un volume déterminé d'huile au travers d'un tube capillaire étalonné (viscosimètre d'</a:t>
            </a:r>
            <a:r>
              <a:rPr lang="fr-FR" dirty="0" err="1" smtClean="0">
                <a:latin typeface="Arial Narrow" pitchFamily="34" charset="0"/>
              </a:rPr>
              <a:t>Ubbelohde</a:t>
            </a:r>
            <a:r>
              <a:rPr lang="fr-FR" dirty="0" smtClean="0">
                <a:latin typeface="Arial Narrow" pitchFamily="34" charset="0"/>
              </a:rPr>
              <a:t>). Le temps d'écoulement en secondes, multiplié par le coefficient du tube donne la viscosité cinématique de l’huile à la température de mesure. </a:t>
            </a:r>
          </a:p>
          <a:p>
            <a:pPr marL="0" indent="0" algn="l" rtl="0" eaLnBrk="1" hangingPunct="1">
              <a:lnSpc>
                <a:spcPct val="150000"/>
              </a:lnSpc>
              <a:buFont typeface="Wingdings" pitchFamily="2" charset="2"/>
              <a:buNone/>
              <a:defRPr/>
            </a:pPr>
            <a:r>
              <a:rPr lang="fr-FR" dirty="0" smtClean="0">
                <a:latin typeface="Arial Narrow" pitchFamily="34" charset="0"/>
              </a:rPr>
              <a:t>La viscosité cinématique est la plus utilisée pour des raisons de facilité de mesure. </a:t>
            </a:r>
          </a:p>
          <a:p>
            <a:pPr>
              <a:buNone/>
            </a:pPr>
            <a:r>
              <a:rPr lang="fr-FR" dirty="0" smtClean="0">
                <a:latin typeface="Arial Narrow" pitchFamily="34" charset="0"/>
              </a:rPr>
              <a:t>L'unité est le centistoke (</a:t>
            </a:r>
            <a:r>
              <a:rPr lang="fr-FR" dirty="0" err="1" smtClean="0">
                <a:latin typeface="Arial Narrow" pitchFamily="34" charset="0"/>
              </a:rPr>
              <a:t>cSt</a:t>
            </a:r>
            <a:r>
              <a:rPr lang="fr-FR" dirty="0" smtClean="0">
                <a:latin typeface="Arial Narrow" pitchFamily="34" charset="0"/>
              </a:rPr>
              <a:t>) ou le millimètre carré par seconde </a:t>
            </a:r>
            <a:endParaRPr lang="fr-FR" dirty="0" smtClean="0"/>
          </a:p>
          <a:p>
            <a:pPr>
              <a:buNone/>
            </a:pPr>
            <a:r>
              <a:rPr lang="fr-FR" dirty="0" smtClean="0"/>
              <a:t>(m²/s) </a:t>
            </a:r>
          </a:p>
          <a:p>
            <a:pPr marL="0" indent="0" algn="l" rtl="0" eaLnBrk="1" hangingPunct="1">
              <a:lnSpc>
                <a:spcPct val="150000"/>
              </a:lnSpc>
              <a:buFont typeface="Wingdings" pitchFamily="2" charset="2"/>
              <a:buNone/>
              <a:defRPr/>
            </a:pPr>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53602"/>
                                        </p:tgtEl>
                                        <p:attrNameLst>
                                          <p:attrName>style.visibility</p:attrName>
                                        </p:attrNameLst>
                                      </p:cBhvr>
                                      <p:to>
                                        <p:strVal val="visible"/>
                                      </p:to>
                                    </p:set>
                                    <p:anim calcmode="lin" valueType="num">
                                      <p:cBhvr>
                                        <p:cTn id="7" dur="1000" fill="hold"/>
                                        <p:tgtEl>
                                          <p:spTgt spid="15360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5360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53602"/>
                                        </p:tgtEl>
                                        <p:attrNameLst>
                                          <p:attrName>ppt_y</p:attrName>
                                        </p:attrNameLst>
                                      </p:cBhvr>
                                      <p:tavLst>
                                        <p:tav tm="0">
                                          <p:val>
                                            <p:strVal val="#ppt_y"/>
                                          </p:val>
                                        </p:tav>
                                        <p:tav tm="100000">
                                          <p:val>
                                            <p:strVal val="#ppt_y"/>
                                          </p:val>
                                        </p:tav>
                                      </p:tavLst>
                                    </p:anim>
                                    <p:animEffect transition="in" filter="fade">
                                      <p:cBhvr>
                                        <p:cTn id="10" dur="1000"/>
                                        <p:tgtEl>
                                          <p:spTgt spid="153602"/>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53603">
                                            <p:txEl>
                                              <p:pRg st="0" end="0"/>
                                            </p:txEl>
                                          </p:spTgt>
                                        </p:tgtEl>
                                        <p:attrNameLst>
                                          <p:attrName>style.visibility</p:attrName>
                                        </p:attrNameLst>
                                      </p:cBhvr>
                                      <p:to>
                                        <p:strVal val="visible"/>
                                      </p:to>
                                    </p:set>
                                    <p:anim calcmode="lin" valueType="num">
                                      <p:cBhvr>
                                        <p:cTn id="15" dur="1000" fill="hold"/>
                                        <p:tgtEl>
                                          <p:spTgt spid="15360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5360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53603">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15360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53603">
                                            <p:txEl>
                                              <p:pRg st="1" end="1"/>
                                            </p:txEl>
                                          </p:spTgt>
                                        </p:tgtEl>
                                        <p:attrNameLst>
                                          <p:attrName>style.visibility</p:attrName>
                                        </p:attrNameLst>
                                      </p:cBhvr>
                                      <p:to>
                                        <p:strVal val="visible"/>
                                      </p:to>
                                    </p:set>
                                    <p:anim calcmode="lin" valueType="num">
                                      <p:cBhvr>
                                        <p:cTn id="23" dur="1000" fill="hold"/>
                                        <p:tgtEl>
                                          <p:spTgt spid="15360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5360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53603">
                                            <p:txEl>
                                              <p:pRg st="1" end="1"/>
                                            </p:txEl>
                                          </p:spTgt>
                                        </p:tgtEl>
                                        <p:attrNameLst>
                                          <p:attrName>ppt_y</p:attrName>
                                        </p:attrNameLst>
                                      </p:cBhvr>
                                      <p:tavLst>
                                        <p:tav tm="0">
                                          <p:val>
                                            <p:strVal val="#ppt_y"/>
                                          </p:val>
                                        </p:tav>
                                        <p:tav tm="100000">
                                          <p:val>
                                            <p:strVal val="#ppt_y"/>
                                          </p:val>
                                        </p:tav>
                                      </p:tavLst>
                                    </p:anim>
                                    <p:animEffect transition="in" filter="fade">
                                      <p:cBhvr>
                                        <p:cTn id="26" dur="1000"/>
                                        <p:tgtEl>
                                          <p:spTgt spid="15360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153603">
                                            <p:txEl>
                                              <p:pRg st="2" end="2"/>
                                            </p:txEl>
                                          </p:spTgt>
                                        </p:tgtEl>
                                        <p:attrNameLst>
                                          <p:attrName>style.visibility</p:attrName>
                                        </p:attrNameLst>
                                      </p:cBhvr>
                                      <p:to>
                                        <p:strVal val="visible"/>
                                      </p:to>
                                    </p:set>
                                    <p:anim calcmode="lin" valueType="num">
                                      <p:cBhvr>
                                        <p:cTn id="31" dur="1000" fill="hold"/>
                                        <p:tgtEl>
                                          <p:spTgt spid="15360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5360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53603">
                                            <p:txEl>
                                              <p:pRg st="2" end="2"/>
                                            </p:txEl>
                                          </p:spTgt>
                                        </p:tgtEl>
                                        <p:attrNameLst>
                                          <p:attrName>ppt_y</p:attrName>
                                        </p:attrNameLst>
                                      </p:cBhvr>
                                      <p:tavLst>
                                        <p:tav tm="0">
                                          <p:val>
                                            <p:strVal val="#ppt_y"/>
                                          </p:val>
                                        </p:tav>
                                        <p:tav tm="100000">
                                          <p:val>
                                            <p:strVal val="#ppt_y"/>
                                          </p:val>
                                        </p:tav>
                                      </p:tavLst>
                                    </p:anim>
                                    <p:animEffect transition="in" filter="fade">
                                      <p:cBhvr>
                                        <p:cTn id="34" dur="1000"/>
                                        <p:tgtEl>
                                          <p:spTgt spid="15360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153603">
                                            <p:txEl>
                                              <p:pRg st="3" end="3"/>
                                            </p:txEl>
                                          </p:spTgt>
                                        </p:tgtEl>
                                        <p:attrNameLst>
                                          <p:attrName>style.visibility</p:attrName>
                                        </p:attrNameLst>
                                      </p:cBhvr>
                                      <p:to>
                                        <p:strVal val="visible"/>
                                      </p:to>
                                    </p:set>
                                    <p:anim calcmode="lin" valueType="num">
                                      <p:cBhvr>
                                        <p:cTn id="39" dur="1000" fill="hold"/>
                                        <p:tgtEl>
                                          <p:spTgt spid="153603">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153603">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153603">
                                            <p:txEl>
                                              <p:pRg st="3" end="3"/>
                                            </p:txEl>
                                          </p:spTgt>
                                        </p:tgtEl>
                                        <p:attrNameLst>
                                          <p:attrName>ppt_y</p:attrName>
                                        </p:attrNameLst>
                                      </p:cBhvr>
                                      <p:tavLst>
                                        <p:tav tm="0">
                                          <p:val>
                                            <p:strVal val="#ppt_y"/>
                                          </p:val>
                                        </p:tav>
                                        <p:tav tm="100000">
                                          <p:val>
                                            <p:strVal val="#ppt_y"/>
                                          </p:val>
                                        </p:tav>
                                      </p:tavLst>
                                    </p:anim>
                                    <p:animEffect transition="in" filter="fade">
                                      <p:cBhvr>
                                        <p:cTn id="42" dur="1000"/>
                                        <p:tgtEl>
                                          <p:spTgt spid="1536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p:bldP spid="15360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rrowheads="1"/>
          </p:cNvSpPr>
          <p:nvPr>
            <p:ph type="title"/>
          </p:nvPr>
        </p:nvSpPr>
        <p:spPr/>
        <p:txBody>
          <a:bodyPr/>
          <a:lstStyle/>
          <a:p>
            <a:pPr rtl="0" eaLnBrk="1" hangingPunct="1">
              <a:defRPr/>
            </a:pPr>
            <a:r>
              <a:rPr lang="fr-FR" dirty="0" smtClean="0">
                <a:solidFill>
                  <a:srgbClr val="00FF00"/>
                </a:solidFill>
                <a:latin typeface="Arial Narrow" pitchFamily="34" charset="0"/>
              </a:rPr>
              <a:t> </a:t>
            </a:r>
            <a:r>
              <a:rPr lang="fr-FR" cap="none" dirty="0" smtClean="0">
                <a:solidFill>
                  <a:srgbClr val="00FF00"/>
                </a:solidFill>
                <a:latin typeface="Arial Narrow" pitchFamily="34" charset="0"/>
              </a:rPr>
              <a:t>b. </a:t>
            </a:r>
            <a:r>
              <a:rPr lang="fr-FR" b="0" cap="none" dirty="0" smtClean="0">
                <a:solidFill>
                  <a:srgbClr val="00FF00"/>
                </a:solidFill>
                <a:latin typeface="Arial Narrow" pitchFamily="34" charset="0"/>
              </a:rPr>
              <a:t>Viscosité cinématique</a:t>
            </a:r>
            <a:endParaRPr lang="fr-FR" dirty="0" smtClean="0">
              <a:solidFill>
                <a:srgbClr val="00FF00"/>
              </a:solidFill>
              <a:latin typeface="Arial Narrow" pitchFamily="34" charset="0"/>
            </a:endParaRPr>
          </a:p>
        </p:txBody>
      </p:sp>
      <p:sp>
        <p:nvSpPr>
          <p:cNvPr id="153603" name="Rectangle 3"/>
          <p:cNvSpPr>
            <a:spLocks noGrp="1" noChangeArrowheads="1"/>
          </p:cNvSpPr>
          <p:nvPr>
            <p:ph type="body" idx="1"/>
          </p:nvPr>
        </p:nvSpPr>
        <p:spPr>
          <a:xfrm>
            <a:off x="457200" y="1600200"/>
            <a:ext cx="7543824" cy="4997450"/>
          </a:xfrm>
        </p:spPr>
        <p:txBody>
          <a:bodyPr>
            <a:normAutofit/>
          </a:bodyPr>
          <a:lstStyle/>
          <a:p>
            <a:endParaRPr lang="fr-FR" dirty="0" smtClean="0"/>
          </a:p>
          <a:p>
            <a:pPr marL="0" indent="0">
              <a:lnSpc>
                <a:spcPct val="150000"/>
              </a:lnSpc>
              <a:buNone/>
            </a:pPr>
            <a:r>
              <a:rPr lang="fr-FR" dirty="0" smtClean="0"/>
              <a:t>Coefficient de viscosité cinématique «</a:t>
            </a:r>
            <a:r>
              <a:rPr lang="fr-FR" i="1" dirty="0" smtClean="0"/>
              <a:t>ν» : exprimé dans le système international en mètre carré par seconde (m²/s). On utilise souvent le stokes (St). </a:t>
            </a:r>
          </a:p>
          <a:p>
            <a:pPr marL="0" indent="0">
              <a:lnSpc>
                <a:spcPct val="150000"/>
              </a:lnSpc>
              <a:buNone/>
            </a:pPr>
            <a:r>
              <a:rPr lang="fr-FR" dirty="0" smtClean="0"/>
              <a:t>D’où 1st=10-4m²/s </a:t>
            </a:r>
          </a:p>
          <a:p>
            <a:pPr algn="ctr">
              <a:buNone/>
            </a:pPr>
            <a:r>
              <a:rPr lang="fr-FR" i="1" dirty="0" smtClean="0"/>
              <a:t>ν </a:t>
            </a:r>
            <a:r>
              <a:rPr lang="fr-FR" dirty="0" smtClean="0"/>
              <a:t>=</a:t>
            </a:r>
            <a:r>
              <a:rPr lang="el-GR" dirty="0" smtClean="0"/>
              <a:t> μ</a:t>
            </a:r>
            <a:r>
              <a:rPr lang="fr-FR" dirty="0" smtClean="0"/>
              <a:t>/</a:t>
            </a:r>
            <a:r>
              <a:rPr lang="el-GR" dirty="0" smtClean="0"/>
              <a:t>ρ</a:t>
            </a:r>
          </a:p>
          <a:p>
            <a:pPr>
              <a:buNone/>
            </a:pPr>
            <a:r>
              <a:rPr lang="fr-FR" dirty="0" smtClean="0"/>
              <a:t>Avec </a:t>
            </a:r>
            <a:r>
              <a:rPr lang="fr-FR" i="1" dirty="0" smtClean="0"/>
              <a:t>ρ est la masse volumique du fluide.</a:t>
            </a:r>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53602"/>
                                        </p:tgtEl>
                                        <p:attrNameLst>
                                          <p:attrName>style.visibility</p:attrName>
                                        </p:attrNameLst>
                                      </p:cBhvr>
                                      <p:to>
                                        <p:strVal val="visible"/>
                                      </p:to>
                                    </p:set>
                                    <p:anim calcmode="lin" valueType="num">
                                      <p:cBhvr>
                                        <p:cTn id="7" dur="1000" fill="hold"/>
                                        <p:tgtEl>
                                          <p:spTgt spid="15360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5360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53602"/>
                                        </p:tgtEl>
                                        <p:attrNameLst>
                                          <p:attrName>ppt_y</p:attrName>
                                        </p:attrNameLst>
                                      </p:cBhvr>
                                      <p:tavLst>
                                        <p:tav tm="0">
                                          <p:val>
                                            <p:strVal val="#ppt_y"/>
                                          </p:val>
                                        </p:tav>
                                        <p:tav tm="100000">
                                          <p:val>
                                            <p:strVal val="#ppt_y"/>
                                          </p:val>
                                        </p:tav>
                                      </p:tavLst>
                                    </p:anim>
                                    <p:animEffect transition="in" filter="fade">
                                      <p:cBhvr>
                                        <p:cTn id="10" dur="1000"/>
                                        <p:tgtEl>
                                          <p:spTgt spid="153602"/>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53603">
                                            <p:txEl>
                                              <p:pRg st="1" end="1"/>
                                            </p:txEl>
                                          </p:spTgt>
                                        </p:tgtEl>
                                        <p:attrNameLst>
                                          <p:attrName>style.visibility</p:attrName>
                                        </p:attrNameLst>
                                      </p:cBhvr>
                                      <p:to>
                                        <p:strVal val="visible"/>
                                      </p:to>
                                    </p:set>
                                    <p:anim calcmode="lin" valueType="num">
                                      <p:cBhvr>
                                        <p:cTn id="15" dur="1000" fill="hold"/>
                                        <p:tgtEl>
                                          <p:spTgt spid="15360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5360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53603">
                                            <p:txEl>
                                              <p:pRg st="1" end="1"/>
                                            </p:txEl>
                                          </p:spTgt>
                                        </p:tgtEl>
                                        <p:attrNameLst>
                                          <p:attrName>ppt_y</p:attrName>
                                        </p:attrNameLst>
                                      </p:cBhvr>
                                      <p:tavLst>
                                        <p:tav tm="0">
                                          <p:val>
                                            <p:strVal val="#ppt_y"/>
                                          </p:val>
                                        </p:tav>
                                        <p:tav tm="100000">
                                          <p:val>
                                            <p:strVal val="#ppt_y"/>
                                          </p:val>
                                        </p:tav>
                                      </p:tavLst>
                                    </p:anim>
                                    <p:animEffect transition="in" filter="fade">
                                      <p:cBhvr>
                                        <p:cTn id="18" dur="1000"/>
                                        <p:tgtEl>
                                          <p:spTgt spid="15360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53603">
                                            <p:txEl>
                                              <p:pRg st="2" end="2"/>
                                            </p:txEl>
                                          </p:spTgt>
                                        </p:tgtEl>
                                        <p:attrNameLst>
                                          <p:attrName>style.visibility</p:attrName>
                                        </p:attrNameLst>
                                      </p:cBhvr>
                                      <p:to>
                                        <p:strVal val="visible"/>
                                      </p:to>
                                    </p:set>
                                    <p:anim calcmode="lin" valueType="num">
                                      <p:cBhvr>
                                        <p:cTn id="23" dur="1000" fill="hold"/>
                                        <p:tgtEl>
                                          <p:spTgt spid="15360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5360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53603">
                                            <p:txEl>
                                              <p:pRg st="2" end="2"/>
                                            </p:txEl>
                                          </p:spTgt>
                                        </p:tgtEl>
                                        <p:attrNameLst>
                                          <p:attrName>ppt_y</p:attrName>
                                        </p:attrNameLst>
                                      </p:cBhvr>
                                      <p:tavLst>
                                        <p:tav tm="0">
                                          <p:val>
                                            <p:strVal val="#ppt_y"/>
                                          </p:val>
                                        </p:tav>
                                        <p:tav tm="100000">
                                          <p:val>
                                            <p:strVal val="#ppt_y"/>
                                          </p:val>
                                        </p:tav>
                                      </p:tavLst>
                                    </p:anim>
                                    <p:animEffect transition="in" filter="fade">
                                      <p:cBhvr>
                                        <p:cTn id="26" dur="1000"/>
                                        <p:tgtEl>
                                          <p:spTgt spid="15360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153603">
                                            <p:txEl>
                                              <p:pRg st="3" end="3"/>
                                            </p:txEl>
                                          </p:spTgt>
                                        </p:tgtEl>
                                        <p:attrNameLst>
                                          <p:attrName>style.visibility</p:attrName>
                                        </p:attrNameLst>
                                      </p:cBhvr>
                                      <p:to>
                                        <p:strVal val="visible"/>
                                      </p:to>
                                    </p:set>
                                    <p:anim calcmode="lin" valueType="num">
                                      <p:cBhvr>
                                        <p:cTn id="31" dur="1000" fill="hold"/>
                                        <p:tgtEl>
                                          <p:spTgt spid="153603">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53603">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53603">
                                            <p:txEl>
                                              <p:pRg st="3" end="3"/>
                                            </p:txEl>
                                          </p:spTgt>
                                        </p:tgtEl>
                                        <p:attrNameLst>
                                          <p:attrName>ppt_y</p:attrName>
                                        </p:attrNameLst>
                                      </p:cBhvr>
                                      <p:tavLst>
                                        <p:tav tm="0">
                                          <p:val>
                                            <p:strVal val="#ppt_y"/>
                                          </p:val>
                                        </p:tav>
                                        <p:tav tm="100000">
                                          <p:val>
                                            <p:strVal val="#ppt_y"/>
                                          </p:val>
                                        </p:tav>
                                      </p:tavLst>
                                    </p:anim>
                                    <p:animEffect transition="in" filter="fade">
                                      <p:cBhvr>
                                        <p:cTn id="34" dur="1000"/>
                                        <p:tgtEl>
                                          <p:spTgt spid="15360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153603">
                                            <p:txEl>
                                              <p:pRg st="4" end="4"/>
                                            </p:txEl>
                                          </p:spTgt>
                                        </p:tgtEl>
                                        <p:attrNameLst>
                                          <p:attrName>style.visibility</p:attrName>
                                        </p:attrNameLst>
                                      </p:cBhvr>
                                      <p:to>
                                        <p:strVal val="visible"/>
                                      </p:to>
                                    </p:set>
                                    <p:anim calcmode="lin" valueType="num">
                                      <p:cBhvr>
                                        <p:cTn id="39" dur="1000" fill="hold"/>
                                        <p:tgtEl>
                                          <p:spTgt spid="153603">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153603">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153603">
                                            <p:txEl>
                                              <p:pRg st="4" end="4"/>
                                            </p:txEl>
                                          </p:spTgt>
                                        </p:tgtEl>
                                        <p:attrNameLst>
                                          <p:attrName>ppt_y</p:attrName>
                                        </p:attrNameLst>
                                      </p:cBhvr>
                                      <p:tavLst>
                                        <p:tav tm="0">
                                          <p:val>
                                            <p:strVal val="#ppt_y"/>
                                          </p:val>
                                        </p:tav>
                                        <p:tav tm="100000">
                                          <p:val>
                                            <p:strVal val="#ppt_y"/>
                                          </p:val>
                                        </p:tav>
                                      </p:tavLst>
                                    </p:anim>
                                    <p:animEffect transition="in" filter="fade">
                                      <p:cBhvr>
                                        <p:cTn id="42" dur="1000"/>
                                        <p:tgtEl>
                                          <p:spTgt spid="153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p:bldP spid="15360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a:xfrm>
            <a:off x="428596" y="285728"/>
            <a:ext cx="4900618" cy="894382"/>
          </a:xfrm>
        </p:spPr>
        <p:txBody>
          <a:bodyPr anchor="ctr"/>
          <a:lstStyle/>
          <a:p>
            <a:pPr rtl="0" eaLnBrk="1" hangingPunct="1">
              <a:defRPr/>
            </a:pPr>
            <a:r>
              <a:rPr lang="fr-FR" b="0" cap="none" dirty="0" smtClean="0">
                <a:solidFill>
                  <a:srgbClr val="00FF00"/>
                </a:solidFill>
                <a:latin typeface="Arial Narrow" pitchFamily="34" charset="0"/>
              </a:rPr>
              <a:t>c. Indice de viscosité</a:t>
            </a:r>
            <a:endParaRPr lang="fr-FR" cap="none" dirty="0" smtClean="0">
              <a:solidFill>
                <a:srgbClr val="00FF00"/>
              </a:solidFill>
              <a:latin typeface="Arial Narrow" pitchFamily="34" charset="0"/>
            </a:endParaRPr>
          </a:p>
        </p:txBody>
      </p:sp>
      <p:sp>
        <p:nvSpPr>
          <p:cNvPr id="154627" name="Rectangle 3"/>
          <p:cNvSpPr>
            <a:spLocks noGrp="1" noChangeArrowheads="1"/>
          </p:cNvSpPr>
          <p:nvPr>
            <p:ph type="body" idx="1"/>
          </p:nvPr>
        </p:nvSpPr>
        <p:spPr>
          <a:xfrm>
            <a:off x="500034" y="1142984"/>
            <a:ext cx="7686700" cy="3989387"/>
          </a:xfrm>
        </p:spPr>
        <p:txBody>
          <a:bodyPr/>
          <a:lstStyle/>
          <a:p>
            <a:pPr marL="0" indent="0" algn="l" rtl="0" eaLnBrk="1" hangingPunct="1">
              <a:lnSpc>
                <a:spcPct val="150000"/>
              </a:lnSpc>
              <a:buFont typeface="Wingdings" pitchFamily="2" charset="2"/>
              <a:buNone/>
              <a:defRPr/>
            </a:pPr>
            <a:r>
              <a:rPr lang="fr-FR" dirty="0" smtClean="0">
                <a:latin typeface="Arial Narrow" pitchFamily="34" charset="0"/>
              </a:rPr>
              <a:t> C'est un nombre empirique permettant d'apprécier l'effet de la variation de température sur la viscosité d'un lubrifiant. Cet indice est déterminé à partir des indices des deux huiles de base.</a:t>
            </a:r>
          </a:p>
          <a:p>
            <a:pPr marL="0" indent="0" algn="l" rtl="0" eaLnBrk="1" hangingPunct="1">
              <a:lnSpc>
                <a:spcPct val="150000"/>
              </a:lnSpc>
              <a:buFont typeface="Wingdings" pitchFamily="2" charset="2"/>
              <a:buNone/>
              <a:defRPr/>
            </a:pPr>
            <a:r>
              <a:rPr lang="fr-FR" b="1" dirty="0" smtClean="0">
                <a:solidFill>
                  <a:srgbClr val="002060"/>
                </a:solidFill>
                <a:latin typeface="Arial Narrow" pitchFamily="34" charset="0"/>
              </a:rPr>
              <a:t>Indice de référence 100 : faible variation de viscosité. </a:t>
            </a:r>
          </a:p>
          <a:p>
            <a:pPr marL="0" indent="0" algn="l" rtl="0" eaLnBrk="1" hangingPunct="1">
              <a:lnSpc>
                <a:spcPct val="150000"/>
              </a:lnSpc>
              <a:buFont typeface="Wingdings" pitchFamily="2" charset="2"/>
              <a:buNone/>
              <a:defRPr/>
            </a:pPr>
            <a:r>
              <a:rPr lang="fr-FR" b="1" dirty="0" smtClean="0">
                <a:solidFill>
                  <a:srgbClr val="002060"/>
                </a:solidFill>
                <a:latin typeface="Arial Narrow" pitchFamily="34" charset="0"/>
              </a:rPr>
              <a:t> Indice de référence 0 : variation importante de viscosité </a:t>
            </a:r>
          </a:p>
        </p:txBody>
      </p:sp>
      <p:sp>
        <p:nvSpPr>
          <p:cNvPr id="4" name="Rectangle 3"/>
          <p:cNvSpPr/>
          <p:nvPr/>
        </p:nvSpPr>
        <p:spPr>
          <a:xfrm>
            <a:off x="928662" y="5429264"/>
            <a:ext cx="6858048" cy="95410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800" dirty="0" smtClean="0">
                <a:latin typeface="Arial Rounded MT Bold" pitchFamily="34" charset="0"/>
              </a:rPr>
              <a:t>Plus l’indice est élevé, plus la viscosité est stable.</a:t>
            </a:r>
            <a:endParaRPr lang="fr-FR" sz="2800" dirty="0">
              <a:latin typeface="Arial Rounded MT 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54626"/>
                                        </p:tgtEl>
                                        <p:attrNameLst>
                                          <p:attrName>style.visibility</p:attrName>
                                        </p:attrNameLst>
                                      </p:cBhvr>
                                      <p:to>
                                        <p:strVal val="visible"/>
                                      </p:to>
                                    </p:set>
                                    <p:anim calcmode="lin" valueType="num">
                                      <p:cBhvr>
                                        <p:cTn id="7" dur="1000" fill="hold"/>
                                        <p:tgtEl>
                                          <p:spTgt spid="15462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54626"/>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54626"/>
                                        </p:tgtEl>
                                        <p:attrNameLst>
                                          <p:attrName>ppt_y</p:attrName>
                                        </p:attrNameLst>
                                      </p:cBhvr>
                                      <p:tavLst>
                                        <p:tav tm="0">
                                          <p:val>
                                            <p:strVal val="#ppt_y"/>
                                          </p:val>
                                        </p:tav>
                                        <p:tav tm="100000">
                                          <p:val>
                                            <p:strVal val="#ppt_y"/>
                                          </p:val>
                                        </p:tav>
                                      </p:tavLst>
                                    </p:anim>
                                    <p:animEffect transition="in" filter="fade">
                                      <p:cBhvr>
                                        <p:cTn id="10" dur="1000"/>
                                        <p:tgtEl>
                                          <p:spTgt spid="154626"/>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54627">
                                            <p:txEl>
                                              <p:pRg st="0" end="0"/>
                                            </p:txEl>
                                          </p:spTgt>
                                        </p:tgtEl>
                                        <p:attrNameLst>
                                          <p:attrName>style.visibility</p:attrName>
                                        </p:attrNameLst>
                                      </p:cBhvr>
                                      <p:to>
                                        <p:strVal val="visible"/>
                                      </p:to>
                                    </p:set>
                                    <p:anim calcmode="lin" valueType="num">
                                      <p:cBhvr>
                                        <p:cTn id="15" dur="1000" fill="hold"/>
                                        <p:tgtEl>
                                          <p:spTgt spid="154627">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54627">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54627">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15462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54627">
                                            <p:txEl>
                                              <p:pRg st="1" end="1"/>
                                            </p:txEl>
                                          </p:spTgt>
                                        </p:tgtEl>
                                        <p:attrNameLst>
                                          <p:attrName>style.visibility</p:attrName>
                                        </p:attrNameLst>
                                      </p:cBhvr>
                                      <p:to>
                                        <p:strVal val="visible"/>
                                      </p:to>
                                    </p:set>
                                    <p:anim calcmode="lin" valueType="num">
                                      <p:cBhvr>
                                        <p:cTn id="23" dur="1000" fill="hold"/>
                                        <p:tgtEl>
                                          <p:spTgt spid="154627">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54627">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54627">
                                            <p:txEl>
                                              <p:pRg st="1" end="1"/>
                                            </p:txEl>
                                          </p:spTgt>
                                        </p:tgtEl>
                                        <p:attrNameLst>
                                          <p:attrName>ppt_y</p:attrName>
                                        </p:attrNameLst>
                                      </p:cBhvr>
                                      <p:tavLst>
                                        <p:tav tm="0">
                                          <p:val>
                                            <p:strVal val="#ppt_y"/>
                                          </p:val>
                                        </p:tav>
                                        <p:tav tm="100000">
                                          <p:val>
                                            <p:strVal val="#ppt_y"/>
                                          </p:val>
                                        </p:tav>
                                      </p:tavLst>
                                    </p:anim>
                                    <p:animEffect transition="in" filter="fade">
                                      <p:cBhvr>
                                        <p:cTn id="26" dur="1000"/>
                                        <p:tgtEl>
                                          <p:spTgt spid="15462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154627">
                                            <p:txEl>
                                              <p:pRg st="2" end="2"/>
                                            </p:txEl>
                                          </p:spTgt>
                                        </p:tgtEl>
                                        <p:attrNameLst>
                                          <p:attrName>style.visibility</p:attrName>
                                        </p:attrNameLst>
                                      </p:cBhvr>
                                      <p:to>
                                        <p:strVal val="visible"/>
                                      </p:to>
                                    </p:set>
                                    <p:anim calcmode="lin" valueType="num">
                                      <p:cBhvr>
                                        <p:cTn id="31" dur="1000" fill="hold"/>
                                        <p:tgtEl>
                                          <p:spTgt spid="154627">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54627">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54627">
                                            <p:txEl>
                                              <p:pRg st="2" end="2"/>
                                            </p:txEl>
                                          </p:spTgt>
                                        </p:tgtEl>
                                        <p:attrNameLst>
                                          <p:attrName>ppt_y</p:attrName>
                                        </p:attrNameLst>
                                      </p:cBhvr>
                                      <p:tavLst>
                                        <p:tav tm="0">
                                          <p:val>
                                            <p:strVal val="#ppt_y"/>
                                          </p:val>
                                        </p:tav>
                                        <p:tav tm="100000">
                                          <p:val>
                                            <p:strVal val="#ppt_y"/>
                                          </p:val>
                                        </p:tav>
                                      </p:tavLst>
                                    </p:anim>
                                    <p:animEffect transition="in" filter="fade">
                                      <p:cBhvr>
                                        <p:cTn id="34" dur="1000"/>
                                        <p:tgtEl>
                                          <p:spTgt spid="1546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0"/>
      <p:bldP spid="154627"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357298"/>
            <a:ext cx="7239000" cy="4846320"/>
          </a:xfrm>
        </p:spPr>
        <p:txBody>
          <a:bodyPr/>
          <a:lstStyle/>
          <a:p>
            <a:pPr>
              <a:lnSpc>
                <a:spcPct val="150000"/>
              </a:lnSpc>
              <a:buNone/>
            </a:pPr>
            <a:r>
              <a:rPr lang="fr-FR" dirty="0" smtClean="0"/>
              <a:t>La viscosité d’un fluide varie avec : </a:t>
            </a:r>
          </a:p>
          <a:p>
            <a:pPr>
              <a:lnSpc>
                <a:spcPct val="150000"/>
              </a:lnSpc>
            </a:pPr>
            <a:r>
              <a:rPr lang="fr-FR" dirty="0" smtClean="0"/>
              <a:t>La nature du fluide, </a:t>
            </a:r>
          </a:p>
          <a:p>
            <a:pPr>
              <a:lnSpc>
                <a:spcPct val="150000"/>
              </a:lnSpc>
            </a:pPr>
            <a:r>
              <a:rPr lang="fr-FR" dirty="0" smtClean="0"/>
              <a:t>La température, </a:t>
            </a:r>
          </a:p>
          <a:p>
            <a:pPr>
              <a:lnSpc>
                <a:spcPct val="150000"/>
              </a:lnSpc>
            </a:pPr>
            <a:r>
              <a:rPr lang="fr-FR" dirty="0" smtClean="0"/>
              <a:t>La pression. </a:t>
            </a:r>
          </a:p>
          <a:p>
            <a:pPr>
              <a:lnSpc>
                <a:spcPct val="150000"/>
              </a:lnSpc>
              <a:buNone/>
            </a:pPr>
            <a:r>
              <a:rPr lang="fr-FR" dirty="0" smtClean="0"/>
              <a:t>La viscosité est doublée pour une pression de 300 à 350 bars</a:t>
            </a:r>
            <a:endParaRPr lang="fr-F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Influence de la température sur la viscosité</a:t>
            </a:r>
            <a:endParaRPr lang="fr-FR" dirty="0"/>
          </a:p>
        </p:txBody>
      </p:sp>
      <p:sp>
        <p:nvSpPr>
          <p:cNvPr id="3" name="Espace réservé du contenu 2"/>
          <p:cNvSpPr>
            <a:spLocks noGrp="1"/>
          </p:cNvSpPr>
          <p:nvPr>
            <p:ph idx="1"/>
          </p:nvPr>
        </p:nvSpPr>
        <p:spPr>
          <a:xfrm>
            <a:off x="642910" y="2786058"/>
            <a:ext cx="7239000" cy="2891154"/>
          </a:xfrm>
        </p:spPr>
        <p:style>
          <a:lnRef idx="1">
            <a:schemeClr val="accent4"/>
          </a:lnRef>
          <a:fillRef idx="2">
            <a:schemeClr val="accent4"/>
          </a:fillRef>
          <a:effectRef idx="1">
            <a:schemeClr val="accent4"/>
          </a:effectRef>
          <a:fontRef idx="minor">
            <a:schemeClr val="dk1"/>
          </a:fontRef>
        </p:style>
        <p:txBody>
          <a:bodyPr/>
          <a:lstStyle/>
          <a:p>
            <a:pPr>
              <a:lnSpc>
                <a:spcPct val="150000"/>
              </a:lnSpc>
            </a:pPr>
            <a:r>
              <a:rPr lang="fr-FR" dirty="0" smtClean="0"/>
              <a:t>Pour les liquides : si la température T° augmente, la viscosité ʋ diminue. </a:t>
            </a:r>
          </a:p>
          <a:p>
            <a:pPr>
              <a:lnSpc>
                <a:spcPct val="150000"/>
              </a:lnSpc>
            </a:pPr>
            <a:r>
              <a:rPr lang="fr-FR" dirty="0" smtClean="0"/>
              <a:t>Pour les gaz : si la température T° augmente, la viscosité ʋ augmente aussi. </a:t>
            </a:r>
          </a:p>
          <a:p>
            <a:pPr>
              <a:buNone/>
            </a:pPr>
            <a:endParaRPr lang="fr-F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28794" y="1785926"/>
            <a:ext cx="6972102" cy="2868168"/>
          </a:xfrm>
        </p:spPr>
        <p:txBody>
          <a:bodyPr anchor="ctr"/>
          <a:lstStyle/>
          <a:p>
            <a:pPr algn="ctr"/>
            <a:r>
              <a:rPr lang="fr-FR" sz="5400" dirty="0" smtClean="0">
                <a:latin typeface="Algerian" pitchFamily="82" charset="0"/>
              </a:rPr>
              <a:t>Les régimes d’écoulement</a:t>
            </a:r>
            <a:endParaRPr lang="fr-FR" sz="5400" dirty="0">
              <a:latin typeface="Algerian" pitchFamily="82"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428596" y="1142984"/>
            <a:ext cx="8386786" cy="3141928"/>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1000108"/>
            <a:ext cx="7686700" cy="4500594"/>
          </a:xfrm>
        </p:spPr>
        <p:txBody>
          <a:bodyPr>
            <a:normAutofit fontScale="77500" lnSpcReduction="20000"/>
          </a:bodyPr>
          <a:lstStyle/>
          <a:p>
            <a:endParaRPr lang="fr-FR" dirty="0" smtClean="0"/>
          </a:p>
          <a:p>
            <a:pPr>
              <a:lnSpc>
                <a:spcPct val="160000"/>
              </a:lnSpc>
              <a:buNone/>
            </a:pPr>
            <a:r>
              <a:rPr lang="fr-FR" dirty="0" smtClean="0">
                <a:latin typeface="Arial Rounded MT Bold" pitchFamily="34" charset="0"/>
              </a:rPr>
              <a:t>1) </a:t>
            </a:r>
            <a:r>
              <a:rPr lang="fr-FR" b="1" dirty="0" smtClean="0">
                <a:solidFill>
                  <a:srgbClr val="0070C0"/>
                </a:solidFill>
                <a:latin typeface="Arial Rounded MT Bold" pitchFamily="34" charset="0"/>
              </a:rPr>
              <a:t>Régime laminaire</a:t>
            </a:r>
            <a:r>
              <a:rPr lang="fr-FR" b="1" dirty="0" smtClean="0">
                <a:latin typeface="Arial Rounded MT Bold" pitchFamily="34" charset="0"/>
              </a:rPr>
              <a:t>: (cas a) le fluide s’écoule en couches cylindriques coaxiales ayant pour axe le centre de la conduite. </a:t>
            </a:r>
          </a:p>
          <a:p>
            <a:pPr>
              <a:lnSpc>
                <a:spcPct val="160000"/>
              </a:lnSpc>
              <a:buNone/>
            </a:pPr>
            <a:r>
              <a:rPr lang="fr-FR" dirty="0" smtClean="0">
                <a:latin typeface="Arial Rounded MT Bold" pitchFamily="34" charset="0"/>
              </a:rPr>
              <a:t>2) </a:t>
            </a:r>
            <a:r>
              <a:rPr lang="fr-FR" b="1" dirty="0" smtClean="0">
                <a:solidFill>
                  <a:srgbClr val="0070C0"/>
                </a:solidFill>
                <a:latin typeface="Arial Rounded MT Bold" pitchFamily="34" charset="0"/>
              </a:rPr>
              <a:t>Régime transitoire </a:t>
            </a:r>
            <a:r>
              <a:rPr lang="fr-FR" b="1" dirty="0" smtClean="0">
                <a:latin typeface="Arial Rounded MT Bold" pitchFamily="34" charset="0"/>
              </a:rPr>
              <a:t>: (cas b) c’est une transition entre le régime laminaire et ce lui turbulent. </a:t>
            </a:r>
          </a:p>
          <a:p>
            <a:pPr>
              <a:lnSpc>
                <a:spcPct val="160000"/>
              </a:lnSpc>
              <a:buNone/>
            </a:pPr>
            <a:r>
              <a:rPr lang="fr-FR" dirty="0" smtClean="0">
                <a:latin typeface="Arial Rounded MT Bold" pitchFamily="34" charset="0"/>
              </a:rPr>
              <a:t>3) </a:t>
            </a:r>
            <a:r>
              <a:rPr lang="fr-FR" b="1" dirty="0" smtClean="0">
                <a:solidFill>
                  <a:srgbClr val="0070C0"/>
                </a:solidFill>
                <a:latin typeface="Arial Rounded MT Bold" pitchFamily="34" charset="0"/>
              </a:rPr>
              <a:t>Régime turbulent </a:t>
            </a:r>
            <a:r>
              <a:rPr lang="fr-FR" b="1" dirty="0" smtClean="0">
                <a:latin typeface="Arial Rounded MT Bold" pitchFamily="34" charset="0"/>
              </a:rPr>
              <a:t>: (cas c) formation du mouvement turbulent dans le fluide. Cette expérience est faite par Reynolds en faisant varier le diamètre de la conduite, la température le débit etc...) pour des divers fluides. </a:t>
            </a:r>
          </a:p>
          <a:p>
            <a:pPr>
              <a:buNone/>
            </a:pPr>
            <a:endParaRPr lang="fr-F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2428868"/>
            <a:ext cx="7239000" cy="2391088"/>
          </a:xfrm>
        </p:spPr>
        <p:style>
          <a:lnRef idx="1">
            <a:schemeClr val="accent3"/>
          </a:lnRef>
          <a:fillRef idx="2">
            <a:schemeClr val="accent3"/>
          </a:fillRef>
          <a:effectRef idx="1">
            <a:schemeClr val="accent3"/>
          </a:effectRef>
          <a:fontRef idx="minor">
            <a:schemeClr val="dk1"/>
          </a:fontRef>
        </p:style>
        <p:txBody>
          <a:bodyPr/>
          <a:lstStyle/>
          <a:p>
            <a:pPr marL="0" indent="0">
              <a:lnSpc>
                <a:spcPct val="150000"/>
              </a:lnSpc>
              <a:buNone/>
            </a:pPr>
            <a:r>
              <a:rPr lang="fr-FR" dirty="0" smtClean="0">
                <a:latin typeface="Arial Rounded MT Bold" pitchFamily="34" charset="0"/>
              </a:rPr>
              <a:t>La détermination du régime d’écoulement est par le calcul d’un nombre sans dimension appelé nombre de Reynolds (</a:t>
            </a:r>
            <a:r>
              <a:rPr lang="fr-FR" dirty="0" err="1" smtClean="0">
                <a:latin typeface="Arial Rounded MT Bold" pitchFamily="34" charset="0"/>
              </a:rPr>
              <a:t>Re</a:t>
            </a:r>
            <a:r>
              <a:rPr lang="fr-FR" dirty="0" smtClean="0">
                <a:latin typeface="Arial Rounded MT Bold" pitchFamily="34" charset="0"/>
              </a:rPr>
              <a:t>).</a:t>
            </a:r>
            <a:endParaRPr lang="fr-FR" dirty="0">
              <a:latin typeface="Arial Rounded MT Bold"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28662" y="2571744"/>
            <a:ext cx="7543606" cy="1615642"/>
          </a:xfrm>
        </p:spPr>
        <p:style>
          <a:lnRef idx="1">
            <a:schemeClr val="accent2"/>
          </a:lnRef>
          <a:fillRef idx="2">
            <a:schemeClr val="accent2"/>
          </a:fillRef>
          <a:effectRef idx="1">
            <a:schemeClr val="accent2"/>
          </a:effectRef>
          <a:fontRef idx="minor">
            <a:schemeClr val="dk1"/>
          </a:fontRef>
        </p:style>
        <p:txBody>
          <a:bodyPr anchor="ctr"/>
          <a:lstStyle/>
          <a:p>
            <a:pPr algn="ctr"/>
            <a:r>
              <a:rPr lang="fr-FR" dirty="0" smtClean="0"/>
              <a:t>Le nombre de Reynolds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1775191"/>
            <a:ext cx="8715436" cy="4625609"/>
          </a:xfrm>
        </p:spPr>
        <p:txBody>
          <a:bodyPr>
            <a:normAutofit/>
          </a:bodyPr>
          <a:lstStyle/>
          <a:p>
            <a:pPr marL="0" indent="0" algn="ctr">
              <a:buNone/>
            </a:pPr>
            <a:r>
              <a:rPr lang="fr-FR" b="1" dirty="0" smtClean="0">
                <a:solidFill>
                  <a:srgbClr val="0070C0"/>
                </a:solidFill>
                <a:latin typeface="Arial Rounded MT Bold" pitchFamily="34" charset="0"/>
              </a:rPr>
              <a:t>Fluide parfait- fluide réel </a:t>
            </a:r>
          </a:p>
          <a:p>
            <a:pPr marL="0" indent="0" algn="ctr">
              <a:buNone/>
            </a:pPr>
            <a:endParaRPr lang="fr-FR" b="1" dirty="0" smtClean="0">
              <a:solidFill>
                <a:srgbClr val="0070C0"/>
              </a:solidFill>
              <a:latin typeface="Arial Rounded MT Bold" pitchFamily="34" charset="0"/>
            </a:endParaRPr>
          </a:p>
          <a:p>
            <a:pPr marL="0" indent="0">
              <a:buNone/>
            </a:pPr>
            <a:r>
              <a:rPr lang="fr-FR" dirty="0" smtClean="0">
                <a:latin typeface="Arial Rounded MT Bold" pitchFamily="34" charset="0"/>
              </a:rPr>
              <a:t>Un fluide parfait est un fluide dont les molécules se déplacent sans aucun frottement les uns par rapport aux autres, donc sans viscosité </a:t>
            </a:r>
            <a:r>
              <a:rPr lang="fr-FR" i="1" dirty="0" smtClean="0">
                <a:latin typeface="Arial Rounded MT Bold" pitchFamily="34" charset="0"/>
              </a:rPr>
              <a:t>μ=0, (c’est théorique) </a:t>
            </a:r>
          </a:p>
          <a:p>
            <a:pPr marL="0" indent="0">
              <a:buNone/>
            </a:pPr>
            <a:r>
              <a:rPr lang="fr-FR" dirty="0" smtClean="0">
                <a:latin typeface="Arial Rounded MT Bold" pitchFamily="34" charset="0"/>
              </a:rPr>
              <a:t>Un fluide est réel lorsque la viscosité </a:t>
            </a:r>
            <a:r>
              <a:rPr lang="fr-FR" i="1" dirty="0" smtClean="0">
                <a:latin typeface="Arial Rounded MT Bold" pitchFamily="34" charset="0"/>
              </a:rPr>
              <a:t>μ≠0 </a:t>
            </a:r>
            <a:endParaRPr lang="fr-FR" dirty="0">
              <a:latin typeface="Arial Rounded MT Bold" pitchFamily="34" charset="0"/>
            </a:endParaRPr>
          </a:p>
        </p:txBody>
      </p:sp>
      <p:sp>
        <p:nvSpPr>
          <p:cNvPr id="4" name="Titre 1"/>
          <p:cNvSpPr>
            <a:spLocks noGrp="1"/>
          </p:cNvSpPr>
          <p:nvPr>
            <p:ph type="title"/>
          </p:nvPr>
        </p:nvSpPr>
        <p:spPr/>
        <p:txBody>
          <a:bodyPr>
            <a:normAutofit fontScale="90000"/>
          </a:bodyPr>
          <a:lstStyle/>
          <a:p>
            <a:pPr algn="ctr"/>
            <a:r>
              <a:rPr lang="fr-FR" dirty="0" smtClean="0"/>
              <a:t/>
            </a:r>
            <a:br>
              <a:rPr lang="fr-FR" dirty="0" smtClean="0"/>
            </a:br>
            <a:r>
              <a:rPr lang="fr-FR" dirty="0" smtClean="0">
                <a:latin typeface="Algerian" pitchFamily="82" charset="0"/>
              </a:rPr>
              <a:t>Les fluides hydrauliques </a:t>
            </a:r>
            <a:br>
              <a:rPr lang="fr-FR" dirty="0" smtClean="0">
                <a:latin typeface="Algerian" pitchFamily="82" charset="0"/>
              </a:rPr>
            </a:br>
            <a:endParaRPr lang="fr-FR" dirty="0">
              <a:latin typeface="Algerian" pitchFamily="82"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2357430"/>
            <a:ext cx="7758138" cy="3598240"/>
          </a:xfrm>
        </p:spPr>
        <p:txBody>
          <a:bodyPr>
            <a:normAutofit/>
          </a:bodyPr>
          <a:lstStyle/>
          <a:p>
            <a:pPr>
              <a:lnSpc>
                <a:spcPct val="150000"/>
              </a:lnSpc>
              <a:buNone/>
            </a:pPr>
            <a:r>
              <a:rPr lang="fr-FR" i="1" dirty="0" smtClean="0"/>
              <a:t>D : Diamètre de la conduite (en m) ; </a:t>
            </a:r>
          </a:p>
          <a:p>
            <a:pPr>
              <a:lnSpc>
                <a:spcPct val="150000"/>
              </a:lnSpc>
              <a:buNone/>
            </a:pPr>
            <a:r>
              <a:rPr lang="fr-FR" i="1" dirty="0" smtClean="0"/>
              <a:t>U : Vitesse moyenne d’écoulement (en m/S) </a:t>
            </a:r>
          </a:p>
          <a:p>
            <a:pPr>
              <a:lnSpc>
                <a:spcPct val="150000"/>
              </a:lnSpc>
              <a:buNone/>
            </a:pPr>
            <a:r>
              <a:rPr lang="fr-FR" i="1" dirty="0" smtClean="0"/>
              <a:t>ρ: Masse volumique du fluide (en kg/m</a:t>
            </a:r>
            <a:r>
              <a:rPr lang="fr-FR" sz="2400" i="1" dirty="0" smtClean="0"/>
              <a:t>3</a:t>
            </a:r>
            <a:r>
              <a:rPr lang="fr-FR" i="1" dirty="0" smtClean="0"/>
              <a:t>) </a:t>
            </a:r>
          </a:p>
          <a:p>
            <a:pPr>
              <a:lnSpc>
                <a:spcPct val="150000"/>
              </a:lnSpc>
              <a:buNone/>
            </a:pPr>
            <a:r>
              <a:rPr lang="fr-FR" i="1" dirty="0" smtClean="0"/>
              <a:t>μ : Coefficient de viscosité dynamique (en </a:t>
            </a:r>
            <a:r>
              <a:rPr lang="fr-FR" i="1" dirty="0" err="1" smtClean="0"/>
              <a:t>Pa.S</a:t>
            </a:r>
            <a:r>
              <a:rPr lang="fr-FR" i="1" dirty="0" smtClean="0"/>
              <a:t>) </a:t>
            </a:r>
          </a:p>
          <a:p>
            <a:pPr>
              <a:lnSpc>
                <a:spcPct val="150000"/>
              </a:lnSpc>
              <a:buNone/>
            </a:pPr>
            <a:r>
              <a:rPr lang="fr-FR" i="1" dirty="0" smtClean="0"/>
              <a:t>ν : Coefficient de viscosité cinématique (en m2/S) </a:t>
            </a:r>
            <a:endParaRPr lang="fr-FR" dirty="0"/>
          </a:p>
        </p:txBody>
      </p:sp>
      <p:pic>
        <p:nvPicPr>
          <p:cNvPr id="4098" name="Picture 2"/>
          <p:cNvPicPr>
            <a:picLocks noChangeAspect="1" noChangeArrowheads="1"/>
          </p:cNvPicPr>
          <p:nvPr/>
        </p:nvPicPr>
        <p:blipFill>
          <a:blip r:embed="rId2"/>
          <a:srcRect/>
          <a:stretch>
            <a:fillRect/>
          </a:stretch>
        </p:blipFill>
        <p:spPr bwMode="auto">
          <a:xfrm>
            <a:off x="2786050" y="428604"/>
            <a:ext cx="3228975" cy="120015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85720" y="2214554"/>
            <a:ext cx="8572531" cy="3033726"/>
          </a:xfrm>
          <a:prstGeom prst="rect">
            <a:avLst/>
          </a:prstGeom>
          <a:noFill/>
          <a:ln w="9525">
            <a:noFill/>
            <a:miter lim="800000"/>
            <a:headEnd/>
            <a:tailEnd/>
          </a:ln>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571480"/>
            <a:ext cx="7239000" cy="1676708"/>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pPr marL="0" indent="0">
              <a:lnSpc>
                <a:spcPct val="150000"/>
              </a:lnSpc>
              <a:buNone/>
            </a:pPr>
            <a:r>
              <a:rPr lang="fr-FR" b="1" dirty="0" smtClean="0"/>
              <a:t>Remarque :</a:t>
            </a:r>
          </a:p>
          <a:p>
            <a:pPr marL="0" indent="0">
              <a:lnSpc>
                <a:spcPct val="150000"/>
              </a:lnSpc>
              <a:buNone/>
            </a:pPr>
            <a:r>
              <a:rPr lang="fr-FR" b="1" dirty="0" smtClean="0"/>
              <a:t>si la section n’est pas circulaire, on définit le diamètre équivalent </a:t>
            </a:r>
            <a:endParaRPr lang="fr-FR" dirty="0"/>
          </a:p>
        </p:txBody>
      </p:sp>
      <p:pic>
        <p:nvPicPr>
          <p:cNvPr id="6146" name="Picture 2"/>
          <p:cNvPicPr>
            <a:picLocks noChangeAspect="1" noChangeArrowheads="1"/>
          </p:cNvPicPr>
          <p:nvPr/>
        </p:nvPicPr>
        <p:blipFill>
          <a:blip r:embed="rId2"/>
          <a:srcRect/>
          <a:stretch>
            <a:fillRect/>
          </a:stretch>
        </p:blipFill>
        <p:spPr bwMode="auto">
          <a:xfrm>
            <a:off x="857224" y="3357562"/>
            <a:ext cx="6929486" cy="1571636"/>
          </a:xfrm>
          <a:prstGeom prst="rect">
            <a:avLst/>
          </a:prstGeom>
          <a:ln>
            <a:headEnd/>
            <a:tailEnd/>
          </a:ln>
        </p:spPr>
        <p:style>
          <a:lnRef idx="2">
            <a:schemeClr val="accent3"/>
          </a:lnRef>
          <a:fillRef idx="1">
            <a:schemeClr val="lt1"/>
          </a:fillRef>
          <a:effectRef idx="0">
            <a:schemeClr val="accent3"/>
          </a:effectRef>
          <a:fontRef idx="minor">
            <a:schemeClr val="dk1"/>
          </a:fontRef>
        </p:style>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1857364"/>
            <a:ext cx="7757920" cy="2868168"/>
          </a:xfrm>
        </p:spPr>
        <p:style>
          <a:lnRef idx="1">
            <a:schemeClr val="accent5"/>
          </a:lnRef>
          <a:fillRef idx="2">
            <a:schemeClr val="accent5"/>
          </a:fillRef>
          <a:effectRef idx="1">
            <a:schemeClr val="accent5"/>
          </a:effectRef>
          <a:fontRef idx="minor">
            <a:schemeClr val="dk1"/>
          </a:fontRef>
        </p:style>
        <p:txBody>
          <a:bodyPr anchor="ctr"/>
          <a:lstStyle/>
          <a:p>
            <a:pPr algn="ctr"/>
            <a:r>
              <a:rPr lang="fr-FR" dirty="0" smtClean="0"/>
              <a:t>Théorème de Bernoulli pour un fluide réel </a:t>
            </a:r>
            <a:endParaRPr lang="fr-F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00108"/>
            <a:ext cx="7715304" cy="4846320"/>
          </a:xfrm>
        </p:spPr>
        <p:txBody>
          <a:bodyPr/>
          <a:lstStyle/>
          <a:p>
            <a:pPr marL="0" indent="0">
              <a:lnSpc>
                <a:spcPct val="150000"/>
              </a:lnSpc>
              <a:buNone/>
            </a:pPr>
            <a:r>
              <a:rPr lang="fr-FR" dirty="0" smtClean="0">
                <a:latin typeface="Arial Rounded MT Bold" pitchFamily="34" charset="0"/>
              </a:rPr>
              <a:t>Lorsque le fluide est réel la viscosité est non nulle, alors au cours de déplacement du fluide, les différents couches frottent les unes contre les autres et contre les parois qui n’est pas parfaitement lisses d’où il y a une perte sous forme de dégagement d’énergie; cette perte est appelée perte de charge. </a:t>
            </a:r>
            <a:endParaRPr lang="fr-FR" dirty="0">
              <a:latin typeface="Arial Rounded MT Bold"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428604"/>
            <a:ext cx="7239000" cy="1248080"/>
          </a:xfrm>
        </p:spPr>
        <p:txBody>
          <a:bodyPr/>
          <a:lstStyle/>
          <a:p>
            <a:pPr marL="0" indent="0">
              <a:buNone/>
            </a:pPr>
            <a:r>
              <a:rPr lang="fr-FR" dirty="0" smtClean="0">
                <a:latin typeface="Arial Rounded MT Bold" pitchFamily="34" charset="0"/>
              </a:rPr>
              <a:t>La relation de Bernoulli s’écrit sous la forme suivante </a:t>
            </a:r>
            <a:endParaRPr lang="fr-FR" dirty="0">
              <a:latin typeface="Arial Rounded MT Bold" pitchFamily="34" charset="0"/>
            </a:endParaRPr>
          </a:p>
        </p:txBody>
      </p:sp>
      <p:pic>
        <p:nvPicPr>
          <p:cNvPr id="7170" name="Picture 2"/>
          <p:cNvPicPr>
            <a:picLocks noChangeAspect="1" noChangeArrowheads="1"/>
          </p:cNvPicPr>
          <p:nvPr/>
        </p:nvPicPr>
        <p:blipFill>
          <a:blip r:embed="rId2"/>
          <a:srcRect/>
          <a:stretch>
            <a:fillRect/>
          </a:stretch>
        </p:blipFill>
        <p:spPr bwMode="auto">
          <a:xfrm>
            <a:off x="857223" y="2000240"/>
            <a:ext cx="7606331" cy="1285884"/>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5" name="Rectangle 4"/>
          <p:cNvSpPr/>
          <p:nvPr/>
        </p:nvSpPr>
        <p:spPr>
          <a:xfrm>
            <a:off x="785786" y="3571876"/>
            <a:ext cx="7358114" cy="1338828"/>
          </a:xfrm>
          <a:prstGeom prst="rect">
            <a:avLst/>
          </a:prstGeom>
        </p:spPr>
        <p:txBody>
          <a:bodyPr wrap="square">
            <a:spAutoFit/>
          </a:bodyPr>
          <a:lstStyle/>
          <a:p>
            <a:pPr>
              <a:lnSpc>
                <a:spcPct val="150000"/>
              </a:lnSpc>
            </a:pPr>
            <a:r>
              <a:rPr lang="fr-FR" dirty="0" smtClean="0"/>
              <a:t>: </a:t>
            </a:r>
            <a:r>
              <a:rPr lang="fr-FR" dirty="0" smtClean="0">
                <a:latin typeface="Arial Rounded MT Bold" pitchFamily="34" charset="0"/>
              </a:rPr>
              <a:t>C’est l’ensemble des pertes de charges entre (1) et (2) exprimé en hauteur. Les pertes de charge peuvent être exprimées en pression  </a:t>
            </a:r>
            <a:endParaRPr lang="fr-FR" dirty="0">
              <a:latin typeface="Arial Rounded MT Bold" pitchFamily="34" charset="0"/>
            </a:endParaRPr>
          </a:p>
        </p:txBody>
      </p:sp>
      <p:pic>
        <p:nvPicPr>
          <p:cNvPr id="7173" name="Picture 5"/>
          <p:cNvPicPr>
            <a:picLocks noChangeAspect="1" noChangeArrowheads="1"/>
          </p:cNvPicPr>
          <p:nvPr/>
        </p:nvPicPr>
        <p:blipFill>
          <a:blip r:embed="rId3"/>
          <a:srcRect/>
          <a:stretch>
            <a:fillRect/>
          </a:stretch>
        </p:blipFill>
        <p:spPr bwMode="auto">
          <a:xfrm>
            <a:off x="142844" y="3643314"/>
            <a:ext cx="800100" cy="428625"/>
          </a:xfrm>
          <a:prstGeom prst="rect">
            <a:avLst/>
          </a:prstGeom>
          <a:noFill/>
          <a:ln w="9525">
            <a:noFill/>
            <a:miter lim="800000"/>
            <a:headEnd/>
            <a:tailEnd/>
          </a:ln>
          <a:effectLst/>
        </p:spPr>
      </p:pic>
      <p:pic>
        <p:nvPicPr>
          <p:cNvPr id="7177" name="Picture 9" descr="https://ressources.unisciel.fr/mecaflux/res/AC2-C1-10.png"/>
          <p:cNvPicPr>
            <a:picLocks noChangeAspect="1" noChangeArrowheads="1"/>
          </p:cNvPicPr>
          <p:nvPr/>
        </p:nvPicPr>
        <p:blipFill>
          <a:blip r:embed="rId4"/>
          <a:srcRect/>
          <a:stretch>
            <a:fillRect/>
          </a:stretch>
        </p:blipFill>
        <p:spPr bwMode="auto">
          <a:xfrm>
            <a:off x="571472" y="5214950"/>
            <a:ext cx="7528749" cy="1000132"/>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9416"/>
            <a:ext cx="7615262" cy="1319518"/>
          </a:xfrm>
        </p:spPr>
        <p:txBody>
          <a:bodyPr/>
          <a:lstStyle/>
          <a:p>
            <a:pPr marL="0" indent="0">
              <a:buNone/>
            </a:pPr>
            <a:r>
              <a:rPr lang="fr-FR" dirty="0" smtClean="0">
                <a:latin typeface="Arial Rounded MT Bold" pitchFamily="34" charset="0"/>
              </a:rPr>
              <a:t>Les pertes de charge peuvent être exprimées en pression </a:t>
            </a:r>
            <a:endParaRPr lang="fr-FR" dirty="0">
              <a:latin typeface="Arial Rounded MT Bold" pitchFamily="34" charset="0"/>
            </a:endParaRPr>
          </a:p>
        </p:txBody>
      </p:sp>
      <p:pic>
        <p:nvPicPr>
          <p:cNvPr id="8194" name="Picture 2"/>
          <p:cNvPicPr>
            <a:picLocks noChangeAspect="1" noChangeArrowheads="1"/>
          </p:cNvPicPr>
          <p:nvPr/>
        </p:nvPicPr>
        <p:blipFill>
          <a:blip r:embed="rId2"/>
          <a:srcRect/>
          <a:stretch>
            <a:fillRect/>
          </a:stretch>
        </p:blipFill>
        <p:spPr bwMode="auto">
          <a:xfrm>
            <a:off x="1357290" y="3286124"/>
            <a:ext cx="5078316" cy="1381132"/>
          </a:xfrm>
          <a:prstGeom prst="rect">
            <a:avLst/>
          </a:prstGeom>
          <a:ln>
            <a:headEnd/>
            <a:tailEnd/>
          </a:ln>
        </p:spPr>
        <p:style>
          <a:lnRef idx="2">
            <a:schemeClr val="accent1"/>
          </a:lnRef>
          <a:fillRef idx="1">
            <a:schemeClr val="lt1"/>
          </a:fillRef>
          <a:effectRef idx="0">
            <a:schemeClr val="accent1"/>
          </a:effectRef>
          <a:fontRef idx="minor">
            <a:schemeClr val="dk1"/>
          </a:fontRef>
        </p:style>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7686700" cy="6027132"/>
          </a:xfrm>
        </p:spPr>
        <p:txBody>
          <a:bodyPr>
            <a:normAutofit fontScale="85000" lnSpcReduction="10000"/>
          </a:bodyPr>
          <a:lstStyle/>
          <a:p>
            <a:pPr marL="0" indent="0">
              <a:lnSpc>
                <a:spcPct val="150000"/>
              </a:lnSpc>
              <a:buNone/>
            </a:pPr>
            <a:r>
              <a:rPr lang="fr-FR" dirty="0" smtClean="0"/>
              <a:t>On considère une conduite dans laquelle de l'eau s'écoule de façon laminaire de gauche à droite. Lorsque le volume d'eau, indiqué en bleu foncé dans la figure ci dessous, atteint la partie étroite de la conduite, sa vitesse augmente. La force pressante engendrée par la pression P1 , à gauche du volume d'eau considéré, le pousse vers la droite et lui fournit un travail positif puisqu'elle le pousse dans le sens de son déplacement. La force pressante engendrée par la pression  P2, à droite du volume d'eau considéré, le pousse vers la gauche et lui fournit un travail négatif puisqu'elle le pousse dans le sens opposé à son déplacement.</a:t>
            </a:r>
            <a:endParaRPr lang="fr-F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s://cdn.kastatic.org/ka-perseus-images/2b1ce7a88764b7675a58a2996021ff9745ec5d33.png"/>
          <p:cNvPicPr>
            <a:picLocks noChangeAspect="1" noChangeArrowheads="1"/>
          </p:cNvPicPr>
          <p:nvPr/>
        </p:nvPicPr>
        <p:blipFill>
          <a:blip r:embed="rId2"/>
          <a:srcRect/>
          <a:stretch>
            <a:fillRect/>
          </a:stretch>
        </p:blipFill>
        <p:spPr bwMode="auto">
          <a:xfrm>
            <a:off x="714348" y="1714488"/>
            <a:ext cx="6915150" cy="3248026"/>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785794"/>
            <a:ext cx="7358114" cy="4247317"/>
          </a:xfrm>
          <a:prstGeom prst="rect">
            <a:avLst/>
          </a:prstGeom>
        </p:spPr>
        <p:txBody>
          <a:bodyPr wrap="square">
            <a:spAutoFit/>
          </a:bodyPr>
          <a:lstStyle/>
          <a:p>
            <a:pPr>
              <a:lnSpc>
                <a:spcPct val="150000"/>
              </a:lnSpc>
            </a:pPr>
            <a:r>
              <a:rPr lang="fr-FR" sz="2000" dirty="0" smtClean="0">
                <a:latin typeface="Arial Rounded MT Bold" pitchFamily="34" charset="0"/>
              </a:rPr>
              <a:t>On sait que l'eau doit accélérer (pour qu'il y ait conservation du débit volumique), et donc que le travail total fourni par les forces de pression à la portion de fluide considérée doit être positif. Le travail fourni par la force de pression à gauche de la portion d'eau doit donc être supérieur au travail fourni par la force de pression à droite de la portion d'eau. Cela impose que la pression   du côté le plus large de la conduite doit être plus élevée que la pression   du côté le plus étroit</a:t>
            </a:r>
            <a:r>
              <a:rPr lang="fr-FR" dirty="0" smtClean="0"/>
              <a:t>.</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2214554"/>
            <a:ext cx="8077200" cy="1673352"/>
          </a:xfrm>
        </p:spPr>
        <p:txBody>
          <a:bodyPr>
            <a:normAutofit/>
          </a:bodyPr>
          <a:lstStyle/>
          <a:p>
            <a:pPr algn="ctr"/>
            <a:r>
              <a:rPr lang="fr-FR" sz="4800" dirty="0" smtClean="0">
                <a:latin typeface="Arial Rounded MT Bold" pitchFamily="34" charset="0"/>
              </a:rPr>
              <a:t>Les différents types de fluides hydrauliques</a:t>
            </a:r>
            <a:endParaRPr lang="fr-FR" sz="4800" dirty="0">
              <a:latin typeface="Arial Rounded MT Bold"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428604"/>
            <a:ext cx="7286676" cy="2677656"/>
          </a:xfrm>
          <a:prstGeom prst="rect">
            <a:avLst/>
          </a:prstGeom>
        </p:spPr>
        <p:txBody>
          <a:bodyPr wrap="square">
            <a:spAutoFit/>
          </a:bodyPr>
          <a:lstStyle/>
          <a:p>
            <a:r>
              <a:rPr lang="fr-FR" sz="2400" dirty="0" smtClean="0">
                <a:latin typeface="Arial Rounded MT Bold" pitchFamily="34" charset="0"/>
              </a:rPr>
              <a:t>L'équation de Bernoulli relie les pressions, les vitesses et les altitudes de deux points d'une ligne de courant d'un fluide de masse volumique   en écoulement laminaire permanent.</a:t>
            </a:r>
          </a:p>
          <a:p>
            <a:r>
              <a:rPr lang="fr-FR" sz="2400" dirty="0" smtClean="0">
                <a:latin typeface="Arial Rounded MT Bold" pitchFamily="34" charset="0"/>
              </a:rPr>
              <a:t>L'équation de Bernoulli s'écrit généralement de la manière suivante :</a:t>
            </a:r>
            <a:endParaRPr lang="fr-FR" sz="2400" dirty="0">
              <a:latin typeface="Arial Rounded MT Bold" pitchFamily="34" charset="0"/>
            </a:endParaRPr>
          </a:p>
        </p:txBody>
      </p:sp>
      <p:pic>
        <p:nvPicPr>
          <p:cNvPr id="3" name="Picture 9" descr="https://ressources.unisciel.fr/mecaflux/res/AC2-C1-10.png"/>
          <p:cNvPicPr>
            <a:picLocks noChangeAspect="1" noChangeArrowheads="1"/>
          </p:cNvPicPr>
          <p:nvPr/>
        </p:nvPicPr>
        <p:blipFill>
          <a:blip r:embed="rId2"/>
          <a:srcRect/>
          <a:stretch>
            <a:fillRect/>
          </a:stretch>
        </p:blipFill>
        <p:spPr bwMode="auto">
          <a:xfrm>
            <a:off x="500034" y="4000504"/>
            <a:ext cx="7528749" cy="1000132"/>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428604"/>
            <a:ext cx="7358114" cy="2554545"/>
          </a:xfrm>
          <a:prstGeom prst="rect">
            <a:avLst/>
          </a:prstGeom>
        </p:spPr>
        <p:txBody>
          <a:bodyPr wrap="square">
            <a:spAutoFit/>
          </a:bodyPr>
          <a:lstStyle/>
          <a:p>
            <a:r>
              <a:rPr lang="fr-FR" sz="2000" dirty="0" smtClean="0">
                <a:latin typeface="Arial Rounded MT Bold" pitchFamily="34" charset="0"/>
              </a:rPr>
              <a:t>Les variables  P1 ,v1  ,h1 représentent respectivement la pression, la vitesse et l'altitude du fluide au point 1, tandis que les variables P2 ,v2 et h2  font référence à la pression, la vitesse et l'altitude du fluide au point 2, comme illustré sur le schéma ci-dessous. Dans ce schéma, on a choisi arbitrairement deux points 1 et 2 du fluide, mais l'équation de Bernoulli est vérifiée pour n'importe quel couple de points d'une même ligne de courant.</a:t>
            </a:r>
            <a:endParaRPr lang="fr-FR" sz="2000" dirty="0">
              <a:latin typeface="Arial Rounded MT Bold" pitchFamily="34" charset="0"/>
            </a:endParaRPr>
          </a:p>
        </p:txBody>
      </p:sp>
      <p:pic>
        <p:nvPicPr>
          <p:cNvPr id="99330" name="Picture 2" descr="https://cdn.kastatic.org/ka-perseus-images/5598fbdb3f222b8aca0b2cb96e19156921fb5807.png"/>
          <p:cNvPicPr>
            <a:picLocks noChangeAspect="1" noChangeArrowheads="1"/>
          </p:cNvPicPr>
          <p:nvPr/>
        </p:nvPicPr>
        <p:blipFill>
          <a:blip r:embed="rId2"/>
          <a:srcRect/>
          <a:stretch>
            <a:fillRect/>
          </a:stretch>
        </p:blipFill>
        <p:spPr bwMode="auto">
          <a:xfrm>
            <a:off x="1819376" y="3357562"/>
            <a:ext cx="5137222" cy="2786082"/>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00100" y="1785926"/>
            <a:ext cx="7000924" cy="2868168"/>
          </a:xfrm>
        </p:spPr>
        <p:style>
          <a:lnRef idx="1">
            <a:schemeClr val="accent3"/>
          </a:lnRef>
          <a:fillRef idx="2">
            <a:schemeClr val="accent3"/>
          </a:fillRef>
          <a:effectRef idx="1">
            <a:schemeClr val="accent3"/>
          </a:effectRef>
          <a:fontRef idx="minor">
            <a:schemeClr val="dk1"/>
          </a:fontRef>
        </p:style>
        <p:txBody>
          <a:bodyPr anchor="ctr"/>
          <a:lstStyle/>
          <a:p>
            <a:pPr algn="ctr"/>
            <a:r>
              <a:rPr lang="fr-FR" dirty="0" smtClean="0"/>
              <a:t>Les pertes de charges  </a:t>
            </a:r>
            <a:endParaRPr lang="fr-F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928670"/>
            <a:ext cx="7686700" cy="4846320"/>
          </a:xfrm>
        </p:spPr>
        <p:txBody>
          <a:bodyPr>
            <a:normAutofit fontScale="85000" lnSpcReduction="20000"/>
          </a:bodyPr>
          <a:lstStyle/>
          <a:p>
            <a:pPr marL="0" indent="0">
              <a:lnSpc>
                <a:spcPct val="150000"/>
              </a:lnSpc>
              <a:buNone/>
            </a:pPr>
            <a:r>
              <a:rPr lang="fr-FR" dirty="0" smtClean="0">
                <a:latin typeface="Arial Rounded MT Bold" pitchFamily="34" charset="0"/>
              </a:rPr>
              <a:t>Les pertes de charge sont à l’origine : </a:t>
            </a:r>
          </a:p>
          <a:p>
            <a:pPr marL="0" indent="0">
              <a:lnSpc>
                <a:spcPct val="150000"/>
              </a:lnSpc>
              <a:buNone/>
            </a:pPr>
            <a:endParaRPr lang="fr-FR" dirty="0" smtClean="0">
              <a:latin typeface="Arial Rounded MT Bold" pitchFamily="34" charset="0"/>
            </a:endParaRPr>
          </a:p>
          <a:p>
            <a:pPr marL="269875" indent="-269875">
              <a:lnSpc>
                <a:spcPct val="150000"/>
              </a:lnSpc>
              <a:buFont typeface="Wingdings" pitchFamily="2" charset="2"/>
              <a:buChar char="q"/>
            </a:pPr>
            <a:r>
              <a:rPr lang="fr-FR" dirty="0" smtClean="0">
                <a:latin typeface="Arial Rounded MT Bold" pitchFamily="34" charset="0"/>
              </a:rPr>
              <a:t> Des frottements entre les différentes couches de liquide et des frottements entre le liquide et la paroi interne de la conduite le long de l’écoulement : ce sont les </a:t>
            </a:r>
            <a:r>
              <a:rPr lang="fr-FR" dirty="0" smtClean="0">
                <a:solidFill>
                  <a:srgbClr val="0070C0"/>
                </a:solidFill>
                <a:latin typeface="Arial Rounded MT Bold" pitchFamily="34" charset="0"/>
              </a:rPr>
              <a:t>pertes de charge régulières </a:t>
            </a:r>
            <a:r>
              <a:rPr lang="fr-FR" dirty="0" smtClean="0">
                <a:latin typeface="Arial Rounded MT Bold" pitchFamily="34" charset="0"/>
              </a:rPr>
              <a:t>(linéaire). </a:t>
            </a:r>
          </a:p>
          <a:p>
            <a:pPr marL="269875" indent="-269875">
              <a:lnSpc>
                <a:spcPct val="150000"/>
              </a:lnSpc>
              <a:buNone/>
            </a:pPr>
            <a:endParaRPr lang="fr-FR" dirty="0" smtClean="0">
              <a:latin typeface="Arial Rounded MT Bold" pitchFamily="34" charset="0"/>
            </a:endParaRPr>
          </a:p>
          <a:p>
            <a:pPr marL="269875" indent="-269875">
              <a:lnSpc>
                <a:spcPct val="150000"/>
              </a:lnSpc>
              <a:buFont typeface="Wingdings" pitchFamily="2" charset="2"/>
              <a:buChar char="q"/>
            </a:pPr>
            <a:r>
              <a:rPr lang="fr-FR" dirty="0" smtClean="0">
                <a:latin typeface="Arial Rounded MT Bold" pitchFamily="34" charset="0"/>
              </a:rPr>
              <a:t> De la résistance à l’écoulement provoqué par les accidents de parcours (vannes, coudes, </a:t>
            </a:r>
            <a:r>
              <a:rPr lang="fr-FR" dirty="0" err="1" smtClean="0">
                <a:latin typeface="Arial Rounded MT Bold" pitchFamily="34" charset="0"/>
              </a:rPr>
              <a:t>etc</a:t>
            </a:r>
            <a:r>
              <a:rPr lang="fr-FR" dirty="0" smtClean="0">
                <a:latin typeface="Arial Rounded MT Bold" pitchFamily="34" charset="0"/>
              </a:rPr>
              <a:t>…) ; ce sont les pertes de </a:t>
            </a:r>
            <a:r>
              <a:rPr lang="fr-FR" dirty="0" smtClean="0">
                <a:solidFill>
                  <a:srgbClr val="0070C0"/>
                </a:solidFill>
                <a:latin typeface="Arial Rounded MT Bold" pitchFamily="34" charset="0"/>
              </a:rPr>
              <a:t>charges singulières </a:t>
            </a:r>
            <a:r>
              <a:rPr lang="fr-FR" dirty="0" smtClean="0">
                <a:latin typeface="Arial Rounded MT Bold" pitchFamily="34" charset="0"/>
              </a:rPr>
              <a:t>ou localisés </a:t>
            </a:r>
          </a:p>
          <a:p>
            <a:pPr>
              <a:buNone/>
            </a:pPr>
            <a:endParaRPr lang="fr-F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00100" y="1785926"/>
            <a:ext cx="7000924" cy="2868168"/>
          </a:xfrm>
        </p:spPr>
        <p:style>
          <a:lnRef idx="1">
            <a:schemeClr val="accent3"/>
          </a:lnRef>
          <a:fillRef idx="2">
            <a:schemeClr val="accent3"/>
          </a:fillRef>
          <a:effectRef idx="1">
            <a:schemeClr val="accent3"/>
          </a:effectRef>
          <a:fontRef idx="minor">
            <a:schemeClr val="dk1"/>
          </a:fontRef>
        </p:style>
        <p:txBody>
          <a:bodyPr anchor="ctr"/>
          <a:lstStyle/>
          <a:p>
            <a:pPr algn="ctr"/>
            <a:r>
              <a:rPr lang="fr-FR" dirty="0" smtClean="0"/>
              <a:t>Les pertes de charges</a:t>
            </a:r>
            <a:br>
              <a:rPr lang="fr-FR" dirty="0" smtClean="0"/>
            </a:br>
            <a:r>
              <a:rPr lang="fr-FR" dirty="0" smtClean="0"/>
              <a:t>régulières </a:t>
            </a:r>
            <a:br>
              <a:rPr lang="fr-FR" dirty="0" smtClean="0"/>
            </a:br>
            <a:r>
              <a:rPr lang="fr-FR" dirty="0" smtClean="0"/>
              <a:t/>
            </a:r>
            <a:br>
              <a:rPr lang="fr-FR" dirty="0" smtClean="0"/>
            </a:br>
            <a:r>
              <a:rPr lang="fr-FR" dirty="0" smtClean="0"/>
              <a:t>  </a:t>
            </a:r>
            <a:endParaRPr lang="fr-FR" dirty="0"/>
          </a:p>
        </p:txBody>
      </p:sp>
      <p:pic>
        <p:nvPicPr>
          <p:cNvPr id="102402" name="Picture 2"/>
          <p:cNvPicPr>
            <a:picLocks noChangeAspect="1" noChangeArrowheads="1"/>
          </p:cNvPicPr>
          <p:nvPr/>
        </p:nvPicPr>
        <p:blipFill>
          <a:blip r:embed="rId2"/>
          <a:srcRect/>
          <a:stretch>
            <a:fillRect/>
          </a:stretch>
        </p:blipFill>
        <p:spPr bwMode="auto">
          <a:xfrm>
            <a:off x="3918068" y="3429000"/>
            <a:ext cx="982542" cy="709614"/>
          </a:xfrm>
          <a:prstGeom prst="rect">
            <a:avLst/>
          </a:prstGeom>
          <a:noFill/>
          <a:ln w="9525">
            <a:noFill/>
            <a:miter lim="800000"/>
            <a:headEnd/>
            <a:tailEnd/>
          </a:ln>
          <a:effec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290"/>
            <a:ext cx="7239000" cy="2571768"/>
          </a:xfrm>
        </p:spPr>
        <p:txBody>
          <a:bodyPr/>
          <a:lstStyle/>
          <a:p>
            <a:pPr marL="0" indent="0">
              <a:lnSpc>
                <a:spcPct val="150000"/>
              </a:lnSpc>
              <a:buNone/>
            </a:pPr>
            <a:r>
              <a:rPr lang="fr-FR" dirty="0" smtClean="0">
                <a:latin typeface="Arial Rounded MT Bold" pitchFamily="34" charset="0"/>
              </a:rPr>
              <a:t>Soit un écoulement permanant d’un liquide dans une conduite de diamètre </a:t>
            </a:r>
            <a:r>
              <a:rPr lang="fr-FR" i="1" dirty="0" smtClean="0">
                <a:latin typeface="Arial Rounded MT Bold" pitchFamily="34" charset="0"/>
              </a:rPr>
              <a:t>D. La perte de charge entre deux points séparés d’une longueur L, est de la forme:</a:t>
            </a:r>
            <a:endParaRPr lang="fr-FR" dirty="0">
              <a:latin typeface="Arial Rounded MT Bold" pitchFamily="34" charset="0"/>
            </a:endParaRPr>
          </a:p>
        </p:txBody>
      </p:sp>
      <p:pic>
        <p:nvPicPr>
          <p:cNvPr id="103426" name="Picture 2"/>
          <p:cNvPicPr>
            <a:picLocks noChangeAspect="1" noChangeArrowheads="1"/>
          </p:cNvPicPr>
          <p:nvPr/>
        </p:nvPicPr>
        <p:blipFill>
          <a:blip r:embed="rId2"/>
          <a:srcRect/>
          <a:stretch>
            <a:fillRect/>
          </a:stretch>
        </p:blipFill>
        <p:spPr bwMode="auto">
          <a:xfrm>
            <a:off x="2786050" y="2928934"/>
            <a:ext cx="2478300" cy="1233492"/>
          </a:xfrm>
          <a:prstGeom prst="rect">
            <a:avLst/>
          </a:prstGeom>
          <a:ln>
            <a:headEnd/>
            <a:tailEnd/>
          </a:ln>
        </p:spPr>
        <p:style>
          <a:lnRef idx="2">
            <a:schemeClr val="accent2"/>
          </a:lnRef>
          <a:fillRef idx="1">
            <a:schemeClr val="lt1"/>
          </a:fillRef>
          <a:effectRef idx="0">
            <a:schemeClr val="accent2"/>
          </a:effectRef>
          <a:fontRef idx="minor">
            <a:schemeClr val="dk1"/>
          </a:fontRef>
        </p:style>
      </p:pic>
      <p:sp>
        <p:nvSpPr>
          <p:cNvPr id="5" name="Rectangle 4"/>
          <p:cNvSpPr/>
          <p:nvPr/>
        </p:nvSpPr>
        <p:spPr>
          <a:xfrm>
            <a:off x="500034" y="4714884"/>
            <a:ext cx="6715172" cy="958211"/>
          </a:xfrm>
          <a:prstGeom prst="rect">
            <a:avLst/>
          </a:prstGeom>
        </p:spPr>
        <p:txBody>
          <a:bodyPr wrap="square">
            <a:spAutoFit/>
          </a:bodyPr>
          <a:lstStyle/>
          <a:p>
            <a:pPr>
              <a:lnSpc>
                <a:spcPct val="150000"/>
              </a:lnSpc>
            </a:pPr>
            <a:r>
              <a:rPr lang="fr-FR" sz="2000" dirty="0" smtClean="0">
                <a:latin typeface="Arial Rounded MT Bold" pitchFamily="34" charset="0"/>
              </a:rPr>
              <a:t>V : Vitesse moyenne du fluide </a:t>
            </a:r>
          </a:p>
          <a:p>
            <a:pPr>
              <a:lnSpc>
                <a:spcPct val="150000"/>
              </a:lnSpc>
            </a:pPr>
            <a:r>
              <a:rPr lang="fr-FR" sz="2000" i="1" dirty="0" smtClean="0">
                <a:latin typeface="Arial Rounded MT Bold" pitchFamily="34" charset="0"/>
              </a:rPr>
              <a:t>λ: Coefficient de perte de charge régulière </a:t>
            </a:r>
            <a:endParaRPr lang="fr-FR" sz="2000" dirty="0">
              <a:latin typeface="Arial Rounded MT Bold"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642918"/>
            <a:ext cx="7715304" cy="4000528"/>
          </a:xfrm>
        </p:spPr>
        <p:txBody>
          <a:bodyPr/>
          <a:lstStyle/>
          <a:p>
            <a:pPr marL="0" indent="0">
              <a:lnSpc>
                <a:spcPct val="150000"/>
              </a:lnSpc>
              <a:buNone/>
            </a:pPr>
            <a:r>
              <a:rPr lang="fr-FR" dirty="0" smtClean="0">
                <a:latin typeface="Arial Rounded MT Bold" pitchFamily="34" charset="0"/>
              </a:rPr>
              <a:t>Pour déterminer le coefficient de perte de charge régulière, on fait souvent appel à des formules empiriques, tel que : </a:t>
            </a:r>
          </a:p>
          <a:p>
            <a:pPr marL="0" indent="0">
              <a:lnSpc>
                <a:spcPct val="150000"/>
              </a:lnSpc>
              <a:buFont typeface="Wingdings" pitchFamily="2" charset="2"/>
              <a:buChar char="q"/>
            </a:pPr>
            <a:r>
              <a:rPr lang="fr-FR" dirty="0" smtClean="0">
                <a:latin typeface="Arial Rounded MT Bold" pitchFamily="34" charset="0"/>
              </a:rPr>
              <a:t> Si l’écoulement est laminaire, nous avons la loi de </a:t>
            </a:r>
            <a:r>
              <a:rPr lang="fr-FR" b="1" dirty="0" smtClean="0">
                <a:latin typeface="Arial Rounded MT Bold" pitchFamily="34" charset="0"/>
              </a:rPr>
              <a:t>Poiseuille : </a:t>
            </a:r>
            <a:endParaRPr lang="fr-FR" dirty="0"/>
          </a:p>
        </p:txBody>
      </p:sp>
      <p:pic>
        <p:nvPicPr>
          <p:cNvPr id="104451" name="Picture 3"/>
          <p:cNvPicPr>
            <a:picLocks noChangeAspect="1" noChangeArrowheads="1"/>
          </p:cNvPicPr>
          <p:nvPr/>
        </p:nvPicPr>
        <p:blipFill>
          <a:blip r:embed="rId2"/>
          <a:srcRect/>
          <a:stretch>
            <a:fillRect/>
          </a:stretch>
        </p:blipFill>
        <p:spPr bwMode="auto">
          <a:xfrm>
            <a:off x="3214678" y="4786322"/>
            <a:ext cx="1857388" cy="1544565"/>
          </a:xfrm>
          <a:prstGeom prst="rect">
            <a:avLst/>
          </a:prstGeom>
          <a:noFill/>
          <a:ln w="9525">
            <a:noFill/>
            <a:miter lim="800000"/>
            <a:headEnd/>
            <a:tailEnd/>
          </a:ln>
          <a:effec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00042"/>
            <a:ext cx="7686700" cy="4846320"/>
          </a:xfrm>
        </p:spPr>
        <p:txBody>
          <a:bodyPr/>
          <a:lstStyle/>
          <a:p>
            <a:pPr>
              <a:buFont typeface="Wingdings" pitchFamily="2" charset="2"/>
              <a:buChar char="q"/>
            </a:pPr>
            <a:r>
              <a:rPr lang="fr-FR" dirty="0" smtClean="0">
                <a:latin typeface="Arial Rounded MT Bold" pitchFamily="34" charset="0"/>
              </a:rPr>
              <a:t>Si l’écoulement est turbulent, on a deux cas :</a:t>
            </a:r>
          </a:p>
          <a:p>
            <a:pPr>
              <a:buFont typeface="Wingdings" pitchFamily="2" charset="2"/>
              <a:buChar char="q"/>
            </a:pPr>
            <a:endParaRPr lang="fr-FR" dirty="0" smtClean="0">
              <a:latin typeface="Arial Rounded MT Bold" pitchFamily="34" charset="0"/>
            </a:endParaRPr>
          </a:p>
          <a:p>
            <a:pPr marL="539750" indent="-179388">
              <a:buFont typeface="Wingdings" pitchFamily="2" charset="2"/>
              <a:buChar char="ü"/>
            </a:pPr>
            <a:r>
              <a:rPr lang="fr-FR" dirty="0" smtClean="0"/>
              <a:t> Turbulent,         </a:t>
            </a:r>
            <a:r>
              <a:rPr lang="fr-FR" b="1" dirty="0" smtClean="0"/>
              <a:t>, on a la loi de </a:t>
            </a:r>
            <a:r>
              <a:rPr lang="fr-FR" b="1" dirty="0" err="1" smtClean="0"/>
              <a:t>Blasius</a:t>
            </a:r>
            <a:r>
              <a:rPr lang="fr-FR" b="1" dirty="0" smtClean="0"/>
              <a:t> :</a:t>
            </a:r>
          </a:p>
          <a:p>
            <a:pPr>
              <a:buNone/>
            </a:pPr>
            <a:endParaRPr lang="fr-FR" b="1" dirty="0" smtClean="0"/>
          </a:p>
          <a:p>
            <a:pPr>
              <a:buNone/>
            </a:pPr>
            <a:endParaRPr lang="fr-FR" b="1" dirty="0" smtClean="0"/>
          </a:p>
          <a:p>
            <a:pPr>
              <a:buNone/>
            </a:pPr>
            <a:endParaRPr lang="fr-FR" b="1" dirty="0" smtClean="0"/>
          </a:p>
          <a:p>
            <a:pPr marL="539750" indent="-179388">
              <a:buFont typeface="Wingdings" pitchFamily="2" charset="2"/>
              <a:buChar char="ü"/>
            </a:pPr>
            <a:r>
              <a:rPr lang="fr-FR" dirty="0" smtClean="0"/>
              <a:t> Turbulent,          </a:t>
            </a:r>
            <a:r>
              <a:rPr lang="fr-FR" b="1" dirty="0" smtClean="0"/>
              <a:t>, on a la loi de </a:t>
            </a:r>
            <a:r>
              <a:rPr lang="fr-FR" b="1" dirty="0" err="1" smtClean="0"/>
              <a:t>Biench</a:t>
            </a:r>
            <a:r>
              <a:rPr lang="fr-FR" b="1" dirty="0" smtClean="0"/>
              <a:t> :</a:t>
            </a:r>
            <a:endParaRPr lang="fr-FR" dirty="0"/>
          </a:p>
        </p:txBody>
      </p:sp>
      <p:pic>
        <p:nvPicPr>
          <p:cNvPr id="105475" name="Picture 3"/>
          <p:cNvPicPr>
            <a:picLocks noChangeAspect="1" noChangeArrowheads="1"/>
          </p:cNvPicPr>
          <p:nvPr/>
        </p:nvPicPr>
        <p:blipFill>
          <a:blip r:embed="rId2"/>
          <a:srcRect/>
          <a:stretch>
            <a:fillRect/>
          </a:stretch>
        </p:blipFill>
        <p:spPr bwMode="auto">
          <a:xfrm>
            <a:off x="3071802" y="2143116"/>
            <a:ext cx="2765342" cy="857256"/>
          </a:xfrm>
          <a:prstGeom prst="rect">
            <a:avLst/>
          </a:prstGeom>
          <a:noFill/>
          <a:ln w="9525">
            <a:noFill/>
            <a:miter lim="800000"/>
            <a:headEnd/>
            <a:tailEnd/>
          </a:ln>
          <a:effectLst/>
        </p:spPr>
      </p:pic>
      <p:pic>
        <p:nvPicPr>
          <p:cNvPr id="105476" name="Picture 4"/>
          <p:cNvPicPr>
            <a:picLocks noChangeAspect="1" noChangeArrowheads="1"/>
          </p:cNvPicPr>
          <p:nvPr/>
        </p:nvPicPr>
        <p:blipFill>
          <a:blip r:embed="rId3"/>
          <a:srcRect/>
          <a:stretch>
            <a:fillRect/>
          </a:stretch>
        </p:blipFill>
        <p:spPr bwMode="auto">
          <a:xfrm>
            <a:off x="3214678" y="3929066"/>
            <a:ext cx="2306205" cy="1285884"/>
          </a:xfrm>
          <a:prstGeom prst="rect">
            <a:avLst/>
          </a:prstGeom>
          <a:noFill/>
          <a:ln w="9525">
            <a:noFill/>
            <a:miter lim="800000"/>
            <a:headEnd/>
            <a:tailEnd/>
          </a:ln>
          <a:effectLst/>
        </p:spPr>
      </p:pic>
      <p:pic>
        <p:nvPicPr>
          <p:cNvPr id="105478" name="Picture 6"/>
          <p:cNvPicPr>
            <a:picLocks noChangeAspect="1" noChangeArrowheads="1"/>
          </p:cNvPicPr>
          <p:nvPr/>
        </p:nvPicPr>
        <p:blipFill>
          <a:blip r:embed="rId4"/>
          <a:srcRect/>
          <a:stretch>
            <a:fillRect/>
          </a:stretch>
        </p:blipFill>
        <p:spPr bwMode="auto">
          <a:xfrm>
            <a:off x="2643174" y="1428736"/>
            <a:ext cx="928694" cy="505622"/>
          </a:xfrm>
          <a:prstGeom prst="rect">
            <a:avLst/>
          </a:prstGeom>
          <a:noFill/>
          <a:ln w="9525">
            <a:noFill/>
            <a:miter lim="800000"/>
            <a:headEnd/>
            <a:tailEnd/>
          </a:ln>
          <a:effectLst/>
        </p:spPr>
      </p:pic>
      <p:pic>
        <p:nvPicPr>
          <p:cNvPr id="105479" name="Picture 7"/>
          <p:cNvPicPr>
            <a:picLocks noChangeAspect="1" noChangeArrowheads="1"/>
          </p:cNvPicPr>
          <p:nvPr/>
        </p:nvPicPr>
        <p:blipFill>
          <a:blip r:embed="rId5"/>
          <a:srcRect/>
          <a:stretch>
            <a:fillRect/>
          </a:stretch>
        </p:blipFill>
        <p:spPr bwMode="auto">
          <a:xfrm>
            <a:off x="2714612" y="3357562"/>
            <a:ext cx="928694" cy="464347"/>
          </a:xfrm>
          <a:prstGeom prst="rect">
            <a:avLst/>
          </a:prstGeom>
          <a:noFill/>
          <a:ln w="9525">
            <a:noFill/>
            <a:miter lim="800000"/>
            <a:headEnd/>
            <a:tailEnd/>
          </a:ln>
          <a:effectLst/>
        </p:spPr>
      </p:pic>
      <p:sp>
        <p:nvSpPr>
          <p:cNvPr id="10" name="Rectangle 9"/>
          <p:cNvSpPr/>
          <p:nvPr/>
        </p:nvSpPr>
        <p:spPr>
          <a:xfrm>
            <a:off x="714348" y="5429264"/>
            <a:ext cx="7215238"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fr-FR" sz="2000" dirty="0" smtClean="0"/>
              <a:t>Avec : </a:t>
            </a:r>
            <a:r>
              <a:rPr lang="fr-FR" sz="2000" b="1" i="1" dirty="0" smtClean="0"/>
              <a:t>ɛ est la hauteur moyenne des aspérités (mm). En pratique pour les tubes en acier soudés </a:t>
            </a:r>
            <a:endParaRPr lang="fr-FR" sz="2000" dirty="0"/>
          </a:p>
        </p:txBody>
      </p:sp>
      <p:pic>
        <p:nvPicPr>
          <p:cNvPr id="105480" name="Picture 8"/>
          <p:cNvPicPr>
            <a:picLocks noChangeAspect="1" noChangeArrowheads="1"/>
          </p:cNvPicPr>
          <p:nvPr/>
        </p:nvPicPr>
        <p:blipFill>
          <a:blip r:embed="rId6"/>
          <a:srcRect/>
          <a:stretch>
            <a:fillRect/>
          </a:stretch>
        </p:blipFill>
        <p:spPr bwMode="auto">
          <a:xfrm>
            <a:off x="5681682" y="5786454"/>
            <a:ext cx="1676400" cy="342900"/>
          </a:xfrm>
          <a:prstGeom prst="rect">
            <a:avLst/>
          </a:prstGeom>
          <a:noFill/>
          <a:ln w="9525">
            <a:noFill/>
            <a:miter lim="800000"/>
            <a:headEnd/>
            <a:tailEnd/>
          </a:ln>
          <a:effec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00100" y="1785926"/>
            <a:ext cx="7000924" cy="2868168"/>
          </a:xfrm>
        </p:spPr>
        <p:style>
          <a:lnRef idx="1">
            <a:schemeClr val="accent3"/>
          </a:lnRef>
          <a:fillRef idx="2">
            <a:schemeClr val="accent3"/>
          </a:fillRef>
          <a:effectRef idx="1">
            <a:schemeClr val="accent3"/>
          </a:effectRef>
          <a:fontRef idx="minor">
            <a:schemeClr val="dk1"/>
          </a:fontRef>
        </p:style>
        <p:txBody>
          <a:bodyPr anchor="ctr"/>
          <a:lstStyle/>
          <a:p>
            <a:pPr algn="ctr"/>
            <a:r>
              <a:rPr lang="fr-FR" dirty="0" smtClean="0"/>
              <a:t/>
            </a:r>
            <a:br>
              <a:rPr lang="fr-FR" dirty="0" smtClean="0"/>
            </a:br>
            <a:r>
              <a:rPr lang="fr-FR" dirty="0" smtClean="0"/>
              <a:t/>
            </a:r>
            <a:br>
              <a:rPr lang="fr-FR" dirty="0" smtClean="0"/>
            </a:br>
            <a:r>
              <a:rPr lang="fr-FR" dirty="0" smtClean="0"/>
              <a:t>Les pertes de charges</a:t>
            </a:r>
            <a:br>
              <a:rPr lang="fr-FR" dirty="0" smtClean="0"/>
            </a:br>
            <a:r>
              <a:rPr lang="fr-FR" dirty="0" smtClean="0"/>
              <a:t>singulières </a:t>
            </a:r>
            <a:br>
              <a:rPr lang="fr-FR" dirty="0" smtClean="0"/>
            </a:br>
            <a:r>
              <a:rPr lang="fr-FR" dirty="0" smtClean="0"/>
              <a:t> </a:t>
            </a:r>
            <a:br>
              <a:rPr lang="fr-FR" dirty="0" smtClean="0"/>
            </a:br>
            <a:r>
              <a:rPr lang="fr-FR" dirty="0" smtClean="0"/>
              <a:t/>
            </a:r>
            <a:br>
              <a:rPr lang="fr-FR" dirty="0" smtClean="0"/>
            </a:br>
            <a:r>
              <a:rPr lang="fr-FR" dirty="0" smtClean="0"/>
              <a:t>  </a:t>
            </a:r>
            <a:endParaRPr lang="fr-FR" dirty="0"/>
          </a:p>
        </p:txBody>
      </p:sp>
      <p:pic>
        <p:nvPicPr>
          <p:cNvPr id="106498" name="Picture 2"/>
          <p:cNvPicPr>
            <a:picLocks noChangeAspect="1" noChangeArrowheads="1"/>
          </p:cNvPicPr>
          <p:nvPr/>
        </p:nvPicPr>
        <p:blipFill>
          <a:blip r:embed="rId2"/>
          <a:srcRect/>
          <a:stretch>
            <a:fillRect/>
          </a:stretch>
        </p:blipFill>
        <p:spPr bwMode="auto">
          <a:xfrm>
            <a:off x="4143372" y="3571876"/>
            <a:ext cx="923929" cy="736011"/>
          </a:xfrm>
          <a:prstGeom prst="rect">
            <a:avLst/>
          </a:prstGeom>
          <a:noFill/>
          <a:ln w="9525">
            <a:noFill/>
            <a:miter lim="800000"/>
            <a:headEnd/>
            <a:tailEnd/>
          </a:ln>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500042"/>
            <a:ext cx="7686700" cy="2714644"/>
          </a:xfrm>
        </p:spPr>
        <p:txBody>
          <a:bodyPr/>
          <a:lstStyle/>
          <a:p>
            <a:pPr marL="0" indent="0">
              <a:lnSpc>
                <a:spcPct val="150000"/>
              </a:lnSpc>
              <a:buNone/>
            </a:pPr>
            <a:r>
              <a:rPr lang="fr-FR" dirty="0" smtClean="0">
                <a:latin typeface="Arial Rounded MT Bold" pitchFamily="34" charset="0"/>
              </a:rPr>
              <a:t>Les pertes de charges singulières correspondant aux accidents de parcours dans les réseaux hydrauliques, sont exprimées par la relation suivante :</a:t>
            </a:r>
            <a:endParaRPr lang="fr-FR" dirty="0">
              <a:latin typeface="Arial Rounded MT Bold" pitchFamily="34" charset="0"/>
            </a:endParaRPr>
          </a:p>
        </p:txBody>
      </p:sp>
      <p:pic>
        <p:nvPicPr>
          <p:cNvPr id="107522" name="Picture 2"/>
          <p:cNvPicPr>
            <a:picLocks noChangeAspect="1" noChangeArrowheads="1"/>
          </p:cNvPicPr>
          <p:nvPr/>
        </p:nvPicPr>
        <p:blipFill>
          <a:blip r:embed="rId2"/>
          <a:srcRect/>
          <a:stretch>
            <a:fillRect/>
          </a:stretch>
        </p:blipFill>
        <p:spPr bwMode="auto">
          <a:xfrm>
            <a:off x="2928926" y="3286124"/>
            <a:ext cx="2247176" cy="1285884"/>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pic>
      <p:sp>
        <p:nvSpPr>
          <p:cNvPr id="5" name="Rectangle 4"/>
          <p:cNvSpPr/>
          <p:nvPr/>
        </p:nvSpPr>
        <p:spPr>
          <a:xfrm>
            <a:off x="285720" y="5357826"/>
            <a:ext cx="771530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fr-FR" sz="2000" dirty="0" smtClean="0">
                <a:latin typeface="Arial Rounded MT Bold" pitchFamily="34" charset="0"/>
              </a:rPr>
              <a:t>K : est en fonction des caractéristiques géométriques et du nombre de Reynolds. </a:t>
            </a:r>
            <a:endParaRPr lang="fr-FR" sz="2000" dirty="0">
              <a:latin typeface="Arial Rounded MT Bold"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42910" y="1643050"/>
            <a:ext cx="8022336" cy="685800"/>
          </a:xfrm>
        </p:spPr>
        <p:txBody>
          <a:bodyPr>
            <a:normAutofit/>
          </a:bodyPr>
          <a:lstStyle/>
          <a:p>
            <a:r>
              <a:rPr lang="fr-FR" sz="3200" dirty="0" smtClean="0"/>
              <a:t>Les huiles hydrauliques les plus utilisés sont </a:t>
            </a:r>
            <a:endParaRPr lang="fr-FR" sz="3200" dirty="0"/>
          </a:p>
        </p:txBody>
      </p:sp>
      <p:sp>
        <p:nvSpPr>
          <p:cNvPr id="4" name="Espace réservé du contenu 2"/>
          <p:cNvSpPr txBox="1">
            <a:spLocks/>
          </p:cNvSpPr>
          <p:nvPr/>
        </p:nvSpPr>
        <p:spPr>
          <a:xfrm>
            <a:off x="2143108" y="3286124"/>
            <a:ext cx="4038600" cy="1012122"/>
          </a:xfrm>
          <a:prstGeom prst="rect">
            <a:avLst/>
          </a:prstGeom>
        </p:spPr>
        <p:style>
          <a:lnRef idx="3">
            <a:schemeClr val="lt1"/>
          </a:lnRef>
          <a:fillRef idx="1">
            <a:schemeClr val="accent4"/>
          </a:fillRef>
          <a:effectRef idx="1">
            <a:schemeClr val="accent4"/>
          </a:effectRef>
          <a:fontRef idx="minor">
            <a:schemeClr val="lt1"/>
          </a:fontRef>
        </p:style>
        <p:txBody>
          <a:bodyPr vert="horz" lIns="146304" tIns="0" rIns="45720" bIns="0" rtlCol="0" anchor="t">
            <a:normAutofit/>
          </a:bodyPr>
          <a:lstStyle/>
          <a:p>
            <a:pPr marL="0" marR="0" lvl="0" indent="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fr-FR" sz="3600" b="1" i="0" u="none" strike="noStrike" kern="1200" cap="none" spc="0" normalizeH="0" baseline="0" noProof="0" dirty="0" smtClean="0">
                <a:ln>
                  <a:noFill/>
                </a:ln>
                <a:solidFill>
                  <a:srgbClr val="FFFFFF"/>
                </a:solidFill>
                <a:effectLst/>
                <a:uLnTx/>
                <a:uFillTx/>
                <a:latin typeface="+mn-lt"/>
                <a:ea typeface="+mn-ea"/>
                <a:cs typeface="+mn-cs"/>
              </a:rPr>
              <a:t>Huile minérale </a:t>
            </a:r>
            <a:endParaRPr kumimoji="0" lang="fr-FR" sz="3600" b="0" i="0" u="none" strike="noStrike" kern="1200" cap="none" spc="0" normalizeH="0" baseline="0" noProof="0" dirty="0">
              <a:ln>
                <a:noFill/>
              </a:ln>
              <a:solidFill>
                <a:srgbClr val="FFFFFF"/>
              </a:solidFill>
              <a:effectLst/>
              <a:uLnTx/>
              <a:uFillTx/>
              <a:latin typeface="+mn-lt"/>
              <a:ea typeface="+mn-ea"/>
              <a:cs typeface="+mn-cs"/>
            </a:endParaRPr>
          </a:p>
        </p:txBody>
      </p:sp>
      <p:sp>
        <p:nvSpPr>
          <p:cNvPr id="5" name="Espace réservé du contenu 2"/>
          <p:cNvSpPr txBox="1">
            <a:spLocks/>
          </p:cNvSpPr>
          <p:nvPr/>
        </p:nvSpPr>
        <p:spPr>
          <a:xfrm>
            <a:off x="2214546" y="4929198"/>
            <a:ext cx="4038600" cy="101212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146304" tIns="0" rIns="45720" bIns="0" rtlCol="0" anchor="t">
            <a:normAutofit/>
          </a:bodyPr>
          <a:lstStyle/>
          <a:p>
            <a:pPr lvl="0" algn="ctr">
              <a:buClr>
                <a:schemeClr val="accent1"/>
              </a:buClr>
              <a:buSzPct val="80000"/>
            </a:pPr>
            <a:r>
              <a:rPr lang="fr-FR" sz="3600" b="1" dirty="0" smtClean="0"/>
              <a:t>Huiles de synthèse </a:t>
            </a:r>
            <a:endParaRPr kumimoji="0" lang="fr-FR" sz="3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71736" y="2071678"/>
            <a:ext cx="5605466" cy="2868168"/>
          </a:xfrm>
        </p:spPr>
        <p:style>
          <a:lnRef idx="1">
            <a:schemeClr val="accent4"/>
          </a:lnRef>
          <a:fillRef idx="2">
            <a:schemeClr val="accent4"/>
          </a:fillRef>
          <a:effectRef idx="1">
            <a:schemeClr val="accent4"/>
          </a:effectRef>
          <a:fontRef idx="minor">
            <a:schemeClr val="dk1"/>
          </a:fontRef>
        </p:style>
        <p:txBody>
          <a:bodyPr anchor="ctr"/>
          <a:lstStyle/>
          <a:p>
            <a:pPr algn="ctr"/>
            <a:r>
              <a:rPr lang="fr-FR" sz="5400" dirty="0" smtClean="0">
                <a:latin typeface="Arial Rounded MT Bold" pitchFamily="34" charset="0"/>
              </a:rPr>
              <a:t>la filtration </a:t>
            </a:r>
            <a:endParaRPr lang="fr-FR" sz="5400" dirty="0">
              <a:latin typeface="Arial Rounded MT Bold" pitchFamily="34"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642918"/>
            <a:ext cx="7858180" cy="5857916"/>
          </a:xfrm>
        </p:spPr>
        <p:txBody>
          <a:bodyPr>
            <a:normAutofit fontScale="85000" lnSpcReduction="20000"/>
          </a:bodyPr>
          <a:lstStyle/>
          <a:p>
            <a:pPr marL="0" indent="0">
              <a:lnSpc>
                <a:spcPct val="160000"/>
              </a:lnSpc>
              <a:buNone/>
            </a:pPr>
            <a:r>
              <a:rPr lang="fr-FR" dirty="0" smtClean="0">
                <a:latin typeface="Arial Rounded MT Bold" pitchFamily="34" charset="0"/>
              </a:rPr>
              <a:t>Le but de la filtration est de séparer les constituants d’un mélange liquide-solide par passage à travers un milieu filtrant.</a:t>
            </a:r>
          </a:p>
          <a:p>
            <a:pPr marL="0" indent="0">
              <a:lnSpc>
                <a:spcPct val="160000"/>
              </a:lnSpc>
              <a:buNone/>
            </a:pPr>
            <a:r>
              <a:rPr lang="fr-FR" dirty="0" smtClean="0">
                <a:latin typeface="Arial Rounded MT Bold" pitchFamily="34" charset="0"/>
              </a:rPr>
              <a:t>Cette opération est beaucoup plus rapide que la sédimentation: elle est donc plus utilisée. </a:t>
            </a:r>
          </a:p>
          <a:p>
            <a:pPr marL="0" indent="0">
              <a:lnSpc>
                <a:spcPct val="160000"/>
              </a:lnSpc>
              <a:buNone/>
            </a:pPr>
            <a:r>
              <a:rPr lang="fr-FR" dirty="0" smtClean="0">
                <a:latin typeface="Arial Rounded MT Bold" pitchFamily="34" charset="0"/>
              </a:rPr>
              <a:t>On récupère après filtration soit</a:t>
            </a:r>
          </a:p>
          <a:p>
            <a:pPr marL="449263" indent="-179388">
              <a:lnSpc>
                <a:spcPct val="160000"/>
              </a:lnSpc>
            </a:pPr>
            <a:r>
              <a:rPr lang="fr-FR" dirty="0" smtClean="0">
                <a:latin typeface="Arial Rounded MT Bold" pitchFamily="34" charset="0"/>
              </a:rPr>
              <a:t> le solide (après une cristallisation),</a:t>
            </a:r>
          </a:p>
          <a:p>
            <a:pPr marL="449263" indent="-179388">
              <a:lnSpc>
                <a:spcPct val="160000"/>
              </a:lnSpc>
            </a:pPr>
            <a:r>
              <a:rPr lang="fr-FR" dirty="0" smtClean="0">
                <a:latin typeface="Arial Rounded MT Bold" pitchFamily="34" charset="0"/>
              </a:rPr>
              <a:t> soit le liquide (récupération d’eaux usées avant traitement et après sédimentation), </a:t>
            </a:r>
          </a:p>
          <a:p>
            <a:pPr marL="449263" indent="-179388">
              <a:lnSpc>
                <a:spcPct val="160000"/>
              </a:lnSpc>
            </a:pPr>
            <a:r>
              <a:rPr lang="fr-FR" dirty="0" smtClean="0">
                <a:latin typeface="Arial Rounded MT Bold" pitchFamily="34" charset="0"/>
              </a:rPr>
              <a:t> soit le liquide et le solide (opération de recristallisation) </a:t>
            </a:r>
            <a:endParaRPr lang="fr-FR" dirty="0">
              <a:latin typeface="Arial Rounded MT Bold" pitchFamily="34"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14414" y="1857364"/>
            <a:ext cx="7257854" cy="2868168"/>
          </a:xfrm>
        </p:spPr>
        <p:style>
          <a:lnRef idx="2">
            <a:schemeClr val="dk1"/>
          </a:lnRef>
          <a:fillRef idx="1">
            <a:schemeClr val="lt1"/>
          </a:fillRef>
          <a:effectRef idx="0">
            <a:schemeClr val="dk1"/>
          </a:effectRef>
          <a:fontRef idx="minor">
            <a:schemeClr val="dk1"/>
          </a:fontRef>
        </p:style>
        <p:txBody>
          <a:bodyPr anchor="ctr"/>
          <a:lstStyle/>
          <a:p>
            <a:pPr algn="ctr"/>
            <a:r>
              <a:rPr lang="fr-FR" dirty="0" smtClean="0"/>
              <a:t>Les différents procédés de filtration </a:t>
            </a:r>
            <a:endParaRPr lang="fr-F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85728"/>
            <a:ext cx="7500990" cy="1428760"/>
          </a:xfrm>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fr-FR" sz="3600" dirty="0" smtClean="0"/>
              <a:t>La filtration par gravité </a:t>
            </a:r>
            <a:endParaRPr lang="fr-FR" sz="3600" dirty="0"/>
          </a:p>
        </p:txBody>
      </p:sp>
      <p:sp>
        <p:nvSpPr>
          <p:cNvPr id="3" name="Espace réservé du texte 2"/>
          <p:cNvSpPr>
            <a:spLocks noGrp="1"/>
          </p:cNvSpPr>
          <p:nvPr>
            <p:ph type="body" idx="1"/>
          </p:nvPr>
        </p:nvSpPr>
        <p:spPr>
          <a:xfrm>
            <a:off x="1714480" y="2571744"/>
            <a:ext cx="7143800" cy="2928958"/>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50000"/>
              </a:lnSpc>
            </a:pPr>
            <a:r>
              <a:rPr lang="fr-FR" sz="2400" dirty="0" smtClean="0">
                <a:solidFill>
                  <a:schemeClr val="bg1"/>
                </a:solidFill>
                <a:latin typeface="Arial Rounded MT Bold" pitchFamily="34" charset="0"/>
              </a:rPr>
              <a:t>le mélange est soumis uniquement à la pression atmosphérique. Le liquide passe à travers le support filtrant, qui peut être du sable par exemple, tandis que le solide est récupéré sur le support filtrant</a:t>
            </a:r>
            <a:r>
              <a:rPr lang="fr-FR" dirty="0" smtClean="0">
                <a:solidFill>
                  <a:schemeClr val="bg1"/>
                </a:solidFill>
              </a:rPr>
              <a:t>. </a:t>
            </a:r>
            <a:endParaRPr lang="fr-FR" dirty="0">
              <a:solidFill>
                <a:schemeClr val="bg1"/>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85728"/>
            <a:ext cx="7500990" cy="1428760"/>
          </a:xfrm>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fr-FR" sz="3600" dirty="0" smtClean="0">
                <a:latin typeface="Arial Rounded MT Bold" pitchFamily="34" charset="0"/>
              </a:rPr>
              <a:t>La filtration par surpression</a:t>
            </a:r>
            <a:endParaRPr lang="fr-FR" sz="3600" dirty="0">
              <a:latin typeface="Arial Rounded MT Bold" pitchFamily="34" charset="0"/>
            </a:endParaRPr>
          </a:p>
        </p:txBody>
      </p:sp>
      <p:sp>
        <p:nvSpPr>
          <p:cNvPr id="3" name="Espace réservé du texte 2"/>
          <p:cNvSpPr>
            <a:spLocks noGrp="1"/>
          </p:cNvSpPr>
          <p:nvPr>
            <p:ph type="body" idx="1"/>
          </p:nvPr>
        </p:nvSpPr>
        <p:spPr>
          <a:xfrm>
            <a:off x="1714480" y="2571744"/>
            <a:ext cx="7143800" cy="2928958"/>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50000"/>
              </a:lnSpc>
            </a:pPr>
            <a:r>
              <a:rPr lang="fr-FR" sz="2400" dirty="0" smtClean="0">
                <a:solidFill>
                  <a:schemeClr val="bg1"/>
                </a:solidFill>
                <a:latin typeface="Arial Rounded MT Bold" pitchFamily="34" charset="0"/>
              </a:rPr>
              <a:t>la suspension arrive sous pression dans le filtre. </a:t>
            </a:r>
          </a:p>
          <a:p>
            <a:endParaRPr lang="fr-FR" dirty="0">
              <a:solidFill>
                <a:schemeClr val="bg1"/>
              </a:solidFill>
              <a:latin typeface="Arial Rounded MT Bold"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85728"/>
            <a:ext cx="7500990" cy="1428760"/>
          </a:xfrm>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fr-FR" sz="3600" dirty="0" smtClean="0">
                <a:latin typeface="Arial Rounded MT Bold" pitchFamily="34" charset="0"/>
              </a:rPr>
              <a:t>La filtration sous pression réduite </a:t>
            </a:r>
            <a:endParaRPr lang="fr-FR" sz="3600" dirty="0">
              <a:latin typeface="Arial Rounded MT Bold" pitchFamily="34" charset="0"/>
            </a:endParaRPr>
          </a:p>
        </p:txBody>
      </p:sp>
      <p:sp>
        <p:nvSpPr>
          <p:cNvPr id="3" name="Espace réservé du texte 2"/>
          <p:cNvSpPr>
            <a:spLocks noGrp="1"/>
          </p:cNvSpPr>
          <p:nvPr>
            <p:ph type="body" idx="1"/>
          </p:nvPr>
        </p:nvSpPr>
        <p:spPr>
          <a:xfrm>
            <a:off x="1714480" y="2571744"/>
            <a:ext cx="7143800" cy="2928958"/>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50000"/>
              </a:lnSpc>
            </a:pPr>
            <a:r>
              <a:rPr lang="fr-FR" sz="2400" dirty="0" smtClean="0">
                <a:solidFill>
                  <a:schemeClr val="bg1"/>
                </a:solidFill>
                <a:latin typeface="Arial Rounded MT Bold" pitchFamily="34" charset="0"/>
              </a:rPr>
              <a:t>le mélange est soumis d’un côté du filtre à la pression atmosphérique, et de l’autre côté, où sort le filtrant, à une dépression réalisée grâce à une pompe à vide. </a:t>
            </a:r>
            <a:endParaRPr lang="fr-FR" dirty="0">
              <a:solidFill>
                <a:schemeClr val="bg1"/>
              </a:solidFill>
              <a:latin typeface="Arial Rounded MT Bold"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85728"/>
            <a:ext cx="7500990" cy="1428760"/>
          </a:xfrm>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fr-FR" sz="3600" dirty="0" smtClean="0">
                <a:latin typeface="Arial Rounded MT Bold" pitchFamily="34" charset="0"/>
              </a:rPr>
              <a:t>La filtration sous pression réduite </a:t>
            </a:r>
            <a:endParaRPr lang="fr-FR" sz="3600" dirty="0">
              <a:latin typeface="Arial Rounded MT Bold" pitchFamily="34" charset="0"/>
            </a:endParaRPr>
          </a:p>
        </p:txBody>
      </p:sp>
      <p:sp>
        <p:nvSpPr>
          <p:cNvPr id="3" name="Espace réservé du texte 2"/>
          <p:cNvSpPr>
            <a:spLocks noGrp="1"/>
          </p:cNvSpPr>
          <p:nvPr>
            <p:ph type="body" idx="1"/>
          </p:nvPr>
        </p:nvSpPr>
        <p:spPr>
          <a:xfrm>
            <a:off x="1142976" y="2571744"/>
            <a:ext cx="7715304" cy="3929090"/>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nSpc>
                <a:spcPct val="150000"/>
              </a:lnSpc>
            </a:pPr>
            <a:r>
              <a:rPr lang="fr-FR" sz="2400" dirty="0" smtClean="0">
                <a:solidFill>
                  <a:schemeClr val="bg1"/>
                </a:solidFill>
                <a:latin typeface="Arial Rounded MT Bold" pitchFamily="34" charset="0"/>
              </a:rPr>
              <a:t>Lors du passage d’une suspension à travers un milieu filtrant, le fluide circule à travers les ouvertures tandis que les particules sont arrêtées. En s’enchevêtrant, </a:t>
            </a:r>
          </a:p>
          <a:p>
            <a:pPr>
              <a:lnSpc>
                <a:spcPct val="150000"/>
              </a:lnSpc>
            </a:pPr>
            <a:r>
              <a:rPr lang="fr-FR" sz="2400" dirty="0" smtClean="0">
                <a:solidFill>
                  <a:schemeClr val="bg1"/>
                </a:solidFill>
                <a:latin typeface="Arial Rounded MT Bold" pitchFamily="34" charset="0"/>
              </a:rPr>
              <a:t>ces dernières finissent par former un second milieu filtrant pour les autres particules qui se déposent d’une manière continue sous forme de gâteau dont l’épaisseur va en croissant au fur et à mesure de l’écoulement de la suspension. </a:t>
            </a:r>
            <a:endParaRPr lang="fr-FR" dirty="0">
              <a:solidFill>
                <a:schemeClr val="bg1"/>
              </a:solidFill>
              <a:latin typeface="Arial Rounded MT Bold" pitchFamily="34"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85728"/>
            <a:ext cx="7500990" cy="1428760"/>
          </a:xfrm>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fr-FR" sz="3600" dirty="0" smtClean="0">
                <a:latin typeface="Arial Rounded MT Bold" pitchFamily="34" charset="0"/>
              </a:rPr>
              <a:t>La filtration sous pression réduite </a:t>
            </a:r>
            <a:endParaRPr lang="fr-FR" sz="3600" dirty="0">
              <a:latin typeface="Arial Rounded MT Bold" pitchFamily="34" charset="0"/>
            </a:endParaRPr>
          </a:p>
        </p:txBody>
      </p:sp>
      <p:sp>
        <p:nvSpPr>
          <p:cNvPr id="3" name="Espace réservé du texte 2"/>
          <p:cNvSpPr>
            <a:spLocks noGrp="1"/>
          </p:cNvSpPr>
          <p:nvPr>
            <p:ph type="body" idx="1"/>
          </p:nvPr>
        </p:nvSpPr>
        <p:spPr>
          <a:xfrm>
            <a:off x="1142976" y="2571744"/>
            <a:ext cx="7715304" cy="3929090"/>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nSpc>
                <a:spcPct val="150000"/>
              </a:lnSpc>
            </a:pPr>
            <a:r>
              <a:rPr lang="fr-FR" sz="2400" dirty="0" smtClean="0">
                <a:solidFill>
                  <a:schemeClr val="bg1"/>
                </a:solidFill>
                <a:latin typeface="Arial Rounded MT Bold" pitchFamily="34" charset="0"/>
              </a:rPr>
              <a:t>Lors du passage d’une suspension à travers un milieu filtrant, le fluide circule à travers les ouvertures tandis que les particules sont arrêtées. En s’enchevêtrant, </a:t>
            </a:r>
          </a:p>
          <a:p>
            <a:pPr>
              <a:lnSpc>
                <a:spcPct val="150000"/>
              </a:lnSpc>
            </a:pPr>
            <a:r>
              <a:rPr lang="fr-FR" sz="2400" dirty="0" smtClean="0">
                <a:solidFill>
                  <a:schemeClr val="bg1"/>
                </a:solidFill>
                <a:latin typeface="Arial Rounded MT Bold" pitchFamily="34" charset="0"/>
              </a:rPr>
              <a:t>ces dernières finissent par former un second milieu filtrant pour les autres particules qui se déposent d’une manière continue sous forme de gâteau dont l’épaisseur va en croissant au fur et à mesure de l’écoulement de la suspension. </a:t>
            </a:r>
            <a:endParaRPr lang="fr-FR" dirty="0">
              <a:solidFill>
                <a:schemeClr val="bg1"/>
              </a:solidFill>
              <a:latin typeface="Arial Rounded MT Bold"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85728"/>
            <a:ext cx="7500990" cy="1428760"/>
          </a:xfrm>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fr-FR" sz="3600" dirty="0" smtClean="0">
                <a:latin typeface="Arial Rounded MT Bold" pitchFamily="34" charset="0"/>
              </a:rPr>
              <a:t>La filtration sous pression réduite </a:t>
            </a:r>
            <a:endParaRPr lang="fr-FR" sz="3600" dirty="0">
              <a:latin typeface="Arial Rounded MT Bold" pitchFamily="34" charset="0"/>
            </a:endParaRPr>
          </a:p>
        </p:txBody>
      </p:sp>
      <p:sp>
        <p:nvSpPr>
          <p:cNvPr id="3" name="Espace réservé du texte 2"/>
          <p:cNvSpPr>
            <a:spLocks noGrp="1"/>
          </p:cNvSpPr>
          <p:nvPr>
            <p:ph type="body" idx="1"/>
          </p:nvPr>
        </p:nvSpPr>
        <p:spPr>
          <a:xfrm>
            <a:off x="1142976" y="2571744"/>
            <a:ext cx="7715304" cy="3929090"/>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50000"/>
              </a:lnSpc>
            </a:pPr>
            <a:r>
              <a:rPr lang="fr-FR" sz="2400" dirty="0" smtClean="0">
                <a:solidFill>
                  <a:schemeClr val="bg1"/>
                </a:solidFill>
              </a:rPr>
              <a:t>La différence de pression entre l’amont et l’aval (perte de charge) a une grosse importance car elle règle la vitesse de filtration. On peut concevoir deux types de filtration: </a:t>
            </a:r>
            <a:endParaRPr lang="fr-FR" dirty="0">
              <a:solidFill>
                <a:schemeClr val="bg1"/>
              </a:solidFill>
              <a:latin typeface="Arial Rounded MT Bold"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85728"/>
            <a:ext cx="7500990" cy="1428760"/>
          </a:xfrm>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fr-FR" sz="3600" dirty="0" smtClean="0">
                <a:latin typeface="Arial Rounded MT Bold" pitchFamily="34" charset="0"/>
              </a:rPr>
              <a:t>La filtration sous pression réduite </a:t>
            </a:r>
            <a:endParaRPr lang="fr-FR" sz="3600" dirty="0">
              <a:latin typeface="Arial Rounded MT Bold" pitchFamily="34" charset="0"/>
            </a:endParaRPr>
          </a:p>
        </p:txBody>
      </p:sp>
      <p:sp>
        <p:nvSpPr>
          <p:cNvPr id="3" name="Espace réservé du texte 2"/>
          <p:cNvSpPr>
            <a:spLocks noGrp="1"/>
          </p:cNvSpPr>
          <p:nvPr>
            <p:ph type="body" idx="1"/>
          </p:nvPr>
        </p:nvSpPr>
        <p:spPr>
          <a:xfrm>
            <a:off x="1142976" y="2571744"/>
            <a:ext cx="7715304" cy="3929090"/>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nSpc>
                <a:spcPct val="150000"/>
              </a:lnSpc>
            </a:pPr>
            <a:r>
              <a:rPr lang="fr-FR" sz="2400" dirty="0" smtClean="0">
                <a:solidFill>
                  <a:schemeClr val="accent3"/>
                </a:solidFill>
              </a:rPr>
              <a:t>La filtration à pression constante</a:t>
            </a:r>
            <a:r>
              <a:rPr lang="fr-FR" sz="2400" dirty="0" smtClean="0">
                <a:solidFill>
                  <a:schemeClr val="bg1"/>
                </a:solidFill>
              </a:rPr>
              <a:t>:</a:t>
            </a:r>
          </a:p>
          <a:p>
            <a:pPr>
              <a:lnSpc>
                <a:spcPct val="150000"/>
              </a:lnSpc>
            </a:pPr>
            <a:r>
              <a:rPr lang="fr-FR" sz="2400" dirty="0" smtClean="0">
                <a:solidFill>
                  <a:schemeClr val="bg1"/>
                </a:solidFill>
              </a:rPr>
              <a:t>on régule la différence de pression amont-aval à une valeur constante. L’épaisseur du gâteau augmentant au cours du temps, la vitesse de filtration va donc diminuer sous l’effet de l’augmentation de la perte de charge. C’est la filtration la plus utilisée dans l’industrie. </a:t>
            </a:r>
            <a:endParaRPr lang="fr-FR" dirty="0">
              <a:solidFill>
                <a:schemeClr val="bg1"/>
              </a:solidFill>
              <a:latin typeface="Arial Rounded MT Bold"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2571744"/>
            <a:ext cx="8229600" cy="3114675"/>
          </a:xfrm>
          <a:blipFill>
            <a:blip r:embed="rId2"/>
            <a:tile tx="0" ty="0" sx="100000" sy="100000" flip="none" algn="tl"/>
          </a:blipFill>
        </p:spPr>
        <p:txBody>
          <a:bodyPr/>
          <a:lstStyle/>
          <a:p>
            <a:pPr marL="0" indent="0" algn="l">
              <a:buFont typeface="Wingdings" pitchFamily="2" charset="2"/>
              <a:buNone/>
              <a:defRPr/>
            </a:pPr>
            <a:r>
              <a:rPr lang="fr-FR" dirty="0" smtClean="0">
                <a:solidFill>
                  <a:srgbClr val="FFC000"/>
                </a:solidFill>
              </a:rPr>
              <a:t>Issues du raffinage du pétrole brut. Elles sont les plus utilisées car elles ont l'avantage d'être peu coûteuses et d'offrir une gamme très étendue de viscosité. </a:t>
            </a:r>
          </a:p>
          <a:p>
            <a:pPr marL="0" indent="0" algn="l">
              <a:buFont typeface="Wingdings" pitchFamily="2" charset="2"/>
              <a:buNone/>
              <a:defRPr/>
            </a:pPr>
            <a:r>
              <a:rPr lang="fr-FR" dirty="0" smtClean="0">
                <a:solidFill>
                  <a:srgbClr val="FFC000"/>
                </a:solidFill>
              </a:rPr>
              <a:t>On peut ainsi modifier leurs caractéristiques en ajoutant des additifs.</a:t>
            </a:r>
            <a:r>
              <a:rPr lang="fr-FR" dirty="0" smtClean="0"/>
              <a:t> </a:t>
            </a:r>
          </a:p>
          <a:p>
            <a:pPr>
              <a:defRPr/>
            </a:pPr>
            <a:endParaRPr lang="fr-FR" dirty="0"/>
          </a:p>
        </p:txBody>
      </p:sp>
      <p:sp>
        <p:nvSpPr>
          <p:cNvPr id="4" name="Larme 3"/>
          <p:cNvSpPr/>
          <p:nvPr/>
        </p:nvSpPr>
        <p:spPr bwMode="auto">
          <a:xfrm>
            <a:off x="3714750"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cs typeface="Arial" pitchFamily="34" charset="0"/>
            </a:endParaRPr>
          </a:p>
        </p:txBody>
      </p:sp>
      <p:sp>
        <p:nvSpPr>
          <p:cNvPr id="8" name="Titre 1"/>
          <p:cNvSpPr>
            <a:spLocks noGrp="1"/>
          </p:cNvSpPr>
          <p:nvPr>
            <p:ph type="title"/>
          </p:nvPr>
        </p:nvSpPr>
        <p:spPr>
          <a:xfrm>
            <a:off x="1357290" y="214290"/>
            <a:ext cx="6643734" cy="1285884"/>
          </a:xfrm>
        </p:spPr>
        <p:style>
          <a:lnRef idx="1">
            <a:schemeClr val="accent4"/>
          </a:lnRef>
          <a:fillRef idx="3">
            <a:schemeClr val="accent4"/>
          </a:fillRef>
          <a:effectRef idx="2">
            <a:schemeClr val="accent4"/>
          </a:effectRef>
          <a:fontRef idx="minor">
            <a:schemeClr val="lt1"/>
          </a:fontRef>
        </p:style>
        <p:txBody>
          <a:bodyPr anchor="b">
            <a:normAutofit fontScale="90000"/>
          </a:bodyPr>
          <a:lstStyle/>
          <a:p>
            <a:pPr lvl="0" algn="ctr"/>
            <a:r>
              <a:rPr lang="fr-FR" sz="4800" dirty="0" smtClean="0">
                <a:solidFill>
                  <a:srgbClr val="FFFFFF"/>
                </a:solidFill>
                <a:latin typeface="Arial Black" pitchFamily="34" charset="0"/>
              </a:rPr>
              <a:t/>
            </a:r>
            <a:br>
              <a:rPr lang="fr-FR" sz="4800" dirty="0" smtClean="0">
                <a:solidFill>
                  <a:srgbClr val="FFFFFF"/>
                </a:solidFill>
                <a:latin typeface="Arial Black" pitchFamily="34" charset="0"/>
              </a:rPr>
            </a:br>
            <a:r>
              <a:rPr lang="fr-FR" sz="4800" dirty="0" smtClean="0">
                <a:solidFill>
                  <a:srgbClr val="FFFFFF"/>
                </a:solidFill>
                <a:latin typeface="Arial Black" pitchFamily="34" charset="0"/>
              </a:rPr>
              <a:t>Huile minérale</a:t>
            </a:r>
            <a:r>
              <a:rPr lang="fr-FR" sz="4800" b="0" dirty="0" smtClean="0">
                <a:solidFill>
                  <a:srgbClr val="FFFFFF"/>
                </a:solidFill>
              </a:rPr>
              <a:t/>
            </a:r>
            <a:br>
              <a:rPr lang="fr-FR" sz="4800" b="0" dirty="0" smtClean="0">
                <a:solidFill>
                  <a:srgbClr val="FFFFFF"/>
                </a:solidFill>
              </a:rPr>
            </a:br>
            <a:endParaRPr lang="fr-F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85728"/>
            <a:ext cx="7500990" cy="1428760"/>
          </a:xfrm>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fr-FR" sz="3600" dirty="0" smtClean="0">
                <a:latin typeface="Arial Rounded MT Bold" pitchFamily="34" charset="0"/>
              </a:rPr>
              <a:t>La filtration sous pression réduite </a:t>
            </a:r>
            <a:endParaRPr lang="fr-FR" sz="3600" dirty="0">
              <a:latin typeface="Arial Rounded MT Bold" pitchFamily="34" charset="0"/>
            </a:endParaRPr>
          </a:p>
        </p:txBody>
      </p:sp>
      <p:sp>
        <p:nvSpPr>
          <p:cNvPr id="3" name="Espace réservé du texte 2"/>
          <p:cNvSpPr>
            <a:spLocks noGrp="1"/>
          </p:cNvSpPr>
          <p:nvPr>
            <p:ph type="body" idx="1"/>
          </p:nvPr>
        </p:nvSpPr>
        <p:spPr>
          <a:xfrm>
            <a:off x="1142976" y="2571744"/>
            <a:ext cx="7715304" cy="3929090"/>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50000"/>
              </a:lnSpc>
            </a:pPr>
            <a:r>
              <a:rPr lang="fr-FR" sz="2400" dirty="0" smtClean="0">
                <a:solidFill>
                  <a:schemeClr val="accent3"/>
                </a:solidFill>
              </a:rPr>
              <a:t>La filtration à débit constant </a:t>
            </a:r>
            <a:r>
              <a:rPr lang="fr-FR" sz="2400" dirty="0" smtClean="0">
                <a:solidFill>
                  <a:schemeClr val="bg1"/>
                </a:solidFill>
              </a:rPr>
              <a:t>: </a:t>
            </a:r>
          </a:p>
          <a:p>
            <a:pPr>
              <a:lnSpc>
                <a:spcPct val="150000"/>
              </a:lnSpc>
            </a:pPr>
            <a:r>
              <a:rPr lang="fr-FR" sz="2400" dirty="0" smtClean="0">
                <a:solidFill>
                  <a:schemeClr val="bg1"/>
                </a:solidFill>
              </a:rPr>
              <a:t>on augmente au cours du temps la différence de pression amont-aval pour garder un débit constant malgré l’augmentation de perte de charge. . </a:t>
            </a:r>
            <a:endParaRPr lang="fr-FR" dirty="0">
              <a:solidFill>
                <a:schemeClr val="bg1"/>
              </a:solidFill>
              <a:latin typeface="Arial Rounded MT Bold" pitchFamily="34"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43108" y="2357430"/>
            <a:ext cx="6172200" cy="1894362"/>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a:r>
              <a:rPr lang="fr-FR" sz="4800" dirty="0" smtClean="0">
                <a:solidFill>
                  <a:schemeClr val="tx1"/>
                </a:solidFill>
                <a:latin typeface="Algerian" pitchFamily="82" charset="0"/>
              </a:rPr>
              <a:t>L’humidité de l’air </a:t>
            </a:r>
            <a:endParaRPr lang="fr-FR" sz="4800" dirty="0">
              <a:solidFill>
                <a:schemeClr val="tx1"/>
              </a:solidFill>
              <a:latin typeface="Algerian" pitchFamily="82"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714348" y="1500174"/>
            <a:ext cx="8072494" cy="3238502"/>
          </a:xfrm>
        </p:spPr>
        <p:style>
          <a:lnRef idx="1">
            <a:schemeClr val="accent4"/>
          </a:lnRef>
          <a:fillRef idx="2">
            <a:schemeClr val="accent4"/>
          </a:fillRef>
          <a:effectRef idx="1">
            <a:schemeClr val="accent4"/>
          </a:effectRef>
          <a:fontRef idx="minor">
            <a:schemeClr val="dk1"/>
          </a:fontRef>
        </p:style>
        <p:txBody>
          <a:bodyPr>
            <a:normAutofit fontScale="92500"/>
          </a:bodyPr>
          <a:lstStyle/>
          <a:p>
            <a:pPr>
              <a:lnSpc>
                <a:spcPct val="150000"/>
              </a:lnSpc>
            </a:pPr>
            <a:r>
              <a:rPr lang="fr-FR" sz="2400" dirty="0" smtClean="0">
                <a:solidFill>
                  <a:schemeClr val="bg1"/>
                </a:solidFill>
                <a:latin typeface="Arial Rounded MT Bold" pitchFamily="34" charset="0"/>
              </a:rPr>
              <a:t>L'air ambiant d'un local, quel qu'il soit, contient une certaine quantité d'eau, présente sous forme de vapeur ; on a par conséquent affaire à un mélange binaire d'air sec et de vapeur d'eau. </a:t>
            </a:r>
          </a:p>
          <a:p>
            <a:pPr>
              <a:lnSpc>
                <a:spcPct val="150000"/>
              </a:lnSpc>
            </a:pPr>
            <a:r>
              <a:rPr lang="fr-FR" sz="2400" i="1" dirty="0" smtClean="0">
                <a:solidFill>
                  <a:srgbClr val="0070C0"/>
                </a:solidFill>
                <a:latin typeface="Arial Rounded MT Bold" pitchFamily="34" charset="0"/>
              </a:rPr>
              <a:t>Air humide : Air sec + vapeur d’eau = mélange de gaz parfaits </a:t>
            </a:r>
            <a:endParaRPr lang="fr-FR" sz="2400" dirty="0">
              <a:solidFill>
                <a:srgbClr val="0070C0"/>
              </a:solidFill>
              <a:latin typeface="Arial Rounded MT Bold" pitchFamily="34"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357158" y="1571612"/>
            <a:ext cx="8429652" cy="392909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nSpc>
                <a:spcPct val="160000"/>
              </a:lnSpc>
            </a:pPr>
            <a:r>
              <a:rPr lang="fr-FR" sz="2400" dirty="0" smtClean="0">
                <a:solidFill>
                  <a:schemeClr val="bg1"/>
                </a:solidFill>
                <a:latin typeface="Arial Rounded MT Bold" pitchFamily="34" charset="0"/>
              </a:rPr>
              <a:t>Dans un bâtiment, cette quantité de vapeur est variable suivant les pièces et leur occupation. </a:t>
            </a:r>
          </a:p>
          <a:p>
            <a:pPr>
              <a:lnSpc>
                <a:spcPct val="160000"/>
              </a:lnSpc>
            </a:pPr>
            <a:r>
              <a:rPr lang="fr-FR" sz="2400" dirty="0" smtClean="0">
                <a:solidFill>
                  <a:schemeClr val="bg1"/>
                </a:solidFill>
                <a:latin typeface="Arial Rounded MT Bold" pitchFamily="34" charset="0"/>
              </a:rPr>
              <a:t>On peut d'ailleurs la caractériser de diverses manières : </a:t>
            </a:r>
          </a:p>
          <a:p>
            <a:pPr>
              <a:lnSpc>
                <a:spcPct val="160000"/>
              </a:lnSpc>
              <a:buFont typeface="Wingdings" pitchFamily="2" charset="2"/>
              <a:buChar char="q"/>
            </a:pPr>
            <a:r>
              <a:rPr lang="fr-FR" sz="2400" dirty="0" smtClean="0">
                <a:solidFill>
                  <a:schemeClr val="bg1"/>
                </a:solidFill>
                <a:latin typeface="Arial Rounded MT Bold" pitchFamily="34" charset="0"/>
              </a:rPr>
              <a:t>  Soit par la teneur en eau de l'air </a:t>
            </a:r>
            <a:r>
              <a:rPr lang="fr-FR" sz="2400" dirty="0" smtClean="0">
                <a:solidFill>
                  <a:srgbClr val="0070C0"/>
                </a:solidFill>
                <a:latin typeface="Arial Rounded MT Bold" pitchFamily="34" charset="0"/>
              </a:rPr>
              <a:t>(Humidité absolue) </a:t>
            </a:r>
          </a:p>
          <a:p>
            <a:pPr>
              <a:lnSpc>
                <a:spcPct val="160000"/>
              </a:lnSpc>
              <a:buFont typeface="Wingdings" pitchFamily="2" charset="2"/>
              <a:buChar char="q"/>
            </a:pPr>
            <a:r>
              <a:rPr lang="fr-FR" sz="2400" dirty="0" smtClean="0">
                <a:solidFill>
                  <a:schemeClr val="bg1"/>
                </a:solidFill>
                <a:latin typeface="Arial Rounded MT Bold" pitchFamily="34" charset="0"/>
              </a:rPr>
              <a:t>  Soit par le degré hygrométrique de l'air </a:t>
            </a:r>
            <a:r>
              <a:rPr lang="fr-FR" sz="2400" dirty="0" smtClean="0">
                <a:solidFill>
                  <a:srgbClr val="0070C0"/>
                </a:solidFill>
                <a:latin typeface="Arial Rounded MT Bold" pitchFamily="34" charset="0"/>
              </a:rPr>
              <a:t>(Humidité relative) </a:t>
            </a:r>
          </a:p>
          <a:p>
            <a:pPr>
              <a:lnSpc>
                <a:spcPct val="160000"/>
              </a:lnSpc>
              <a:buFont typeface="Wingdings" pitchFamily="2" charset="2"/>
              <a:buChar char="q"/>
            </a:pPr>
            <a:r>
              <a:rPr lang="fr-FR" sz="2400" dirty="0" smtClean="0">
                <a:solidFill>
                  <a:schemeClr val="bg1"/>
                </a:solidFill>
                <a:latin typeface="Arial Rounded MT Bold" pitchFamily="34" charset="0"/>
              </a:rPr>
              <a:t>  Soit par la pression partielle de la vapeur contenu dans l'air d'un local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00298" y="285728"/>
            <a:ext cx="5357834" cy="1319218"/>
          </a:xfrm>
        </p:spPr>
        <p:txBody>
          <a:bodyPr anchor="ctr">
            <a:normAutofit/>
          </a:bodyPr>
          <a:lstStyle/>
          <a:p>
            <a:r>
              <a:rPr lang="fr-FR" sz="4000" dirty="0" smtClean="0"/>
              <a:t>La teneur en eau </a:t>
            </a:r>
            <a:endParaRPr lang="fr-FR" sz="4000" dirty="0"/>
          </a:p>
        </p:txBody>
      </p:sp>
      <p:sp>
        <p:nvSpPr>
          <p:cNvPr id="3" name="Espace réservé du texte 2"/>
          <p:cNvSpPr>
            <a:spLocks noGrp="1"/>
          </p:cNvSpPr>
          <p:nvPr>
            <p:ph type="body" idx="1"/>
          </p:nvPr>
        </p:nvSpPr>
        <p:spPr>
          <a:xfrm>
            <a:off x="500034" y="1714488"/>
            <a:ext cx="8172480" cy="2524122"/>
          </a:xfrm>
        </p:spPr>
        <p:style>
          <a:lnRef idx="1">
            <a:schemeClr val="accent4"/>
          </a:lnRef>
          <a:fillRef idx="2">
            <a:schemeClr val="accent4"/>
          </a:fillRef>
          <a:effectRef idx="1">
            <a:schemeClr val="accent4"/>
          </a:effectRef>
          <a:fontRef idx="minor">
            <a:schemeClr val="dk1"/>
          </a:fontRef>
        </p:style>
        <p:txBody>
          <a:bodyPr>
            <a:normAutofit/>
          </a:bodyPr>
          <a:lstStyle/>
          <a:p>
            <a:r>
              <a:rPr lang="fr-FR" sz="2000" dirty="0" smtClean="0">
                <a:solidFill>
                  <a:schemeClr val="bg1"/>
                </a:solidFill>
              </a:rPr>
              <a:t>La teneur en eau de l'air d'un local est également appelée l'humidité absolue ou encore humidité spécifique de l'air de ce local. </a:t>
            </a:r>
          </a:p>
          <a:p>
            <a:r>
              <a:rPr lang="fr-FR" sz="2000" dirty="0" smtClean="0">
                <a:solidFill>
                  <a:schemeClr val="bg1"/>
                </a:solidFill>
              </a:rPr>
              <a:t>Elle est notée r ou </a:t>
            </a:r>
            <a:r>
              <a:rPr lang="fr-FR" sz="2000" i="1" dirty="0" err="1" smtClean="0">
                <a:solidFill>
                  <a:schemeClr val="bg1"/>
                </a:solidFill>
              </a:rPr>
              <a:t>rS</a:t>
            </a:r>
            <a:r>
              <a:rPr lang="fr-FR" sz="2000" i="1" dirty="0" smtClean="0">
                <a:solidFill>
                  <a:schemeClr val="bg1"/>
                </a:solidFill>
              </a:rPr>
              <a:t>. On trouve également les notations: x ou w. </a:t>
            </a:r>
          </a:p>
          <a:p>
            <a:r>
              <a:rPr lang="fr-FR" sz="2000" dirty="0" smtClean="0">
                <a:solidFill>
                  <a:schemeClr val="bg1"/>
                </a:solidFill>
              </a:rPr>
              <a:t>Il s'agit du rapport de la masse de vapeur d'eau à la masse d'air sec: </a:t>
            </a:r>
            <a:endParaRPr lang="fr-FR" sz="2000" dirty="0">
              <a:solidFill>
                <a:schemeClr val="bg1"/>
              </a:solidFill>
            </a:endParaRPr>
          </a:p>
        </p:txBody>
      </p:sp>
      <p:pic>
        <p:nvPicPr>
          <p:cNvPr id="1026" name="Picture 2"/>
          <p:cNvPicPr>
            <a:picLocks noChangeAspect="1" noChangeArrowheads="1"/>
          </p:cNvPicPr>
          <p:nvPr/>
        </p:nvPicPr>
        <p:blipFill>
          <a:blip r:embed="rId2"/>
          <a:srcRect/>
          <a:stretch>
            <a:fillRect/>
          </a:stretch>
        </p:blipFill>
        <p:spPr bwMode="auto">
          <a:xfrm>
            <a:off x="3018471" y="4714884"/>
            <a:ext cx="2640100" cy="1428760"/>
          </a:xfrm>
          <a:prstGeom prst="rect">
            <a:avLst/>
          </a:prstGeom>
          <a:noFill/>
          <a:ln w="9525">
            <a:noFill/>
            <a:miter lim="800000"/>
            <a:headEnd/>
            <a:tailEnd/>
          </a:ln>
          <a:effec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85728"/>
            <a:ext cx="7500990" cy="1319218"/>
          </a:xfrm>
        </p:spPr>
        <p:style>
          <a:lnRef idx="1">
            <a:schemeClr val="accent2"/>
          </a:lnRef>
          <a:fillRef idx="2">
            <a:schemeClr val="accent2"/>
          </a:fillRef>
          <a:effectRef idx="1">
            <a:schemeClr val="accent2"/>
          </a:effectRef>
          <a:fontRef idx="minor">
            <a:schemeClr val="dk1"/>
          </a:fontRef>
        </p:style>
        <p:txBody>
          <a:bodyPr anchor="ctr">
            <a:normAutofit/>
          </a:bodyPr>
          <a:lstStyle/>
          <a:p>
            <a:r>
              <a:rPr lang="fr-FR" sz="4000" dirty="0" smtClean="0"/>
              <a:t>Le degré hygrométrique</a:t>
            </a:r>
            <a:endParaRPr lang="fr-FR" sz="4000" dirty="0"/>
          </a:p>
        </p:txBody>
      </p:sp>
      <p:sp>
        <p:nvSpPr>
          <p:cNvPr id="3" name="Espace réservé du texte 2"/>
          <p:cNvSpPr>
            <a:spLocks noGrp="1"/>
          </p:cNvSpPr>
          <p:nvPr>
            <p:ph type="body" idx="1"/>
          </p:nvPr>
        </p:nvSpPr>
        <p:spPr>
          <a:xfrm>
            <a:off x="571472" y="1928802"/>
            <a:ext cx="8172480" cy="2524122"/>
          </a:xfrm>
        </p:spPr>
        <p:style>
          <a:lnRef idx="1">
            <a:schemeClr val="accent4"/>
          </a:lnRef>
          <a:fillRef idx="2">
            <a:schemeClr val="accent4"/>
          </a:fillRef>
          <a:effectRef idx="1">
            <a:schemeClr val="accent4"/>
          </a:effectRef>
          <a:fontRef idx="minor">
            <a:schemeClr val="dk1"/>
          </a:fontRef>
        </p:style>
        <p:txBody>
          <a:bodyPr>
            <a:normAutofit/>
          </a:bodyPr>
          <a:lstStyle/>
          <a:p>
            <a:r>
              <a:rPr lang="fr-FR" sz="2400" dirty="0" smtClean="0">
                <a:solidFill>
                  <a:schemeClr val="bg1"/>
                </a:solidFill>
              </a:rPr>
              <a:t>Le degré hygrométrique de l'air d'un local est également appelé humidité relative. </a:t>
            </a:r>
          </a:p>
          <a:p>
            <a:r>
              <a:rPr lang="fr-FR" sz="2400" dirty="0" smtClean="0">
                <a:solidFill>
                  <a:schemeClr val="bg1"/>
                </a:solidFill>
              </a:rPr>
              <a:t>On compare en fait la teneur en eau d'un air ambiant à la teneur en eau qu'il aurait s'il était saturé, c’est-à-dire s'il ne pouvait plus contenir d'eau sous forme de vapeur, à la température </a:t>
            </a:r>
            <a:r>
              <a:rPr lang="fr-FR" sz="2400" dirty="0" err="1" smtClean="0">
                <a:solidFill>
                  <a:schemeClr val="bg1"/>
                </a:solidFill>
              </a:rPr>
              <a:t>θs</a:t>
            </a:r>
            <a:r>
              <a:rPr lang="fr-FR" sz="2400" dirty="0" smtClean="0">
                <a:solidFill>
                  <a:schemeClr val="bg1"/>
                </a:solidFill>
              </a:rPr>
              <a:t>:</a:t>
            </a:r>
            <a:endParaRPr lang="fr-FR" sz="2400" dirty="0">
              <a:solidFill>
                <a:schemeClr val="bg1"/>
              </a:solidFill>
            </a:endParaRPr>
          </a:p>
        </p:txBody>
      </p:sp>
      <p:pic>
        <p:nvPicPr>
          <p:cNvPr id="2050" name="Picture 2"/>
          <p:cNvPicPr>
            <a:picLocks noChangeAspect="1" noChangeArrowheads="1"/>
          </p:cNvPicPr>
          <p:nvPr/>
        </p:nvPicPr>
        <p:blipFill>
          <a:blip r:embed="rId2"/>
          <a:srcRect/>
          <a:stretch>
            <a:fillRect/>
          </a:stretch>
        </p:blipFill>
        <p:spPr bwMode="auto">
          <a:xfrm>
            <a:off x="3286116" y="4786322"/>
            <a:ext cx="2338146" cy="1500198"/>
          </a:xfrm>
          <a:prstGeom prst="rect">
            <a:avLst/>
          </a:prstGeom>
          <a:noFill/>
          <a:ln w="9525">
            <a:noFill/>
            <a:miter lim="800000"/>
            <a:headEnd/>
            <a:tailEnd/>
          </a:ln>
          <a:effec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285728"/>
            <a:ext cx="8072494" cy="1319218"/>
          </a:xfrm>
        </p:spPr>
        <p:style>
          <a:lnRef idx="1">
            <a:schemeClr val="accent1"/>
          </a:lnRef>
          <a:fillRef idx="2">
            <a:schemeClr val="accent1"/>
          </a:fillRef>
          <a:effectRef idx="1">
            <a:schemeClr val="accent1"/>
          </a:effectRef>
          <a:fontRef idx="minor">
            <a:schemeClr val="dk1"/>
          </a:fontRef>
        </p:style>
        <p:txBody>
          <a:bodyPr anchor="ctr">
            <a:normAutofit/>
          </a:bodyPr>
          <a:lstStyle/>
          <a:p>
            <a:r>
              <a:rPr lang="fr-FR" sz="4000" dirty="0" smtClean="0"/>
              <a:t>contamination de l’air par des particules solides</a:t>
            </a:r>
            <a:endParaRPr lang="fr-FR" sz="4000" dirty="0"/>
          </a:p>
        </p:txBody>
      </p:sp>
      <p:sp>
        <p:nvSpPr>
          <p:cNvPr id="3" name="Espace réservé du texte 2"/>
          <p:cNvSpPr>
            <a:spLocks noGrp="1"/>
          </p:cNvSpPr>
          <p:nvPr>
            <p:ph type="body" idx="1"/>
          </p:nvPr>
        </p:nvSpPr>
        <p:spPr>
          <a:xfrm>
            <a:off x="642910" y="2000240"/>
            <a:ext cx="8172480" cy="2524122"/>
          </a:xfrm>
        </p:spPr>
        <p:style>
          <a:lnRef idx="1">
            <a:schemeClr val="accent4"/>
          </a:lnRef>
          <a:fillRef idx="2">
            <a:schemeClr val="accent4"/>
          </a:fillRef>
          <a:effectRef idx="1">
            <a:schemeClr val="accent4"/>
          </a:effectRef>
          <a:fontRef idx="minor">
            <a:schemeClr val="dk1"/>
          </a:fontRef>
        </p:style>
        <p:txBody>
          <a:bodyPr>
            <a:normAutofit/>
          </a:bodyPr>
          <a:lstStyle/>
          <a:p>
            <a:r>
              <a:rPr lang="fr-FR" sz="2400" dirty="0" smtClean="0">
                <a:solidFill>
                  <a:schemeClr val="bg1"/>
                </a:solidFill>
              </a:rPr>
              <a:t>On appelle poussière les particules solides de dimensions et de provenances diverses pouvant rester un certain temps en suspension dans un gaz.</a:t>
            </a:r>
            <a:endParaRPr lang="fr-FR" sz="2400" dirty="0">
              <a:solidFill>
                <a:schemeClr val="bg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285728"/>
            <a:ext cx="8072494" cy="1319218"/>
          </a:xfrm>
        </p:spPr>
        <p:style>
          <a:lnRef idx="1">
            <a:schemeClr val="accent1"/>
          </a:lnRef>
          <a:fillRef idx="2">
            <a:schemeClr val="accent1"/>
          </a:fillRef>
          <a:effectRef idx="1">
            <a:schemeClr val="accent1"/>
          </a:effectRef>
          <a:fontRef idx="minor">
            <a:schemeClr val="dk1"/>
          </a:fontRef>
        </p:style>
        <p:txBody>
          <a:bodyPr anchor="ctr">
            <a:normAutofit/>
          </a:bodyPr>
          <a:lstStyle/>
          <a:p>
            <a:r>
              <a:rPr lang="fr-FR" sz="4000" dirty="0" smtClean="0"/>
              <a:t>contamination de l’air par des particules solides</a:t>
            </a:r>
            <a:endParaRPr lang="fr-FR" sz="4000" dirty="0"/>
          </a:p>
        </p:txBody>
      </p:sp>
      <p:sp>
        <p:nvSpPr>
          <p:cNvPr id="3" name="Espace réservé du texte 2"/>
          <p:cNvSpPr>
            <a:spLocks noGrp="1"/>
          </p:cNvSpPr>
          <p:nvPr>
            <p:ph type="body" idx="1"/>
          </p:nvPr>
        </p:nvSpPr>
        <p:spPr>
          <a:xfrm>
            <a:off x="571472" y="2357430"/>
            <a:ext cx="8172480" cy="3857652"/>
          </a:xfrm>
        </p:spPr>
        <p:style>
          <a:lnRef idx="1">
            <a:schemeClr val="accent4"/>
          </a:lnRef>
          <a:fillRef idx="2">
            <a:schemeClr val="accent4"/>
          </a:fillRef>
          <a:effectRef idx="1">
            <a:schemeClr val="accent4"/>
          </a:effectRef>
          <a:fontRef idx="minor">
            <a:schemeClr val="dk1"/>
          </a:fontRef>
        </p:style>
        <p:txBody>
          <a:bodyPr>
            <a:noAutofit/>
          </a:bodyPr>
          <a:lstStyle/>
          <a:p>
            <a:r>
              <a:rPr lang="fr-FR" sz="2400" dirty="0" smtClean="0">
                <a:solidFill>
                  <a:schemeClr val="bg1"/>
                </a:solidFill>
              </a:rPr>
              <a:t>Ces particules ont des diamètres aérodynamiques moyens inferieur respectivement à 10 et 2.5μm, c’est sur cette catégories de particules qui pose essentiellement la surveillance depuis des années, car elles correspondent aux particules respirables par l’être humain et utilisable comme comburant dans les moteurs. C’est pour cette raison l’accent est mis aujourd’hui à la filtration </a:t>
            </a:r>
            <a:endParaRPr lang="fr-FR" sz="2400" dirty="0">
              <a:solidFill>
                <a:schemeClr val="bg1"/>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57356" y="2357430"/>
            <a:ext cx="6457952" cy="1894362"/>
          </a:xfrm>
        </p:spPr>
        <p:style>
          <a:lnRef idx="1">
            <a:schemeClr val="accent2"/>
          </a:lnRef>
          <a:fillRef idx="2">
            <a:schemeClr val="accent2"/>
          </a:fillRef>
          <a:effectRef idx="1">
            <a:schemeClr val="accent2"/>
          </a:effectRef>
          <a:fontRef idx="minor">
            <a:schemeClr val="dk1"/>
          </a:fontRef>
        </p:style>
        <p:txBody>
          <a:bodyPr anchor="ctr">
            <a:normAutofit fontScale="90000"/>
          </a:bodyPr>
          <a:lstStyle/>
          <a:p>
            <a:pPr algn="ctr"/>
            <a:r>
              <a:rPr lang="fr-FR" sz="4800" dirty="0" smtClean="0"/>
              <a:t>Les différents types de filtre à air</a:t>
            </a:r>
            <a:endParaRPr lang="fr-FR" sz="4800" dirty="0">
              <a:solidFill>
                <a:schemeClr val="tx1"/>
              </a:solidFill>
              <a:latin typeface="Algerian" pitchFamily="82"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85918" y="357166"/>
            <a:ext cx="5715040" cy="1428760"/>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a:r>
              <a:rPr lang="fr-FR" sz="4400" dirty="0" smtClean="0"/>
              <a:t>Filtre discontinu </a:t>
            </a:r>
            <a:endParaRPr lang="fr-FR" sz="4800" dirty="0">
              <a:solidFill>
                <a:schemeClr val="tx1"/>
              </a:solidFill>
              <a:latin typeface="Algerian" pitchFamily="82" charset="0"/>
            </a:endParaRPr>
          </a:p>
        </p:txBody>
      </p:sp>
      <p:sp>
        <p:nvSpPr>
          <p:cNvPr id="3" name="Rectangle 2"/>
          <p:cNvSpPr/>
          <p:nvPr/>
        </p:nvSpPr>
        <p:spPr>
          <a:xfrm>
            <a:off x="857224" y="2274838"/>
            <a:ext cx="7643866" cy="310854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800" dirty="0" smtClean="0"/>
              <a:t>dans les filtres discontinus, l’opération a lieu par charge, c’est à dire que l’alimentation de la suspension et le chargement du solide se font par intermittence. La filtration est arrêtée quand la capacité au-dessus de la surface filtrante est remplie ou que le colmatage du filtre atteint une valeur limite. </a:t>
            </a:r>
            <a:endParaRPr lang="fr-FR"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1323</TotalTime>
  <Words>3660</Words>
  <Application>Microsoft Office PowerPoint</Application>
  <PresentationFormat>Affichage à l'écran (4:3)</PresentationFormat>
  <Paragraphs>326</Paragraphs>
  <Slides>110</Slides>
  <Notes>0</Notes>
  <HiddenSlides>0</HiddenSlides>
  <MMClips>0</MMClips>
  <ScaleCrop>false</ScaleCrop>
  <HeadingPairs>
    <vt:vector size="6" baseType="variant">
      <vt:variant>
        <vt:lpstr>Polices utilisées</vt:lpstr>
      </vt:variant>
      <vt:variant>
        <vt:i4>14</vt:i4>
      </vt:variant>
      <vt:variant>
        <vt:lpstr>Thème</vt:lpstr>
      </vt:variant>
      <vt:variant>
        <vt:i4>3</vt:i4>
      </vt:variant>
      <vt:variant>
        <vt:lpstr>Titres des diapositives</vt:lpstr>
      </vt:variant>
      <vt:variant>
        <vt:i4>110</vt:i4>
      </vt:variant>
    </vt:vector>
  </HeadingPairs>
  <TitlesOfParts>
    <vt:vector size="127" baseType="lpstr">
      <vt:lpstr>Algerian</vt:lpstr>
      <vt:lpstr>Arial</vt:lpstr>
      <vt:lpstr>Arial Black</vt:lpstr>
      <vt:lpstr>Arial Narrow</vt:lpstr>
      <vt:lpstr>Arial Rounded MT Bold</vt:lpstr>
      <vt:lpstr>Bahnschrift</vt:lpstr>
      <vt:lpstr>Century Schoolbook</vt:lpstr>
      <vt:lpstr>Corbel</vt:lpstr>
      <vt:lpstr>Franklin Gothic Demi</vt:lpstr>
      <vt:lpstr>Times New Roman</vt:lpstr>
      <vt:lpstr>Trebuchet MS</vt:lpstr>
      <vt:lpstr>Wingdings</vt:lpstr>
      <vt:lpstr>Wingdings 2</vt:lpstr>
      <vt:lpstr>Wingdings 3</vt:lpstr>
      <vt:lpstr>Module</vt:lpstr>
      <vt:lpstr>Opulent</vt:lpstr>
      <vt:lpstr>Oriel</vt:lpstr>
      <vt:lpstr>Systèmes Hydrauliques et Pneumatiques</vt:lpstr>
      <vt:lpstr>Présentation PowerPoint</vt:lpstr>
      <vt:lpstr> Les fluides hydrauliques  </vt:lpstr>
      <vt:lpstr> Les fluides hydrauliques  </vt:lpstr>
      <vt:lpstr> Les fluides hydrauliques  </vt:lpstr>
      <vt:lpstr> Les fluides hydrauliques  </vt:lpstr>
      <vt:lpstr>Les différents types de fluides hydrauliques</vt:lpstr>
      <vt:lpstr>Présentation PowerPoint</vt:lpstr>
      <vt:lpstr> Huile minérale </vt:lpstr>
      <vt:lpstr>Classification des lubrifiants</vt:lpstr>
      <vt:lpstr>Classification ISO </vt:lpstr>
      <vt:lpstr>Présentation PowerPoint</vt:lpstr>
      <vt:lpstr>Présentation PowerPoint</vt:lpstr>
      <vt:lpstr>Classification des lubrifiants</vt:lpstr>
      <vt:lpstr>Additifs</vt:lpstr>
      <vt:lpstr>Additifs</vt:lpstr>
      <vt:lpstr>Présentation PowerPoint</vt:lpstr>
      <vt:lpstr>Les antioxydants  </vt:lpstr>
      <vt:lpstr>Détergent</vt:lpstr>
      <vt:lpstr>Anti émulsion</vt:lpstr>
      <vt:lpstr>Désaérant</vt:lpstr>
      <vt:lpstr>Les additifs EP actifs </vt:lpstr>
      <vt:lpstr>Les anti-usures (Anti friction) </vt:lpstr>
      <vt:lpstr>Exemples d’huile minérales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Huiles de synthèse</vt:lpstr>
      <vt:lpstr>Huiles de synthèse</vt:lpstr>
      <vt:lpstr>Huiles de synthèse</vt:lpstr>
      <vt:lpstr>Huiles de synthèse</vt:lpstr>
      <vt:lpstr>Présentation PowerPoint</vt:lpstr>
      <vt:lpstr>Rôle des fluides hydrauliques </vt:lpstr>
      <vt:lpstr>Rôle des fluides hydrauliques </vt:lpstr>
      <vt:lpstr>Rôle des fluides hydrauliques </vt:lpstr>
      <vt:lpstr>Les caractéristiques des fluides hydrauliques</vt:lpstr>
      <vt:lpstr>Les caractéristiques des fluides hydrauliques</vt:lpstr>
      <vt:lpstr>Les caractéristiques des fluides hydrauliques</vt:lpstr>
      <vt:lpstr>Choix d'un fluide hydraulique </vt:lpstr>
      <vt:lpstr>Facteurs de maintenance d'une huile </vt:lpstr>
      <vt:lpstr>Facteurs de maintenance d'une huile </vt:lpstr>
      <vt:lpstr>Facteurs de maintenance d'une huile </vt:lpstr>
      <vt:lpstr> Viscosité</vt:lpstr>
      <vt:lpstr> a. Viscosité dynamique</vt:lpstr>
      <vt:lpstr> a. Viscosité dynamique</vt:lpstr>
      <vt:lpstr> b. Viscosité cinématique</vt:lpstr>
      <vt:lpstr> b. Viscosité cinématique</vt:lpstr>
      <vt:lpstr>c. Indice de viscosité</vt:lpstr>
      <vt:lpstr>Présentation PowerPoint</vt:lpstr>
      <vt:lpstr>Influence de la température sur la viscosité</vt:lpstr>
      <vt:lpstr>Les régimes d’écoulement</vt:lpstr>
      <vt:lpstr>Présentation PowerPoint</vt:lpstr>
      <vt:lpstr>Présentation PowerPoint</vt:lpstr>
      <vt:lpstr>Présentation PowerPoint</vt:lpstr>
      <vt:lpstr>Le nombre de Reynolds </vt:lpstr>
      <vt:lpstr>Présentation PowerPoint</vt:lpstr>
      <vt:lpstr>Présentation PowerPoint</vt:lpstr>
      <vt:lpstr>Présentation PowerPoint</vt:lpstr>
      <vt:lpstr>Théorème de Bernoulli pour un fluide réel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pertes de charges  </vt:lpstr>
      <vt:lpstr>Présentation PowerPoint</vt:lpstr>
      <vt:lpstr>Les pertes de charges régulières     </vt:lpstr>
      <vt:lpstr>Présentation PowerPoint</vt:lpstr>
      <vt:lpstr>Présentation PowerPoint</vt:lpstr>
      <vt:lpstr>Présentation PowerPoint</vt:lpstr>
      <vt:lpstr>  Les pertes de charges singulières       </vt:lpstr>
      <vt:lpstr>Présentation PowerPoint</vt:lpstr>
      <vt:lpstr>la filtration </vt:lpstr>
      <vt:lpstr>Présentation PowerPoint</vt:lpstr>
      <vt:lpstr>Les différents procédés de filtration </vt:lpstr>
      <vt:lpstr>La filtration par gravité </vt:lpstr>
      <vt:lpstr>La filtration par surpression</vt:lpstr>
      <vt:lpstr>La filtration sous pression réduite </vt:lpstr>
      <vt:lpstr>La filtration sous pression réduite </vt:lpstr>
      <vt:lpstr>La filtration sous pression réduite </vt:lpstr>
      <vt:lpstr>La filtration sous pression réduite </vt:lpstr>
      <vt:lpstr>La filtration sous pression réduite </vt:lpstr>
      <vt:lpstr>La filtration sous pression réduite </vt:lpstr>
      <vt:lpstr>L’humidité de l’air </vt:lpstr>
      <vt:lpstr>Présentation PowerPoint</vt:lpstr>
      <vt:lpstr>Présentation PowerPoint</vt:lpstr>
      <vt:lpstr>La teneur en eau </vt:lpstr>
      <vt:lpstr>Le degré hygrométrique</vt:lpstr>
      <vt:lpstr>contamination de l’air par des particules solides</vt:lpstr>
      <vt:lpstr>contamination de l’air par des particules solides</vt:lpstr>
      <vt:lpstr>Les différents types de filtre à air</vt:lpstr>
      <vt:lpstr>Filtre discontinu </vt:lpstr>
      <vt:lpstr>Filtre presse</vt:lpstr>
      <vt:lpstr>Présentation PowerPoint</vt:lpstr>
      <vt:lpstr>Filtre de Nütsche </vt:lpstr>
      <vt:lpstr>Présentation PowerPoint</vt:lpstr>
      <vt:lpstr>Filtre continu </vt:lpstr>
      <vt:lpstr>Filtre rotatif à tambour</vt:lpstr>
      <vt:lpstr>Filtre à bande sans fin</vt:lpstr>
      <vt:lpstr>Les grandeurs hydrauliques</vt:lpstr>
      <vt:lpstr>La Pression</vt:lpstr>
      <vt:lpstr>Le Débit</vt:lpstr>
      <vt:lpstr>La puissance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Systèmes Hydrauliques et Pneumatiques</dc:title>
  <dc:creator>user</dc:creator>
  <cp:lastModifiedBy>redouane</cp:lastModifiedBy>
  <cp:revision>73</cp:revision>
  <dcterms:created xsi:type="dcterms:W3CDTF">2024-02-06T08:27:41Z</dcterms:created>
  <dcterms:modified xsi:type="dcterms:W3CDTF">2025-03-10T12:17:35Z</dcterms:modified>
</cp:coreProperties>
</file>