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88" r:id="rId3"/>
    <p:sldId id="390" r:id="rId4"/>
    <p:sldId id="392" r:id="rId5"/>
    <p:sldId id="389" r:id="rId6"/>
    <p:sldId id="393" r:id="rId7"/>
    <p:sldId id="394" r:id="rId8"/>
    <p:sldId id="395" r:id="rId9"/>
    <p:sldId id="400" r:id="rId10"/>
    <p:sldId id="396" r:id="rId11"/>
    <p:sldId id="397" r:id="rId12"/>
    <p:sldId id="398" r:id="rId13"/>
    <p:sldId id="399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8FAC4-7735-4CD6-8AA1-6AFE280DCB1C}" type="datetimeFigureOut">
              <a:rPr lang="fr-FR" smtClean="0"/>
              <a:pPr/>
              <a:t>30/04/2026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F8F26-1B5B-4F12-A57A-7F27F6966B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2622B-8060-4902-B526-D9143DED7CD5}" type="datetimeFigureOut">
              <a:rPr lang="fr-FR" smtClean="0"/>
              <a:pPr/>
              <a:t>30/04/2026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BA369-A034-44FA-93AE-568C583A5EC6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C9418-DD41-46D4-852D-4F8D8BD32069}" type="datetime1">
              <a:rPr lang="fr-FR" smtClean="0"/>
              <a:pPr/>
              <a:t>30/04/2026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2CA3-0D52-4036-A02A-D393FF62BD1B}" type="datetime1">
              <a:rPr lang="fr-FR" smtClean="0"/>
              <a:pPr/>
              <a:t>30/04/2026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B8DF2-A728-47DB-B86D-BBEC8113AAD6}" type="datetime1">
              <a:rPr lang="fr-FR" smtClean="0"/>
              <a:pPr/>
              <a:t>30/04/2026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E497A-035D-4C1F-983B-534DC3A7FF3D}" type="datetime1">
              <a:rPr lang="fr-FR" smtClean="0"/>
              <a:pPr/>
              <a:t>30/04/2026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058B3-6FC1-408C-8209-FD1D83774828}" type="datetime1">
              <a:rPr lang="fr-FR" smtClean="0"/>
              <a:pPr/>
              <a:t>30/04/2026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21D26-AC88-4376-9535-90BF2CC6979E}" type="datetime1">
              <a:rPr lang="fr-FR" smtClean="0"/>
              <a:pPr/>
              <a:t>30/04/2026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38C28-C607-4ADD-9819-C9F76BF2E31F}" type="datetime1">
              <a:rPr lang="fr-FR" smtClean="0"/>
              <a:pPr/>
              <a:t>30/04/2026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8A476-721A-451A-90F1-8BB1A514B6FB}" type="datetime1">
              <a:rPr lang="fr-FR" smtClean="0"/>
              <a:pPr/>
              <a:t>30/04/2026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882CA-9236-44F0-834E-32AC679826AB}" type="datetime1">
              <a:rPr lang="fr-FR" smtClean="0"/>
              <a:pPr/>
              <a:t>30/04/2026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4F35F-CE6B-47D1-875A-3BF71A5E91F1}" type="datetime1">
              <a:rPr lang="fr-FR" smtClean="0"/>
              <a:pPr/>
              <a:t>30/04/2026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4CCB3-A2A7-429D-86D2-3CB717B3A035}" type="datetime1">
              <a:rPr lang="fr-FR" smtClean="0"/>
              <a:pPr/>
              <a:t>30/04/2026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D6D39-4E45-48DE-B952-329C6E9A5F24}" type="datetime1">
              <a:rPr lang="fr-FR" smtClean="0"/>
              <a:pPr/>
              <a:t>30/04/2026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14488"/>
            <a:ext cx="9144000" cy="14287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08055" y="142852"/>
            <a:ext cx="88359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2"/>
                </a:solidFill>
                <a:latin typeface="Arial Black" pitchFamily="34" charset="0"/>
              </a:rPr>
              <a:t>Context-free languages and PDA</a:t>
            </a:r>
          </a:p>
          <a:p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endParaRPr lang="fr-FR" sz="3600" dirty="0">
              <a:latin typeface="Arial Black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57158" y="6000768"/>
            <a:ext cx="31004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Arial Rounded MT Bold" pitchFamily="34" charset="0"/>
              </a:rPr>
              <a:t>  MOHAMED BAHACHE </a:t>
            </a:r>
            <a:endParaRPr lang="fr-FR" sz="2000" dirty="0">
              <a:latin typeface="Arial Rounded MT Bold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92437" y="2571744"/>
            <a:ext cx="635699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 Rounded MT Bold" pitchFamily="34" charset="0"/>
              </a:rPr>
              <a:t>University</a:t>
            </a:r>
            <a:r>
              <a:rPr lang="fr-FR" sz="2400" dirty="0" smtClean="0">
                <a:latin typeface="Arial Rounded MT Bold" pitchFamily="34" charset="0"/>
              </a:rPr>
              <a:t> of M’</a:t>
            </a:r>
            <a:r>
              <a:rPr lang="fr-FR" sz="2400" dirty="0" err="1" smtClean="0">
                <a:latin typeface="Arial Rounded MT Bold" pitchFamily="34" charset="0"/>
              </a:rPr>
              <a:t>sila</a:t>
            </a:r>
            <a:endParaRPr lang="fr-FR" sz="2400" dirty="0" smtClean="0">
              <a:latin typeface="Arial Rounded MT Bold" pitchFamily="34" charset="0"/>
            </a:endParaRPr>
          </a:p>
          <a:p>
            <a:pPr algn="ctr"/>
            <a:r>
              <a:rPr lang="en-US" sz="2400" dirty="0" smtClean="0">
                <a:latin typeface="Arial Rounded MT Bold" pitchFamily="34" charset="0"/>
              </a:rPr>
              <a:t>Faculty of Mathematics and informatics </a:t>
            </a:r>
          </a:p>
          <a:p>
            <a:pPr algn="ctr"/>
            <a:r>
              <a:rPr lang="en-US" sz="2400" dirty="0" smtClean="0">
                <a:latin typeface="Arial Rounded MT Bold" pitchFamily="34" charset="0"/>
              </a:rPr>
              <a:t>Computer science department </a:t>
            </a:r>
          </a:p>
          <a:p>
            <a:pPr algn="ctr"/>
            <a:r>
              <a:rPr lang="fr-FR" sz="2400" dirty="0" smtClean="0">
                <a:latin typeface="Arial Rounded MT Bold" pitchFamily="34" charset="0"/>
              </a:rPr>
              <a:t>L2</a:t>
            </a:r>
          </a:p>
          <a:p>
            <a:pPr algn="ctr"/>
            <a:r>
              <a:rPr lang="fr-FR" sz="2400" dirty="0" smtClean="0">
                <a:latin typeface="Arial Rounded MT Bold" pitchFamily="34" charset="0"/>
              </a:rPr>
              <a:t>2024/2025</a:t>
            </a:r>
          </a:p>
          <a:p>
            <a:endParaRPr lang="fr-FR" sz="2400" dirty="0" smtClean="0">
              <a:latin typeface="Arial Rounded MT Bold" pitchFamily="34" charset="0"/>
            </a:endParaRPr>
          </a:p>
          <a:p>
            <a:r>
              <a:rPr lang="fr-FR" sz="2400" dirty="0" smtClean="0">
                <a:latin typeface="Arial Rounded MT Bold" pitchFamily="34" charset="0"/>
              </a:rPr>
              <a:t>   </a:t>
            </a:r>
            <a:endParaRPr lang="fr-FR" sz="2400" dirty="0">
              <a:latin typeface="Arial Rounded MT Bold" pitchFamily="34" charset="0"/>
            </a:endParaRPr>
          </a:p>
        </p:txBody>
      </p:sp>
      <p:pic>
        <p:nvPicPr>
          <p:cNvPr id="10" name="Image 9" descr="si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462" y="714356"/>
            <a:ext cx="842961" cy="861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PDA configuration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142844" y="2285992"/>
            <a:ext cx="87868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PDA configuration is  4-tuple 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fr-FR" dirty="0" smtClean="0"/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</p:txBody>
      </p:sp>
      <p:graphicFrame>
        <p:nvGraphicFramePr>
          <p:cNvPr id="690178" name="Object 1"/>
          <p:cNvGraphicFramePr>
            <a:graphicFrameLocks noChangeAspect="1"/>
          </p:cNvGraphicFramePr>
          <p:nvPr/>
        </p:nvGraphicFramePr>
        <p:xfrm>
          <a:off x="1571604" y="3071810"/>
          <a:ext cx="4512475" cy="850903"/>
        </p:xfrm>
        <a:graphic>
          <a:graphicData uri="http://schemas.openxmlformats.org/presentationml/2006/ole">
            <p:oleObj spid="_x0000_s695298" name="Équation" r:id="rId4" imgW="965160" imgH="203040" progId="Equation.3">
              <p:embed/>
            </p:oleObj>
          </a:graphicData>
        </a:graphic>
      </p:graphicFrame>
      <p:sp>
        <p:nvSpPr>
          <p:cNvPr id="695301" name="Rectangle 5"/>
          <p:cNvSpPr>
            <a:spLocks noChangeArrowheads="1"/>
          </p:cNvSpPr>
          <p:nvPr/>
        </p:nvSpPr>
        <p:spPr bwMode="auto">
          <a:xfrm>
            <a:off x="357158" y="4286256"/>
            <a:ext cx="2428860" cy="2879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100" b="0" i="0" u="none" strike="noStrike" cap="none" normalizeH="0" baseline="0" dirty="0" err="1" smtClean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cs typeface="Arial" pitchFamily="34" charset="0"/>
              </a:rPr>
              <a:t>word</a:t>
            </a:r>
            <a:r>
              <a:rPr kumimoji="0" lang="fr-FR" sz="21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fr-FR" sz="2100" b="0" i="0" u="none" strike="noStrike" cap="none" normalizeH="0" baseline="0" dirty="0" err="1" smtClean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cs typeface="Arial" pitchFamily="34" charset="0"/>
              </a:rPr>
              <a:t>already</a:t>
            </a:r>
            <a:r>
              <a:rPr kumimoji="0" lang="fr-FR" sz="21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cs typeface="Arial" pitchFamily="34" charset="0"/>
              </a:rPr>
              <a:t> </a:t>
            </a:r>
            <a:r>
              <a:rPr kumimoji="0" lang="fr-FR" sz="2100" b="0" i="0" u="none" strike="noStrike" cap="none" normalizeH="0" baseline="0" dirty="0" err="1" smtClean="0">
                <a:ln>
                  <a:noFill/>
                </a:ln>
                <a:solidFill>
                  <a:srgbClr val="1F1F1F"/>
                </a:solidFill>
                <a:effectLst/>
                <a:latin typeface="inherit"/>
                <a:cs typeface="Arial" pitchFamily="34" charset="0"/>
              </a:rPr>
              <a:t>read</a:t>
            </a:r>
            <a:r>
              <a:rPr kumimoji="0" lang="fr-F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95302" name="Rectangle 6"/>
          <p:cNvSpPr>
            <a:spLocks noChangeArrowheads="1"/>
          </p:cNvSpPr>
          <p:nvPr/>
        </p:nvSpPr>
        <p:spPr bwMode="auto">
          <a:xfrm>
            <a:off x="4857752" y="2071678"/>
            <a:ext cx="1785918" cy="2879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100" dirty="0" err="1" smtClean="0">
                <a:solidFill>
                  <a:srgbClr val="1F1F1F"/>
                </a:solidFill>
                <a:latin typeface="inherit"/>
                <a:cs typeface="Arial" pitchFamily="34" charset="0"/>
              </a:rPr>
              <a:t>word</a:t>
            </a:r>
            <a:r>
              <a:rPr lang="fr-FR" sz="2100" dirty="0" smtClean="0">
                <a:solidFill>
                  <a:srgbClr val="1F1F1F"/>
                </a:solidFill>
                <a:latin typeface="inherit"/>
                <a:cs typeface="Arial" pitchFamily="34" charset="0"/>
              </a:rPr>
              <a:t> to </a:t>
            </a:r>
            <a:r>
              <a:rPr lang="fr-FR" sz="2100" dirty="0" err="1" smtClean="0">
                <a:solidFill>
                  <a:srgbClr val="1F1F1F"/>
                </a:solidFill>
                <a:latin typeface="inherit"/>
                <a:cs typeface="Arial" pitchFamily="34" charset="0"/>
              </a:rPr>
              <a:t>read</a:t>
            </a:r>
            <a:r>
              <a:rPr lang="fr-FR" sz="2100" dirty="0" smtClean="0">
                <a:solidFill>
                  <a:srgbClr val="1F1F1F"/>
                </a:solidFill>
                <a:latin typeface="inherit"/>
                <a:cs typeface="Arial" pitchFamily="34" charset="0"/>
              </a:rPr>
              <a:t> </a:t>
            </a: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3071802" y="4286256"/>
            <a:ext cx="1785918" cy="2879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100" dirty="0" err="1" smtClean="0">
                <a:solidFill>
                  <a:srgbClr val="1F1F1F"/>
                </a:solidFill>
                <a:latin typeface="inherit"/>
                <a:cs typeface="Arial" pitchFamily="34" charset="0"/>
              </a:rPr>
              <a:t>Current</a:t>
            </a:r>
            <a:r>
              <a:rPr lang="fr-FR" sz="2100" dirty="0" smtClean="0">
                <a:solidFill>
                  <a:srgbClr val="1F1F1F"/>
                </a:solidFill>
                <a:latin typeface="inherit"/>
                <a:cs typeface="Arial" pitchFamily="34" charset="0"/>
              </a:rPr>
              <a:t> state </a:t>
            </a: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5357818" y="4643446"/>
            <a:ext cx="1785918" cy="2879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100" dirty="0" err="1" smtClean="0">
                <a:solidFill>
                  <a:srgbClr val="1F1F1F"/>
                </a:solidFill>
                <a:latin typeface="inherit"/>
                <a:cs typeface="Arial" pitchFamily="34" charset="0"/>
              </a:rPr>
              <a:t>Stack</a:t>
            </a:r>
            <a:r>
              <a:rPr lang="fr-FR" sz="2100" dirty="0" smtClean="0">
                <a:solidFill>
                  <a:srgbClr val="1F1F1F"/>
                </a:solidFill>
                <a:latin typeface="inherit"/>
                <a:cs typeface="Arial" pitchFamily="34" charset="0"/>
              </a:rPr>
              <a:t> content </a:t>
            </a:r>
          </a:p>
        </p:txBody>
      </p:sp>
      <p:cxnSp>
        <p:nvCxnSpPr>
          <p:cNvPr id="20" name="Connecteur droit avec flèche 19"/>
          <p:cNvCxnSpPr/>
          <p:nvPr/>
        </p:nvCxnSpPr>
        <p:spPr>
          <a:xfrm rot="10800000" flipV="1">
            <a:off x="1928794" y="3714752"/>
            <a:ext cx="1357322" cy="5000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rot="5400000">
            <a:off x="3821901" y="3964785"/>
            <a:ext cx="428628" cy="714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 rot="5400000" flipH="1" flipV="1">
            <a:off x="4393405" y="2607463"/>
            <a:ext cx="928696" cy="428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 rot="16200000" flipH="1">
            <a:off x="5214942" y="3929066"/>
            <a:ext cx="785818" cy="357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PDA configuration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142844" y="2285992"/>
            <a:ext cx="87868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fr-FR" dirty="0" smtClean="0"/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</p:txBody>
      </p:sp>
      <p:graphicFrame>
        <p:nvGraphicFramePr>
          <p:cNvPr id="690178" name="Object 1"/>
          <p:cNvGraphicFramePr>
            <a:graphicFrameLocks noChangeAspect="1"/>
          </p:cNvGraphicFramePr>
          <p:nvPr/>
        </p:nvGraphicFramePr>
        <p:xfrm>
          <a:off x="357158" y="3214686"/>
          <a:ext cx="7772074" cy="636588"/>
        </p:xfrm>
        <a:graphic>
          <a:graphicData uri="http://schemas.openxmlformats.org/presentationml/2006/ole">
            <p:oleObj spid="_x0000_s699394" name="Équation" r:id="rId4" imgW="2222280" imgH="203040" progId="Equation.3">
              <p:embed/>
            </p:oleObj>
          </a:graphicData>
        </a:graphic>
      </p:graphicFrame>
      <p:graphicFrame>
        <p:nvGraphicFramePr>
          <p:cNvPr id="699395" name="Object 1"/>
          <p:cNvGraphicFramePr>
            <a:graphicFrameLocks noChangeAspect="1"/>
          </p:cNvGraphicFramePr>
          <p:nvPr/>
        </p:nvGraphicFramePr>
        <p:xfrm>
          <a:off x="571472" y="4429132"/>
          <a:ext cx="7018338" cy="636588"/>
        </p:xfrm>
        <a:graphic>
          <a:graphicData uri="http://schemas.openxmlformats.org/presentationml/2006/ole">
            <p:oleObj spid="_x0000_s699395" name="Équation" r:id="rId5" imgW="200628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042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2575" y="2133600"/>
            <a:ext cx="60388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PDA configuration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142844" y="2285992"/>
            <a:ext cx="87868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fr-FR" dirty="0" smtClean="0"/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</p:txBody>
      </p:sp>
      <p:sp>
        <p:nvSpPr>
          <p:cNvPr id="32" name="Ellipse 31"/>
          <p:cNvSpPr/>
          <p:nvPr/>
        </p:nvSpPr>
        <p:spPr>
          <a:xfrm>
            <a:off x="2000232" y="2714620"/>
            <a:ext cx="1214446" cy="35719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Ellipse 33"/>
          <p:cNvSpPr/>
          <p:nvPr/>
        </p:nvSpPr>
        <p:spPr>
          <a:xfrm>
            <a:off x="1928794" y="2500306"/>
            <a:ext cx="1214446" cy="35719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Ellipse 34"/>
          <p:cNvSpPr/>
          <p:nvPr/>
        </p:nvSpPr>
        <p:spPr>
          <a:xfrm>
            <a:off x="2000232" y="2214554"/>
            <a:ext cx="1214446" cy="35719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Ellipse 35"/>
          <p:cNvSpPr/>
          <p:nvPr/>
        </p:nvSpPr>
        <p:spPr>
          <a:xfrm>
            <a:off x="3929058" y="3429000"/>
            <a:ext cx="1214446" cy="35719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Ellipse 36"/>
          <p:cNvSpPr/>
          <p:nvPr/>
        </p:nvSpPr>
        <p:spPr>
          <a:xfrm>
            <a:off x="6143636" y="2571744"/>
            <a:ext cx="1214446" cy="35719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Ellipse 37"/>
          <p:cNvSpPr/>
          <p:nvPr/>
        </p:nvSpPr>
        <p:spPr>
          <a:xfrm>
            <a:off x="6143636" y="2285992"/>
            <a:ext cx="1214446" cy="35719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ZoneTexte 13"/>
          <p:cNvSpPr txBox="1"/>
          <p:nvPr/>
        </p:nvSpPr>
        <p:spPr>
          <a:xfrm>
            <a:off x="714348" y="1500174"/>
            <a:ext cx="3041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Example</a:t>
            </a:r>
            <a:r>
              <a:rPr lang="fr-FR" dirty="0" smtClean="0"/>
              <a:t>  PDA of the </a:t>
            </a:r>
            <a:r>
              <a:rPr lang="fr-FR" dirty="0" err="1" smtClean="0"/>
              <a:t>language</a:t>
            </a:r>
            <a:r>
              <a:rPr lang="fr-FR" dirty="0" smtClean="0"/>
              <a:t> </a:t>
            </a:r>
            <a:endParaRPr lang="fr-FR" dirty="0"/>
          </a:p>
        </p:txBody>
      </p:sp>
      <p:graphicFrame>
        <p:nvGraphicFramePr>
          <p:cNvPr id="703489" name="Object 1"/>
          <p:cNvGraphicFramePr>
            <a:graphicFrameLocks noChangeAspect="1"/>
          </p:cNvGraphicFramePr>
          <p:nvPr/>
        </p:nvGraphicFramePr>
        <p:xfrm>
          <a:off x="4143372" y="1285860"/>
          <a:ext cx="1663700" cy="1077912"/>
        </p:xfrm>
        <a:graphic>
          <a:graphicData uri="http://schemas.openxmlformats.org/presentationml/2006/ole">
            <p:oleObj spid="_x0000_s703489" name="Équation" r:id="rId5" imgW="228600" imgH="1648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llipse 18"/>
          <p:cNvSpPr/>
          <p:nvPr/>
        </p:nvSpPr>
        <p:spPr>
          <a:xfrm>
            <a:off x="3500430" y="4857760"/>
            <a:ext cx="2571768" cy="64294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lipse 17"/>
          <p:cNvSpPr/>
          <p:nvPr/>
        </p:nvSpPr>
        <p:spPr>
          <a:xfrm>
            <a:off x="857224" y="4714884"/>
            <a:ext cx="2571768" cy="64294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llipse 16"/>
          <p:cNvSpPr/>
          <p:nvPr/>
        </p:nvSpPr>
        <p:spPr>
          <a:xfrm>
            <a:off x="6357950" y="4214818"/>
            <a:ext cx="2571768" cy="64294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Ellipse 15"/>
          <p:cNvSpPr/>
          <p:nvPr/>
        </p:nvSpPr>
        <p:spPr>
          <a:xfrm>
            <a:off x="3428992" y="4214818"/>
            <a:ext cx="2571768" cy="64294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Ellipse 14"/>
          <p:cNvSpPr/>
          <p:nvPr/>
        </p:nvSpPr>
        <p:spPr>
          <a:xfrm>
            <a:off x="500034" y="4214818"/>
            <a:ext cx="2571768" cy="64294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0042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2575" y="1358900"/>
            <a:ext cx="60388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PDA configuration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6540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142844" y="1511292"/>
            <a:ext cx="87868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fr-FR" dirty="0" smtClean="0"/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</p:txBody>
      </p:sp>
      <p:sp>
        <p:nvSpPr>
          <p:cNvPr id="32" name="Ellipse 31"/>
          <p:cNvSpPr/>
          <p:nvPr/>
        </p:nvSpPr>
        <p:spPr>
          <a:xfrm>
            <a:off x="2000232" y="1939920"/>
            <a:ext cx="1214446" cy="35719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Ellipse 33"/>
          <p:cNvSpPr/>
          <p:nvPr/>
        </p:nvSpPr>
        <p:spPr>
          <a:xfrm>
            <a:off x="1928794" y="1725606"/>
            <a:ext cx="1214446" cy="35719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Ellipse 34"/>
          <p:cNvSpPr/>
          <p:nvPr/>
        </p:nvSpPr>
        <p:spPr>
          <a:xfrm>
            <a:off x="2000232" y="1439854"/>
            <a:ext cx="1214446" cy="35719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Ellipse 35"/>
          <p:cNvSpPr/>
          <p:nvPr/>
        </p:nvSpPr>
        <p:spPr>
          <a:xfrm>
            <a:off x="3929058" y="2654300"/>
            <a:ext cx="1214446" cy="35719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Ellipse 36"/>
          <p:cNvSpPr/>
          <p:nvPr/>
        </p:nvSpPr>
        <p:spPr>
          <a:xfrm>
            <a:off x="6143636" y="1797044"/>
            <a:ext cx="1214446" cy="35719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Ellipse 37"/>
          <p:cNvSpPr/>
          <p:nvPr/>
        </p:nvSpPr>
        <p:spPr>
          <a:xfrm>
            <a:off x="6143636" y="1511292"/>
            <a:ext cx="1214446" cy="35719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01442" name="Object 1"/>
          <p:cNvGraphicFramePr>
            <a:graphicFrameLocks noChangeAspect="1"/>
          </p:cNvGraphicFramePr>
          <p:nvPr/>
        </p:nvGraphicFramePr>
        <p:xfrm>
          <a:off x="642910" y="4364276"/>
          <a:ext cx="8272491" cy="922112"/>
        </p:xfrm>
        <a:graphic>
          <a:graphicData uri="http://schemas.openxmlformats.org/presentationml/2006/ole">
            <p:oleObj spid="_x0000_s701442" name="Équation" r:id="rId5" imgW="346680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17" grpId="0" animBg="1"/>
      <p:bldP spid="16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Introduction 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graphicFrame>
        <p:nvGraphicFramePr>
          <p:cNvPr id="652289" name="Object 1"/>
          <p:cNvGraphicFramePr>
            <a:graphicFrameLocks noChangeAspect="1"/>
          </p:cNvGraphicFramePr>
          <p:nvPr/>
        </p:nvGraphicFramePr>
        <p:xfrm>
          <a:off x="3143240" y="3071810"/>
          <a:ext cx="611188" cy="350837"/>
        </p:xfrm>
        <a:graphic>
          <a:graphicData uri="http://schemas.openxmlformats.org/presentationml/2006/ole">
            <p:oleObj spid="_x0000_s652289" name="Équation" r:id="rId4" imgW="317160" imgH="203040" progId="Equation.3">
              <p:embed/>
            </p:oleObj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571472" y="1785926"/>
            <a:ext cx="77153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Some languages ​​cannot be described by a regular grammar, and therefore cannot </a:t>
            </a:r>
            <a:r>
              <a:rPr lang="en-US" sz="2400" dirty="0" err="1" smtClean="0"/>
              <a:t>blanguage</a:t>
            </a:r>
            <a:r>
              <a:rPr lang="en-US" sz="2400" dirty="0" smtClean="0"/>
              <a:t> e recognized by a finite automaton (for example, the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 This chapter studies a class of languages ​​that is more general than regular languages: the class of context-free languages, described by context-free grammars and recognized by pushdown automata.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CFG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6809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95494"/>
            <a:ext cx="9068712" cy="3362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ZoneTexte 10"/>
          <p:cNvSpPr txBox="1"/>
          <p:nvPr/>
        </p:nvSpPr>
        <p:spPr>
          <a:xfrm>
            <a:off x="214282" y="1428736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Recall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1472" y="5429264"/>
            <a:ext cx="8286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Definition</a:t>
            </a:r>
          </a:p>
          <a:p>
            <a:r>
              <a:rPr lang="en-US" sz="2000" dirty="0" smtClean="0"/>
              <a:t>A language is context-free if there exists a context-free grammar that generates that language.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CFL properties 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571472" y="2428868"/>
            <a:ext cx="7715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Let  L1 and L2 two </a:t>
            </a:r>
            <a:r>
              <a:rPr lang="en-US" sz="2400" dirty="0" err="1" smtClean="0"/>
              <a:t>contexy</a:t>
            </a:r>
            <a:r>
              <a:rPr lang="en-US" sz="2400" dirty="0" smtClean="0"/>
              <a:t>-free languages  then : </a:t>
            </a:r>
          </a:p>
          <a:p>
            <a:endParaRPr lang="en-US" sz="2400" dirty="0" smtClean="0"/>
          </a:p>
        </p:txBody>
      </p:sp>
      <p:graphicFrame>
        <p:nvGraphicFramePr>
          <p:cNvPr id="683012" name="Object 1"/>
          <p:cNvGraphicFramePr>
            <a:graphicFrameLocks noChangeAspect="1"/>
          </p:cNvGraphicFramePr>
          <p:nvPr/>
        </p:nvGraphicFramePr>
        <p:xfrm>
          <a:off x="642910" y="3071810"/>
          <a:ext cx="5338763" cy="1997075"/>
        </p:xfrm>
        <a:graphic>
          <a:graphicData uri="http://schemas.openxmlformats.org/presentationml/2006/ole">
            <p:oleObj spid="_x0000_s683012" name="Équation" r:id="rId4" imgW="2768400" imgH="1155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PDA structure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65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2071678"/>
            <a:ext cx="46672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0" y="2714620"/>
            <a:ext cx="28574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A pushdown automaton has three components:</a:t>
            </a:r>
          </a:p>
          <a:p>
            <a:endParaRPr lang="en-US" sz="2000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an input tape,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a control unit, and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a stack with infinite size.</a:t>
            </a:r>
            <a:endParaRPr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1357290" y="51435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A stack does two operations −</a:t>
            </a:r>
          </a:p>
          <a:p>
            <a:pPr>
              <a:buFont typeface="Wingdings" pitchFamily="2" charset="2"/>
              <a:buChar char="§"/>
            </a:pPr>
            <a:r>
              <a:rPr lang="en-US" b="1" dirty="0" smtClean="0"/>
              <a:t>Push</a:t>
            </a:r>
            <a:r>
              <a:rPr lang="en-US" dirty="0" smtClean="0"/>
              <a:t> − a new symbol is added at the top.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Pop</a:t>
            </a:r>
            <a:r>
              <a:rPr lang="en-US" dirty="0" smtClean="0"/>
              <a:t> − the top symbol is read and removed.</a:t>
            </a:r>
            <a:endParaRPr lang="en-US" dirty="0"/>
          </a:p>
        </p:txBody>
      </p:sp>
      <p:cxnSp>
        <p:nvCxnSpPr>
          <p:cNvPr id="14" name="Connecteur droit avec flèche 13"/>
          <p:cNvCxnSpPr/>
          <p:nvPr/>
        </p:nvCxnSpPr>
        <p:spPr>
          <a:xfrm flipV="1">
            <a:off x="1643042" y="2928934"/>
            <a:ext cx="1714512" cy="9286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2143108" y="4071942"/>
            <a:ext cx="1500198" cy="1428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V="1">
            <a:off x="2714612" y="4429132"/>
            <a:ext cx="3786214" cy="714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PDA Formal definition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graphicFrame>
        <p:nvGraphicFramePr>
          <p:cNvPr id="652289" name="Object 1"/>
          <p:cNvGraphicFramePr>
            <a:graphicFrameLocks noChangeAspect="1"/>
          </p:cNvGraphicFramePr>
          <p:nvPr/>
        </p:nvGraphicFramePr>
        <p:xfrm>
          <a:off x="785786" y="3214686"/>
          <a:ext cx="5681663" cy="2743200"/>
        </p:xfrm>
        <a:graphic>
          <a:graphicData uri="http://schemas.openxmlformats.org/presentationml/2006/ole">
            <p:oleObj spid="_x0000_s684034" name="Équation" r:id="rId4" imgW="2946240" imgH="1587240" progId="Equation.3">
              <p:embed/>
            </p:oleObj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714348" y="1928802"/>
            <a:ext cx="628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Formally we define the PDA as a 7-tuple</a:t>
            </a:r>
          </a:p>
          <a:p>
            <a:r>
              <a:rPr lang="en-US" sz="2400" dirty="0" smtClean="0"/>
              <a:t>  </a:t>
            </a:r>
            <a:endParaRPr lang="en-US" sz="2400" dirty="0"/>
          </a:p>
        </p:txBody>
      </p:sp>
      <p:graphicFrame>
        <p:nvGraphicFramePr>
          <p:cNvPr id="684036" name="Object 1"/>
          <p:cNvGraphicFramePr>
            <a:graphicFrameLocks noChangeAspect="1"/>
          </p:cNvGraphicFramePr>
          <p:nvPr/>
        </p:nvGraphicFramePr>
        <p:xfrm>
          <a:off x="668338" y="2857500"/>
          <a:ext cx="3135312" cy="352425"/>
        </p:xfrm>
        <a:graphic>
          <a:graphicData uri="http://schemas.openxmlformats.org/presentationml/2006/ole">
            <p:oleObj spid="_x0000_s684036" name="Équation" r:id="rId5" imgW="162540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PDA Formal definition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714348" y="2285992"/>
            <a:ext cx="628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means at state </a:t>
            </a:r>
            <a:r>
              <a:rPr lang="en-US" b="1" dirty="0" smtClean="0"/>
              <a:t>q</a:t>
            </a:r>
            <a:r>
              <a:rPr lang="en-US" b="1" baseline="-25000" dirty="0" smtClean="0"/>
              <a:t>1</a:t>
            </a:r>
            <a:r>
              <a:rPr lang="en-US" dirty="0" smtClean="0"/>
              <a:t>, if we encounter an input string </a:t>
            </a:r>
            <a:r>
              <a:rPr lang="en-US" b="1" dirty="0" smtClean="0"/>
              <a:t>a</a:t>
            </a:r>
            <a:r>
              <a:rPr lang="en-US" dirty="0" smtClean="0"/>
              <a:t> and top symbol of the stack is </a:t>
            </a:r>
            <a:r>
              <a:rPr lang="en-US" b="1" dirty="0" smtClean="0"/>
              <a:t>b</a:t>
            </a:r>
            <a:r>
              <a:rPr lang="en-US" dirty="0" smtClean="0"/>
              <a:t>, then we pop </a:t>
            </a:r>
            <a:r>
              <a:rPr lang="en-US" b="1" dirty="0" smtClean="0"/>
              <a:t>b</a:t>
            </a:r>
            <a:r>
              <a:rPr lang="en-US" dirty="0" smtClean="0"/>
              <a:t>, push </a:t>
            </a:r>
            <a:r>
              <a:rPr lang="en-US" b="1" dirty="0" smtClean="0"/>
              <a:t>c</a:t>
            </a:r>
            <a:r>
              <a:rPr lang="en-US" dirty="0" smtClean="0"/>
              <a:t> on top of the stack and move to state </a:t>
            </a:r>
            <a:r>
              <a:rPr lang="en-US" b="1" dirty="0" smtClean="0"/>
              <a:t>q</a:t>
            </a:r>
            <a:r>
              <a:rPr lang="en-US" b="1" baseline="-25000" dirty="0" smtClean="0"/>
              <a:t>2</a:t>
            </a:r>
            <a:r>
              <a:rPr lang="en-US" dirty="0" smtClean="0"/>
              <a:t>.  </a:t>
            </a:r>
            <a:endParaRPr lang="en-US" dirty="0"/>
          </a:p>
        </p:txBody>
      </p:sp>
      <p:pic>
        <p:nvPicPr>
          <p:cNvPr id="69222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3643314"/>
            <a:ext cx="35814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PDA Formal definition</a:t>
            </a:r>
            <a:r>
              <a:rPr lang="en-US" sz="3600" dirty="0" smtClean="0">
                <a:latin typeface="Arial Black" pitchFamily="34" charset="0"/>
              </a:rPr>
              <a:t>                 </a:t>
            </a:r>
            <a:endParaRPr lang="fr-FR" sz="3600" dirty="0" smtClean="0">
              <a:latin typeface="Arial Black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142844" y="2285992"/>
            <a:ext cx="878687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PDA is considered as FA+STACK</a:t>
            </a:r>
          </a:p>
          <a:p>
            <a:r>
              <a:rPr lang="fr-FR" dirty="0" smtClean="0"/>
              <a:t>A transition </a:t>
            </a:r>
            <a:r>
              <a:rPr lang="fr-FR" dirty="0" err="1" smtClean="0"/>
              <a:t>is</a:t>
            </a:r>
            <a:r>
              <a:rPr lang="fr-FR" dirty="0" smtClean="0"/>
              <a:t> as the transition of the FA, </a:t>
            </a:r>
            <a:r>
              <a:rPr lang="fr-FR" dirty="0" err="1" smtClean="0"/>
              <a:t>with</a:t>
            </a:r>
            <a:r>
              <a:rPr lang="fr-FR" dirty="0" smtClean="0"/>
              <a:t> the </a:t>
            </a:r>
            <a:r>
              <a:rPr lang="fr-FR" dirty="0" err="1" smtClean="0"/>
              <a:t>manupilation</a:t>
            </a:r>
            <a:r>
              <a:rPr lang="fr-FR" dirty="0" smtClean="0"/>
              <a:t> of the </a:t>
            </a:r>
            <a:r>
              <a:rPr lang="fr-FR" dirty="0" err="1" smtClean="0"/>
              <a:t>stack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r>
              <a:rPr lang="fr-FR" dirty="0" smtClean="0"/>
              <a:t> (</a:t>
            </a:r>
            <a:r>
              <a:rPr lang="fr-FR" dirty="0" err="1" smtClean="0"/>
              <a:t>State,Read</a:t>
            </a:r>
            <a:r>
              <a:rPr lang="fr-FR" dirty="0" smtClean="0"/>
              <a:t> </a:t>
            </a:r>
            <a:r>
              <a:rPr lang="fr-FR" dirty="0" err="1" smtClean="0"/>
              <a:t>symbol,top</a:t>
            </a:r>
            <a:r>
              <a:rPr lang="fr-FR" dirty="0" smtClean="0"/>
              <a:t> of the </a:t>
            </a:r>
            <a:r>
              <a:rPr lang="fr-FR" dirty="0" err="1" smtClean="0"/>
              <a:t>stack</a:t>
            </a:r>
            <a:r>
              <a:rPr lang="fr-FR" dirty="0" smtClean="0"/>
              <a:t>) → (new </a:t>
            </a:r>
            <a:r>
              <a:rPr lang="fr-FR" dirty="0" err="1" smtClean="0"/>
              <a:t>state,Action</a:t>
            </a:r>
            <a:r>
              <a:rPr lang="fr-FR" dirty="0" smtClean="0"/>
              <a:t> on the </a:t>
            </a:r>
            <a:r>
              <a:rPr lang="fr-FR" dirty="0" err="1" smtClean="0"/>
              <a:t>stack</a:t>
            </a:r>
            <a:r>
              <a:rPr lang="fr-FR" dirty="0" smtClean="0"/>
              <a:t>)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Action on </a:t>
            </a:r>
            <a:r>
              <a:rPr lang="fr-FR" dirty="0" err="1" smtClean="0"/>
              <a:t>thee</a:t>
            </a:r>
            <a:r>
              <a:rPr lang="fr-FR" dirty="0" smtClean="0"/>
              <a:t> </a:t>
            </a:r>
            <a:r>
              <a:rPr lang="fr-FR" dirty="0" err="1" smtClean="0"/>
              <a:t>stack</a:t>
            </a:r>
            <a:r>
              <a:rPr lang="fr-FR" dirty="0" smtClean="0"/>
              <a:t>:</a:t>
            </a:r>
          </a:p>
          <a:p>
            <a:r>
              <a:rPr lang="fr-FR" dirty="0" smtClean="0"/>
              <a:t>Pop the </a:t>
            </a:r>
            <a:r>
              <a:rPr lang="fr-FR" dirty="0" err="1" smtClean="0"/>
              <a:t>symbol</a:t>
            </a:r>
            <a:r>
              <a:rPr lang="fr-FR" dirty="0" smtClean="0"/>
              <a:t> on the top of the </a:t>
            </a:r>
            <a:r>
              <a:rPr lang="fr-FR" dirty="0" err="1" smtClean="0"/>
              <a:t>stack</a:t>
            </a:r>
            <a:endParaRPr lang="fr-FR" dirty="0" smtClean="0"/>
          </a:p>
          <a:p>
            <a:r>
              <a:rPr lang="fr-FR" dirty="0" smtClean="0"/>
              <a:t>POP, </a:t>
            </a:r>
            <a:r>
              <a:rPr lang="fr-FR" dirty="0" err="1" smtClean="0"/>
              <a:t>then</a:t>
            </a:r>
            <a:r>
              <a:rPr lang="fr-FR" dirty="0" smtClean="0"/>
              <a:t> push string of </a:t>
            </a:r>
            <a:r>
              <a:rPr lang="fr-FR" dirty="0" err="1" smtClean="0"/>
              <a:t>symnols</a:t>
            </a:r>
            <a:endParaRPr lang="fr-FR" dirty="0" smtClean="0"/>
          </a:p>
          <a:p>
            <a:r>
              <a:rPr lang="fr-FR" dirty="0" smtClean="0"/>
              <a:t>Push string of </a:t>
            </a:r>
            <a:r>
              <a:rPr lang="fr-FR" dirty="0" err="1" smtClean="0"/>
              <a:t>symbols</a:t>
            </a:r>
            <a:endParaRPr lang="fr-FR" dirty="0" smtClean="0"/>
          </a:p>
          <a:p>
            <a:r>
              <a:rPr lang="fr-FR" dirty="0" smtClean="0"/>
              <a:t>Do </a:t>
            </a:r>
            <a:r>
              <a:rPr lang="fr-FR" dirty="0" err="1" smtClean="0"/>
              <a:t>nothing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</p:txBody>
      </p:sp>
      <p:graphicFrame>
        <p:nvGraphicFramePr>
          <p:cNvPr id="690178" name="Object 1"/>
          <p:cNvGraphicFramePr>
            <a:graphicFrameLocks noChangeAspect="1"/>
          </p:cNvGraphicFramePr>
          <p:nvPr/>
        </p:nvGraphicFramePr>
        <p:xfrm>
          <a:off x="928662" y="3857628"/>
          <a:ext cx="514350" cy="350837"/>
        </p:xfrm>
        <a:graphic>
          <a:graphicData uri="http://schemas.openxmlformats.org/presentationml/2006/ole">
            <p:oleObj spid="_x0000_s690178" name="Équation" r:id="rId4" imgW="266400" imgH="203040" progId="Equation.3">
              <p:embed/>
            </p:oleObj>
          </a:graphicData>
        </a:graphic>
      </p:graphicFrame>
      <p:graphicFrame>
        <p:nvGraphicFramePr>
          <p:cNvPr id="690179" name="Object 1"/>
          <p:cNvGraphicFramePr>
            <a:graphicFrameLocks noChangeAspect="1"/>
          </p:cNvGraphicFramePr>
          <p:nvPr/>
        </p:nvGraphicFramePr>
        <p:xfrm>
          <a:off x="2071670" y="3857628"/>
          <a:ext cx="5854700" cy="350838"/>
        </p:xfrm>
        <a:graphic>
          <a:graphicData uri="http://schemas.openxmlformats.org/presentationml/2006/ole">
            <p:oleObj spid="_x0000_s690179" name="Équation" r:id="rId5" imgW="3035160" imgH="203040" progId="Equation.3">
              <p:embed/>
            </p:oleObj>
          </a:graphicData>
        </a:graphic>
      </p:graphicFrame>
      <p:graphicFrame>
        <p:nvGraphicFramePr>
          <p:cNvPr id="690180" name="Object 1"/>
          <p:cNvGraphicFramePr>
            <a:graphicFrameLocks noChangeAspect="1"/>
          </p:cNvGraphicFramePr>
          <p:nvPr/>
        </p:nvGraphicFramePr>
        <p:xfrm>
          <a:off x="531813" y="4500563"/>
          <a:ext cx="7078662" cy="350837"/>
        </p:xfrm>
        <a:graphic>
          <a:graphicData uri="http://schemas.openxmlformats.org/presentationml/2006/ole">
            <p:oleObj spid="_x0000_s690180" name="Équation" r:id="rId6" imgW="3670200" imgH="203040" progId="Equation.3">
              <p:embed/>
            </p:oleObj>
          </a:graphicData>
        </a:graphic>
      </p:graphicFrame>
      <p:cxnSp>
        <p:nvCxnSpPr>
          <p:cNvPr id="17" name="Connecteur droit avec flèche 16"/>
          <p:cNvCxnSpPr/>
          <p:nvPr/>
        </p:nvCxnSpPr>
        <p:spPr>
          <a:xfrm>
            <a:off x="571472" y="3429000"/>
            <a:ext cx="642942" cy="5000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rot="16200000" flipH="1">
            <a:off x="1821637" y="3536157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rot="10800000" flipV="1">
            <a:off x="1000100" y="3429000"/>
            <a:ext cx="1571636" cy="10715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endParaRPr lang="fr-FR" sz="36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fr-FR" sz="3600" dirty="0" smtClean="0">
                <a:solidFill>
                  <a:srgbClr val="FF0000"/>
                </a:solidFill>
                <a:latin typeface="Arial Black" pitchFamily="34" charset="0"/>
              </a:rPr>
              <a:t>PDA </a:t>
            </a:r>
            <a:r>
              <a:rPr lang="fr-FR" sz="3600" dirty="0" err="1" smtClean="0">
                <a:solidFill>
                  <a:srgbClr val="FF0000"/>
                </a:solidFill>
                <a:latin typeface="Arial Black" pitchFamily="34" charset="0"/>
              </a:rPr>
              <a:t>acceptability</a:t>
            </a:r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              </a:t>
            </a:r>
            <a:endParaRPr lang="fr-FR" sz="36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Push Down 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142844" y="2285992"/>
            <a:ext cx="87868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There are three different ways to define PDA acceptability. 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Final State </a:t>
            </a:r>
            <a:r>
              <a:rPr lang="fr-FR" dirty="0" err="1" smtClean="0"/>
              <a:t>Acceptability</a:t>
            </a:r>
            <a:endParaRPr lang="fr-FR" dirty="0" smtClean="0"/>
          </a:p>
          <a:p>
            <a:pPr>
              <a:buFont typeface="Arial" pitchFamily="34" charset="0"/>
              <a:buChar char="•"/>
            </a:pPr>
            <a:r>
              <a:rPr lang="fr-FR" dirty="0" err="1" smtClean="0"/>
              <a:t>Empty</a:t>
            </a:r>
            <a:r>
              <a:rPr lang="fr-FR" dirty="0" smtClean="0"/>
              <a:t> </a:t>
            </a:r>
            <a:r>
              <a:rPr lang="fr-FR" dirty="0" err="1" smtClean="0"/>
              <a:t>Stack</a:t>
            </a:r>
            <a:r>
              <a:rPr lang="fr-FR" dirty="0" smtClean="0"/>
              <a:t> </a:t>
            </a:r>
            <a:r>
              <a:rPr lang="fr-FR" dirty="0" err="1" smtClean="0"/>
              <a:t>Acceptability</a:t>
            </a:r>
            <a:endParaRPr lang="fr-FR" dirty="0" smtClean="0"/>
          </a:p>
          <a:p>
            <a:pPr>
              <a:buFont typeface="Arial" pitchFamily="34" charset="0"/>
              <a:buChar char="•"/>
            </a:pPr>
            <a:r>
              <a:rPr lang="fr-FR" dirty="0" err="1" smtClean="0"/>
              <a:t>Both</a:t>
            </a:r>
            <a:r>
              <a:rPr lang="fr-FR" dirty="0" smtClean="0"/>
              <a:t> </a:t>
            </a:r>
            <a:r>
              <a:rPr lang="fr-FR" dirty="0" err="1" smtClean="0"/>
              <a:t>two</a:t>
            </a:r>
            <a:r>
              <a:rPr lang="fr-FR" dirty="0" smtClean="0"/>
              <a:t> </a:t>
            </a:r>
            <a:r>
              <a:rPr lang="fr-FR" dirty="0" err="1" smtClean="0"/>
              <a:t>ways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11960762</TotalTime>
  <Words>348</Words>
  <Application>Microsoft Office PowerPoint</Application>
  <PresentationFormat>Affichage à l'écran (4:3)</PresentationFormat>
  <Paragraphs>193</Paragraphs>
  <Slides>13</Slides>
  <Notes>13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13</vt:i4>
      </vt:variant>
    </vt:vector>
  </HeadingPairs>
  <TitlesOfParts>
    <vt:vector size="16" baseType="lpstr">
      <vt:lpstr>Thème Office</vt:lpstr>
      <vt:lpstr>Équation</vt:lpstr>
      <vt:lpstr>Microsoft Éditeur d'équations 3.0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sanad</dc:creator>
  <cp:lastModifiedBy>INFO PRO</cp:lastModifiedBy>
  <cp:revision>1313</cp:revision>
  <dcterms:created xsi:type="dcterms:W3CDTF">2024-08-26T07:45:58Z</dcterms:created>
  <dcterms:modified xsi:type="dcterms:W3CDTF">2026-04-30T11:31:05Z</dcterms:modified>
</cp:coreProperties>
</file>