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Default Extension="bin" ContentType="application/vnd.openxmlformats-officedocument.oleObject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3"/>
  </p:notesMasterIdLst>
  <p:handoutMasterIdLst>
    <p:handoutMasterId r:id="rId14"/>
  </p:handoutMasterIdLst>
  <p:sldIdLst>
    <p:sldId id="256" r:id="rId2"/>
    <p:sldId id="388" r:id="rId3"/>
    <p:sldId id="392" r:id="rId4"/>
    <p:sldId id="389" r:id="rId5"/>
    <p:sldId id="393" r:id="rId6"/>
    <p:sldId id="394" r:id="rId7"/>
    <p:sldId id="395" r:id="rId8"/>
    <p:sldId id="399" r:id="rId9"/>
    <p:sldId id="396" r:id="rId10"/>
    <p:sldId id="397" r:id="rId11"/>
    <p:sldId id="398" r:id="rId12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7AC3CCA-C797-4891-BE02-D94E43425B78}" styleName="Style moyen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073A0DAA-6AF3-43AB-8588-CEC1D06C72B9}" styleName="Style moye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75" d="100"/>
          <a:sy n="75" d="100"/>
        </p:scale>
        <p:origin x="-1236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546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9.wmf"/><Relationship Id="rId1" Type="http://schemas.openxmlformats.org/officeDocument/2006/relationships/image" Target="../media/image8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12.wmf"/><Relationship Id="rId2" Type="http://schemas.openxmlformats.org/officeDocument/2006/relationships/image" Target="../media/image11.wmf"/><Relationship Id="rId1" Type="http://schemas.openxmlformats.org/officeDocument/2006/relationships/image" Target="../media/image10.wmf"/><Relationship Id="rId6" Type="http://schemas.openxmlformats.org/officeDocument/2006/relationships/image" Target="../media/image15.wmf"/><Relationship Id="rId5" Type="http://schemas.openxmlformats.org/officeDocument/2006/relationships/image" Target="../media/image14.wmf"/><Relationship Id="rId4" Type="http://schemas.openxmlformats.org/officeDocument/2006/relationships/image" Target="../media/image13.wmf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17.wmf"/><Relationship Id="rId1" Type="http://schemas.openxmlformats.org/officeDocument/2006/relationships/image" Target="../media/image16.wmf"/></Relationships>
</file>

<file path=ppt/drawings/_rels/vmlDrawing4.vml.rels><?xml version="1.0" encoding="UTF-8" standalone="yes"?>
<Relationships xmlns="http://schemas.openxmlformats.org/package/2006/relationships"><Relationship Id="rId2" Type="http://schemas.openxmlformats.org/officeDocument/2006/relationships/image" Target="../media/image19.wmf"/><Relationship Id="rId1" Type="http://schemas.openxmlformats.org/officeDocument/2006/relationships/image" Target="../media/image18.wmf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21.wmf"/><Relationship Id="rId2" Type="http://schemas.openxmlformats.org/officeDocument/2006/relationships/image" Target="../media/image19.wmf"/><Relationship Id="rId1" Type="http://schemas.openxmlformats.org/officeDocument/2006/relationships/image" Target="../media/image18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C48FAC4-7735-4CD6-8AA1-6AFE280DCB1C}" type="datetimeFigureOut">
              <a:rPr lang="fr-FR" smtClean="0"/>
              <a:pPr/>
              <a:t>14/04/2026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0DF8F26-1B5B-4F12-A57A-7F27F6966B96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C2622B-8060-4902-B526-D9143DED7CD5}" type="datetimeFigureOut">
              <a:rPr lang="fr-FR" smtClean="0"/>
              <a:pPr/>
              <a:t>14/04/2026</a:t>
            </a:fld>
            <a:endParaRPr lang="fr-FR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 dirty="0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C6BA369-A034-44FA-93AE-568C583A5EC6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25D07B-4AE6-450B-B4D5-60103BCD4981}" type="datetime1">
              <a:rPr lang="fr-FR" smtClean="0"/>
              <a:pPr/>
              <a:t>14/04/2026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Finite Automata</a:t>
            </a:r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2ED16-F0AF-4730-A104-06A3DEE0ECAB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1CDE48-3D2B-4E31-B154-FA1E49C62B2D}" type="datetime1">
              <a:rPr lang="fr-FR" smtClean="0"/>
              <a:pPr/>
              <a:t>14/04/2026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Finite Automata</a:t>
            </a:r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2ED16-F0AF-4730-A104-06A3DEE0ECAB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4DBFCD-645C-488B-BAAE-D5E908E6012C}" type="datetime1">
              <a:rPr lang="fr-FR" smtClean="0"/>
              <a:pPr/>
              <a:t>14/04/2026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Finite Automata</a:t>
            </a:r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2ED16-F0AF-4730-A104-06A3DEE0ECAB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306848-273F-49D6-89FA-186D217918D4}" type="datetime1">
              <a:rPr lang="fr-FR" smtClean="0"/>
              <a:pPr/>
              <a:t>14/04/2026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Finite Automata</a:t>
            </a:r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2ED16-F0AF-4730-A104-06A3DEE0ECAB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A7E5A-C695-43D1-A879-76D26DFAC2B0}" type="datetime1">
              <a:rPr lang="fr-FR" smtClean="0"/>
              <a:pPr/>
              <a:t>14/04/2026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Finite Automata</a:t>
            </a:r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2ED16-F0AF-4730-A104-06A3DEE0ECAB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68B167-116A-4769-8E15-2E44CE47855B}" type="datetime1">
              <a:rPr lang="fr-FR" smtClean="0"/>
              <a:pPr/>
              <a:t>14/04/2026</a:t>
            </a:fld>
            <a:endParaRPr lang="fr-FR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Finite Automata</a:t>
            </a:r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2ED16-F0AF-4730-A104-06A3DEE0ECAB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309230-3B84-41B0-935C-228936BB9044}" type="datetime1">
              <a:rPr lang="fr-FR" smtClean="0"/>
              <a:pPr/>
              <a:t>14/04/2026</a:t>
            </a:fld>
            <a:endParaRPr lang="fr-FR" dirty="0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Finite Automata</a:t>
            </a:r>
            <a:endParaRPr lang="fr-FR" dirty="0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2ED16-F0AF-4730-A104-06A3DEE0ECAB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27A514-1AD8-452A-9B13-204B587437E3}" type="datetime1">
              <a:rPr lang="fr-FR" smtClean="0"/>
              <a:pPr/>
              <a:t>14/04/2026</a:t>
            </a:fld>
            <a:endParaRPr lang="fr-FR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Finite Automata</a:t>
            </a:r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2ED16-F0AF-4730-A104-06A3DEE0ECAB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A1CFF2-AAB6-494E-8326-F9E8E10F5598}" type="datetime1">
              <a:rPr lang="fr-FR" smtClean="0"/>
              <a:pPr/>
              <a:t>14/04/2026</a:t>
            </a:fld>
            <a:endParaRPr lang="fr-FR" dirty="0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Finite Automata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2ED16-F0AF-4730-A104-06A3DEE0ECAB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1B0794-ABEC-4C5F-8AF8-F1E04DFB8713}" type="datetime1">
              <a:rPr lang="fr-FR" smtClean="0"/>
              <a:pPr/>
              <a:t>14/04/2026</a:t>
            </a:fld>
            <a:endParaRPr lang="fr-FR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Finite Automata</a:t>
            </a:r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2ED16-F0AF-4730-A104-06A3DEE0ECAB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AC89D8-8B7A-4521-BCC1-56F097E20F45}" type="datetime1">
              <a:rPr lang="fr-FR" smtClean="0"/>
              <a:pPr/>
              <a:t>14/04/2026</a:t>
            </a:fld>
            <a:endParaRPr lang="fr-FR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Finite Automata</a:t>
            </a:r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2ED16-F0AF-4730-A104-06A3DEE0ECAB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0CD447-25D7-42DE-BBBA-A93B71EA6E63}" type="datetime1">
              <a:rPr lang="fr-FR" smtClean="0"/>
              <a:pPr/>
              <a:t>14/04/2026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fr-FR" smtClean="0"/>
              <a:t>Finite Automata</a:t>
            </a:r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82ED16-F0AF-4730-A104-06A3DEE0ECAB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7" Type="http://schemas.openxmlformats.org/officeDocument/2006/relationships/image" Target="../media/image20.png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4.vml"/><Relationship Id="rId6" Type="http://schemas.openxmlformats.org/officeDocument/2006/relationships/oleObject" Target="../embeddings/oleObject12.bin"/><Relationship Id="rId5" Type="http://schemas.openxmlformats.org/officeDocument/2006/relationships/oleObject" Target="../embeddings/oleObject11.bin"/><Relationship Id="rId4" Type="http://schemas.openxmlformats.org/officeDocument/2006/relationships/image" Target="../media/image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5.vml"/><Relationship Id="rId6" Type="http://schemas.openxmlformats.org/officeDocument/2006/relationships/oleObject" Target="../embeddings/oleObject15.bin"/><Relationship Id="rId5" Type="http://schemas.openxmlformats.org/officeDocument/2006/relationships/oleObject" Target="../embeddings/oleObject14.bin"/><Relationship Id="rId4" Type="http://schemas.openxmlformats.org/officeDocument/2006/relationships/oleObject" Target="../embeddings/oleObject13.bin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1.vml"/><Relationship Id="rId5" Type="http://schemas.openxmlformats.org/officeDocument/2006/relationships/oleObject" Target="../embeddings/oleObject2.bin"/><Relationship Id="rId4" Type="http://schemas.openxmlformats.org/officeDocument/2006/relationships/oleObject" Target="../embeddings/oleObject1.bin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7.bin"/><Relationship Id="rId3" Type="http://schemas.openxmlformats.org/officeDocument/2006/relationships/notesSlide" Target="../notesSlides/notesSlide8.xml"/><Relationship Id="rId7" Type="http://schemas.openxmlformats.org/officeDocument/2006/relationships/oleObject" Target="../embeddings/oleObject6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5.bin"/><Relationship Id="rId5" Type="http://schemas.openxmlformats.org/officeDocument/2006/relationships/oleObject" Target="../embeddings/oleObject4.bin"/><Relationship Id="rId4" Type="http://schemas.openxmlformats.org/officeDocument/2006/relationships/oleObject" Target="../embeddings/oleObject3.bin"/><Relationship Id="rId9" Type="http://schemas.openxmlformats.org/officeDocument/2006/relationships/oleObject" Target="../embeddings/oleObject8.bin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4.png"/><Relationship Id="rId5" Type="http://schemas.openxmlformats.org/officeDocument/2006/relationships/oleObject" Target="../embeddings/oleObject10.bin"/><Relationship Id="rId4" Type="http://schemas.openxmlformats.org/officeDocument/2006/relationships/oleObject" Target="../embeddings/oleObject9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1714488"/>
            <a:ext cx="9144000" cy="142876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chemeClr val="accent1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6" name="ZoneTexte 5"/>
          <p:cNvSpPr txBox="1"/>
          <p:nvPr/>
        </p:nvSpPr>
        <p:spPr>
          <a:xfrm>
            <a:off x="308055" y="142852"/>
            <a:ext cx="8835945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chemeClr val="tx2"/>
                </a:solidFill>
                <a:latin typeface="Arial Black" pitchFamily="34" charset="0"/>
              </a:rPr>
              <a:t>Finite automata</a:t>
            </a:r>
          </a:p>
          <a:p>
            <a:r>
              <a:rPr lang="en-US" sz="3600" dirty="0" smtClean="0">
                <a:solidFill>
                  <a:srgbClr val="FF0000"/>
                </a:solidFill>
                <a:latin typeface="Arial Black" pitchFamily="34" charset="0"/>
              </a:rPr>
              <a:t>NFA to RE</a:t>
            </a:r>
            <a:r>
              <a:rPr lang="en-US" sz="3600" dirty="0" smtClean="0">
                <a:latin typeface="Arial Black" pitchFamily="34" charset="0"/>
              </a:rPr>
              <a:t>                 </a:t>
            </a:r>
            <a:endParaRPr lang="fr-FR" sz="3600" dirty="0" smtClean="0">
              <a:latin typeface="Arial Black" pitchFamily="34" charset="0"/>
            </a:endParaRPr>
          </a:p>
          <a:p>
            <a:endParaRPr lang="fr-FR" sz="3600" dirty="0">
              <a:latin typeface="Arial Black" pitchFamily="34" charset="0"/>
            </a:endParaRPr>
          </a:p>
        </p:txBody>
      </p:sp>
      <p:sp>
        <p:nvSpPr>
          <p:cNvPr id="7" name="ZoneTexte 6"/>
          <p:cNvSpPr txBox="1"/>
          <p:nvPr/>
        </p:nvSpPr>
        <p:spPr>
          <a:xfrm>
            <a:off x="357158" y="6000768"/>
            <a:ext cx="310040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dirty="0" smtClean="0">
                <a:latin typeface="Arial Rounded MT Bold" pitchFamily="34" charset="0"/>
              </a:rPr>
              <a:t>  MOHAMED BAHACHE </a:t>
            </a:r>
            <a:endParaRPr lang="fr-FR" sz="2000" dirty="0">
              <a:latin typeface="Arial Rounded MT Bold" pitchFamily="34" charset="0"/>
            </a:endParaRPr>
          </a:p>
        </p:txBody>
      </p:sp>
      <p:sp>
        <p:nvSpPr>
          <p:cNvPr id="8" name="ZoneTexte 7"/>
          <p:cNvSpPr txBox="1"/>
          <p:nvPr/>
        </p:nvSpPr>
        <p:spPr>
          <a:xfrm>
            <a:off x="392437" y="2571744"/>
            <a:ext cx="6356997" cy="267765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 smtClean="0">
                <a:latin typeface="Arial Rounded MT Bold" pitchFamily="34" charset="0"/>
              </a:rPr>
              <a:t>University</a:t>
            </a:r>
            <a:r>
              <a:rPr lang="fr-FR" sz="2400" dirty="0" smtClean="0">
                <a:latin typeface="Arial Rounded MT Bold" pitchFamily="34" charset="0"/>
              </a:rPr>
              <a:t> of M’</a:t>
            </a:r>
            <a:r>
              <a:rPr lang="fr-FR" sz="2400" dirty="0" err="1" smtClean="0">
                <a:latin typeface="Arial Rounded MT Bold" pitchFamily="34" charset="0"/>
              </a:rPr>
              <a:t>sila</a:t>
            </a:r>
            <a:endParaRPr lang="fr-FR" sz="2400" dirty="0" smtClean="0">
              <a:latin typeface="Arial Rounded MT Bold" pitchFamily="34" charset="0"/>
            </a:endParaRPr>
          </a:p>
          <a:p>
            <a:pPr algn="ctr"/>
            <a:r>
              <a:rPr lang="en-US" sz="2400" dirty="0" smtClean="0">
                <a:latin typeface="Arial Rounded MT Bold" pitchFamily="34" charset="0"/>
              </a:rPr>
              <a:t>Faculty of Mathematics and informatics </a:t>
            </a:r>
          </a:p>
          <a:p>
            <a:pPr algn="ctr"/>
            <a:r>
              <a:rPr lang="en-US" sz="2400" dirty="0" smtClean="0">
                <a:latin typeface="Arial Rounded MT Bold" pitchFamily="34" charset="0"/>
              </a:rPr>
              <a:t>Computer science department </a:t>
            </a:r>
          </a:p>
          <a:p>
            <a:pPr algn="ctr"/>
            <a:r>
              <a:rPr lang="fr-FR" sz="2400" dirty="0" smtClean="0">
                <a:latin typeface="Arial Rounded MT Bold" pitchFamily="34" charset="0"/>
              </a:rPr>
              <a:t>L2</a:t>
            </a:r>
          </a:p>
          <a:p>
            <a:pPr algn="ctr"/>
            <a:r>
              <a:rPr lang="fr-FR" sz="2400" dirty="0" smtClean="0">
                <a:latin typeface="Arial Rounded MT Bold" pitchFamily="34" charset="0"/>
              </a:rPr>
              <a:t>2024/2025</a:t>
            </a:r>
          </a:p>
          <a:p>
            <a:endParaRPr lang="fr-FR" sz="2400" dirty="0" smtClean="0">
              <a:latin typeface="Arial Rounded MT Bold" pitchFamily="34" charset="0"/>
            </a:endParaRPr>
          </a:p>
          <a:p>
            <a:r>
              <a:rPr lang="fr-FR" sz="2400" dirty="0" smtClean="0">
                <a:latin typeface="Arial Rounded MT Bold" pitchFamily="34" charset="0"/>
              </a:rPr>
              <a:t>   </a:t>
            </a:r>
            <a:endParaRPr lang="fr-FR" sz="2400" dirty="0">
              <a:latin typeface="Arial Rounded MT Bold" pitchFamily="34" charset="0"/>
            </a:endParaRPr>
          </a:p>
        </p:txBody>
      </p:sp>
      <p:pic>
        <p:nvPicPr>
          <p:cNvPr id="10" name="Image 9" descr="sig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72462" y="714356"/>
            <a:ext cx="842961" cy="86194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0" y="0"/>
            <a:ext cx="9144000" cy="114298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600" b="1" dirty="0" smtClean="0">
              <a:solidFill>
                <a:schemeClr val="tx1"/>
              </a:solidFill>
            </a:endParaRPr>
          </a:p>
          <a:p>
            <a:r>
              <a:rPr lang="en-US" sz="3600" dirty="0" smtClean="0">
                <a:solidFill>
                  <a:srgbClr val="FF0000"/>
                </a:solidFill>
                <a:latin typeface="Arial Black" pitchFamily="34" charset="0"/>
              </a:rPr>
              <a:t>NFA to RE</a:t>
            </a:r>
            <a:r>
              <a:rPr lang="en-US" sz="3600" dirty="0" smtClean="0">
                <a:latin typeface="Arial Black" pitchFamily="34" charset="0"/>
              </a:rPr>
              <a:t>                 </a:t>
            </a:r>
            <a:endParaRPr lang="fr-FR" sz="3600" dirty="0" smtClean="0">
              <a:latin typeface="Arial Black" pitchFamily="34" charset="0"/>
            </a:endParaRPr>
          </a:p>
          <a:p>
            <a:pPr algn="ctr"/>
            <a:endParaRPr lang="fr-FR" sz="3600" b="1" dirty="0">
              <a:solidFill>
                <a:schemeClr val="tx1"/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Finite Automata</a:t>
            </a:r>
            <a:endParaRPr lang="fr-FR" dirty="0"/>
          </a:p>
        </p:txBody>
      </p:sp>
      <p:sp>
        <p:nvSpPr>
          <p:cNvPr id="8" name="Espace réservé du numéro de diapositive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2ED16-F0AF-4730-A104-06A3DEE0ECAB}" type="slidenum">
              <a:rPr lang="fr-FR" smtClean="0"/>
              <a:pPr/>
              <a:t>10</a:t>
            </a:fld>
            <a:endParaRPr lang="fr-FR" dirty="0"/>
          </a:p>
        </p:txBody>
      </p:sp>
      <p:sp>
        <p:nvSpPr>
          <p:cNvPr id="9" name="ZoneTexte 8"/>
          <p:cNvSpPr txBox="1"/>
          <p:nvPr/>
        </p:nvSpPr>
        <p:spPr>
          <a:xfrm>
            <a:off x="214282" y="1428736"/>
            <a:ext cx="892971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2400" dirty="0" smtClean="0"/>
          </a:p>
          <a:p>
            <a:pPr>
              <a:buFont typeface="Wingdings" pitchFamily="2" charset="2"/>
              <a:buChar char="q"/>
            </a:pPr>
            <a:endParaRPr lang="en-US" sz="2400" dirty="0" smtClean="0"/>
          </a:p>
          <a:p>
            <a:pPr>
              <a:buFont typeface="Wingdings" pitchFamily="2" charset="2"/>
              <a:buChar char="q"/>
            </a:pPr>
            <a:endParaRPr lang="en-US" sz="2400" dirty="0" smtClean="0"/>
          </a:p>
          <a:p>
            <a:pPr>
              <a:buFont typeface="Wingdings" pitchFamily="2" charset="2"/>
              <a:buChar char="q"/>
            </a:pPr>
            <a:endParaRPr lang="en-US" sz="2400" dirty="0" smtClean="0"/>
          </a:p>
          <a:p>
            <a:pPr>
              <a:buFont typeface="Wingdings" pitchFamily="2" charset="2"/>
              <a:buChar char="q"/>
            </a:pPr>
            <a:endParaRPr lang="en-US" sz="2400" dirty="0" smtClean="0"/>
          </a:p>
          <a:p>
            <a:pPr>
              <a:buFont typeface="Wingdings" pitchFamily="2" charset="2"/>
              <a:buChar char="q"/>
            </a:pPr>
            <a:endParaRPr lang="en-US" sz="2400" dirty="0" smtClean="0"/>
          </a:p>
        </p:txBody>
      </p:sp>
      <p:pic>
        <p:nvPicPr>
          <p:cNvPr id="10" name="Picture 7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357290" y="1214422"/>
            <a:ext cx="4114800" cy="166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aphicFrame>
        <p:nvGraphicFramePr>
          <p:cNvPr id="644100" name="Object 3"/>
          <p:cNvGraphicFramePr>
            <a:graphicFrameLocks noChangeAspect="1"/>
          </p:cNvGraphicFramePr>
          <p:nvPr/>
        </p:nvGraphicFramePr>
        <p:xfrm>
          <a:off x="1679575" y="3022600"/>
          <a:ext cx="1982788" cy="304800"/>
        </p:xfrm>
        <a:graphic>
          <a:graphicData uri="http://schemas.openxmlformats.org/presentationml/2006/ole">
            <p:oleObj spid="_x0000_s644100" name="Équation" r:id="rId5" imgW="1028520" imgH="177480" progId="Equation.3">
              <p:embed/>
            </p:oleObj>
          </a:graphicData>
        </a:graphic>
      </p:graphicFrame>
      <p:graphicFrame>
        <p:nvGraphicFramePr>
          <p:cNvPr id="644101" name="Object 3"/>
          <p:cNvGraphicFramePr>
            <a:graphicFrameLocks noChangeAspect="1"/>
          </p:cNvGraphicFramePr>
          <p:nvPr/>
        </p:nvGraphicFramePr>
        <p:xfrm>
          <a:off x="1554163" y="3643313"/>
          <a:ext cx="2447925" cy="304800"/>
        </p:xfrm>
        <a:graphic>
          <a:graphicData uri="http://schemas.openxmlformats.org/presentationml/2006/ole">
            <p:oleObj spid="_x0000_s644101" name="Équation" r:id="rId6" imgW="1269720" imgH="177480" progId="Equation.3">
              <p:embed/>
            </p:oleObj>
          </a:graphicData>
        </a:graphic>
      </p:graphicFrame>
      <p:pic>
        <p:nvPicPr>
          <p:cNvPr id="644102" name="Picture 6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714348" y="4514850"/>
            <a:ext cx="6391275" cy="2343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3" name="ZoneTexte 12"/>
          <p:cNvSpPr txBox="1"/>
          <p:nvPr/>
        </p:nvSpPr>
        <p:spPr>
          <a:xfrm>
            <a:off x="714348" y="4143380"/>
            <a:ext cx="17145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Recall:</a:t>
            </a:r>
            <a:endParaRPr lang="en-US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0" y="0"/>
            <a:ext cx="9144000" cy="114298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600" b="1" dirty="0" smtClean="0">
              <a:solidFill>
                <a:schemeClr val="tx1"/>
              </a:solidFill>
            </a:endParaRPr>
          </a:p>
          <a:p>
            <a:r>
              <a:rPr lang="en-US" sz="3600" dirty="0" smtClean="0">
                <a:solidFill>
                  <a:srgbClr val="FF0000"/>
                </a:solidFill>
                <a:latin typeface="Arial Black" pitchFamily="34" charset="0"/>
              </a:rPr>
              <a:t>NFA to RE</a:t>
            </a:r>
            <a:r>
              <a:rPr lang="en-US" sz="3600" dirty="0" smtClean="0">
                <a:latin typeface="Arial Black" pitchFamily="34" charset="0"/>
              </a:rPr>
              <a:t>                 </a:t>
            </a:r>
            <a:endParaRPr lang="fr-FR" sz="3600" dirty="0" smtClean="0">
              <a:latin typeface="Arial Black" pitchFamily="34" charset="0"/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Finite Automata</a:t>
            </a:r>
            <a:endParaRPr lang="fr-FR" dirty="0"/>
          </a:p>
        </p:txBody>
      </p:sp>
      <p:sp>
        <p:nvSpPr>
          <p:cNvPr id="8" name="Espace réservé du numéro de diapositive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2ED16-F0AF-4730-A104-06A3DEE0ECAB}" type="slidenum">
              <a:rPr lang="fr-FR" smtClean="0"/>
              <a:pPr/>
              <a:t>11</a:t>
            </a:fld>
            <a:endParaRPr lang="fr-FR" dirty="0"/>
          </a:p>
        </p:txBody>
      </p:sp>
      <p:sp>
        <p:nvSpPr>
          <p:cNvPr id="9" name="ZoneTexte 8"/>
          <p:cNvSpPr txBox="1"/>
          <p:nvPr/>
        </p:nvSpPr>
        <p:spPr>
          <a:xfrm>
            <a:off x="214282" y="1428736"/>
            <a:ext cx="892971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2400" dirty="0" smtClean="0"/>
          </a:p>
          <a:p>
            <a:pPr>
              <a:buFont typeface="Wingdings" pitchFamily="2" charset="2"/>
              <a:buChar char="q"/>
            </a:pPr>
            <a:endParaRPr lang="en-US" sz="2400" dirty="0" smtClean="0"/>
          </a:p>
          <a:p>
            <a:pPr>
              <a:buFont typeface="Wingdings" pitchFamily="2" charset="2"/>
              <a:buChar char="q"/>
            </a:pPr>
            <a:endParaRPr lang="en-US" sz="2400" dirty="0" smtClean="0"/>
          </a:p>
          <a:p>
            <a:pPr>
              <a:buFont typeface="Wingdings" pitchFamily="2" charset="2"/>
              <a:buChar char="q"/>
            </a:pPr>
            <a:endParaRPr lang="en-US" sz="2400" dirty="0" smtClean="0"/>
          </a:p>
          <a:p>
            <a:pPr>
              <a:buFont typeface="Wingdings" pitchFamily="2" charset="2"/>
              <a:buChar char="q"/>
            </a:pPr>
            <a:endParaRPr lang="en-US" sz="2400" dirty="0" smtClean="0"/>
          </a:p>
          <a:p>
            <a:pPr>
              <a:buFont typeface="Wingdings" pitchFamily="2" charset="2"/>
              <a:buChar char="q"/>
            </a:pPr>
            <a:endParaRPr lang="en-US" sz="2400" dirty="0" smtClean="0"/>
          </a:p>
        </p:txBody>
      </p:sp>
      <p:graphicFrame>
        <p:nvGraphicFramePr>
          <p:cNvPr id="644100" name="Object 3"/>
          <p:cNvGraphicFramePr>
            <a:graphicFrameLocks noChangeAspect="1"/>
          </p:cNvGraphicFramePr>
          <p:nvPr/>
        </p:nvGraphicFramePr>
        <p:xfrm>
          <a:off x="1643042" y="1857364"/>
          <a:ext cx="1982788" cy="304800"/>
        </p:xfrm>
        <a:graphic>
          <a:graphicData uri="http://schemas.openxmlformats.org/presentationml/2006/ole">
            <p:oleObj spid="_x0000_s646146" name="Équation" r:id="rId4" imgW="1028520" imgH="177480" progId="Equation.3">
              <p:embed/>
            </p:oleObj>
          </a:graphicData>
        </a:graphic>
      </p:graphicFrame>
      <p:graphicFrame>
        <p:nvGraphicFramePr>
          <p:cNvPr id="644101" name="Object 3"/>
          <p:cNvGraphicFramePr>
            <a:graphicFrameLocks noChangeAspect="1"/>
          </p:cNvGraphicFramePr>
          <p:nvPr/>
        </p:nvGraphicFramePr>
        <p:xfrm>
          <a:off x="1643042" y="2285992"/>
          <a:ext cx="2447925" cy="304800"/>
        </p:xfrm>
        <a:graphic>
          <a:graphicData uri="http://schemas.openxmlformats.org/presentationml/2006/ole">
            <p:oleObj spid="_x0000_s646147" name="Équation" r:id="rId5" imgW="1269720" imgH="177480" progId="Equation.3">
              <p:embed/>
            </p:oleObj>
          </a:graphicData>
        </a:graphic>
      </p:graphicFrame>
      <p:graphicFrame>
        <p:nvGraphicFramePr>
          <p:cNvPr id="646148" name="Object 3"/>
          <p:cNvGraphicFramePr>
            <a:graphicFrameLocks noChangeAspect="1"/>
          </p:cNvGraphicFramePr>
          <p:nvPr/>
        </p:nvGraphicFramePr>
        <p:xfrm>
          <a:off x="1785918" y="3714752"/>
          <a:ext cx="2373313" cy="392113"/>
        </p:xfrm>
        <a:graphic>
          <a:graphicData uri="http://schemas.openxmlformats.org/presentationml/2006/ole">
            <p:oleObj spid="_x0000_s646148" name="Équation" r:id="rId6" imgW="1231560" imgH="228600" progId="Equation.3">
              <p:embed/>
            </p:oleObj>
          </a:graphicData>
        </a:graphic>
      </p:graphicFrame>
      <p:sp>
        <p:nvSpPr>
          <p:cNvPr id="14" name="Flèche vers le bas 13"/>
          <p:cNvSpPr/>
          <p:nvPr/>
        </p:nvSpPr>
        <p:spPr>
          <a:xfrm>
            <a:off x="2571736" y="2714620"/>
            <a:ext cx="642942" cy="85725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0" y="0"/>
            <a:ext cx="9144000" cy="114298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600" b="1" dirty="0" smtClean="0">
              <a:solidFill>
                <a:schemeClr val="tx1"/>
              </a:solidFill>
            </a:endParaRPr>
          </a:p>
          <a:p>
            <a:pPr algn="ctr"/>
            <a:r>
              <a:rPr lang="en-US" sz="3600" dirty="0" smtClean="0">
                <a:solidFill>
                  <a:srgbClr val="FF0000"/>
                </a:solidFill>
                <a:latin typeface="Arial Black" pitchFamily="34" charset="0"/>
              </a:rPr>
              <a:t>NFA to RE</a:t>
            </a:r>
            <a:r>
              <a:rPr lang="en-US" sz="3600" dirty="0" smtClean="0">
                <a:latin typeface="Arial Black" pitchFamily="34" charset="0"/>
              </a:rPr>
              <a:t>                 </a:t>
            </a:r>
            <a:endParaRPr lang="fr-FR" sz="3600" dirty="0" smtClean="0">
              <a:latin typeface="Arial Black" pitchFamily="34" charset="0"/>
            </a:endParaRPr>
          </a:p>
          <a:p>
            <a:pPr algn="ctr"/>
            <a:r>
              <a:rPr lang="en-US" sz="3600" b="1" dirty="0" smtClean="0">
                <a:solidFill>
                  <a:srgbClr val="002060"/>
                </a:solidFill>
              </a:rPr>
              <a:t>   </a:t>
            </a:r>
          </a:p>
          <a:p>
            <a:pPr algn="ctr"/>
            <a:endParaRPr lang="fr-FR" sz="3600" b="1" dirty="0">
              <a:solidFill>
                <a:schemeClr val="tx1"/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Finite Automata</a:t>
            </a:r>
            <a:endParaRPr lang="fr-FR" dirty="0"/>
          </a:p>
        </p:txBody>
      </p:sp>
      <p:sp>
        <p:nvSpPr>
          <p:cNvPr id="8" name="Espace réservé du numéro de diapositive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2ED16-F0AF-4730-A104-06A3DEE0ECAB}" type="slidenum">
              <a:rPr lang="fr-FR" smtClean="0"/>
              <a:pPr/>
              <a:t>2</a:t>
            </a:fld>
            <a:endParaRPr lang="fr-FR" dirty="0"/>
          </a:p>
        </p:txBody>
      </p:sp>
      <p:sp>
        <p:nvSpPr>
          <p:cNvPr id="9" name="ZoneTexte 8"/>
          <p:cNvSpPr txBox="1"/>
          <p:nvPr/>
        </p:nvSpPr>
        <p:spPr>
          <a:xfrm>
            <a:off x="214282" y="1428736"/>
            <a:ext cx="892971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2400" dirty="0" smtClean="0"/>
          </a:p>
          <a:p>
            <a:pPr>
              <a:buFont typeface="Wingdings" pitchFamily="2" charset="2"/>
              <a:buChar char="q"/>
            </a:pPr>
            <a:endParaRPr lang="en-US" sz="2400" dirty="0" smtClean="0"/>
          </a:p>
          <a:p>
            <a:pPr>
              <a:buFont typeface="Wingdings" pitchFamily="2" charset="2"/>
              <a:buChar char="q"/>
            </a:pPr>
            <a:endParaRPr lang="en-US" sz="2400" dirty="0" smtClean="0"/>
          </a:p>
          <a:p>
            <a:pPr>
              <a:buFont typeface="Wingdings" pitchFamily="2" charset="2"/>
              <a:buChar char="q"/>
            </a:pPr>
            <a:endParaRPr lang="en-US" sz="2400" dirty="0" smtClean="0"/>
          </a:p>
          <a:p>
            <a:pPr>
              <a:buFont typeface="Wingdings" pitchFamily="2" charset="2"/>
              <a:buChar char="q"/>
            </a:pPr>
            <a:endParaRPr lang="en-US" sz="2400" dirty="0" smtClean="0"/>
          </a:p>
          <a:p>
            <a:pPr>
              <a:buFont typeface="Wingdings" pitchFamily="2" charset="2"/>
              <a:buChar char="q"/>
            </a:pPr>
            <a:endParaRPr lang="en-US" sz="2400" dirty="0" smtClean="0"/>
          </a:p>
        </p:txBody>
      </p:sp>
      <p:sp>
        <p:nvSpPr>
          <p:cNvPr id="14" name="ZoneTexte 13"/>
          <p:cNvSpPr txBox="1"/>
          <p:nvPr/>
        </p:nvSpPr>
        <p:spPr>
          <a:xfrm>
            <a:off x="642910" y="2333685"/>
            <a:ext cx="8501090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FF0000"/>
                </a:solidFill>
              </a:rPr>
              <a:t>1-By state reduction procedure</a:t>
            </a:r>
          </a:p>
          <a:p>
            <a:pPr>
              <a:buFont typeface="Wingdings" pitchFamily="2" charset="2"/>
              <a:buChar char="Ø"/>
            </a:pPr>
            <a:r>
              <a:rPr lang="en-US" sz="2400" dirty="0" smtClean="0"/>
              <a:t>Add an initial state with  </a:t>
            </a:r>
            <a:r>
              <a:rPr lang="en-US" sz="2400" b="1" dirty="0" smtClean="0">
                <a:solidFill>
                  <a:srgbClr val="00B0F0"/>
                </a:solidFill>
              </a:rPr>
              <a:t>Є-transition</a:t>
            </a:r>
            <a:r>
              <a:rPr lang="en-US" sz="2400" b="1" dirty="0" smtClean="0"/>
              <a:t>  to the old initial state .</a:t>
            </a:r>
          </a:p>
          <a:p>
            <a:pPr>
              <a:buFont typeface="Wingdings" pitchFamily="2" charset="2"/>
              <a:buChar char="Ø"/>
            </a:pPr>
            <a:r>
              <a:rPr lang="en-US" sz="2400" b="1" dirty="0" smtClean="0"/>
              <a:t>Add final state   with </a:t>
            </a:r>
            <a:r>
              <a:rPr lang="en-US" sz="2400" b="1" dirty="0" smtClean="0">
                <a:solidFill>
                  <a:srgbClr val="00B0F0"/>
                </a:solidFill>
              </a:rPr>
              <a:t>Є-transition</a:t>
            </a:r>
            <a:r>
              <a:rPr lang="en-US" sz="2400" b="1" dirty="0" smtClean="0"/>
              <a:t> from the old final state.</a:t>
            </a:r>
          </a:p>
          <a:p>
            <a:pPr>
              <a:buFont typeface="Wingdings" pitchFamily="2" charset="2"/>
              <a:buChar char="Ø"/>
            </a:pPr>
            <a:r>
              <a:rPr lang="en-US" sz="2400" b="1" dirty="0" smtClean="0"/>
              <a:t>At each iteration we reduce the automaton by one state according to the following principle:</a:t>
            </a:r>
          </a:p>
          <a:p>
            <a:pPr>
              <a:buFont typeface="Wingdings" pitchFamily="2" charset="2"/>
              <a:buChar char="Ø"/>
            </a:pPr>
            <a:endParaRPr lang="fr-FR" sz="2400" b="1" dirty="0" smtClean="0">
              <a:solidFill>
                <a:srgbClr val="002060"/>
              </a:solidFill>
            </a:endParaRPr>
          </a:p>
          <a:p>
            <a:pPr>
              <a:buFont typeface="Wingdings" pitchFamily="2" charset="2"/>
              <a:buChar char="Ø"/>
            </a:pPr>
            <a:endParaRPr lang="en-US" sz="2400" dirty="0" smtClean="0"/>
          </a:p>
          <a:p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0" y="0"/>
            <a:ext cx="9144000" cy="114298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600" b="1" dirty="0" smtClean="0">
              <a:solidFill>
                <a:schemeClr val="tx1"/>
              </a:solidFill>
            </a:endParaRPr>
          </a:p>
          <a:p>
            <a:r>
              <a:rPr lang="en-US" sz="3600" dirty="0" smtClean="0">
                <a:solidFill>
                  <a:srgbClr val="FF0000"/>
                </a:solidFill>
                <a:latin typeface="Arial Black" pitchFamily="34" charset="0"/>
              </a:rPr>
              <a:t>NFA to RE</a:t>
            </a:r>
            <a:r>
              <a:rPr lang="en-US" sz="3600" dirty="0" smtClean="0">
                <a:latin typeface="Arial Black" pitchFamily="34" charset="0"/>
              </a:rPr>
              <a:t>                 </a:t>
            </a:r>
            <a:endParaRPr lang="fr-FR" sz="3600" dirty="0" smtClean="0">
              <a:latin typeface="Arial Black" pitchFamily="34" charset="0"/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Finite Automata</a:t>
            </a:r>
            <a:endParaRPr lang="fr-FR" dirty="0"/>
          </a:p>
        </p:txBody>
      </p:sp>
      <p:sp>
        <p:nvSpPr>
          <p:cNvPr id="8" name="Espace réservé du numéro de diapositive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2ED16-F0AF-4730-A104-06A3DEE0ECAB}" type="slidenum">
              <a:rPr lang="fr-FR" smtClean="0"/>
              <a:pPr/>
              <a:t>3</a:t>
            </a:fld>
            <a:endParaRPr lang="fr-FR" dirty="0"/>
          </a:p>
        </p:txBody>
      </p:sp>
      <p:sp>
        <p:nvSpPr>
          <p:cNvPr id="9" name="ZoneTexte 8"/>
          <p:cNvSpPr txBox="1"/>
          <p:nvPr/>
        </p:nvSpPr>
        <p:spPr>
          <a:xfrm>
            <a:off x="214282" y="1428736"/>
            <a:ext cx="892971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2400" dirty="0" smtClean="0"/>
          </a:p>
          <a:p>
            <a:pPr>
              <a:buFont typeface="Wingdings" pitchFamily="2" charset="2"/>
              <a:buChar char="q"/>
            </a:pPr>
            <a:endParaRPr lang="en-US" sz="2400" dirty="0" smtClean="0"/>
          </a:p>
          <a:p>
            <a:pPr>
              <a:buFont typeface="Wingdings" pitchFamily="2" charset="2"/>
              <a:buChar char="q"/>
            </a:pPr>
            <a:endParaRPr lang="en-US" sz="2400" dirty="0" smtClean="0"/>
          </a:p>
          <a:p>
            <a:pPr>
              <a:buFont typeface="Wingdings" pitchFamily="2" charset="2"/>
              <a:buChar char="q"/>
            </a:pPr>
            <a:endParaRPr lang="en-US" sz="2400" dirty="0" smtClean="0"/>
          </a:p>
          <a:p>
            <a:pPr>
              <a:buFont typeface="Wingdings" pitchFamily="2" charset="2"/>
              <a:buChar char="q"/>
            </a:pPr>
            <a:endParaRPr lang="en-US" sz="2400" dirty="0" smtClean="0"/>
          </a:p>
          <a:p>
            <a:pPr>
              <a:buFont typeface="Wingdings" pitchFamily="2" charset="2"/>
              <a:buChar char="q"/>
            </a:pPr>
            <a:endParaRPr lang="en-US" sz="2400" dirty="0" smtClean="0"/>
          </a:p>
        </p:txBody>
      </p:sp>
      <p:sp>
        <p:nvSpPr>
          <p:cNvPr id="14" name="ZoneTexte 13"/>
          <p:cNvSpPr txBox="1"/>
          <p:nvPr/>
        </p:nvSpPr>
        <p:spPr>
          <a:xfrm>
            <a:off x="642910" y="2333685"/>
            <a:ext cx="850109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Ø"/>
            </a:pPr>
            <a:endParaRPr lang="en-US" sz="2400" dirty="0" smtClean="0"/>
          </a:p>
          <a:p>
            <a:endParaRPr lang="en-US" sz="2400" dirty="0"/>
          </a:p>
        </p:txBody>
      </p:sp>
      <p:pic>
        <p:nvPicPr>
          <p:cNvPr id="638979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357290" y="1214422"/>
            <a:ext cx="4743450" cy="2324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38980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785918" y="4214818"/>
            <a:ext cx="5421484" cy="18430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Flèche vers le bas 9"/>
          <p:cNvSpPr/>
          <p:nvPr/>
        </p:nvSpPr>
        <p:spPr>
          <a:xfrm>
            <a:off x="3286116" y="3071810"/>
            <a:ext cx="785818" cy="1285884"/>
          </a:xfrm>
          <a:prstGeom prst="downArrow">
            <a:avLst>
              <a:gd name="adj1" fmla="val 50000"/>
              <a:gd name="adj2" fmla="val 4703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89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89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0" y="0"/>
            <a:ext cx="9144000" cy="114298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600" b="1" dirty="0" smtClean="0">
              <a:solidFill>
                <a:schemeClr val="tx1"/>
              </a:solidFill>
            </a:endParaRPr>
          </a:p>
          <a:p>
            <a:r>
              <a:rPr lang="en-US" sz="3600" dirty="0" smtClean="0">
                <a:solidFill>
                  <a:srgbClr val="FF0000"/>
                </a:solidFill>
                <a:latin typeface="Arial Black" pitchFamily="34" charset="0"/>
              </a:rPr>
              <a:t>NFA to RE</a:t>
            </a:r>
            <a:r>
              <a:rPr lang="en-US" sz="3600" dirty="0" smtClean="0">
                <a:latin typeface="Arial Black" pitchFamily="34" charset="0"/>
              </a:rPr>
              <a:t>                 </a:t>
            </a:r>
            <a:endParaRPr lang="fr-FR" sz="3600" dirty="0" smtClean="0">
              <a:latin typeface="Arial Black" pitchFamily="34" charset="0"/>
            </a:endParaRPr>
          </a:p>
          <a:p>
            <a:pPr algn="ctr"/>
            <a:endParaRPr lang="fr-FR" sz="3600" b="1" dirty="0">
              <a:solidFill>
                <a:schemeClr val="tx1"/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Finite Automata</a:t>
            </a:r>
            <a:endParaRPr lang="fr-FR" dirty="0"/>
          </a:p>
        </p:txBody>
      </p:sp>
      <p:sp>
        <p:nvSpPr>
          <p:cNvPr id="8" name="Espace réservé du numéro de diapositive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2ED16-F0AF-4730-A104-06A3DEE0ECAB}" type="slidenum">
              <a:rPr lang="fr-FR" smtClean="0"/>
              <a:pPr/>
              <a:t>4</a:t>
            </a:fld>
            <a:endParaRPr lang="fr-FR" dirty="0"/>
          </a:p>
        </p:txBody>
      </p:sp>
      <p:sp>
        <p:nvSpPr>
          <p:cNvPr id="9" name="ZoneTexte 8"/>
          <p:cNvSpPr txBox="1"/>
          <p:nvPr/>
        </p:nvSpPr>
        <p:spPr>
          <a:xfrm>
            <a:off x="214282" y="1428736"/>
            <a:ext cx="892971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2400" dirty="0" smtClean="0"/>
          </a:p>
          <a:p>
            <a:pPr>
              <a:buFont typeface="Wingdings" pitchFamily="2" charset="2"/>
              <a:buChar char="q"/>
            </a:pPr>
            <a:endParaRPr lang="en-US" sz="2400" dirty="0" smtClean="0"/>
          </a:p>
          <a:p>
            <a:pPr>
              <a:buFont typeface="Wingdings" pitchFamily="2" charset="2"/>
              <a:buChar char="q"/>
            </a:pPr>
            <a:endParaRPr lang="en-US" sz="2400" dirty="0" smtClean="0"/>
          </a:p>
          <a:p>
            <a:pPr>
              <a:buFont typeface="Wingdings" pitchFamily="2" charset="2"/>
              <a:buChar char="q"/>
            </a:pPr>
            <a:endParaRPr lang="en-US" sz="2400" dirty="0" smtClean="0"/>
          </a:p>
          <a:p>
            <a:pPr>
              <a:buFont typeface="Wingdings" pitchFamily="2" charset="2"/>
              <a:buChar char="q"/>
            </a:pPr>
            <a:endParaRPr lang="en-US" sz="2400" dirty="0" smtClean="0"/>
          </a:p>
          <a:p>
            <a:pPr>
              <a:buFont typeface="Wingdings" pitchFamily="2" charset="2"/>
              <a:buChar char="q"/>
            </a:pPr>
            <a:endParaRPr lang="en-US" sz="2400" dirty="0" smtClean="0"/>
          </a:p>
        </p:txBody>
      </p:sp>
      <p:sp>
        <p:nvSpPr>
          <p:cNvPr id="11" name="ZoneTexte 10"/>
          <p:cNvSpPr txBox="1"/>
          <p:nvPr/>
        </p:nvSpPr>
        <p:spPr>
          <a:xfrm>
            <a:off x="642910" y="1714488"/>
            <a:ext cx="821537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en-US" sz="2400" dirty="0" smtClean="0"/>
              <a:t>At the end we obtain an automaton with two states ,initial and final (accept) state, and a transition labeled by the correspondent regular expression.</a:t>
            </a:r>
          </a:p>
          <a:p>
            <a:pPr>
              <a:buFont typeface="Wingdings" pitchFamily="2" charset="2"/>
              <a:buChar char="Ø"/>
            </a:pPr>
            <a:endParaRPr lang="en-US" sz="2400" dirty="0" smtClean="0"/>
          </a:p>
          <a:p>
            <a:r>
              <a:rPr lang="en-US" sz="2400" dirty="0" smtClean="0"/>
              <a:t>Example:  </a:t>
            </a:r>
            <a:endParaRPr lang="en-US" sz="2400" dirty="0"/>
          </a:p>
        </p:txBody>
      </p:sp>
      <p:pic>
        <p:nvPicPr>
          <p:cNvPr id="617479" name="Picture 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85984" y="3571876"/>
            <a:ext cx="4114800" cy="166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0" y="0"/>
            <a:ext cx="9144000" cy="114298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600" b="1" dirty="0" smtClean="0">
              <a:solidFill>
                <a:schemeClr val="tx1"/>
              </a:solidFill>
            </a:endParaRPr>
          </a:p>
          <a:p>
            <a:endParaRPr lang="en-US" sz="3600" dirty="0" smtClean="0">
              <a:solidFill>
                <a:srgbClr val="FF0000"/>
              </a:solidFill>
              <a:latin typeface="Arial Black" pitchFamily="34" charset="0"/>
            </a:endParaRPr>
          </a:p>
          <a:p>
            <a:endParaRPr lang="en-US" sz="3600" dirty="0" smtClean="0">
              <a:solidFill>
                <a:srgbClr val="FF0000"/>
              </a:solidFill>
              <a:latin typeface="Arial Black" pitchFamily="34" charset="0"/>
            </a:endParaRPr>
          </a:p>
          <a:p>
            <a:r>
              <a:rPr lang="en-US" sz="3600" dirty="0" smtClean="0">
                <a:solidFill>
                  <a:srgbClr val="FF0000"/>
                </a:solidFill>
                <a:latin typeface="Arial Black" pitchFamily="34" charset="0"/>
              </a:rPr>
              <a:t>NFA to RE</a:t>
            </a:r>
            <a:r>
              <a:rPr lang="en-US" sz="3600" dirty="0" smtClean="0">
                <a:latin typeface="Arial Black" pitchFamily="34" charset="0"/>
              </a:rPr>
              <a:t>                 </a:t>
            </a:r>
            <a:endParaRPr lang="fr-FR" sz="3600" dirty="0" smtClean="0">
              <a:latin typeface="Arial Black" pitchFamily="34" charset="0"/>
            </a:endParaRPr>
          </a:p>
          <a:p>
            <a:pPr algn="ctr"/>
            <a:endParaRPr lang="en-US" sz="3600" b="1" dirty="0" smtClean="0">
              <a:solidFill>
                <a:srgbClr val="002060"/>
              </a:solidFill>
            </a:endParaRPr>
          </a:p>
          <a:p>
            <a:pPr algn="ctr"/>
            <a:endParaRPr lang="fr-FR" sz="3600" b="1" dirty="0">
              <a:solidFill>
                <a:schemeClr val="tx1"/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Finite Automata</a:t>
            </a:r>
            <a:endParaRPr lang="fr-FR" dirty="0"/>
          </a:p>
        </p:txBody>
      </p:sp>
      <p:sp>
        <p:nvSpPr>
          <p:cNvPr id="8" name="Espace réservé du numéro de diapositive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2ED16-F0AF-4730-A104-06A3DEE0ECAB}" type="slidenum">
              <a:rPr lang="fr-FR" smtClean="0"/>
              <a:pPr/>
              <a:t>5</a:t>
            </a:fld>
            <a:endParaRPr lang="fr-FR" dirty="0"/>
          </a:p>
        </p:txBody>
      </p:sp>
      <p:sp>
        <p:nvSpPr>
          <p:cNvPr id="9" name="ZoneTexte 8"/>
          <p:cNvSpPr txBox="1"/>
          <p:nvPr/>
        </p:nvSpPr>
        <p:spPr>
          <a:xfrm>
            <a:off x="214282" y="1428736"/>
            <a:ext cx="892971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2400" dirty="0" smtClean="0"/>
          </a:p>
          <a:p>
            <a:pPr>
              <a:buFont typeface="Wingdings" pitchFamily="2" charset="2"/>
              <a:buChar char="q"/>
            </a:pPr>
            <a:endParaRPr lang="en-US" sz="2400" dirty="0" smtClean="0"/>
          </a:p>
          <a:p>
            <a:pPr>
              <a:buFont typeface="Wingdings" pitchFamily="2" charset="2"/>
              <a:buChar char="q"/>
            </a:pPr>
            <a:endParaRPr lang="en-US" sz="2400" dirty="0" smtClean="0"/>
          </a:p>
          <a:p>
            <a:pPr>
              <a:buFont typeface="Wingdings" pitchFamily="2" charset="2"/>
              <a:buChar char="q"/>
            </a:pPr>
            <a:endParaRPr lang="en-US" sz="2400" dirty="0" smtClean="0"/>
          </a:p>
          <a:p>
            <a:pPr>
              <a:buFont typeface="Wingdings" pitchFamily="2" charset="2"/>
              <a:buChar char="q"/>
            </a:pPr>
            <a:endParaRPr lang="en-US" sz="2400" dirty="0" smtClean="0"/>
          </a:p>
          <a:p>
            <a:pPr>
              <a:buFont typeface="Wingdings" pitchFamily="2" charset="2"/>
              <a:buChar char="q"/>
            </a:pPr>
            <a:endParaRPr lang="en-US" sz="2400" dirty="0" smtClean="0"/>
          </a:p>
        </p:txBody>
      </p:sp>
      <p:pic>
        <p:nvPicPr>
          <p:cNvPr id="617479" name="Picture 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928794" y="1357298"/>
            <a:ext cx="4114800" cy="166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40003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214414" y="2928934"/>
            <a:ext cx="6629400" cy="1743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40004" name="Picture 4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500298" y="4214818"/>
            <a:ext cx="4210050" cy="181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ZoneTexte 9"/>
          <p:cNvSpPr txBox="1"/>
          <p:nvPr/>
        </p:nvSpPr>
        <p:spPr>
          <a:xfrm>
            <a:off x="500034" y="2928934"/>
            <a:ext cx="78581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2)</a:t>
            </a:r>
            <a:endParaRPr lang="en-US" sz="40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11" name="ZoneTexte 10"/>
          <p:cNvSpPr txBox="1"/>
          <p:nvPr/>
        </p:nvSpPr>
        <p:spPr>
          <a:xfrm>
            <a:off x="571472" y="4786322"/>
            <a:ext cx="78581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3)</a:t>
            </a:r>
            <a:endParaRPr lang="en-US" sz="40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13" name="ZoneTexte 12"/>
          <p:cNvSpPr txBox="1"/>
          <p:nvPr/>
        </p:nvSpPr>
        <p:spPr>
          <a:xfrm>
            <a:off x="580996" y="1857364"/>
            <a:ext cx="78581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1)</a:t>
            </a:r>
            <a:endParaRPr lang="en-US" sz="40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cxnSp>
        <p:nvCxnSpPr>
          <p:cNvPr id="14" name="Connecteur droit avec flèche 13"/>
          <p:cNvCxnSpPr/>
          <p:nvPr/>
        </p:nvCxnSpPr>
        <p:spPr>
          <a:xfrm>
            <a:off x="1214414" y="3643314"/>
            <a:ext cx="357190" cy="158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5" name="Connecteur droit avec flèche 14"/>
          <p:cNvCxnSpPr/>
          <p:nvPr/>
        </p:nvCxnSpPr>
        <p:spPr>
          <a:xfrm>
            <a:off x="2357422" y="5286388"/>
            <a:ext cx="357190" cy="158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74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00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00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0" y="0"/>
            <a:ext cx="9144000" cy="114298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600" b="1" dirty="0" smtClean="0">
              <a:solidFill>
                <a:schemeClr val="tx1"/>
              </a:solidFill>
            </a:endParaRPr>
          </a:p>
          <a:p>
            <a:r>
              <a:rPr lang="en-US" sz="3600" dirty="0" smtClean="0">
                <a:solidFill>
                  <a:srgbClr val="FF0000"/>
                </a:solidFill>
                <a:latin typeface="Arial Black" pitchFamily="34" charset="0"/>
              </a:rPr>
              <a:t>NFA to RE</a:t>
            </a:r>
            <a:r>
              <a:rPr lang="en-US" sz="3600" dirty="0" smtClean="0">
                <a:latin typeface="Arial Black" pitchFamily="34" charset="0"/>
              </a:rPr>
              <a:t>                 </a:t>
            </a:r>
            <a:endParaRPr lang="fr-FR" sz="3600" dirty="0" smtClean="0">
              <a:latin typeface="Arial Black" pitchFamily="34" charset="0"/>
            </a:endParaRPr>
          </a:p>
          <a:p>
            <a:pPr algn="ctr"/>
            <a:endParaRPr lang="fr-FR" sz="3600" b="1" dirty="0">
              <a:solidFill>
                <a:schemeClr val="tx1"/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Finite Automata</a:t>
            </a:r>
            <a:endParaRPr lang="fr-FR" dirty="0"/>
          </a:p>
        </p:txBody>
      </p:sp>
      <p:sp>
        <p:nvSpPr>
          <p:cNvPr id="8" name="Espace réservé du numéro de diapositive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2ED16-F0AF-4730-A104-06A3DEE0ECAB}" type="slidenum">
              <a:rPr lang="fr-FR" smtClean="0"/>
              <a:pPr/>
              <a:t>6</a:t>
            </a:fld>
            <a:endParaRPr lang="fr-FR" dirty="0"/>
          </a:p>
        </p:txBody>
      </p:sp>
      <p:sp>
        <p:nvSpPr>
          <p:cNvPr id="9" name="ZoneTexte 8"/>
          <p:cNvSpPr txBox="1"/>
          <p:nvPr/>
        </p:nvSpPr>
        <p:spPr>
          <a:xfrm>
            <a:off x="214282" y="1428736"/>
            <a:ext cx="892971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2400" dirty="0" smtClean="0"/>
          </a:p>
          <a:p>
            <a:pPr>
              <a:buFont typeface="Wingdings" pitchFamily="2" charset="2"/>
              <a:buChar char="q"/>
            </a:pPr>
            <a:endParaRPr lang="en-US" sz="2400" dirty="0" smtClean="0"/>
          </a:p>
          <a:p>
            <a:pPr>
              <a:buFont typeface="Wingdings" pitchFamily="2" charset="2"/>
              <a:buChar char="q"/>
            </a:pPr>
            <a:endParaRPr lang="en-US" sz="2400" dirty="0" smtClean="0"/>
          </a:p>
          <a:p>
            <a:pPr>
              <a:buFont typeface="Wingdings" pitchFamily="2" charset="2"/>
              <a:buChar char="q"/>
            </a:pPr>
            <a:endParaRPr lang="en-US" sz="2400" dirty="0" smtClean="0"/>
          </a:p>
          <a:p>
            <a:pPr>
              <a:buFont typeface="Wingdings" pitchFamily="2" charset="2"/>
              <a:buChar char="q"/>
            </a:pPr>
            <a:endParaRPr lang="en-US" sz="2400" dirty="0" smtClean="0"/>
          </a:p>
          <a:p>
            <a:pPr>
              <a:buFont typeface="Wingdings" pitchFamily="2" charset="2"/>
              <a:buChar char="q"/>
            </a:pPr>
            <a:endParaRPr lang="en-US" sz="2400" dirty="0" smtClean="0"/>
          </a:p>
        </p:txBody>
      </p:sp>
      <p:pic>
        <p:nvPicPr>
          <p:cNvPr id="640004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3108" y="1643050"/>
            <a:ext cx="4210050" cy="181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41026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428860" y="3819539"/>
            <a:ext cx="4562475" cy="160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11" name="Connecteur droit avec flèche 10"/>
          <p:cNvCxnSpPr/>
          <p:nvPr/>
        </p:nvCxnSpPr>
        <p:spPr>
          <a:xfrm>
            <a:off x="2000232" y="2714620"/>
            <a:ext cx="357190" cy="158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0" name="ZoneTexte 9"/>
          <p:cNvSpPr txBox="1"/>
          <p:nvPr/>
        </p:nvSpPr>
        <p:spPr>
          <a:xfrm>
            <a:off x="785786" y="2357430"/>
            <a:ext cx="78581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4)</a:t>
            </a:r>
            <a:endParaRPr lang="en-US" sz="40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13" name="ZoneTexte 12"/>
          <p:cNvSpPr txBox="1"/>
          <p:nvPr/>
        </p:nvSpPr>
        <p:spPr>
          <a:xfrm>
            <a:off x="714348" y="4286256"/>
            <a:ext cx="78581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5)</a:t>
            </a:r>
            <a:endParaRPr lang="en-US" sz="40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00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0" y="0"/>
            <a:ext cx="9144000" cy="114298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600" b="1" dirty="0" smtClean="0">
              <a:solidFill>
                <a:schemeClr val="tx1"/>
              </a:solidFill>
            </a:endParaRPr>
          </a:p>
          <a:p>
            <a:r>
              <a:rPr lang="en-US" sz="3600" dirty="0" smtClean="0">
                <a:solidFill>
                  <a:srgbClr val="FF0000"/>
                </a:solidFill>
                <a:latin typeface="Arial Black" pitchFamily="34" charset="0"/>
              </a:rPr>
              <a:t>NFA to RE</a:t>
            </a:r>
            <a:r>
              <a:rPr lang="en-US" sz="3600" dirty="0" smtClean="0">
                <a:latin typeface="Arial Black" pitchFamily="34" charset="0"/>
              </a:rPr>
              <a:t>                 </a:t>
            </a:r>
            <a:endParaRPr lang="fr-FR" sz="3600" dirty="0" smtClean="0">
              <a:latin typeface="Arial Black" pitchFamily="34" charset="0"/>
            </a:endParaRPr>
          </a:p>
          <a:p>
            <a:pPr algn="ctr"/>
            <a:endParaRPr lang="fr-FR" sz="3600" b="1" dirty="0">
              <a:solidFill>
                <a:schemeClr val="tx1"/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Finite Automata</a:t>
            </a:r>
            <a:endParaRPr lang="fr-FR" dirty="0"/>
          </a:p>
        </p:txBody>
      </p:sp>
      <p:sp>
        <p:nvSpPr>
          <p:cNvPr id="8" name="Espace réservé du numéro de diapositive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2ED16-F0AF-4730-A104-06A3DEE0ECAB}" type="slidenum">
              <a:rPr lang="fr-FR" smtClean="0"/>
              <a:pPr/>
              <a:t>7</a:t>
            </a:fld>
            <a:endParaRPr lang="fr-FR" dirty="0"/>
          </a:p>
        </p:txBody>
      </p:sp>
      <p:sp>
        <p:nvSpPr>
          <p:cNvPr id="9" name="ZoneTexte 8"/>
          <p:cNvSpPr txBox="1"/>
          <p:nvPr/>
        </p:nvSpPr>
        <p:spPr>
          <a:xfrm>
            <a:off x="214282" y="1428736"/>
            <a:ext cx="892971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2400" dirty="0" smtClean="0"/>
          </a:p>
          <a:p>
            <a:pPr>
              <a:buFont typeface="Wingdings" pitchFamily="2" charset="2"/>
              <a:buChar char="q"/>
            </a:pPr>
            <a:endParaRPr lang="en-US" sz="2400" dirty="0" smtClean="0"/>
          </a:p>
          <a:p>
            <a:pPr>
              <a:buFont typeface="Wingdings" pitchFamily="2" charset="2"/>
              <a:buChar char="q"/>
            </a:pPr>
            <a:endParaRPr lang="en-US" sz="2400" dirty="0" smtClean="0"/>
          </a:p>
          <a:p>
            <a:pPr>
              <a:buFont typeface="Wingdings" pitchFamily="2" charset="2"/>
              <a:buChar char="q"/>
            </a:pPr>
            <a:endParaRPr lang="en-US" sz="2400" dirty="0" smtClean="0"/>
          </a:p>
          <a:p>
            <a:pPr>
              <a:buFont typeface="Wingdings" pitchFamily="2" charset="2"/>
              <a:buChar char="q"/>
            </a:pPr>
            <a:endParaRPr lang="en-US" sz="2400" dirty="0" smtClean="0"/>
          </a:p>
          <a:p>
            <a:pPr>
              <a:buFont typeface="Wingdings" pitchFamily="2" charset="2"/>
              <a:buChar char="q"/>
            </a:pPr>
            <a:endParaRPr lang="en-US" sz="2400" dirty="0" smtClean="0"/>
          </a:p>
        </p:txBody>
      </p:sp>
      <p:sp>
        <p:nvSpPr>
          <p:cNvPr id="14" name="ZoneTexte 13"/>
          <p:cNvSpPr txBox="1"/>
          <p:nvPr/>
        </p:nvSpPr>
        <p:spPr>
          <a:xfrm>
            <a:off x="642910" y="2333685"/>
            <a:ext cx="8501090" cy="53860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FF0000"/>
                </a:solidFill>
              </a:rPr>
              <a:t>2-By Equation system method</a:t>
            </a:r>
          </a:p>
          <a:p>
            <a:pPr>
              <a:buFont typeface="Wingdings" pitchFamily="2" charset="2"/>
              <a:buChar char="Ø"/>
            </a:pPr>
            <a:r>
              <a:rPr lang="en-US" sz="2400" dirty="0" smtClean="0"/>
              <a:t>Language </a:t>
            </a:r>
            <a:r>
              <a:rPr lang="en-US" sz="2400" dirty="0" err="1" smtClean="0"/>
              <a:t>Lq</a:t>
            </a:r>
            <a:r>
              <a:rPr lang="en-US" sz="2400" dirty="0" smtClean="0"/>
              <a:t>:</a:t>
            </a:r>
          </a:p>
          <a:p>
            <a:pPr>
              <a:buFont typeface="Wingdings" pitchFamily="2" charset="2"/>
              <a:buChar char="Ø"/>
            </a:pPr>
            <a:r>
              <a:rPr lang="en-US" sz="2400" dirty="0" smtClean="0"/>
              <a:t>For each state q of the automaton A </a:t>
            </a:r>
          </a:p>
          <a:p>
            <a:pPr>
              <a:buFont typeface="Wingdings" pitchFamily="2" charset="2"/>
              <a:buChar char="Ø"/>
            </a:pPr>
            <a:endParaRPr lang="en-US" sz="2400" dirty="0" smtClean="0"/>
          </a:p>
          <a:p>
            <a:pPr>
              <a:buFont typeface="Wingdings" pitchFamily="2" charset="2"/>
              <a:buChar char="Ø"/>
            </a:pPr>
            <a:r>
              <a:rPr lang="en-US" sz="2400" dirty="0" smtClean="0"/>
              <a:t> We denote by   </a:t>
            </a:r>
            <a:r>
              <a:rPr lang="en-US" sz="2400" dirty="0" err="1" smtClean="0"/>
              <a:t>Lq</a:t>
            </a:r>
            <a:r>
              <a:rPr lang="en-US" sz="2400" dirty="0" smtClean="0"/>
              <a:t> the set of words w such that the calculus of A on w from q </a:t>
            </a:r>
            <a:r>
              <a:rPr lang="en-US" sz="2400" dirty="0" err="1" smtClean="0"/>
              <a:t>reachs</a:t>
            </a:r>
            <a:r>
              <a:rPr lang="en-US" sz="2400" dirty="0" smtClean="0"/>
              <a:t> to final state.</a:t>
            </a:r>
          </a:p>
          <a:p>
            <a:r>
              <a:rPr lang="en-US" sz="2400" dirty="0" smtClean="0"/>
              <a:t>Means </a:t>
            </a:r>
          </a:p>
          <a:p>
            <a:pPr>
              <a:buFont typeface="Wingdings" pitchFamily="2" charset="2"/>
              <a:buChar char="Ø"/>
            </a:pPr>
            <a:endParaRPr lang="en-US" sz="2400" b="1" dirty="0" smtClean="0">
              <a:solidFill>
                <a:srgbClr val="002060"/>
              </a:solidFill>
            </a:endParaRPr>
          </a:p>
          <a:p>
            <a:pPr>
              <a:buFont typeface="Wingdings" pitchFamily="2" charset="2"/>
              <a:buChar char="Ø"/>
            </a:pPr>
            <a:endParaRPr lang="en-US" sz="2400" b="1" dirty="0" smtClean="0">
              <a:solidFill>
                <a:srgbClr val="002060"/>
              </a:solidFill>
            </a:endParaRPr>
          </a:p>
          <a:p>
            <a:pPr>
              <a:buFont typeface="Wingdings" pitchFamily="2" charset="2"/>
              <a:buChar char="Ø"/>
            </a:pPr>
            <a:r>
              <a:rPr lang="en-US" sz="2400" dirty="0" smtClean="0"/>
              <a:t>Lq0=L(A)</a:t>
            </a:r>
          </a:p>
          <a:p>
            <a:pPr>
              <a:buFont typeface="Wingdings" pitchFamily="2" charset="2"/>
              <a:buChar char="Ø"/>
            </a:pPr>
            <a:endParaRPr lang="en-US" sz="2400" b="1" dirty="0" smtClean="0">
              <a:solidFill>
                <a:srgbClr val="002060"/>
              </a:solidFill>
            </a:endParaRPr>
          </a:p>
          <a:p>
            <a:pPr>
              <a:buFont typeface="Wingdings" pitchFamily="2" charset="2"/>
              <a:buChar char="Ø"/>
            </a:pPr>
            <a:endParaRPr lang="en-US" sz="2400" b="1" dirty="0" smtClean="0">
              <a:solidFill>
                <a:srgbClr val="002060"/>
              </a:solidFill>
            </a:endParaRPr>
          </a:p>
          <a:p>
            <a:pPr>
              <a:buFont typeface="Wingdings" pitchFamily="2" charset="2"/>
              <a:buChar char="Ø"/>
            </a:pPr>
            <a:endParaRPr lang="en-US" sz="2400" dirty="0" smtClean="0"/>
          </a:p>
          <a:p>
            <a:endParaRPr lang="en-US" sz="2400" dirty="0"/>
          </a:p>
        </p:txBody>
      </p:sp>
      <p:graphicFrame>
        <p:nvGraphicFramePr>
          <p:cNvPr id="642051" name="Object 3"/>
          <p:cNvGraphicFramePr>
            <a:graphicFrameLocks noChangeAspect="1"/>
          </p:cNvGraphicFramePr>
          <p:nvPr/>
        </p:nvGraphicFramePr>
        <p:xfrm>
          <a:off x="5643570" y="3286124"/>
          <a:ext cx="2301875" cy="349250"/>
        </p:xfrm>
        <a:graphic>
          <a:graphicData uri="http://schemas.openxmlformats.org/presentationml/2006/ole">
            <p:oleObj spid="_x0000_s642051" name="Équation" r:id="rId4" imgW="1193760" imgH="203040" progId="Equation.3">
              <p:embed/>
            </p:oleObj>
          </a:graphicData>
        </a:graphic>
      </p:graphicFrame>
      <p:graphicFrame>
        <p:nvGraphicFramePr>
          <p:cNvPr id="642052" name="Object 4"/>
          <p:cNvGraphicFramePr>
            <a:graphicFrameLocks noChangeAspect="1"/>
          </p:cNvGraphicFramePr>
          <p:nvPr/>
        </p:nvGraphicFramePr>
        <p:xfrm>
          <a:off x="766763" y="5099050"/>
          <a:ext cx="4627562" cy="438150"/>
        </p:xfrm>
        <a:graphic>
          <a:graphicData uri="http://schemas.openxmlformats.org/presentationml/2006/ole">
            <p:oleObj spid="_x0000_s642052" name="Équation" r:id="rId5" imgW="2400120" imgH="253800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0" y="0"/>
            <a:ext cx="9144000" cy="114298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600" b="1" dirty="0" smtClean="0">
              <a:solidFill>
                <a:schemeClr val="tx1"/>
              </a:solidFill>
            </a:endParaRPr>
          </a:p>
          <a:p>
            <a:r>
              <a:rPr lang="en-US" sz="3600" dirty="0" smtClean="0">
                <a:solidFill>
                  <a:srgbClr val="FF0000"/>
                </a:solidFill>
                <a:latin typeface="Arial Black" pitchFamily="34" charset="0"/>
              </a:rPr>
              <a:t>NFA to RE</a:t>
            </a:r>
            <a:r>
              <a:rPr lang="en-US" sz="3600" dirty="0" smtClean="0">
                <a:latin typeface="Arial Black" pitchFamily="34" charset="0"/>
              </a:rPr>
              <a:t>                 </a:t>
            </a:r>
            <a:endParaRPr lang="fr-FR" sz="3600" dirty="0" smtClean="0">
              <a:latin typeface="Arial Black" pitchFamily="34" charset="0"/>
            </a:endParaRPr>
          </a:p>
          <a:p>
            <a:pPr algn="ctr"/>
            <a:endParaRPr lang="fr-FR" sz="3600" b="1" dirty="0">
              <a:solidFill>
                <a:schemeClr val="tx1"/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Finite Automata</a:t>
            </a:r>
            <a:endParaRPr lang="fr-FR" dirty="0"/>
          </a:p>
        </p:txBody>
      </p:sp>
      <p:sp>
        <p:nvSpPr>
          <p:cNvPr id="8" name="Espace réservé du numéro de diapositive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2ED16-F0AF-4730-A104-06A3DEE0ECAB}" type="slidenum">
              <a:rPr lang="fr-FR" smtClean="0"/>
              <a:pPr/>
              <a:t>8</a:t>
            </a:fld>
            <a:endParaRPr lang="fr-FR" dirty="0"/>
          </a:p>
        </p:txBody>
      </p:sp>
      <p:sp>
        <p:nvSpPr>
          <p:cNvPr id="9" name="ZoneTexte 8"/>
          <p:cNvSpPr txBox="1"/>
          <p:nvPr/>
        </p:nvSpPr>
        <p:spPr>
          <a:xfrm>
            <a:off x="214282" y="1428736"/>
            <a:ext cx="892971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2400" dirty="0" smtClean="0"/>
          </a:p>
          <a:p>
            <a:pPr>
              <a:buFont typeface="Wingdings" pitchFamily="2" charset="2"/>
              <a:buChar char="q"/>
            </a:pPr>
            <a:endParaRPr lang="en-US" sz="2400" dirty="0" smtClean="0"/>
          </a:p>
          <a:p>
            <a:pPr>
              <a:buFont typeface="Wingdings" pitchFamily="2" charset="2"/>
              <a:buChar char="q"/>
            </a:pPr>
            <a:endParaRPr lang="en-US" sz="2400" dirty="0" smtClean="0"/>
          </a:p>
          <a:p>
            <a:pPr>
              <a:buFont typeface="Wingdings" pitchFamily="2" charset="2"/>
              <a:buChar char="q"/>
            </a:pPr>
            <a:endParaRPr lang="en-US" sz="2400" dirty="0" smtClean="0"/>
          </a:p>
          <a:p>
            <a:pPr>
              <a:buFont typeface="Wingdings" pitchFamily="2" charset="2"/>
              <a:buChar char="q"/>
            </a:pPr>
            <a:endParaRPr lang="en-US" sz="2400" dirty="0" smtClean="0"/>
          </a:p>
          <a:p>
            <a:pPr>
              <a:buFont typeface="Wingdings" pitchFamily="2" charset="2"/>
              <a:buChar char="q"/>
            </a:pPr>
            <a:endParaRPr lang="en-US" sz="2400" dirty="0" smtClean="0"/>
          </a:p>
        </p:txBody>
      </p:sp>
      <p:sp>
        <p:nvSpPr>
          <p:cNvPr id="14" name="ZoneTexte 13"/>
          <p:cNvSpPr txBox="1"/>
          <p:nvPr/>
        </p:nvSpPr>
        <p:spPr>
          <a:xfrm>
            <a:off x="642910" y="2333685"/>
            <a:ext cx="8501090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en-US" sz="2400" dirty="0" smtClean="0"/>
              <a:t>We suppose </a:t>
            </a:r>
          </a:p>
          <a:p>
            <a:r>
              <a:rPr lang="en-US" sz="2400" dirty="0" smtClean="0"/>
              <a:t>And  </a:t>
            </a:r>
          </a:p>
          <a:p>
            <a:pPr>
              <a:buFont typeface="Wingdings" pitchFamily="2" charset="2"/>
              <a:buChar char="Ø"/>
            </a:pPr>
            <a:endParaRPr lang="en-US" sz="2400" dirty="0" smtClean="0"/>
          </a:p>
          <a:p>
            <a:pPr>
              <a:buFont typeface="Wingdings" pitchFamily="2" charset="2"/>
              <a:buChar char="Ø"/>
            </a:pPr>
            <a:r>
              <a:rPr lang="en-US" sz="2400" dirty="0" smtClean="0"/>
              <a:t> IF </a:t>
            </a:r>
          </a:p>
          <a:p>
            <a:pPr>
              <a:buFont typeface="Wingdings" pitchFamily="2" charset="2"/>
              <a:buChar char="Ø"/>
            </a:pPr>
            <a:endParaRPr lang="en-US" sz="2400" dirty="0" smtClean="0"/>
          </a:p>
          <a:p>
            <a:pPr>
              <a:buFont typeface="Wingdings" pitchFamily="2" charset="2"/>
              <a:buChar char="Ø"/>
            </a:pPr>
            <a:endParaRPr lang="en-US" sz="2400" dirty="0" smtClean="0"/>
          </a:p>
          <a:p>
            <a:pPr>
              <a:buFont typeface="Wingdings" pitchFamily="2" charset="2"/>
              <a:buChar char="Ø"/>
            </a:pPr>
            <a:r>
              <a:rPr lang="en-US" sz="2400" dirty="0" smtClean="0"/>
              <a:t>If</a:t>
            </a:r>
            <a:endParaRPr lang="fr-FR" sz="2400" dirty="0" smtClean="0"/>
          </a:p>
          <a:p>
            <a:pPr>
              <a:buFont typeface="Wingdings" pitchFamily="2" charset="2"/>
              <a:buChar char="Ø"/>
            </a:pPr>
            <a:endParaRPr lang="fr-FR" sz="2400" b="1" dirty="0" smtClean="0">
              <a:solidFill>
                <a:srgbClr val="002060"/>
              </a:solidFill>
            </a:endParaRPr>
          </a:p>
          <a:p>
            <a:pPr>
              <a:buFont typeface="Wingdings" pitchFamily="2" charset="2"/>
              <a:buChar char="Ø"/>
            </a:pPr>
            <a:endParaRPr lang="fr-FR" sz="2400" b="1" dirty="0" smtClean="0">
              <a:solidFill>
                <a:srgbClr val="002060"/>
              </a:solidFill>
            </a:endParaRPr>
          </a:p>
          <a:p>
            <a:endParaRPr lang="fr-FR" sz="2400" dirty="0" smtClean="0"/>
          </a:p>
          <a:p>
            <a:pPr>
              <a:buFont typeface="Wingdings" pitchFamily="2" charset="2"/>
              <a:buChar char="Ø"/>
            </a:pPr>
            <a:endParaRPr lang="fr-FR" sz="2400" b="1" dirty="0" smtClean="0">
              <a:solidFill>
                <a:srgbClr val="002060"/>
              </a:solidFill>
            </a:endParaRPr>
          </a:p>
          <a:p>
            <a:pPr>
              <a:buFont typeface="Wingdings" pitchFamily="2" charset="2"/>
              <a:buChar char="Ø"/>
            </a:pPr>
            <a:endParaRPr lang="fr-FR" sz="2400" b="1" dirty="0" smtClean="0">
              <a:solidFill>
                <a:srgbClr val="002060"/>
              </a:solidFill>
            </a:endParaRPr>
          </a:p>
          <a:p>
            <a:pPr>
              <a:buFont typeface="Wingdings" pitchFamily="2" charset="2"/>
              <a:buChar char="Ø"/>
            </a:pPr>
            <a:endParaRPr lang="en-US" sz="2400" dirty="0" smtClean="0"/>
          </a:p>
          <a:p>
            <a:endParaRPr lang="en-US" sz="2400" dirty="0"/>
          </a:p>
        </p:txBody>
      </p:sp>
      <p:graphicFrame>
        <p:nvGraphicFramePr>
          <p:cNvPr id="642051" name="Object 3"/>
          <p:cNvGraphicFramePr>
            <a:graphicFrameLocks noChangeAspect="1"/>
          </p:cNvGraphicFramePr>
          <p:nvPr/>
        </p:nvGraphicFramePr>
        <p:xfrm>
          <a:off x="1500166" y="3500438"/>
          <a:ext cx="2620963" cy="349250"/>
        </p:xfrm>
        <a:graphic>
          <a:graphicData uri="http://schemas.openxmlformats.org/presentationml/2006/ole">
            <p:oleObj spid="_x0000_s658434" name="Équation" r:id="rId4" imgW="1358640" imgH="203040" progId="Equation.3">
              <p:embed/>
            </p:oleObj>
          </a:graphicData>
        </a:graphic>
      </p:graphicFrame>
      <p:graphicFrame>
        <p:nvGraphicFramePr>
          <p:cNvPr id="658436" name="Object 4"/>
          <p:cNvGraphicFramePr>
            <a:graphicFrameLocks noChangeAspect="1"/>
          </p:cNvGraphicFramePr>
          <p:nvPr/>
        </p:nvGraphicFramePr>
        <p:xfrm>
          <a:off x="2928926" y="2357430"/>
          <a:ext cx="1150938" cy="373063"/>
        </p:xfrm>
        <a:graphic>
          <a:graphicData uri="http://schemas.openxmlformats.org/presentationml/2006/ole">
            <p:oleObj spid="_x0000_s658436" name="Équation" r:id="rId5" imgW="596880" imgH="215640" progId="Equation.3">
              <p:embed/>
            </p:oleObj>
          </a:graphicData>
        </a:graphic>
      </p:graphicFrame>
      <p:graphicFrame>
        <p:nvGraphicFramePr>
          <p:cNvPr id="658437" name="Object 4"/>
          <p:cNvGraphicFramePr>
            <a:graphicFrameLocks noChangeAspect="1"/>
          </p:cNvGraphicFramePr>
          <p:nvPr/>
        </p:nvGraphicFramePr>
        <p:xfrm>
          <a:off x="2071670" y="2928934"/>
          <a:ext cx="2741612" cy="350837"/>
        </p:xfrm>
        <a:graphic>
          <a:graphicData uri="http://schemas.openxmlformats.org/presentationml/2006/ole">
            <p:oleObj spid="_x0000_s658437" name="Équation" r:id="rId6" imgW="1422360" imgH="203040" progId="Equation.3">
              <p:embed/>
            </p:oleObj>
          </a:graphicData>
        </a:graphic>
      </p:graphicFrame>
      <p:graphicFrame>
        <p:nvGraphicFramePr>
          <p:cNvPr id="658438" name="Object 3"/>
          <p:cNvGraphicFramePr>
            <a:graphicFrameLocks noChangeAspect="1"/>
          </p:cNvGraphicFramePr>
          <p:nvPr/>
        </p:nvGraphicFramePr>
        <p:xfrm>
          <a:off x="4203724" y="3500438"/>
          <a:ext cx="3797300" cy="349250"/>
        </p:xfrm>
        <a:graphic>
          <a:graphicData uri="http://schemas.openxmlformats.org/presentationml/2006/ole">
            <p:oleObj spid="_x0000_s658438" name="Équation" r:id="rId7" imgW="1968480" imgH="203040" progId="Equation.3">
              <p:embed/>
            </p:oleObj>
          </a:graphicData>
        </a:graphic>
      </p:graphicFrame>
      <p:graphicFrame>
        <p:nvGraphicFramePr>
          <p:cNvPr id="658439" name="Object 7"/>
          <p:cNvGraphicFramePr>
            <a:graphicFrameLocks noChangeAspect="1"/>
          </p:cNvGraphicFramePr>
          <p:nvPr/>
        </p:nvGraphicFramePr>
        <p:xfrm>
          <a:off x="2214546" y="4071942"/>
          <a:ext cx="2464634" cy="428632"/>
        </p:xfrm>
        <a:graphic>
          <a:graphicData uri="http://schemas.openxmlformats.org/presentationml/2006/ole">
            <p:oleObj spid="_x0000_s658439" name="Équation" r:id="rId8" imgW="1168200" imgH="203040" progId="Equation.3">
              <p:embed/>
            </p:oleObj>
          </a:graphicData>
        </a:graphic>
      </p:graphicFrame>
      <p:graphicFrame>
        <p:nvGraphicFramePr>
          <p:cNvPr id="658440" name="Object 8"/>
          <p:cNvGraphicFramePr>
            <a:graphicFrameLocks noChangeAspect="1"/>
          </p:cNvGraphicFramePr>
          <p:nvPr/>
        </p:nvGraphicFramePr>
        <p:xfrm>
          <a:off x="1571604" y="4500570"/>
          <a:ext cx="3967162" cy="455613"/>
        </p:xfrm>
        <a:graphic>
          <a:graphicData uri="http://schemas.openxmlformats.org/presentationml/2006/ole">
            <p:oleObj spid="_x0000_s658440" name="Équation" r:id="rId9" imgW="1879560" imgH="215640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0" y="0"/>
            <a:ext cx="9144000" cy="114298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600" b="1" dirty="0" smtClean="0">
              <a:solidFill>
                <a:schemeClr val="tx1"/>
              </a:solidFill>
            </a:endParaRPr>
          </a:p>
          <a:p>
            <a:r>
              <a:rPr lang="en-US" sz="3600" dirty="0" smtClean="0">
                <a:solidFill>
                  <a:srgbClr val="FF0000"/>
                </a:solidFill>
                <a:latin typeface="Arial Black" pitchFamily="34" charset="0"/>
              </a:rPr>
              <a:t>NFA to RE</a:t>
            </a:r>
            <a:r>
              <a:rPr lang="en-US" sz="3600" dirty="0" smtClean="0">
                <a:latin typeface="Arial Black" pitchFamily="34" charset="0"/>
              </a:rPr>
              <a:t>                 </a:t>
            </a:r>
            <a:endParaRPr lang="fr-FR" sz="3600" dirty="0" smtClean="0">
              <a:latin typeface="Arial Black" pitchFamily="34" charset="0"/>
            </a:endParaRPr>
          </a:p>
          <a:p>
            <a:pPr algn="ctr"/>
            <a:endParaRPr lang="fr-FR" sz="3600" b="1" dirty="0">
              <a:solidFill>
                <a:schemeClr val="tx1"/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Finite Automata</a:t>
            </a:r>
            <a:endParaRPr lang="fr-FR" dirty="0"/>
          </a:p>
        </p:txBody>
      </p:sp>
      <p:sp>
        <p:nvSpPr>
          <p:cNvPr id="8" name="Espace réservé du numéro de diapositive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2ED16-F0AF-4730-A104-06A3DEE0ECAB}" type="slidenum">
              <a:rPr lang="fr-FR" smtClean="0"/>
              <a:pPr/>
              <a:t>9</a:t>
            </a:fld>
            <a:endParaRPr lang="fr-FR" dirty="0"/>
          </a:p>
        </p:txBody>
      </p:sp>
      <p:sp>
        <p:nvSpPr>
          <p:cNvPr id="9" name="ZoneTexte 8"/>
          <p:cNvSpPr txBox="1"/>
          <p:nvPr/>
        </p:nvSpPr>
        <p:spPr>
          <a:xfrm>
            <a:off x="214282" y="1428736"/>
            <a:ext cx="892971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2400" dirty="0" smtClean="0"/>
          </a:p>
          <a:p>
            <a:pPr>
              <a:buFont typeface="Wingdings" pitchFamily="2" charset="2"/>
              <a:buChar char="q"/>
            </a:pPr>
            <a:endParaRPr lang="en-US" sz="2400" dirty="0" smtClean="0"/>
          </a:p>
          <a:p>
            <a:pPr>
              <a:buFont typeface="Wingdings" pitchFamily="2" charset="2"/>
              <a:buChar char="q"/>
            </a:pPr>
            <a:endParaRPr lang="en-US" sz="2400" dirty="0" smtClean="0"/>
          </a:p>
          <a:p>
            <a:pPr>
              <a:buFont typeface="Wingdings" pitchFamily="2" charset="2"/>
              <a:buChar char="q"/>
            </a:pPr>
            <a:endParaRPr lang="en-US" sz="2400" dirty="0" smtClean="0"/>
          </a:p>
          <a:p>
            <a:pPr>
              <a:buFont typeface="Wingdings" pitchFamily="2" charset="2"/>
              <a:buChar char="q"/>
            </a:pPr>
            <a:endParaRPr lang="en-US" sz="2400" dirty="0" smtClean="0"/>
          </a:p>
          <a:p>
            <a:pPr>
              <a:buFont typeface="Wingdings" pitchFamily="2" charset="2"/>
              <a:buChar char="q"/>
            </a:pPr>
            <a:endParaRPr lang="en-US" sz="2400" dirty="0" smtClean="0"/>
          </a:p>
        </p:txBody>
      </p:sp>
      <p:sp>
        <p:nvSpPr>
          <p:cNvPr id="14" name="ZoneTexte 13"/>
          <p:cNvSpPr txBox="1"/>
          <p:nvPr/>
        </p:nvSpPr>
        <p:spPr>
          <a:xfrm>
            <a:off x="642910" y="2333685"/>
            <a:ext cx="850109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We denote by </a:t>
            </a:r>
            <a:r>
              <a:rPr lang="en-US" sz="2400" dirty="0" err="1" smtClean="0"/>
              <a:t>Xp</a:t>
            </a:r>
            <a:r>
              <a:rPr lang="en-US" sz="2400" dirty="0" smtClean="0"/>
              <a:t> the regular expression denotes </a:t>
            </a:r>
            <a:r>
              <a:rPr lang="en-US" sz="2400" dirty="0" err="1" smtClean="0"/>
              <a:t>Lp</a:t>
            </a:r>
            <a:r>
              <a:rPr lang="en-US" sz="2400" dirty="0" smtClean="0"/>
              <a:t>:</a:t>
            </a:r>
          </a:p>
          <a:p>
            <a:endParaRPr lang="en-US" sz="2400" dirty="0" smtClean="0"/>
          </a:p>
          <a:p>
            <a:endParaRPr lang="en-US" sz="2400" dirty="0" smtClean="0"/>
          </a:p>
          <a:p>
            <a:endParaRPr lang="en-US" sz="2400" dirty="0" smtClean="0"/>
          </a:p>
          <a:p>
            <a:endParaRPr lang="en-US" sz="2400" dirty="0" smtClean="0"/>
          </a:p>
          <a:p>
            <a:endParaRPr lang="en-US" sz="2400" dirty="0" smtClean="0"/>
          </a:p>
          <a:p>
            <a:r>
              <a:rPr lang="en-US" sz="2400" dirty="0" smtClean="0"/>
              <a:t>Example:</a:t>
            </a:r>
          </a:p>
          <a:p>
            <a:pPr>
              <a:buFont typeface="Wingdings" pitchFamily="2" charset="2"/>
              <a:buChar char="Ø"/>
            </a:pPr>
            <a:endParaRPr lang="fr-FR" sz="2400" b="1" dirty="0" smtClean="0">
              <a:solidFill>
                <a:srgbClr val="002060"/>
              </a:solidFill>
            </a:endParaRPr>
          </a:p>
        </p:txBody>
      </p:sp>
      <p:graphicFrame>
        <p:nvGraphicFramePr>
          <p:cNvPr id="642051" name="Object 3"/>
          <p:cNvGraphicFramePr>
            <a:graphicFrameLocks noChangeAspect="1"/>
          </p:cNvGraphicFramePr>
          <p:nvPr/>
        </p:nvGraphicFramePr>
        <p:xfrm>
          <a:off x="766763" y="3143250"/>
          <a:ext cx="2913062" cy="349250"/>
        </p:xfrm>
        <a:graphic>
          <a:graphicData uri="http://schemas.openxmlformats.org/presentationml/2006/ole">
            <p:oleObj spid="_x0000_s643074" name="Équation" r:id="rId4" imgW="1511280" imgH="203040" progId="Equation.3">
              <p:embed/>
            </p:oleObj>
          </a:graphicData>
        </a:graphic>
      </p:graphicFrame>
      <p:graphicFrame>
        <p:nvGraphicFramePr>
          <p:cNvPr id="643076" name="Object 3"/>
          <p:cNvGraphicFramePr>
            <a:graphicFrameLocks noChangeAspect="1"/>
          </p:cNvGraphicFramePr>
          <p:nvPr/>
        </p:nvGraphicFramePr>
        <p:xfrm>
          <a:off x="785786" y="3643313"/>
          <a:ext cx="3328988" cy="349250"/>
        </p:xfrm>
        <a:graphic>
          <a:graphicData uri="http://schemas.openxmlformats.org/presentationml/2006/ole">
            <p:oleObj spid="_x0000_s643076" name="Équation" r:id="rId5" imgW="1726920" imgH="203040" progId="Equation.3">
              <p:embed/>
            </p:oleObj>
          </a:graphicData>
        </a:graphic>
      </p:graphicFrame>
      <p:pic>
        <p:nvPicPr>
          <p:cNvPr id="10" name="Picture 7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214546" y="4857760"/>
            <a:ext cx="4114800" cy="166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11960630</TotalTime>
  <Words>230</Words>
  <Application>Microsoft Office PowerPoint</Application>
  <PresentationFormat>Affichage à l'écran (4:3)</PresentationFormat>
  <Paragraphs>137</Paragraphs>
  <Slides>11</Slides>
  <Notes>11</Notes>
  <HiddenSlides>0</HiddenSlides>
  <MMClips>0</MMClips>
  <ScaleCrop>false</ScaleCrop>
  <HeadingPairs>
    <vt:vector size="6" baseType="variant">
      <vt:variant>
        <vt:lpstr>Thème</vt:lpstr>
      </vt:variant>
      <vt:variant>
        <vt:i4>1</vt:i4>
      </vt:variant>
      <vt:variant>
        <vt:lpstr>Serveurs OLE incorporés</vt:lpstr>
      </vt:variant>
      <vt:variant>
        <vt:i4>1</vt:i4>
      </vt:variant>
      <vt:variant>
        <vt:lpstr>Titres des diapositives</vt:lpstr>
      </vt:variant>
      <vt:variant>
        <vt:i4>11</vt:i4>
      </vt:variant>
    </vt:vector>
  </HeadingPairs>
  <TitlesOfParts>
    <vt:vector size="13" baseType="lpstr">
      <vt:lpstr>Thème Office</vt:lpstr>
      <vt:lpstr>Équation</vt:lpstr>
      <vt:lpstr>Diapositive 1</vt:lpstr>
      <vt:lpstr>Diapositive 2</vt:lpstr>
      <vt:lpstr>Diapositive 3</vt:lpstr>
      <vt:lpstr>Diapositive 4</vt:lpstr>
      <vt:lpstr>Diapositive 5</vt:lpstr>
      <vt:lpstr>Diapositive 6</vt:lpstr>
      <vt:lpstr>Diapositive 7</vt:lpstr>
      <vt:lpstr>Diapositive 8</vt:lpstr>
      <vt:lpstr>Diapositive 9</vt:lpstr>
      <vt:lpstr>Diapositive 10</vt:lpstr>
      <vt:lpstr>Diapositive 11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sanad</dc:creator>
  <cp:lastModifiedBy>INFO PRO</cp:lastModifiedBy>
  <cp:revision>1266</cp:revision>
  <dcterms:created xsi:type="dcterms:W3CDTF">2024-08-26T07:45:58Z</dcterms:created>
  <dcterms:modified xsi:type="dcterms:W3CDTF">2026-04-14T09:04:48Z</dcterms:modified>
</cp:coreProperties>
</file>