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88" r:id="rId3"/>
    <p:sldId id="389" r:id="rId4"/>
    <p:sldId id="390" r:id="rId5"/>
    <p:sldId id="391" r:id="rId6"/>
    <p:sldId id="392" r:id="rId7"/>
    <p:sldId id="393" r:id="rId8"/>
    <p:sldId id="394" r:id="rId9"/>
    <p:sldId id="395" r:id="rId10"/>
    <p:sldId id="396" r:id="rId11"/>
    <p:sldId id="397" r:id="rId12"/>
    <p:sldId id="401" r:id="rId13"/>
    <p:sldId id="399" r:id="rId14"/>
    <p:sldId id="400" r:id="rId15"/>
    <p:sldId id="402" r:id="rId16"/>
    <p:sldId id="403" r:id="rId17"/>
    <p:sldId id="404" r:id="rId18"/>
    <p:sldId id="405" r:id="rId19"/>
    <p:sldId id="406" r:id="rId20"/>
    <p:sldId id="407" r:id="rId21"/>
    <p:sldId id="408" r:id="rId22"/>
    <p:sldId id="409" r:id="rId23"/>
    <p:sldId id="410" r:id="rId24"/>
    <p:sldId id="411" r:id="rId25"/>
    <p:sldId id="412" r:id="rId26"/>
    <p:sldId id="413" r:id="rId27"/>
    <p:sldId id="414" r:id="rId28"/>
    <p:sldId id="416" r:id="rId29"/>
    <p:sldId id="415" r:id="rId30"/>
    <p:sldId id="417" r:id="rId31"/>
    <p:sldId id="419" r:id="rId32"/>
    <p:sldId id="420" r:id="rId33"/>
    <p:sldId id="421" r:id="rId3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1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8FAC4-7735-4CD6-8AA1-6AFE280DCB1C}" type="datetimeFigureOut">
              <a:rPr lang="fr-FR" smtClean="0"/>
              <a:pPr/>
              <a:t>18/04/2026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8F26-1B5B-4F12-A57A-7F27F6966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622B-8060-4902-B526-D9143DED7CD5}" type="datetimeFigureOut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BA369-A034-44FA-93AE-568C583A5EC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D07B-4AE6-450B-B4D5-60103BCD4981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CDE48-3D2B-4E31-B154-FA1E49C62B2D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DBFCD-645C-488B-BAAE-D5E908E6012C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6848-273F-49D6-89FA-186D217918D4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7E5A-C695-43D1-A879-76D26DFAC2B0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B167-116A-4769-8E15-2E44CE47855B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9230-3B84-41B0-935C-228936BB9044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514-1AD8-452A-9B13-204B587437E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CFF2-AAB6-494E-8326-F9E8E10F5598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0794-ABEC-4C5F-8AF8-F1E04DFB871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9D8-8B7A-4521-BCC1-56F097E20F45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D447-25D7-42DE-BBBA-A93B71EA6E63}" type="datetime1">
              <a:rPr lang="fr-FR" smtClean="0"/>
              <a:pPr/>
              <a:t>18/04/2026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5.png"/><Relationship Id="rId4" Type="http://schemas.openxmlformats.org/officeDocument/2006/relationships/oleObject" Target="../embeddings/oleObject2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2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3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3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3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oleObject" Target="../embeddings/oleObject3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3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36.bin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41.bin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4" Type="http://schemas.openxmlformats.org/officeDocument/2006/relationships/oleObject" Target="../embeddings/oleObject42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4" Type="http://schemas.openxmlformats.org/officeDocument/2006/relationships/oleObject" Target="../embeddings/oleObject43.bin"/><Relationship Id="rId9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43.png"/><Relationship Id="rId4" Type="http://schemas.openxmlformats.org/officeDocument/2006/relationships/oleObject" Target="../embeddings/oleObject46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14488"/>
            <a:ext cx="9144000" cy="1428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8055" y="142852"/>
            <a:ext cx="88359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  <a:latin typeface="Arial Black" pitchFamily="34" charset="0"/>
              </a:rPr>
              <a:t>Finite automata</a:t>
            </a:r>
          </a:p>
          <a:p>
            <a:r>
              <a:rPr lang="en-US" sz="3600" dirty="0" err="1" smtClean="0">
                <a:solidFill>
                  <a:srgbClr val="FF0000"/>
                </a:solidFill>
                <a:latin typeface="Arial Black" pitchFamily="34" charset="0"/>
              </a:rPr>
              <a:t>Determinization&amp;minimization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endParaRPr lang="fr-FR" sz="3600" dirty="0">
              <a:latin typeface="Arial Black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58" y="6000768"/>
            <a:ext cx="3100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 Rounded MT Bold" pitchFamily="34" charset="0"/>
              </a:rPr>
              <a:t>  MOHAMED BAHACHE </a:t>
            </a:r>
            <a:endParaRPr lang="fr-FR" sz="2000" dirty="0">
              <a:latin typeface="Arial Rounded MT Bol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2437" y="2571744"/>
            <a:ext cx="635699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Rounded MT Bold" pitchFamily="34" charset="0"/>
              </a:rPr>
              <a:t>University</a:t>
            </a:r>
            <a:r>
              <a:rPr lang="fr-FR" sz="2400" dirty="0" smtClean="0">
                <a:latin typeface="Arial Rounded MT Bold" pitchFamily="34" charset="0"/>
              </a:rPr>
              <a:t> of M’</a:t>
            </a:r>
            <a:r>
              <a:rPr lang="fr-FR" sz="2400" dirty="0" err="1" smtClean="0">
                <a:latin typeface="Arial Rounded MT Bold" pitchFamily="34" charset="0"/>
              </a:rPr>
              <a:t>sila</a:t>
            </a:r>
            <a:endParaRPr lang="fr-FR" sz="2400" dirty="0" smtClean="0">
              <a:latin typeface="Arial Rounded MT Bold" pitchFamily="34" charset="0"/>
            </a:endParaRP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Faculty of Mathematics and informatics </a:t>
            </a: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Computer science department 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L2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2025/2026</a:t>
            </a:r>
            <a:endParaRPr lang="fr-FR" sz="2400" dirty="0" smtClean="0">
              <a:latin typeface="Arial Rounded MT Bold" pitchFamily="34" charset="0"/>
            </a:endParaRPr>
          </a:p>
          <a:p>
            <a:endParaRPr lang="fr-FR" sz="2400" dirty="0" smtClean="0">
              <a:latin typeface="Arial Rounded MT Bold" pitchFamily="34" charset="0"/>
            </a:endParaRPr>
          </a:p>
          <a:p>
            <a:r>
              <a:rPr lang="fr-FR" sz="2400" dirty="0" smtClean="0">
                <a:latin typeface="Arial Rounded MT Bold" pitchFamily="34" charset="0"/>
              </a:rPr>
              <a:t>   </a:t>
            </a:r>
            <a:endParaRPr lang="fr-FR" sz="2400" dirty="0">
              <a:latin typeface="Arial Rounded MT Bold" pitchFamily="34" charset="0"/>
            </a:endParaRPr>
          </a:p>
        </p:txBody>
      </p:sp>
      <p:pic>
        <p:nvPicPr>
          <p:cNvPr id="10" name="Image 9" descr="s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714356"/>
            <a:ext cx="842961" cy="861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without</a:t>
            </a:r>
            <a:r>
              <a:rPr lang="fr-FR" sz="2400" dirty="0" smtClean="0"/>
              <a:t>                                 )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err="1" smtClean="0"/>
              <a:t>Example</a:t>
            </a: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This </a:t>
            </a:r>
            <a:r>
              <a:rPr lang="fr-FR" sz="2400" dirty="0" err="1" smtClean="0"/>
              <a:t>is</a:t>
            </a:r>
            <a:r>
              <a:rPr lang="fr-FR" sz="2400" dirty="0" smtClean="0"/>
              <a:t> an NFA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S(q0,a)={q0,q1}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S( q1,b)={q1,q2}</a:t>
            </a:r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04834" name="Équation" r:id="rId4" imgW="850680" imgH="164880" progId="Equation.3">
              <p:embed/>
            </p:oleObj>
          </a:graphicData>
        </a:graphic>
      </p:graphicFrame>
      <p:pic>
        <p:nvPicPr>
          <p:cNvPr id="5048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2357430"/>
            <a:ext cx="5534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without</a:t>
            </a:r>
            <a:r>
              <a:rPr lang="fr-FR" sz="2400" dirty="0" smtClean="0"/>
              <a:t>                                 )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err="1" smtClean="0"/>
              <a:t>Example</a:t>
            </a: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05858" name="Équation" r:id="rId4" imgW="850680" imgH="164880" progId="Equation.3">
              <p:embed/>
            </p:oleObj>
          </a:graphicData>
        </a:graphic>
      </p:graphicFrame>
      <p:pic>
        <p:nvPicPr>
          <p:cNvPr id="5048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2357430"/>
            <a:ext cx="5534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928662" y="4000504"/>
          <a:ext cx="37147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1428760"/>
                <a:gridCol w="142876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05859" name="Object 3"/>
          <p:cNvGraphicFramePr>
            <a:graphicFrameLocks noChangeAspect="1"/>
          </p:cNvGraphicFramePr>
          <p:nvPr/>
        </p:nvGraphicFramePr>
        <p:xfrm>
          <a:off x="1000100" y="4000504"/>
          <a:ext cx="315913" cy="360362"/>
        </p:xfrm>
        <a:graphic>
          <a:graphicData uri="http://schemas.openxmlformats.org/presentationml/2006/ole">
            <p:oleObj spid="_x0000_s505859" name="Équation" r:id="rId6" imgW="13968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without</a:t>
            </a:r>
            <a:r>
              <a:rPr lang="fr-FR" sz="2400" dirty="0" smtClean="0"/>
              <a:t>                                 )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err="1" smtClean="0"/>
              <a:t>Example</a:t>
            </a: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09954" name="Équation" r:id="rId4" imgW="850680" imgH="164880" progId="Equation.3">
              <p:embed/>
            </p:oleObj>
          </a:graphicData>
        </a:graphic>
      </p:graphicFrame>
      <p:pic>
        <p:nvPicPr>
          <p:cNvPr id="5048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2357430"/>
            <a:ext cx="5534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928662" y="4000504"/>
          <a:ext cx="407196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913"/>
                <a:gridCol w="1566141"/>
                <a:gridCol w="1252913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05859" name="Object 3"/>
          <p:cNvGraphicFramePr>
            <a:graphicFrameLocks noChangeAspect="1"/>
          </p:cNvGraphicFramePr>
          <p:nvPr/>
        </p:nvGraphicFramePr>
        <p:xfrm>
          <a:off x="1000100" y="4000504"/>
          <a:ext cx="315913" cy="360362"/>
        </p:xfrm>
        <a:graphic>
          <a:graphicData uri="http://schemas.openxmlformats.org/presentationml/2006/ole">
            <p:oleObj spid="_x0000_s509955" name="Équation" r:id="rId6" imgW="13968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without</a:t>
            </a:r>
            <a:r>
              <a:rPr lang="fr-FR" sz="2400" dirty="0" smtClean="0"/>
              <a:t>                                 )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err="1" smtClean="0"/>
              <a:t>Example</a:t>
            </a: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07906" name="Équation" r:id="rId4" imgW="850680" imgH="164880" progId="Equation.3">
              <p:embed/>
            </p:oleObj>
          </a:graphicData>
        </a:graphic>
      </p:graphicFrame>
      <p:pic>
        <p:nvPicPr>
          <p:cNvPr id="5048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2357430"/>
            <a:ext cx="5534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928662" y="4000504"/>
          <a:ext cx="37147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1428760"/>
                <a:gridCol w="142876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{q0,q1,q2}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05859" name="Object 3"/>
          <p:cNvGraphicFramePr>
            <a:graphicFrameLocks noChangeAspect="1"/>
          </p:cNvGraphicFramePr>
          <p:nvPr/>
        </p:nvGraphicFramePr>
        <p:xfrm>
          <a:off x="1000100" y="4000504"/>
          <a:ext cx="315913" cy="360362"/>
        </p:xfrm>
        <a:graphic>
          <a:graphicData uri="http://schemas.openxmlformats.org/presentationml/2006/ole">
            <p:oleObj spid="_x0000_s507907" name="Équation" r:id="rId6" imgW="13968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without</a:t>
            </a:r>
            <a:r>
              <a:rPr lang="fr-FR" sz="2400" dirty="0" smtClean="0"/>
              <a:t>                                 )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err="1" smtClean="0"/>
              <a:t>Example</a:t>
            </a: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08930" name="Équation" r:id="rId4" imgW="850680" imgH="164880" progId="Equation.3">
              <p:embed/>
            </p:oleObj>
          </a:graphicData>
        </a:graphic>
      </p:graphicFrame>
      <p:pic>
        <p:nvPicPr>
          <p:cNvPr id="5048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2357430"/>
            <a:ext cx="5534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928662" y="4000504"/>
          <a:ext cx="37147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1143008"/>
                <a:gridCol w="1214446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{q0,q1,q2}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{q0,q1,q2}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{q0,q1,q2}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05859" name="Object 3"/>
          <p:cNvGraphicFramePr>
            <a:graphicFrameLocks noChangeAspect="1"/>
          </p:cNvGraphicFramePr>
          <p:nvPr/>
        </p:nvGraphicFramePr>
        <p:xfrm>
          <a:off x="1000100" y="4000504"/>
          <a:ext cx="315913" cy="360362"/>
        </p:xfrm>
        <a:graphic>
          <a:graphicData uri="http://schemas.openxmlformats.org/presentationml/2006/ole">
            <p:oleObj spid="_x0000_s508931" name="Équation" r:id="rId6" imgW="13968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without</a:t>
            </a:r>
            <a:r>
              <a:rPr lang="fr-FR" sz="2400" dirty="0" smtClean="0"/>
              <a:t>                                 )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err="1" smtClean="0"/>
              <a:t>Example</a:t>
            </a: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10978" name="Équation" r:id="rId4" imgW="850680" imgH="164880" progId="Equation.3">
              <p:embed/>
            </p:oleObj>
          </a:graphicData>
        </a:graphic>
      </p:graphicFrame>
      <p:pic>
        <p:nvPicPr>
          <p:cNvPr id="5048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81247" y="1785926"/>
            <a:ext cx="55340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786050" y="3214686"/>
          <a:ext cx="37147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1143008"/>
                <a:gridCol w="1214446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{q0,q1,q2}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{q0,q1,q2}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{q0,q1,q2}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05859" name="Object 3"/>
          <p:cNvGraphicFramePr>
            <a:graphicFrameLocks noChangeAspect="1"/>
          </p:cNvGraphicFramePr>
          <p:nvPr/>
        </p:nvGraphicFramePr>
        <p:xfrm>
          <a:off x="3000364" y="3214686"/>
          <a:ext cx="315913" cy="360362"/>
        </p:xfrm>
        <a:graphic>
          <a:graphicData uri="http://schemas.openxmlformats.org/presentationml/2006/ole">
            <p:oleObj spid="_x0000_s510979" name="Équation" r:id="rId6" imgW="139680" imgH="177480" progId="Equation.3">
              <p:embed/>
            </p:oleObj>
          </a:graphicData>
        </a:graphic>
      </p:graphicFrame>
      <p:pic>
        <p:nvPicPr>
          <p:cNvPr id="510980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00166" y="4714874"/>
            <a:ext cx="6817181" cy="2143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en-US" sz="2400" smtClean="0"/>
              <a:t> Determinisation (automaton with                                 )</a:t>
            </a:r>
          </a:p>
          <a:p>
            <a:pPr lvl="1"/>
            <a:r>
              <a:rPr lang="en-US" sz="2400" smtClean="0">
                <a:solidFill>
                  <a:srgbClr val="C00000"/>
                </a:solidFill>
              </a:rPr>
              <a:t>Remark:</a:t>
            </a:r>
          </a:p>
          <a:p>
            <a:pPr lvl="1"/>
            <a:r>
              <a:rPr lang="en-US" sz="2400" smtClean="0">
                <a:solidFill>
                  <a:srgbClr val="C00000"/>
                </a:solidFill>
              </a:rPr>
              <a:t>The idea is the same but rather we take  a state we take </a:t>
            </a:r>
          </a:p>
          <a:p>
            <a:pPr lvl="1"/>
            <a:r>
              <a:rPr lang="en-US" sz="2400" smtClean="0">
                <a:solidFill>
                  <a:srgbClr val="C00000"/>
                </a:solidFill>
              </a:rPr>
              <a:t>The                            of that state</a:t>
            </a:r>
            <a:r>
              <a:rPr lang="en-US" sz="2400" smtClean="0"/>
              <a:t>.</a:t>
            </a:r>
          </a:p>
          <a:p>
            <a:pPr lvl="1"/>
            <a:endParaRPr lang="en-US" sz="2400" smtClean="0"/>
          </a:p>
          <a:p>
            <a:pPr lvl="1">
              <a:buFont typeface="Wingdings" pitchFamily="2" charset="2"/>
              <a:buChar char="Ø"/>
            </a:pPr>
            <a:endParaRPr lang="en-US" sz="2400" smtClean="0"/>
          </a:p>
          <a:p>
            <a:pPr lvl="1">
              <a:buFont typeface="Wingdings" pitchFamily="2" charset="2"/>
              <a:buChar char="Ø"/>
            </a:pPr>
            <a:endParaRPr lang="en-US" sz="2400" smtClean="0"/>
          </a:p>
          <a:p>
            <a:pPr lvl="1">
              <a:buFont typeface="Wingdings" pitchFamily="2" charset="2"/>
              <a:buChar char="Ø"/>
            </a:pPr>
            <a:endParaRPr lang="en-US" sz="2400" smtClean="0"/>
          </a:p>
          <a:p>
            <a:pPr lvl="1">
              <a:buFont typeface="Wingdings" pitchFamily="2" charset="2"/>
              <a:buChar char="Ø"/>
            </a:pPr>
            <a:endParaRPr lang="en-US" sz="2400" smtClean="0"/>
          </a:p>
          <a:p>
            <a:pPr lvl="1">
              <a:buFont typeface="Wingdings" pitchFamily="2" charset="2"/>
              <a:buChar char="Ø"/>
            </a:pPr>
            <a:endParaRPr lang="en-US" sz="2400" smtClean="0"/>
          </a:p>
          <a:p>
            <a:pPr lvl="1">
              <a:buFont typeface="Wingdings" pitchFamily="2" charset="2"/>
              <a:buChar char="Ø"/>
            </a:pPr>
            <a:endParaRPr lang="en-US" sz="240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12002" name="Équation" r:id="rId4" imgW="850680" imgH="164880" progId="Equation.3">
              <p:embed/>
            </p:oleObj>
          </a:graphicData>
        </a:graphic>
      </p:graphicFrame>
      <p:graphicFrame>
        <p:nvGraphicFramePr>
          <p:cNvPr id="512003" name="Object 6"/>
          <p:cNvGraphicFramePr>
            <a:graphicFrameLocks noChangeAspect="1"/>
          </p:cNvGraphicFramePr>
          <p:nvPr/>
        </p:nvGraphicFramePr>
        <p:xfrm>
          <a:off x="1500166" y="2571744"/>
          <a:ext cx="1614488" cy="361950"/>
        </p:xfrm>
        <a:graphic>
          <a:graphicData uri="http://schemas.openxmlformats.org/presentationml/2006/ole">
            <p:oleObj spid="_x0000_s512003" name="Équation" r:id="rId5" imgW="71100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</a:t>
            </a:r>
            <a:r>
              <a:rPr lang="fr-FR" sz="2400" dirty="0" smtClean="0"/>
              <a:t>                                 )</a:t>
            </a:r>
          </a:p>
          <a:p>
            <a:pPr lvl="1"/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13026" name="Équation" r:id="rId4" imgW="850680" imgH="164880" progId="Equation.3">
              <p:embed/>
            </p:oleObj>
          </a:graphicData>
        </a:graphic>
      </p:graphicFrame>
      <p:graphicFrame>
        <p:nvGraphicFramePr>
          <p:cNvPr id="512003" name="Object 6"/>
          <p:cNvGraphicFramePr>
            <a:graphicFrameLocks noChangeAspect="1"/>
          </p:cNvGraphicFramePr>
          <p:nvPr/>
        </p:nvGraphicFramePr>
        <p:xfrm>
          <a:off x="2214546" y="3500438"/>
          <a:ext cx="1614488" cy="361950"/>
        </p:xfrm>
        <a:graphic>
          <a:graphicData uri="http://schemas.openxmlformats.org/presentationml/2006/ole">
            <p:oleObj spid="_x0000_s513027" name="Équation" r:id="rId5" imgW="711000" imgH="177480" progId="Equation.3">
              <p:embed/>
            </p:oleObj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571472" y="1928802"/>
            <a:ext cx="85725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Algorithm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Input:</a:t>
            </a:r>
            <a:r>
              <a:rPr lang="en-US" sz="2400" dirty="0" smtClean="0"/>
              <a:t> NFA without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Output:</a:t>
            </a:r>
            <a:r>
              <a:rPr lang="en-US" sz="2400" dirty="0" smtClean="0"/>
              <a:t> correspondent DFA 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Draw an empty transition table, with all alphabets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Take the                          of the start state of the NFA, and consider it the start state of DFA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Determine all states that can be reached by each alphabet in   one </a:t>
            </a:r>
            <a:r>
              <a:rPr lang="en-US" sz="2400" dirty="0" err="1" smtClean="0"/>
              <a:t>set.then</a:t>
            </a:r>
            <a:r>
              <a:rPr lang="en-US" sz="2400" dirty="0" smtClean="0"/>
              <a:t> replaced it by  its  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err="1" smtClean="0"/>
              <a:t>Chek</a:t>
            </a:r>
            <a:r>
              <a:rPr lang="en-US" sz="2400" dirty="0" smtClean="0"/>
              <a:t> if There is a new generated state, </a:t>
            </a:r>
            <a:r>
              <a:rPr lang="en-US" sz="2400" dirty="0" smtClean="0">
                <a:solidFill>
                  <a:srgbClr val="0070C0"/>
                </a:solidFill>
              </a:rPr>
              <a:t>if yes GO TO (3</a:t>
            </a:r>
            <a:r>
              <a:rPr lang="en-US" sz="2400" dirty="0" smtClean="0"/>
              <a:t>), </a:t>
            </a:r>
            <a:r>
              <a:rPr lang="en-US" sz="2400" dirty="0" smtClean="0">
                <a:solidFill>
                  <a:srgbClr val="C00000"/>
                </a:solidFill>
              </a:rPr>
              <a:t>Otherwise go to (5</a:t>
            </a:r>
            <a:r>
              <a:rPr lang="en-US" sz="2400" dirty="0" smtClean="0"/>
              <a:t>)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All states that contain at least one </a:t>
            </a:r>
            <a:r>
              <a:rPr lang="en-US" sz="2400" dirty="0" smtClean="0">
                <a:solidFill>
                  <a:srgbClr val="C00000"/>
                </a:solidFill>
              </a:rPr>
              <a:t>final state of the NFA</a:t>
            </a:r>
            <a:r>
              <a:rPr lang="en-US" sz="2400" dirty="0" smtClean="0"/>
              <a:t>, is a </a:t>
            </a:r>
            <a:r>
              <a:rPr lang="en-US" sz="2400" dirty="0" smtClean="0">
                <a:solidFill>
                  <a:srgbClr val="C00000"/>
                </a:solidFill>
              </a:rPr>
              <a:t>final state  of the DFA.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Rename the new states as simple states.</a:t>
            </a:r>
            <a:endParaRPr lang="en-US" sz="2400" dirty="0"/>
          </a:p>
        </p:txBody>
      </p:sp>
      <p:graphicFrame>
        <p:nvGraphicFramePr>
          <p:cNvPr id="513028" name="Object 6"/>
          <p:cNvGraphicFramePr>
            <a:graphicFrameLocks noChangeAspect="1"/>
          </p:cNvGraphicFramePr>
          <p:nvPr/>
        </p:nvGraphicFramePr>
        <p:xfrm>
          <a:off x="3286116" y="2357430"/>
          <a:ext cx="1931987" cy="334962"/>
        </p:xfrm>
        <a:graphic>
          <a:graphicData uri="http://schemas.openxmlformats.org/presentationml/2006/ole">
            <p:oleObj spid="_x0000_s513028" name="Équation" r:id="rId6" imgW="850680" imgH="164880" progId="Equation.3">
              <p:embed/>
            </p:oleObj>
          </a:graphicData>
        </a:graphic>
      </p:graphicFrame>
      <p:graphicFrame>
        <p:nvGraphicFramePr>
          <p:cNvPr id="513029" name="Object 6"/>
          <p:cNvGraphicFramePr>
            <a:graphicFrameLocks noChangeAspect="1"/>
          </p:cNvGraphicFramePr>
          <p:nvPr/>
        </p:nvGraphicFramePr>
        <p:xfrm>
          <a:off x="5000628" y="4572008"/>
          <a:ext cx="1614487" cy="360362"/>
        </p:xfrm>
        <a:graphic>
          <a:graphicData uri="http://schemas.openxmlformats.org/presentationml/2006/ole">
            <p:oleObj spid="_x0000_s513029" name="Équation" r:id="rId7" imgW="71100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</a:t>
            </a:r>
            <a:r>
              <a:rPr lang="fr-FR" sz="2400" dirty="0" smtClean="0"/>
              <a:t>                                 )</a:t>
            </a:r>
          </a:p>
          <a:p>
            <a:pPr lvl="1"/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14050" name="Équation" r:id="rId4" imgW="850680" imgH="16488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500034" y="464344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{q0} = {q0, q1, q2}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{q1} = {q1}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{q2} = {q2}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{q3} = {q3}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{q4} = {q4} </a:t>
            </a:r>
            <a:endParaRPr lang="fr-FR" sz="2400" dirty="0"/>
          </a:p>
        </p:txBody>
      </p:sp>
      <p:pic>
        <p:nvPicPr>
          <p:cNvPr id="514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000240"/>
            <a:ext cx="6762406" cy="241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</a:t>
            </a:r>
            <a:r>
              <a:rPr lang="fr-FR" sz="2400" dirty="0" smtClean="0"/>
              <a:t>                                 )</a:t>
            </a:r>
          </a:p>
          <a:p>
            <a:pPr lvl="1"/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15074" name="Équation" r:id="rId4" imgW="850680" imgH="16488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4572000" y="385762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{q0} = {q0, q1, q2}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{q1} = {q1}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{q2} = {q2}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{q3} = {q3}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{q4} = {q4} </a:t>
            </a:r>
            <a:endParaRPr lang="fr-FR" sz="2400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0" y="4714884"/>
          <a:ext cx="37147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1143008"/>
                <a:gridCol w="1214446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{q0, q1, q2}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{q3}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q3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6" y="1857364"/>
            <a:ext cx="5715008" cy="204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36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fr-FR" sz="3600" b="1" dirty="0" err="1" smtClean="0">
                <a:solidFill>
                  <a:srgbClr val="002060"/>
                </a:solidFill>
              </a:rPr>
              <a:t>Finite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fr-FR" sz="3600" b="1" dirty="0" err="1" smtClean="0">
                <a:solidFill>
                  <a:srgbClr val="002060"/>
                </a:solidFill>
              </a:rPr>
              <a:t>Automata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A finite automata is  said to be nondeterministic, if: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 it has more than one initial state.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It </a:t>
            </a:r>
            <a:r>
              <a:rPr lang="en-US" sz="2400" dirty="0" err="1" smtClean="0"/>
              <a:t>existes</a:t>
            </a:r>
            <a:r>
              <a:rPr lang="en-US" sz="2400" dirty="0" smtClean="0"/>
              <a:t> more than one transition from a given  state by the same alphabet.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(in graph theory, this nondeterministic, means that exits more than one edge from one vertex labeled by  the same value).</a:t>
            </a:r>
          </a:p>
          <a:p>
            <a:pPr lvl="1"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The state q0 has two transitions by the alphabet a.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The state q1 has two transitions by the alphabet b.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659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643313"/>
            <a:ext cx="5500726" cy="1946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</a:t>
            </a:r>
            <a:r>
              <a:rPr lang="fr-FR" sz="2400" dirty="0" smtClean="0"/>
              <a:t>                                 )</a:t>
            </a:r>
          </a:p>
          <a:p>
            <a:pPr lvl="1"/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16098" name="Équation" r:id="rId4" imgW="850680" imgH="164880" progId="Equation.3">
              <p:embed/>
            </p:oleObj>
          </a:graphicData>
        </a:graphic>
      </p:graphicFrame>
      <p:pic>
        <p:nvPicPr>
          <p:cNvPr id="514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3925" y="1924050"/>
            <a:ext cx="5362587" cy="221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4572000" y="385762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{q0} = {q0, q1, q2}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{q1} = {q1}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{q2} = {q2}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{q3} = {q3}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{q4} = {q4} </a:t>
            </a:r>
            <a:endParaRPr lang="fr-FR" sz="2400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0" y="4714884"/>
          <a:ext cx="3714776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1143008"/>
                <a:gridCol w="1214446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{q0, q1, q2}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{q3}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{q3}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{q3}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/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{q4}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err="1" smtClean="0"/>
              <a:t>Finite</a:t>
            </a:r>
            <a:r>
              <a:rPr lang="fr-FR" dirty="0" smtClean="0"/>
              <a:t> </a:t>
            </a:r>
            <a:r>
              <a:rPr lang="fr-FR" dirty="0" err="1" smtClean="0"/>
              <a:t>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</a:t>
            </a:r>
            <a:r>
              <a:rPr lang="fr-FR" sz="2400" dirty="0" smtClean="0"/>
              <a:t>                                 )</a:t>
            </a:r>
          </a:p>
          <a:p>
            <a:pPr lvl="1"/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17122" name="Équation" r:id="rId4" imgW="850680" imgH="164880" progId="Equation.3">
              <p:embed/>
            </p:oleObj>
          </a:graphicData>
        </a:graphic>
      </p:graphicFrame>
      <p:pic>
        <p:nvPicPr>
          <p:cNvPr id="514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3925" y="1924050"/>
            <a:ext cx="5362587" cy="221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4572000" y="385762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{q0} = {q0, q1, q2}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{q1} = {q1}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{q2} = {q2}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{q3} = {q3} </a:t>
            </a:r>
          </a:p>
          <a:p>
            <a:r>
              <a:rPr lang="el-GR" sz="2400" dirty="0" smtClean="0"/>
              <a:t>ε-</a:t>
            </a:r>
            <a:r>
              <a:rPr lang="fr-FR" sz="2400" dirty="0" err="1" smtClean="0"/>
              <a:t>closure</a:t>
            </a:r>
            <a:r>
              <a:rPr lang="fr-FR" sz="2400" dirty="0" smtClean="0"/>
              <a:t> {q4} = {q4} </a:t>
            </a:r>
            <a:endParaRPr lang="fr-FR" sz="2400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0" y="4714884"/>
          <a:ext cx="3714776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1143008"/>
                <a:gridCol w="1214446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{q0, q1, q2}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{q3}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{q3}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{q3}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/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{q4}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{q4}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/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/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</a:t>
            </a:r>
            <a:r>
              <a:rPr lang="fr-FR" sz="2400" dirty="0" smtClean="0"/>
              <a:t>                                 )</a:t>
            </a:r>
          </a:p>
          <a:p>
            <a:pPr lvl="1"/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18146" name="Équation" r:id="rId4" imgW="850680" imgH="164880" progId="Equation.3">
              <p:embed/>
            </p:oleObj>
          </a:graphicData>
        </a:graphic>
      </p:graphicFrame>
      <p:pic>
        <p:nvPicPr>
          <p:cNvPr id="514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3925" y="1924050"/>
            <a:ext cx="5362587" cy="221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0" y="4714884"/>
          <a:ext cx="3714776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1143008"/>
                <a:gridCol w="1214446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{q0, q1, q2} 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{q3}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{q3}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{q3}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/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{q4}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{q4}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/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/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814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3429000"/>
            <a:ext cx="3636811" cy="3138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Connecteur droit avec flèche 14"/>
          <p:cNvCxnSpPr/>
          <p:nvPr/>
        </p:nvCxnSpPr>
        <p:spPr>
          <a:xfrm>
            <a:off x="4429124" y="3357562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 rot="2815568">
            <a:off x="3787943" y="3908839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Equivalent DFA</a:t>
            </a:r>
            <a:endParaRPr lang="fr-FR" dirty="0"/>
          </a:p>
        </p:txBody>
      </p:sp>
      <p:graphicFrame>
        <p:nvGraphicFramePr>
          <p:cNvPr id="518149" name="Object 6"/>
          <p:cNvGraphicFramePr>
            <a:graphicFrameLocks noChangeAspect="1"/>
          </p:cNvGraphicFramePr>
          <p:nvPr/>
        </p:nvGraphicFramePr>
        <p:xfrm>
          <a:off x="4643438" y="5072074"/>
          <a:ext cx="1787525" cy="360362"/>
        </p:xfrm>
        <a:graphic>
          <a:graphicData uri="http://schemas.openxmlformats.org/presentationml/2006/ole">
            <p:oleObj spid="_x0000_s518149" name="Équation" r:id="rId7" imgW="78732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>
                <a:solidFill>
                  <a:srgbClr val="FF0000"/>
                </a:solidFill>
              </a:rPr>
              <a:t>  </a:t>
            </a:r>
            <a:r>
              <a:rPr lang="fr-FR" sz="2400" dirty="0" err="1" smtClean="0">
                <a:solidFill>
                  <a:srgbClr val="FF0000"/>
                </a:solidFill>
              </a:rPr>
              <a:t>Remark</a:t>
            </a:r>
            <a:r>
              <a:rPr lang="fr-FR" sz="2400" dirty="0" smtClean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fr-FR" sz="2400" dirty="0" smtClean="0"/>
              <a:t>     It </a:t>
            </a:r>
            <a:r>
              <a:rPr lang="fr-FR" sz="2400" dirty="0" err="1" smtClean="0"/>
              <a:t>is</a:t>
            </a:r>
            <a:r>
              <a:rPr lang="fr-FR" sz="2400" dirty="0" smtClean="0"/>
              <a:t> not </a:t>
            </a:r>
            <a:r>
              <a:rPr lang="fr-FR" sz="2400" dirty="0" err="1" smtClean="0"/>
              <a:t>easy</a:t>
            </a:r>
            <a:r>
              <a:rPr lang="fr-FR" sz="2400" dirty="0" smtClean="0"/>
              <a:t> (</a:t>
            </a:r>
            <a:r>
              <a:rPr lang="fr-FR" sz="2400" dirty="0" err="1" smtClean="0"/>
              <a:t>sometimes</a:t>
            </a:r>
            <a:r>
              <a:rPr lang="fr-FR" sz="2400" dirty="0" smtClean="0"/>
              <a:t>) to </a:t>
            </a:r>
            <a:r>
              <a:rPr lang="fr-FR" sz="2400" dirty="0" err="1" smtClean="0"/>
              <a:t>convert</a:t>
            </a:r>
            <a:r>
              <a:rPr lang="fr-FR" sz="2400" dirty="0" smtClean="0"/>
              <a:t> </a:t>
            </a:r>
            <a:r>
              <a:rPr lang="fr-FR" sz="2400" dirty="0" err="1" smtClean="0"/>
              <a:t>regular</a:t>
            </a:r>
            <a:r>
              <a:rPr lang="fr-FR" sz="2400" dirty="0" smtClean="0"/>
              <a:t> expression to </a:t>
            </a:r>
            <a:r>
              <a:rPr lang="fr-FR" sz="2400" dirty="0" err="1" smtClean="0"/>
              <a:t>DFA,but</a:t>
            </a:r>
            <a:r>
              <a:rPr lang="fr-FR" sz="2400" dirty="0" smtClean="0"/>
              <a:t> the </a:t>
            </a:r>
            <a:r>
              <a:rPr lang="fr-FR" sz="2400" dirty="0" err="1" smtClean="0"/>
              <a:t>following</a:t>
            </a:r>
            <a:r>
              <a:rPr lang="fr-FR" sz="2400" dirty="0" smtClean="0"/>
              <a:t> </a:t>
            </a:r>
            <a:r>
              <a:rPr lang="fr-FR" sz="2400" dirty="0" err="1" smtClean="0"/>
              <a:t>path</a:t>
            </a:r>
            <a:r>
              <a:rPr lang="fr-FR" sz="2400" dirty="0" smtClean="0"/>
              <a:t> </a:t>
            </a:r>
            <a:r>
              <a:rPr lang="fr-FR" sz="2400" dirty="0" err="1" smtClean="0"/>
              <a:t>is</a:t>
            </a:r>
            <a:r>
              <a:rPr lang="fr-FR" sz="2400" dirty="0" smtClean="0"/>
              <a:t> </a:t>
            </a:r>
            <a:r>
              <a:rPr lang="fr-FR" sz="2400" dirty="0" err="1" smtClean="0"/>
              <a:t>easy</a:t>
            </a:r>
            <a:r>
              <a:rPr lang="fr-FR" sz="2400" dirty="0" smtClean="0"/>
              <a:t>:</a:t>
            </a:r>
          </a:p>
          <a:p>
            <a:pPr lvl="1"/>
            <a:r>
              <a:rPr lang="fr-FR" sz="2400" dirty="0" smtClean="0"/>
              <a:t> </a:t>
            </a:r>
          </a:p>
          <a:p>
            <a:pPr lvl="1"/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</p:txBody>
      </p:sp>
      <p:graphicFrame>
        <p:nvGraphicFramePr>
          <p:cNvPr id="518149" name="Object 6"/>
          <p:cNvGraphicFramePr>
            <a:graphicFrameLocks noChangeAspect="1"/>
          </p:cNvGraphicFramePr>
          <p:nvPr/>
        </p:nvGraphicFramePr>
        <p:xfrm>
          <a:off x="1714480" y="2714620"/>
          <a:ext cx="2882900" cy="360362"/>
        </p:xfrm>
        <a:graphic>
          <a:graphicData uri="http://schemas.openxmlformats.org/presentationml/2006/ole">
            <p:oleObj spid="_x0000_s519171" name="Équation" r:id="rId4" imgW="126972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smtClean="0">
              <a:solidFill>
                <a:schemeClr val="tx1"/>
              </a:solidFill>
            </a:endParaRPr>
          </a:p>
          <a:p>
            <a:endParaRPr lang="en-US" sz="2800" b="1" smtClean="0">
              <a:solidFill>
                <a:srgbClr val="002060"/>
              </a:solidFill>
            </a:endParaRPr>
          </a:p>
          <a:p>
            <a:endParaRPr lang="en-US" sz="2800" b="1" smtClean="0">
              <a:solidFill>
                <a:srgbClr val="002060"/>
              </a:solidFill>
            </a:endParaRPr>
          </a:p>
          <a:p>
            <a:r>
              <a:rPr lang="en-US" sz="2800" b="1" smtClean="0">
                <a:solidFill>
                  <a:srgbClr val="002060"/>
                </a:solidFill>
              </a:rPr>
              <a:t>Minimized Deterministic Finite Automata</a:t>
            </a:r>
          </a:p>
          <a:p>
            <a:r>
              <a:rPr lang="en-US" sz="2800" b="1" smtClean="0">
                <a:solidFill>
                  <a:srgbClr val="002060"/>
                </a:solidFill>
              </a:rPr>
              <a:t> (Minimized  DFA)</a:t>
            </a:r>
          </a:p>
          <a:p>
            <a:endParaRPr lang="en-US" sz="2800" b="1" smtClean="0">
              <a:solidFill>
                <a:srgbClr val="002060"/>
              </a:solidFill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</a:rPr>
              <a:t>     </a:t>
            </a:r>
          </a:p>
          <a:p>
            <a:pPr algn="ctr"/>
            <a:endParaRPr lang="en-US" sz="3600" b="1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571472" y="1714488"/>
            <a:ext cx="8429684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Theorem (</a:t>
            </a:r>
            <a:r>
              <a:rPr lang="en-US" dirty="0" err="1" smtClean="0"/>
              <a:t>Myhill-Nirode</a:t>
            </a:r>
            <a:r>
              <a:rPr lang="en-US" dirty="0" smtClean="0"/>
              <a:t>)</a:t>
            </a:r>
          </a:p>
          <a:p>
            <a:r>
              <a:rPr lang="en-US" dirty="0" smtClean="0"/>
              <a:t>Let L be a rational language, among all the NFAs, that recognize  L, there exist one and only one automaton has a minimal number of states.</a:t>
            </a:r>
            <a:endParaRPr lang="en-US" dirty="0"/>
          </a:p>
        </p:txBody>
      </p:sp>
      <p:sp>
        <p:nvSpPr>
          <p:cNvPr id="13" name="ZoneTexte 12"/>
          <p:cNvSpPr txBox="1"/>
          <p:nvPr/>
        </p:nvSpPr>
        <p:spPr>
          <a:xfrm>
            <a:off x="714348" y="3000372"/>
            <a:ext cx="6049605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Before to minimize a DFA ,the DFA should be completed.</a:t>
            </a:r>
          </a:p>
          <a:p>
            <a:endParaRPr lang="en-US" sz="2000" dirty="0" smtClean="0"/>
          </a:p>
          <a:p>
            <a:r>
              <a:rPr lang="en-US" sz="2000" dirty="0" smtClean="0"/>
              <a:t>Example : the following DFA is not</a:t>
            </a:r>
          </a:p>
          <a:p>
            <a:r>
              <a:rPr lang="en-US" sz="2000" dirty="0" smtClean="0"/>
              <a:t> complete , there exist missing </a:t>
            </a:r>
          </a:p>
          <a:p>
            <a:r>
              <a:rPr lang="en-US" sz="2000" dirty="0" smtClean="0"/>
              <a:t>Transitions (there are some </a:t>
            </a:r>
          </a:p>
          <a:p>
            <a:r>
              <a:rPr lang="en-US" sz="2000" dirty="0" smtClean="0"/>
              <a:t>alphabets not used in transitions by each state). </a:t>
            </a:r>
          </a:p>
          <a:p>
            <a:r>
              <a:rPr lang="en-US" sz="2000" dirty="0" smtClean="0"/>
              <a:t>The state q0 no transition with the alphabet c</a:t>
            </a:r>
          </a:p>
          <a:p>
            <a:r>
              <a:rPr lang="en-US" sz="2000" dirty="0" smtClean="0"/>
              <a:t>The state q1 no transition by </a:t>
            </a:r>
            <a:r>
              <a:rPr lang="en-US" sz="2000" dirty="0" err="1" smtClean="0"/>
              <a:t>a,b,and</a:t>
            </a:r>
            <a:r>
              <a:rPr lang="en-US" sz="2000" dirty="0" smtClean="0"/>
              <a:t> c</a:t>
            </a:r>
          </a:p>
          <a:p>
            <a:r>
              <a:rPr lang="en-US" sz="2000" dirty="0" smtClean="0"/>
              <a:t>The state q2 no transition with a and b </a:t>
            </a:r>
          </a:p>
          <a:p>
            <a:r>
              <a:rPr lang="en-US" sz="2000" dirty="0" smtClean="0"/>
              <a:t>The state q3 no transition with a and b </a:t>
            </a:r>
          </a:p>
          <a:p>
            <a:r>
              <a:rPr lang="en-US" sz="2000" dirty="0" smtClean="0"/>
              <a:t> 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9" y="3420909"/>
            <a:ext cx="3428992" cy="215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 (</a:t>
            </a:r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5744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7" y="3616375"/>
            <a:ext cx="4429156" cy="2813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571472" y="1643050"/>
            <a:ext cx="689522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To complete  a DFA , do the follow: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we add an additional state R called </a:t>
            </a:r>
            <a:r>
              <a:rPr lang="en-US" sz="2000" dirty="0" smtClean="0">
                <a:solidFill>
                  <a:srgbClr val="FF0000"/>
                </a:solidFill>
              </a:rPr>
              <a:t>Trash state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Then we add all the missing transitions, in other words we add</a:t>
            </a:r>
          </a:p>
          <a:p>
            <a:endParaRPr lang="en-US" sz="2000" dirty="0" smtClean="0"/>
          </a:p>
          <a:p>
            <a:r>
              <a:rPr lang="en-US" sz="2000" dirty="0" smtClean="0"/>
              <a:t>For each state q has not </a:t>
            </a:r>
            <a:r>
              <a:rPr lang="en-US" sz="2000" dirty="0" smtClean="0">
                <a:solidFill>
                  <a:srgbClr val="FF0000"/>
                </a:solidFill>
              </a:rPr>
              <a:t>x- transition</a:t>
            </a:r>
          </a:p>
          <a:p>
            <a:r>
              <a:rPr lang="en-US" sz="2000" dirty="0" smtClean="0"/>
              <a:t>Example : the previous not complete DFA, become : 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graphicFrame>
        <p:nvGraphicFramePr>
          <p:cNvPr id="574468" name="Object 4"/>
          <p:cNvGraphicFramePr>
            <a:graphicFrameLocks noChangeAspect="1"/>
          </p:cNvGraphicFramePr>
          <p:nvPr/>
        </p:nvGraphicFramePr>
        <p:xfrm>
          <a:off x="857224" y="2643182"/>
          <a:ext cx="1625600" cy="315913"/>
        </p:xfrm>
        <a:graphic>
          <a:graphicData uri="http://schemas.openxmlformats.org/presentationml/2006/ole">
            <p:oleObj spid="_x0000_s574468" name="Équation" r:id="rId5" imgW="7110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 (</a:t>
            </a:r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71406" y="1285860"/>
            <a:ext cx="9157828" cy="78483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Now the minimization process is described by  the following  Algorithm:</a:t>
            </a:r>
          </a:p>
          <a:p>
            <a:pPr marL="457200" indent="-457200"/>
            <a:r>
              <a:rPr lang="en-US" sz="2400" dirty="0" smtClean="0"/>
              <a:t>1-If the given DFA (A) is not complete , then complete it.</a:t>
            </a:r>
          </a:p>
          <a:p>
            <a:pPr marL="457200" indent="-457200"/>
            <a:r>
              <a:rPr lang="en-US" sz="2400" dirty="0" smtClean="0"/>
              <a:t>2-Construct the initial partition(</a:t>
            </a:r>
            <a:r>
              <a:rPr lang="en-US" sz="2400" dirty="0" err="1" smtClean="0"/>
              <a:t>seperation</a:t>
            </a:r>
            <a:r>
              <a:rPr lang="en-US" sz="2400" dirty="0" smtClean="0"/>
              <a:t>),          that contains two sets:</a:t>
            </a:r>
          </a:p>
          <a:p>
            <a:r>
              <a:rPr lang="en-US" sz="2400" dirty="0" smtClean="0"/>
              <a:t>  the set (I): contains the terminal states (</a:t>
            </a:r>
            <a:r>
              <a:rPr lang="en-US" sz="2400" dirty="0" smtClean="0">
                <a:solidFill>
                  <a:srgbClr val="FF0000"/>
                </a:solidFill>
              </a:rPr>
              <a:t>ACCEPTED STATES</a:t>
            </a:r>
            <a:r>
              <a:rPr lang="en-US" sz="2400" dirty="0" smtClean="0"/>
              <a:t>). </a:t>
            </a:r>
          </a:p>
          <a:p>
            <a:r>
              <a:rPr lang="en-US" sz="2400" dirty="0" smtClean="0"/>
              <a:t>  the set (II): contains non terminal states(</a:t>
            </a:r>
            <a:r>
              <a:rPr lang="en-US" sz="2400" dirty="0" smtClean="0">
                <a:solidFill>
                  <a:srgbClr val="FF0000"/>
                </a:solidFill>
              </a:rPr>
              <a:t>OTHER STATES</a:t>
            </a:r>
            <a:r>
              <a:rPr lang="en-US" sz="2400" dirty="0" smtClean="0"/>
              <a:t>).</a:t>
            </a:r>
          </a:p>
          <a:p>
            <a:pPr marL="457200" indent="-457200"/>
            <a:r>
              <a:rPr lang="en-US" sz="2400" dirty="0" smtClean="0"/>
              <a:t>3-For each state of A.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Check all the transitions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If the  states of the same class have different destination , then </a:t>
            </a:r>
          </a:p>
          <a:p>
            <a:r>
              <a:rPr lang="en-US" sz="2400" dirty="0" smtClean="0"/>
              <a:t>    Separate them, and build a new class.</a:t>
            </a:r>
          </a:p>
          <a:p>
            <a:r>
              <a:rPr lang="en-US" sz="2400" dirty="0" smtClean="0"/>
              <a:t>4-Repeat 3.</a:t>
            </a:r>
          </a:p>
          <a:p>
            <a:r>
              <a:rPr lang="en-US" sz="2400" dirty="0" smtClean="0"/>
              <a:t>5-the new generated  classes of       are the states of the </a:t>
            </a:r>
            <a:r>
              <a:rPr lang="en-US" sz="2400" dirty="0" smtClean="0">
                <a:solidFill>
                  <a:srgbClr val="FF0000"/>
                </a:solidFill>
              </a:rPr>
              <a:t>minimized DFA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6-All classes that contain at least one </a:t>
            </a:r>
            <a:r>
              <a:rPr lang="en-US" sz="2400" dirty="0" smtClean="0">
                <a:solidFill>
                  <a:srgbClr val="C00000"/>
                </a:solidFill>
              </a:rPr>
              <a:t>final state of the DFA</a:t>
            </a:r>
            <a:r>
              <a:rPr lang="en-US" sz="2400" dirty="0" smtClean="0"/>
              <a:t>, is a </a:t>
            </a:r>
            <a:r>
              <a:rPr lang="en-US" sz="2400" dirty="0" smtClean="0">
                <a:solidFill>
                  <a:srgbClr val="C00000"/>
                </a:solidFill>
              </a:rPr>
              <a:t>final </a:t>
            </a:r>
          </a:p>
          <a:p>
            <a:r>
              <a:rPr lang="en-US" sz="2400" dirty="0" smtClean="0">
                <a:solidFill>
                  <a:srgbClr val="C00000"/>
                </a:solidFill>
              </a:rPr>
              <a:t>state  of the MINIMIZED DFA.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graphicFrame>
        <p:nvGraphicFramePr>
          <p:cNvPr id="574468" name="Object 4"/>
          <p:cNvGraphicFramePr>
            <a:graphicFrameLocks noChangeAspect="1"/>
          </p:cNvGraphicFramePr>
          <p:nvPr/>
        </p:nvGraphicFramePr>
        <p:xfrm>
          <a:off x="5637797" y="2071678"/>
          <a:ext cx="720153" cy="450851"/>
        </p:xfrm>
        <a:graphic>
          <a:graphicData uri="http://schemas.openxmlformats.org/presentationml/2006/ole">
            <p:oleObj spid="_x0000_s576514" name="Équation" r:id="rId4" imgW="164880" imgH="152280" progId="Equation.3">
              <p:embed/>
            </p:oleObj>
          </a:graphicData>
        </a:graphic>
      </p:graphicFrame>
      <p:graphicFrame>
        <p:nvGraphicFramePr>
          <p:cNvPr id="576515" name="Object 4"/>
          <p:cNvGraphicFramePr>
            <a:graphicFrameLocks noChangeAspect="1"/>
          </p:cNvGraphicFramePr>
          <p:nvPr/>
        </p:nvGraphicFramePr>
        <p:xfrm>
          <a:off x="4000496" y="5000636"/>
          <a:ext cx="720725" cy="450850"/>
        </p:xfrm>
        <a:graphic>
          <a:graphicData uri="http://schemas.openxmlformats.org/presentationml/2006/ole">
            <p:oleObj spid="_x0000_s576515" name="Équation" r:id="rId5" imgW="164880" imgH="1522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 (</a:t>
            </a:r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2978" y="3429000"/>
            <a:ext cx="43867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ZoneTexte 12"/>
          <p:cNvSpPr txBox="1"/>
          <p:nvPr/>
        </p:nvSpPr>
        <p:spPr>
          <a:xfrm>
            <a:off x="285720" y="1714488"/>
            <a:ext cx="492922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Example :</a:t>
            </a:r>
          </a:p>
          <a:p>
            <a:endParaRPr lang="en-US" dirty="0" smtClean="0"/>
          </a:p>
          <a:p>
            <a:r>
              <a:rPr lang="en-US" dirty="0" smtClean="0"/>
              <a:t>Initial separation </a:t>
            </a:r>
          </a:p>
          <a:p>
            <a:r>
              <a:rPr lang="en-US" dirty="0" smtClean="0"/>
              <a:t>I={q1,q2,q3}, II={q0,q4}       </a:t>
            </a:r>
            <a:r>
              <a:rPr lang="en-US" sz="2000" dirty="0" smtClean="0"/>
              <a:t>check   q1q2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same with b . But with c: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Then q1 and q2 should be separated q1q2 </a:t>
            </a:r>
            <a:r>
              <a:rPr lang="en-US" dirty="0" smtClean="0">
                <a:solidFill>
                  <a:srgbClr val="FF0000"/>
                </a:solidFill>
              </a:rPr>
              <a:t>(X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Now check q1q3 </a:t>
            </a:r>
          </a:p>
          <a:p>
            <a:r>
              <a:rPr lang="en-US" dirty="0" smtClean="0"/>
              <a:t>The same should be </a:t>
            </a:r>
            <a:r>
              <a:rPr lang="en-US" dirty="0" err="1" smtClean="0"/>
              <a:t>separeted</a:t>
            </a:r>
            <a:r>
              <a:rPr lang="en-US" dirty="0" smtClean="0"/>
              <a:t> q1q3 (X)</a:t>
            </a:r>
          </a:p>
          <a:p>
            <a:r>
              <a:rPr lang="en-US" dirty="0" smtClean="0"/>
              <a:t>We observe that q2q3 are equivalent  q2q3 (ok)</a:t>
            </a:r>
          </a:p>
          <a:p>
            <a:r>
              <a:rPr lang="en-US" dirty="0" smtClean="0"/>
              <a:t>The new separation is </a:t>
            </a:r>
          </a:p>
          <a:p>
            <a:r>
              <a:rPr lang="en-US" dirty="0" smtClean="0"/>
              <a:t>I={q1},II={q0,q4},III={q2,q3}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77540" name="Object 4"/>
          <p:cNvGraphicFramePr>
            <a:graphicFrameLocks noChangeAspect="1"/>
          </p:cNvGraphicFramePr>
          <p:nvPr/>
        </p:nvGraphicFramePr>
        <p:xfrm>
          <a:off x="142844" y="3000375"/>
          <a:ext cx="5076825" cy="315913"/>
        </p:xfrm>
        <a:graphic>
          <a:graphicData uri="http://schemas.openxmlformats.org/presentationml/2006/ole">
            <p:oleObj spid="_x0000_s577540" name="Équation" r:id="rId5" imgW="2222280" imgH="203040" progId="Equation.3">
              <p:embed/>
            </p:oleObj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5738842" y="1214422"/>
          <a:ext cx="276224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562"/>
                <a:gridCol w="690562"/>
                <a:gridCol w="690562"/>
                <a:gridCol w="690562"/>
              </a:tblGrid>
              <a:tr h="2703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q3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q3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77541" name="Object 5"/>
          <p:cNvGraphicFramePr>
            <a:graphicFrameLocks noChangeAspect="1"/>
          </p:cNvGraphicFramePr>
          <p:nvPr/>
        </p:nvGraphicFramePr>
        <p:xfrm>
          <a:off x="0" y="3714752"/>
          <a:ext cx="4875213" cy="315913"/>
        </p:xfrm>
        <a:graphic>
          <a:graphicData uri="http://schemas.openxmlformats.org/presentationml/2006/ole">
            <p:oleObj spid="_x0000_s577541" name="Équation" r:id="rId6" imgW="21333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 (</a:t>
            </a:r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402061"/>
            <a:ext cx="4429156" cy="2813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ZoneTexte 12"/>
          <p:cNvSpPr txBox="1"/>
          <p:nvPr/>
        </p:nvSpPr>
        <p:spPr>
          <a:xfrm>
            <a:off x="285720" y="1714488"/>
            <a:ext cx="49292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Example</a:t>
            </a:r>
            <a:r>
              <a:rPr lang="fr-FR" dirty="0" smtClean="0"/>
              <a:t> :</a:t>
            </a:r>
          </a:p>
          <a:p>
            <a:endParaRPr lang="fr-FR" dirty="0" smtClean="0"/>
          </a:p>
          <a:p>
            <a:r>
              <a:rPr lang="fr-FR" dirty="0" smtClean="0"/>
              <a:t>I={q1},II={q0,q4},III={q2,q3}</a:t>
            </a:r>
          </a:p>
          <a:p>
            <a:r>
              <a:rPr lang="fr-FR" dirty="0" err="1" smtClean="0"/>
              <a:t>Now</a:t>
            </a:r>
            <a:r>
              <a:rPr lang="fr-FR" dirty="0" smtClean="0"/>
              <a:t> check q0q4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err="1" smtClean="0"/>
              <a:t>Then</a:t>
            </a:r>
            <a:r>
              <a:rPr lang="fr-FR" dirty="0" smtClean="0"/>
              <a:t> q0q4(X) </a:t>
            </a:r>
            <a:r>
              <a:rPr lang="fr-FR" dirty="0" err="1" smtClean="0"/>
              <a:t>should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seperated</a:t>
            </a:r>
            <a:endParaRPr lang="fr-FR" dirty="0" smtClean="0"/>
          </a:p>
          <a:p>
            <a:r>
              <a:rPr lang="fr-FR" dirty="0" smtClean="0"/>
              <a:t>The new partition (</a:t>
            </a:r>
            <a:r>
              <a:rPr lang="fr-FR" dirty="0" err="1" smtClean="0"/>
              <a:t>seperation</a:t>
            </a:r>
            <a:r>
              <a:rPr lang="fr-FR" dirty="0" smtClean="0"/>
              <a:t>)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</a:p>
          <a:p>
            <a:r>
              <a:rPr lang="fr-FR" dirty="0" smtClean="0"/>
              <a:t>I={q1},II={q0},IV={q4},III={q2,q3}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graphicFrame>
        <p:nvGraphicFramePr>
          <p:cNvPr id="577540" name="Object 4"/>
          <p:cNvGraphicFramePr>
            <a:graphicFrameLocks noChangeAspect="1"/>
          </p:cNvGraphicFramePr>
          <p:nvPr/>
        </p:nvGraphicFramePr>
        <p:xfrm>
          <a:off x="200025" y="3000375"/>
          <a:ext cx="4960938" cy="315913"/>
        </p:xfrm>
        <a:graphic>
          <a:graphicData uri="http://schemas.openxmlformats.org/presentationml/2006/ole">
            <p:oleObj spid="_x0000_s582658" name="Équation" r:id="rId5" imgW="2171520" imgH="203040" progId="Equation.3">
              <p:embed/>
            </p:oleObj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5738842" y="1214422"/>
          <a:ext cx="276224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562"/>
                <a:gridCol w="690562"/>
                <a:gridCol w="690562"/>
                <a:gridCol w="690562"/>
              </a:tblGrid>
              <a:tr h="2703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q3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q3</a:t>
                      </a:r>
                      <a:endParaRPr lang="fr-FR" dirty="0"/>
                    </a:p>
                  </a:txBody>
                  <a:tcPr/>
                </a:tc>
              </a:tr>
              <a:tr h="270300"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q4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 (</a:t>
            </a:r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5836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071546"/>
            <a:ext cx="5772174" cy="357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Forme libre 9"/>
          <p:cNvSpPr/>
          <p:nvPr/>
        </p:nvSpPr>
        <p:spPr>
          <a:xfrm>
            <a:off x="5286380" y="2428868"/>
            <a:ext cx="1785950" cy="1357322"/>
          </a:xfrm>
          <a:custGeom>
            <a:avLst/>
            <a:gdLst>
              <a:gd name="connsiteX0" fmla="*/ 1335617 w 2114550"/>
              <a:gd name="connsiteY0" fmla="*/ 243417 h 2364317"/>
              <a:gd name="connsiteX1" fmla="*/ 103717 w 2114550"/>
              <a:gd name="connsiteY1" fmla="*/ 599017 h 2364317"/>
              <a:gd name="connsiteX2" fmla="*/ 713317 w 2114550"/>
              <a:gd name="connsiteY2" fmla="*/ 2097617 h 2364317"/>
              <a:gd name="connsiteX3" fmla="*/ 2008717 w 2114550"/>
              <a:gd name="connsiteY3" fmla="*/ 2059517 h 2364317"/>
              <a:gd name="connsiteX4" fmla="*/ 1335617 w 2114550"/>
              <a:gd name="connsiteY4" fmla="*/ 243417 h 236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4550" h="2364317">
                <a:moveTo>
                  <a:pt x="1335617" y="243417"/>
                </a:moveTo>
                <a:cubicBezTo>
                  <a:pt x="1018117" y="0"/>
                  <a:pt x="207434" y="289984"/>
                  <a:pt x="103717" y="599017"/>
                </a:cubicBezTo>
                <a:cubicBezTo>
                  <a:pt x="0" y="908050"/>
                  <a:pt x="395817" y="1854200"/>
                  <a:pt x="713317" y="2097617"/>
                </a:cubicBezTo>
                <a:cubicBezTo>
                  <a:pt x="1030817" y="2341034"/>
                  <a:pt x="1902884" y="2364317"/>
                  <a:pt x="2008717" y="2059517"/>
                </a:cubicBezTo>
                <a:cubicBezTo>
                  <a:pt x="2114550" y="1754717"/>
                  <a:pt x="1653117" y="486834"/>
                  <a:pt x="1335617" y="243417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36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fr-FR" sz="3600" b="1" dirty="0" err="1" smtClean="0">
                <a:solidFill>
                  <a:srgbClr val="002060"/>
                </a:solidFill>
              </a:rPr>
              <a:t>Finite</a:t>
            </a:r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fr-FR" sz="3600" b="1" dirty="0" err="1" smtClean="0">
                <a:solidFill>
                  <a:srgbClr val="002060"/>
                </a:solidFill>
              </a:rPr>
              <a:t>Automata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Remark: use non deterministic finite automata (NFA), is considered as non efficient tool, for the word accepting , because it has and contains multi-choices .</a:t>
            </a:r>
          </a:p>
          <a:p>
            <a:r>
              <a:rPr lang="en-US" sz="2400" dirty="0" smtClean="0"/>
              <a:t>For accepting a word of a length n </a:t>
            </a:r>
            <a:r>
              <a:rPr lang="en-US" sz="2400" dirty="0" err="1" smtClean="0"/>
              <a:t>necessite</a:t>
            </a:r>
            <a:r>
              <a:rPr lang="en-US" sz="2400" dirty="0" smtClean="0"/>
              <a:t> in the worst case  2</a:t>
            </a:r>
            <a:r>
              <a:rPr lang="en-US" sz="2400" baseline="30000" dirty="0" smtClean="0"/>
              <a:t>n</a:t>
            </a:r>
            <a:r>
              <a:rPr lang="en-US" sz="2400" dirty="0" smtClean="0"/>
              <a:t> transitions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 (</a:t>
            </a:r>
            <a:r>
              <a:rPr lang="fr-FR" sz="2800" b="1" dirty="0" err="1" smtClean="0">
                <a:solidFill>
                  <a:srgbClr val="002060"/>
                </a:solidFill>
              </a:rPr>
              <a:t>Minimized</a:t>
            </a:r>
            <a:r>
              <a:rPr lang="fr-FR" sz="2800" b="1" dirty="0" smtClean="0">
                <a:solidFill>
                  <a:srgbClr val="002060"/>
                </a:solidFill>
              </a:rPr>
              <a:t> 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5847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804988"/>
            <a:ext cx="38100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Regular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grammar</a:t>
            </a:r>
            <a:r>
              <a:rPr lang="fr-FR" sz="2800" b="1" dirty="0" smtClean="0">
                <a:solidFill>
                  <a:srgbClr val="002060"/>
                </a:solidFill>
              </a:rPr>
              <a:t> to NFA  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214282" y="1357298"/>
            <a:ext cx="8429684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Theorem</a:t>
            </a:r>
          </a:p>
          <a:p>
            <a:r>
              <a:rPr lang="en-US" dirty="0" smtClean="0"/>
              <a:t>We can associate for each regular grammar G , a DFA that recognize L(G).</a:t>
            </a:r>
          </a:p>
          <a:p>
            <a:r>
              <a:rPr lang="en-US" dirty="0" smtClean="0"/>
              <a:t>The same thing , for each DFA, we associate a regular grammar that generates the language recognized by this DFA. </a:t>
            </a:r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214282" y="2728737"/>
            <a:ext cx="8429684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Proposition </a:t>
            </a:r>
          </a:p>
          <a:p>
            <a:r>
              <a:rPr lang="en-US" dirty="0" smtClean="0"/>
              <a:t>Each  regular grammar  is equivalent to a regular grammar where  their rewriting rules are of the form : </a:t>
            </a:r>
          </a:p>
        </p:txBody>
      </p:sp>
      <p:graphicFrame>
        <p:nvGraphicFramePr>
          <p:cNvPr id="584706" name="Object 2"/>
          <p:cNvGraphicFramePr>
            <a:graphicFrameLocks noChangeAspect="1"/>
          </p:cNvGraphicFramePr>
          <p:nvPr/>
        </p:nvGraphicFramePr>
        <p:xfrm>
          <a:off x="2000232" y="3357562"/>
          <a:ext cx="2641600" cy="276225"/>
        </p:xfrm>
        <a:graphic>
          <a:graphicData uri="http://schemas.openxmlformats.org/presentationml/2006/ole">
            <p:oleObj spid="_x0000_s584706" name="Équation" r:id="rId4" imgW="115560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Regular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grammar</a:t>
            </a:r>
            <a:r>
              <a:rPr lang="fr-FR" sz="2800" b="1" dirty="0" smtClean="0">
                <a:solidFill>
                  <a:srgbClr val="002060"/>
                </a:solidFill>
              </a:rPr>
              <a:t> to NFA  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285720" y="1428736"/>
            <a:ext cx="7444987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/>
              <a:t>Algorithm</a:t>
            </a:r>
            <a:endParaRPr lang="fr-FR" sz="2000" dirty="0" smtClean="0"/>
          </a:p>
          <a:p>
            <a:r>
              <a:rPr lang="en-US" sz="2000" dirty="0" smtClean="0"/>
              <a:t>Input : regular grammar</a:t>
            </a:r>
          </a:p>
          <a:p>
            <a:r>
              <a:rPr lang="en-US" sz="2000" dirty="0" smtClean="0"/>
              <a:t>Output: correspondent NFA</a:t>
            </a:r>
          </a:p>
          <a:p>
            <a:r>
              <a:rPr lang="en-US" sz="2000" dirty="0" smtClean="0"/>
              <a:t>1-Modify G if necessary such as all the rewriting rules are of the form:</a:t>
            </a:r>
          </a:p>
          <a:p>
            <a:endParaRPr lang="en-US" sz="2000" dirty="0" smtClean="0"/>
          </a:p>
          <a:p>
            <a:r>
              <a:rPr lang="en-US" sz="2000" dirty="0" smtClean="0"/>
              <a:t>2-Non terminal symbols become the NFA states</a:t>
            </a:r>
          </a:p>
          <a:p>
            <a:r>
              <a:rPr lang="en-US" sz="2000" dirty="0" smtClean="0"/>
              <a:t>3-the rewriting rules represent the NFA transitions.</a:t>
            </a:r>
          </a:p>
          <a:p>
            <a:r>
              <a:rPr lang="en-US" sz="2000" u="sng" dirty="0" smtClean="0">
                <a:solidFill>
                  <a:srgbClr val="FF0000"/>
                </a:solidFill>
              </a:rPr>
              <a:t>Means</a:t>
            </a:r>
          </a:p>
          <a:p>
            <a:r>
              <a:rPr lang="en-US" sz="2000" dirty="0" smtClean="0"/>
              <a:t>The axiom S represents the unique NFA initial state.</a:t>
            </a:r>
          </a:p>
          <a:p>
            <a:endParaRPr lang="en-US" sz="2000" dirty="0" smtClean="0"/>
          </a:p>
          <a:p>
            <a:endParaRPr lang="fr-FR" sz="2000" dirty="0"/>
          </a:p>
        </p:txBody>
      </p:sp>
      <p:graphicFrame>
        <p:nvGraphicFramePr>
          <p:cNvPr id="584707" name="Object 3"/>
          <p:cNvGraphicFramePr>
            <a:graphicFrameLocks noChangeAspect="1"/>
          </p:cNvGraphicFramePr>
          <p:nvPr/>
        </p:nvGraphicFramePr>
        <p:xfrm>
          <a:off x="1571604" y="2724147"/>
          <a:ext cx="2641600" cy="276225"/>
        </p:xfrm>
        <a:graphic>
          <a:graphicData uri="http://schemas.openxmlformats.org/presentationml/2006/ole">
            <p:oleObj spid="_x0000_s585731" name="Équation" r:id="rId4" imgW="1155600" imgH="177480" progId="Equation.3">
              <p:embed/>
            </p:oleObj>
          </a:graphicData>
        </a:graphic>
      </p:graphicFrame>
      <p:graphicFrame>
        <p:nvGraphicFramePr>
          <p:cNvPr id="585732" name="Object 3"/>
          <p:cNvGraphicFramePr>
            <a:graphicFrameLocks noChangeAspect="1"/>
          </p:cNvGraphicFramePr>
          <p:nvPr/>
        </p:nvGraphicFramePr>
        <p:xfrm>
          <a:off x="714348" y="5000636"/>
          <a:ext cx="1306512" cy="276225"/>
        </p:xfrm>
        <a:graphic>
          <a:graphicData uri="http://schemas.openxmlformats.org/presentationml/2006/ole">
            <p:oleObj spid="_x0000_s585732" name="Équation" r:id="rId5" imgW="571320" imgH="177480" progId="Equation.3">
              <p:embed/>
            </p:oleObj>
          </a:graphicData>
        </a:graphic>
      </p:graphicFrame>
      <p:graphicFrame>
        <p:nvGraphicFramePr>
          <p:cNvPr id="585733" name="Object 3"/>
          <p:cNvGraphicFramePr>
            <a:graphicFrameLocks noChangeAspect="1"/>
          </p:cNvGraphicFramePr>
          <p:nvPr/>
        </p:nvGraphicFramePr>
        <p:xfrm>
          <a:off x="1714480" y="5857892"/>
          <a:ext cx="1103313" cy="276225"/>
        </p:xfrm>
        <a:graphic>
          <a:graphicData uri="http://schemas.openxmlformats.org/presentationml/2006/ole">
            <p:oleObj spid="_x0000_s585733" name="Équation" r:id="rId6" imgW="482400" imgH="177480" progId="Equation.3">
              <p:embed/>
            </p:oleObj>
          </a:graphicData>
        </a:graphic>
      </p:graphicFrame>
      <p:pic>
        <p:nvPicPr>
          <p:cNvPr id="58573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4491054"/>
            <a:ext cx="41052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573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57686" y="5553096"/>
            <a:ext cx="11525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Flèche droite 15"/>
          <p:cNvSpPr/>
          <p:nvPr/>
        </p:nvSpPr>
        <p:spPr>
          <a:xfrm>
            <a:off x="2428860" y="5000636"/>
            <a:ext cx="64294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>
            <a:off x="3571868" y="5838848"/>
            <a:ext cx="64294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85739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43768" y="3500438"/>
            <a:ext cx="1498616" cy="1090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Flèche droite 20"/>
          <p:cNvSpPr/>
          <p:nvPr/>
        </p:nvSpPr>
        <p:spPr>
          <a:xfrm>
            <a:off x="6072198" y="3929066"/>
            <a:ext cx="64294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Regular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grammar</a:t>
            </a:r>
            <a:r>
              <a:rPr lang="fr-FR" sz="2800" b="1" dirty="0" smtClean="0">
                <a:solidFill>
                  <a:srgbClr val="002060"/>
                </a:solidFill>
              </a:rPr>
              <a:t> to NFA  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285720" y="1428736"/>
            <a:ext cx="10926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Example</a:t>
            </a:r>
            <a:r>
              <a:rPr lang="fr-FR" dirty="0" smtClean="0"/>
              <a:t> :</a:t>
            </a:r>
          </a:p>
          <a:p>
            <a:endParaRPr lang="fr-FR" dirty="0" smtClean="0"/>
          </a:p>
          <a:p>
            <a:endParaRPr lang="fr-FR" dirty="0"/>
          </a:p>
        </p:txBody>
      </p:sp>
      <p:graphicFrame>
        <p:nvGraphicFramePr>
          <p:cNvPr id="585732" name="Object 3"/>
          <p:cNvGraphicFramePr>
            <a:graphicFrameLocks noChangeAspect="1"/>
          </p:cNvGraphicFramePr>
          <p:nvPr/>
        </p:nvGraphicFramePr>
        <p:xfrm>
          <a:off x="239713" y="1981200"/>
          <a:ext cx="3541712" cy="315913"/>
        </p:xfrm>
        <a:graphic>
          <a:graphicData uri="http://schemas.openxmlformats.org/presentationml/2006/ole">
            <p:oleObj spid="_x0000_s587779" name="Équation" r:id="rId4" imgW="1549080" imgH="203040" progId="Equation.3">
              <p:embed/>
            </p:oleObj>
          </a:graphicData>
        </a:graphic>
      </p:graphicFrame>
      <p:pic>
        <p:nvPicPr>
          <p:cNvPr id="58778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480" y="2786058"/>
            <a:ext cx="42291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smtClean="0"/>
              <a:t>Theorem : Any recognized language by a finite automaton is a regular language</a:t>
            </a:r>
          </a:p>
        </p:txBody>
      </p:sp>
      <p:sp>
        <p:nvSpPr>
          <p:cNvPr id="7" name="Rectangle 6"/>
          <p:cNvSpPr/>
          <p:nvPr/>
        </p:nvSpPr>
        <p:spPr>
          <a:xfrm>
            <a:off x="285752" y="2598003"/>
            <a:ext cx="8858280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smtClean="0"/>
              <a:t>Theorem : Any regular language is accepted by a finite automaton.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4282" y="3467401"/>
            <a:ext cx="8858280" cy="15696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dirty="0" smtClean="0"/>
              <a:t>Theorem : The accepted languages by an NFA are identical the  </a:t>
            </a:r>
            <a:r>
              <a:rPr lang="en-US" sz="2400" dirty="0" err="1" smtClean="0"/>
              <a:t>accepred</a:t>
            </a:r>
            <a:r>
              <a:rPr lang="en-US" sz="2400" dirty="0" smtClean="0"/>
              <a:t> languages by DFA, in other words (NFA and DFA  are equivalent).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Preliminaries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State successors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Let                                                     be a finite automaton.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And let </a:t>
            </a:r>
          </a:p>
          <a:p>
            <a:pPr lvl="1"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We denote by </a:t>
            </a:r>
          </a:p>
          <a:p>
            <a:pPr lvl="1"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All the states can be reached from q, using (a) transition.</a:t>
            </a:r>
            <a:endParaRPr lang="en-US" sz="2400" dirty="0"/>
          </a:p>
        </p:txBody>
      </p:sp>
      <p:graphicFrame>
        <p:nvGraphicFramePr>
          <p:cNvPr id="491522" name="Object 6"/>
          <p:cNvGraphicFramePr>
            <a:graphicFrameLocks noChangeAspect="1"/>
          </p:cNvGraphicFramePr>
          <p:nvPr/>
        </p:nvGraphicFramePr>
        <p:xfrm>
          <a:off x="1993900" y="2197822"/>
          <a:ext cx="2578100" cy="516798"/>
        </p:xfrm>
        <a:graphic>
          <a:graphicData uri="http://schemas.openxmlformats.org/presentationml/2006/ole">
            <p:oleObj spid="_x0000_s491522" name="Équation" r:id="rId4" imgW="1015920" imgH="228600" progId="Equation.3">
              <p:embed/>
            </p:oleObj>
          </a:graphicData>
        </a:graphic>
      </p:graphicFrame>
      <p:graphicFrame>
        <p:nvGraphicFramePr>
          <p:cNvPr id="491523" name="Object 6"/>
          <p:cNvGraphicFramePr>
            <a:graphicFrameLocks noChangeAspect="1"/>
          </p:cNvGraphicFramePr>
          <p:nvPr/>
        </p:nvGraphicFramePr>
        <p:xfrm>
          <a:off x="2859088" y="2862262"/>
          <a:ext cx="2049462" cy="495300"/>
        </p:xfrm>
        <a:graphic>
          <a:graphicData uri="http://schemas.openxmlformats.org/presentationml/2006/ole">
            <p:oleObj spid="_x0000_s491523" name="Équation" r:id="rId5" imgW="749160" imgH="203040" progId="Equation.3">
              <p:embed/>
            </p:oleObj>
          </a:graphicData>
        </a:graphic>
      </p:graphicFrame>
      <p:graphicFrame>
        <p:nvGraphicFramePr>
          <p:cNvPr id="491524" name="Object 6"/>
          <p:cNvGraphicFramePr>
            <a:graphicFrameLocks noChangeAspect="1"/>
          </p:cNvGraphicFramePr>
          <p:nvPr/>
        </p:nvGraphicFramePr>
        <p:xfrm>
          <a:off x="2285984" y="3857628"/>
          <a:ext cx="4689475" cy="681038"/>
        </p:xfrm>
        <a:graphic>
          <a:graphicData uri="http://schemas.openxmlformats.org/presentationml/2006/ole">
            <p:oleObj spid="_x0000_s491524" name="Équation" r:id="rId6" imgW="1714320" imgH="2793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q"/>
            </a:pPr>
            <a:r>
              <a:rPr lang="en-US" sz="2400" dirty="0" smtClean="0"/>
              <a:t>Example(state successors)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S(q0,a)={q1,q2}</a:t>
            </a:r>
          </a:p>
          <a:p>
            <a:pPr lvl="1"/>
            <a:r>
              <a:rPr lang="en-US" sz="2400" dirty="0" smtClean="0"/>
              <a:t>S(q0,b)=</a:t>
            </a:r>
            <a:r>
              <a:rPr lang="el-GR" sz="2400" dirty="0" smtClean="0"/>
              <a:t>φ</a:t>
            </a:r>
            <a:endParaRPr lang="fr-FR" sz="2400" dirty="0" smtClean="0"/>
          </a:p>
          <a:p>
            <a:pPr lvl="1"/>
            <a:r>
              <a:rPr lang="fr-FR" sz="2400" dirty="0" smtClean="0"/>
              <a:t>S(q1,b)={q0,q1}</a:t>
            </a:r>
            <a:endParaRPr lang="en-US" sz="2400" dirty="0"/>
          </a:p>
        </p:txBody>
      </p:sp>
      <p:pic>
        <p:nvPicPr>
          <p:cNvPr id="4925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071678"/>
            <a:ext cx="4191017" cy="318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                                    </a:t>
            </a: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1071538" y="1285860"/>
          <a:ext cx="2863679" cy="638192"/>
        </p:xfrm>
        <a:graphic>
          <a:graphicData uri="http://schemas.openxmlformats.org/presentationml/2006/ole">
            <p:oleObj spid="_x0000_s493570" name="Équation" r:id="rId4" imgW="711000" imgH="177480" progId="Equation.3">
              <p:embed/>
            </p:oleObj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714348" y="2214554"/>
            <a:ext cx="76710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Let                             , the                                                        of the state   q </a:t>
            </a:r>
          </a:p>
          <a:p>
            <a:endParaRPr lang="en-US" sz="2000" dirty="0" smtClean="0"/>
          </a:p>
          <a:p>
            <a:r>
              <a:rPr lang="en-US" sz="2000" dirty="0" smtClean="0"/>
              <a:t>Is all the states can be reached from q using (0,1 or more)</a:t>
            </a:r>
          </a:p>
          <a:p>
            <a:r>
              <a:rPr lang="en-US" sz="2000" dirty="0" smtClean="0"/>
              <a:t>Denoted by  </a:t>
            </a:r>
            <a:endParaRPr lang="en-US" sz="2000" dirty="0"/>
          </a:p>
        </p:txBody>
      </p:sp>
      <p:graphicFrame>
        <p:nvGraphicFramePr>
          <p:cNvPr id="493571" name="Object 3"/>
          <p:cNvGraphicFramePr>
            <a:graphicFrameLocks noChangeAspect="1"/>
          </p:cNvGraphicFramePr>
          <p:nvPr/>
        </p:nvGraphicFramePr>
        <p:xfrm>
          <a:off x="1285852" y="2143116"/>
          <a:ext cx="1041400" cy="495300"/>
        </p:xfrm>
        <a:graphic>
          <a:graphicData uri="http://schemas.openxmlformats.org/presentationml/2006/ole">
            <p:oleObj spid="_x0000_s493571" name="Équation" r:id="rId5" imgW="380880" imgH="203040" progId="Equation.3">
              <p:embed/>
            </p:oleObj>
          </a:graphicData>
        </a:graphic>
      </p:graphicFrame>
      <p:graphicFrame>
        <p:nvGraphicFramePr>
          <p:cNvPr id="493572" name="Object 6"/>
          <p:cNvGraphicFramePr>
            <a:graphicFrameLocks noChangeAspect="1"/>
          </p:cNvGraphicFramePr>
          <p:nvPr/>
        </p:nvGraphicFramePr>
        <p:xfrm>
          <a:off x="3714744" y="2143116"/>
          <a:ext cx="2863850" cy="638175"/>
        </p:xfrm>
        <a:graphic>
          <a:graphicData uri="http://schemas.openxmlformats.org/presentationml/2006/ole">
            <p:oleObj spid="_x0000_s493572" name="Équation" r:id="rId6" imgW="711000" imgH="177480" progId="Equation.3">
              <p:embed/>
            </p:oleObj>
          </a:graphicData>
        </a:graphic>
      </p:graphicFrame>
      <p:graphicFrame>
        <p:nvGraphicFramePr>
          <p:cNvPr id="493573" name="Object 6"/>
          <p:cNvGraphicFramePr>
            <a:graphicFrameLocks noChangeAspect="1"/>
          </p:cNvGraphicFramePr>
          <p:nvPr/>
        </p:nvGraphicFramePr>
        <p:xfrm>
          <a:off x="6786578" y="2786058"/>
          <a:ext cx="2601423" cy="450849"/>
        </p:xfrm>
        <a:graphic>
          <a:graphicData uri="http://schemas.openxmlformats.org/presentationml/2006/ole">
            <p:oleObj spid="_x0000_s493573" name="Équation" r:id="rId7" imgW="850680" imgH="164880" progId="Equation.3">
              <p:embed/>
            </p:oleObj>
          </a:graphicData>
        </a:graphic>
      </p:graphicFrame>
      <p:graphicFrame>
        <p:nvGraphicFramePr>
          <p:cNvPr id="493575" name="Object 7"/>
          <p:cNvGraphicFramePr>
            <a:graphicFrameLocks noChangeAspect="1"/>
          </p:cNvGraphicFramePr>
          <p:nvPr/>
        </p:nvGraphicFramePr>
        <p:xfrm>
          <a:off x="2406650" y="3795713"/>
          <a:ext cx="4446588" cy="804862"/>
        </p:xfrm>
        <a:graphic>
          <a:graphicData uri="http://schemas.openxmlformats.org/presentationml/2006/ole">
            <p:oleObj spid="_x0000_s493575" name="Équation" r:id="rId8" imgW="1625400" imgH="3301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                                    </a:t>
            </a: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1071538" y="1357298"/>
          <a:ext cx="2863679" cy="638192"/>
        </p:xfrm>
        <a:graphic>
          <a:graphicData uri="http://schemas.openxmlformats.org/presentationml/2006/ole">
            <p:oleObj spid="_x0000_s494594" name="Équation" r:id="rId4" imgW="711000" imgH="177480" progId="Equation.3">
              <p:embed/>
            </p:oleObj>
          </a:graphicData>
        </a:graphic>
      </p:graphicFrame>
      <p:pic>
        <p:nvPicPr>
          <p:cNvPr id="49459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928802"/>
            <a:ext cx="3929090" cy="3188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4"/>
          <p:cNvSpPr txBox="1"/>
          <p:nvPr/>
        </p:nvSpPr>
        <p:spPr>
          <a:xfrm>
            <a:off x="357158" y="3429000"/>
            <a:ext cx="27860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 smtClean="0"/>
          </a:p>
          <a:p>
            <a:r>
              <a:rPr lang="fr-FR" b="1" dirty="0" smtClean="0"/>
              <a:t>E(q0)={q0,q1,q2}</a:t>
            </a:r>
            <a:endParaRPr lang="fr-FR" dirty="0" smtClean="0"/>
          </a:p>
          <a:p>
            <a:r>
              <a:rPr lang="fr-FR" b="1" dirty="0" smtClean="0"/>
              <a:t>E(q1)={q1,q2}</a:t>
            </a:r>
            <a:endParaRPr lang="fr-FR" dirty="0" smtClean="0"/>
          </a:p>
          <a:p>
            <a:r>
              <a:rPr lang="fr-FR" b="1" dirty="0" smtClean="0"/>
              <a:t>E(q2)={q2}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143372" y="1571612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Example: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err="1" smtClean="0">
                <a:solidFill>
                  <a:srgbClr val="002060"/>
                </a:solidFill>
              </a:rPr>
              <a:t>Nondeterministic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endParaRPr lang="fr-FR" sz="2800" b="1" dirty="0" smtClean="0">
              <a:solidFill>
                <a:srgbClr val="002060"/>
              </a:solidFill>
            </a:endParaRPr>
          </a:p>
          <a:p>
            <a:r>
              <a:rPr lang="fr-FR" sz="2800" b="1" dirty="0" smtClean="0">
                <a:solidFill>
                  <a:srgbClr val="002060"/>
                </a:solidFill>
              </a:rPr>
              <a:t>To </a:t>
            </a:r>
            <a:r>
              <a:rPr lang="fr-FR" sz="2800" b="1" dirty="0" err="1" smtClean="0">
                <a:solidFill>
                  <a:srgbClr val="002060"/>
                </a:solidFill>
              </a:rPr>
              <a:t>deterministic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Finite</a:t>
            </a:r>
            <a:r>
              <a:rPr lang="fr-FR" sz="2800" b="1" dirty="0" smtClean="0">
                <a:solidFill>
                  <a:srgbClr val="002060"/>
                </a:solidFill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</a:rPr>
              <a:t>Automata</a:t>
            </a:r>
            <a:r>
              <a:rPr lang="fr-FR" sz="2800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FF0000"/>
                </a:solidFill>
              </a:rPr>
              <a:t>(NFA to DFA)</a:t>
            </a:r>
          </a:p>
          <a:p>
            <a:endParaRPr lang="fr-FR" sz="28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 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285720" y="1428736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</a:t>
            </a:r>
            <a:r>
              <a:rPr lang="en-US" sz="2400" dirty="0" err="1" smtClean="0"/>
              <a:t>Determinisation</a:t>
            </a:r>
            <a:r>
              <a:rPr lang="fr-FR" sz="2400" dirty="0" smtClean="0"/>
              <a:t> (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en-US" sz="2400" dirty="0" smtClean="0"/>
              <a:t>without</a:t>
            </a:r>
            <a:r>
              <a:rPr lang="fr-FR" sz="2400" dirty="0" smtClean="0"/>
              <a:t>                                 )</a:t>
            </a:r>
            <a:endParaRPr lang="en-US" sz="2400" dirty="0"/>
          </a:p>
        </p:txBody>
      </p:sp>
      <p:graphicFrame>
        <p:nvGraphicFramePr>
          <p:cNvPr id="493570" name="Object 6"/>
          <p:cNvGraphicFramePr>
            <a:graphicFrameLocks noChangeAspect="1"/>
          </p:cNvGraphicFramePr>
          <p:nvPr/>
        </p:nvGraphicFramePr>
        <p:xfrm>
          <a:off x="5786446" y="1500174"/>
          <a:ext cx="1932009" cy="334542"/>
        </p:xfrm>
        <a:graphic>
          <a:graphicData uri="http://schemas.openxmlformats.org/presentationml/2006/ole">
            <p:oleObj spid="_x0000_s503810" name="Équation" r:id="rId4" imgW="850680" imgH="164880" progId="Equation.3">
              <p:embed/>
            </p:oleObj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571472" y="1928802"/>
            <a:ext cx="85725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Algorithm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Input:</a:t>
            </a:r>
            <a:r>
              <a:rPr lang="en-US" sz="2400" dirty="0" smtClean="0"/>
              <a:t> NFA without</a:t>
            </a:r>
          </a:p>
          <a:p>
            <a:r>
              <a:rPr lang="en-US" sz="2400" dirty="0" smtClean="0">
                <a:solidFill>
                  <a:srgbClr val="0070C0"/>
                </a:solidFill>
              </a:rPr>
              <a:t>Output:</a:t>
            </a:r>
            <a:r>
              <a:rPr lang="en-US" sz="2400" dirty="0" smtClean="0"/>
              <a:t> correspondent DFA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Draw an empty transition table, with all alphabets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Take the start state of the NFA, and consider it the start state of DFA(s0)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Determine all states that can be reached by each alphabet in   one set.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Check if There is a new generated state, </a:t>
            </a:r>
            <a:r>
              <a:rPr lang="en-US" sz="2400" dirty="0" smtClean="0">
                <a:solidFill>
                  <a:srgbClr val="0070C0"/>
                </a:solidFill>
              </a:rPr>
              <a:t>if yes GO TO (3</a:t>
            </a:r>
            <a:r>
              <a:rPr lang="en-US" sz="2400" dirty="0" smtClean="0"/>
              <a:t>), </a:t>
            </a:r>
            <a:r>
              <a:rPr lang="en-US" sz="2400" dirty="0" smtClean="0">
                <a:solidFill>
                  <a:srgbClr val="C00000"/>
                </a:solidFill>
              </a:rPr>
              <a:t>Otherwise go to (5</a:t>
            </a:r>
            <a:r>
              <a:rPr lang="en-US" sz="2400" dirty="0" smtClean="0"/>
              <a:t>)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All states that contain at least one </a:t>
            </a:r>
            <a:r>
              <a:rPr lang="en-US" sz="2400" dirty="0" smtClean="0">
                <a:solidFill>
                  <a:srgbClr val="C00000"/>
                </a:solidFill>
              </a:rPr>
              <a:t>final state of the NFA</a:t>
            </a:r>
            <a:r>
              <a:rPr lang="en-US" sz="2400" dirty="0" smtClean="0"/>
              <a:t>, is a </a:t>
            </a:r>
            <a:r>
              <a:rPr lang="en-US" sz="2400" dirty="0" smtClean="0">
                <a:solidFill>
                  <a:srgbClr val="C00000"/>
                </a:solidFill>
              </a:rPr>
              <a:t>final state  of the DFA.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400" dirty="0" smtClean="0"/>
              <a:t>Rename the new states as simple states.</a:t>
            </a:r>
          </a:p>
          <a:p>
            <a:pPr marL="457200" indent="-457200">
              <a:buFont typeface="+mj-lt"/>
              <a:buAutoNum type="arabicParenR"/>
            </a:pPr>
            <a:endParaRPr lang="en-US" sz="2400" dirty="0">
              <a:solidFill>
                <a:srgbClr val="C00000"/>
              </a:solidFill>
            </a:endParaRPr>
          </a:p>
        </p:txBody>
      </p:sp>
      <p:graphicFrame>
        <p:nvGraphicFramePr>
          <p:cNvPr id="503811" name="Object 6"/>
          <p:cNvGraphicFramePr>
            <a:graphicFrameLocks noChangeAspect="1"/>
          </p:cNvGraphicFramePr>
          <p:nvPr/>
        </p:nvGraphicFramePr>
        <p:xfrm>
          <a:off x="3071802" y="2357430"/>
          <a:ext cx="1931987" cy="334962"/>
        </p:xfrm>
        <a:graphic>
          <a:graphicData uri="http://schemas.openxmlformats.org/presentationml/2006/ole">
            <p:oleObj spid="_x0000_s503811" name="Équation" r:id="rId5" imgW="850680" imgH="164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11960406</TotalTime>
  <Words>2004</Words>
  <Application>Microsoft Office PowerPoint</Application>
  <PresentationFormat>Affichage à l'écran (4:3)</PresentationFormat>
  <Paragraphs>795</Paragraphs>
  <Slides>33</Slides>
  <Notes>33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5" baseType="lpstr">
      <vt:lpstr>Thème Office</vt:lpstr>
      <vt:lpstr>Équation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sanad</dc:creator>
  <cp:lastModifiedBy>INFO PRO</cp:lastModifiedBy>
  <cp:revision>1208</cp:revision>
  <dcterms:created xsi:type="dcterms:W3CDTF">2024-08-26T07:45:58Z</dcterms:created>
  <dcterms:modified xsi:type="dcterms:W3CDTF">2026-04-18T17:43:35Z</dcterms:modified>
</cp:coreProperties>
</file>