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388" r:id="rId3"/>
    <p:sldId id="389" r:id="rId4"/>
    <p:sldId id="390" r:id="rId5"/>
    <p:sldId id="39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8FAC4-7735-4CD6-8AA1-6AFE280DCB1C}" type="datetimeFigureOut">
              <a:rPr lang="fr-FR" smtClean="0"/>
              <a:pPr/>
              <a:t>18/04/2026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8F26-1B5B-4F12-A57A-7F27F6966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622B-8060-4902-B526-D9143DED7CD5}" type="datetimeFigureOut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BA369-A034-44FA-93AE-568C583A5EC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D07B-4AE6-450B-B4D5-60103BCD4981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CDE48-3D2B-4E31-B154-FA1E49C62B2D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DBFCD-645C-488B-BAAE-D5E908E6012C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6848-273F-49D6-89FA-186D217918D4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7E5A-C695-43D1-A879-76D26DFAC2B0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B167-116A-4769-8E15-2E44CE47855B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9230-3B84-41B0-935C-228936BB9044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514-1AD8-452A-9B13-204B587437E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CFF2-AAB6-494E-8326-F9E8E10F5598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0794-ABEC-4C5F-8AF8-F1E04DFB871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9D8-8B7A-4521-BCC1-56F097E20F45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D447-25D7-42DE-BBBA-A93B71EA6E6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14488"/>
            <a:ext cx="9144000" cy="1428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8055" y="142852"/>
            <a:ext cx="88359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  <a:latin typeface="Arial Black" pitchFamily="34" charset="0"/>
              </a:rPr>
              <a:t>Finite automata</a:t>
            </a: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Transformation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endParaRPr lang="fr-FR" sz="3600" dirty="0">
              <a:latin typeface="Arial Black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58" y="6000768"/>
            <a:ext cx="3100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 Rounded MT Bold" pitchFamily="34" charset="0"/>
              </a:rPr>
              <a:t>  MOHAMED BAHACHE </a:t>
            </a:r>
            <a:endParaRPr lang="fr-FR" sz="2000" dirty="0">
              <a:latin typeface="Arial Rounded MT Bol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2437" y="2571744"/>
            <a:ext cx="635699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Rounded MT Bold" pitchFamily="34" charset="0"/>
              </a:rPr>
              <a:t>University</a:t>
            </a:r>
            <a:r>
              <a:rPr lang="fr-FR" sz="2400" dirty="0" smtClean="0">
                <a:latin typeface="Arial Rounded MT Bold" pitchFamily="34" charset="0"/>
              </a:rPr>
              <a:t> of M’</a:t>
            </a:r>
            <a:r>
              <a:rPr lang="fr-FR" sz="2400" dirty="0" err="1" smtClean="0">
                <a:latin typeface="Arial Rounded MT Bold" pitchFamily="34" charset="0"/>
              </a:rPr>
              <a:t>sila</a:t>
            </a:r>
            <a:endParaRPr lang="fr-FR" sz="2400" dirty="0" smtClean="0">
              <a:latin typeface="Arial Rounded MT Bold" pitchFamily="34" charset="0"/>
            </a:endParaRP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Faculty of Mathematics and informatics </a:t>
            </a: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Computer science department 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L2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2025/2026</a:t>
            </a:r>
            <a:endParaRPr lang="fr-FR" sz="2400" dirty="0" smtClean="0">
              <a:latin typeface="Arial Rounded MT Bold" pitchFamily="34" charset="0"/>
            </a:endParaRPr>
          </a:p>
          <a:p>
            <a:endParaRPr lang="fr-FR" sz="2400" dirty="0" smtClean="0">
              <a:latin typeface="Arial Rounded MT Bold" pitchFamily="34" charset="0"/>
            </a:endParaRPr>
          </a:p>
          <a:p>
            <a:r>
              <a:rPr lang="fr-FR" sz="2400" dirty="0" smtClean="0">
                <a:latin typeface="Arial Rounded MT Bold" pitchFamily="34" charset="0"/>
              </a:rPr>
              <a:t>   </a:t>
            </a:r>
            <a:endParaRPr lang="fr-FR" sz="2400" dirty="0">
              <a:latin typeface="Arial Rounded MT Bold" pitchFamily="34" charset="0"/>
            </a:endParaRPr>
          </a:p>
        </p:txBody>
      </p:sp>
      <p:pic>
        <p:nvPicPr>
          <p:cNvPr id="10" name="Image 9" descr="s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714356"/>
            <a:ext cx="842961" cy="861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az-Cyrl-AZ" sz="3600" b="1" dirty="0" smtClean="0">
                <a:solidFill>
                  <a:srgbClr val="002060"/>
                </a:solidFill>
              </a:rPr>
              <a:t>Є</a:t>
            </a:r>
            <a:r>
              <a:rPr lang="fr-FR" sz="3600" b="1" dirty="0" smtClean="0">
                <a:solidFill>
                  <a:srgbClr val="002060"/>
                </a:solidFill>
              </a:rPr>
              <a:t>-transition </a:t>
            </a:r>
            <a:r>
              <a:rPr lang="fr-FR" sz="3600" b="1" dirty="0" err="1" smtClean="0">
                <a:solidFill>
                  <a:srgbClr val="002060"/>
                </a:solidFill>
              </a:rPr>
              <a:t>elemination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graphicFrame>
        <p:nvGraphicFramePr>
          <p:cNvPr id="616449" name="Object 1"/>
          <p:cNvGraphicFramePr>
            <a:graphicFrameLocks noChangeAspect="1"/>
          </p:cNvGraphicFramePr>
          <p:nvPr/>
        </p:nvGraphicFramePr>
        <p:xfrm>
          <a:off x="1779588" y="1522412"/>
          <a:ext cx="5006990" cy="490731"/>
        </p:xfrm>
        <a:graphic>
          <a:graphicData uri="http://schemas.openxmlformats.org/presentationml/2006/ole">
            <p:oleObj spid="_x0000_s616449" name="Équation" r:id="rId4" imgW="1612800" imgH="177480" progId="Equation.3">
              <p:embed/>
            </p:oleObj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642910" y="2285992"/>
            <a:ext cx="85010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Algorithm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Determine all the states can be reached by </a:t>
            </a:r>
            <a:r>
              <a:rPr lang="en-US" sz="2400" b="1" dirty="0" smtClean="0">
                <a:solidFill>
                  <a:srgbClr val="002060"/>
                </a:solidFill>
              </a:rPr>
              <a:t>Є-transitions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Use this information to build an equivalent automaton without </a:t>
            </a:r>
            <a:r>
              <a:rPr lang="en-US" sz="2400" b="1" dirty="0" smtClean="0">
                <a:solidFill>
                  <a:srgbClr val="002060"/>
                </a:solidFill>
              </a:rPr>
              <a:t>Є-transitions</a:t>
            </a:r>
            <a:r>
              <a:rPr lang="en-US" sz="2400" dirty="0" smtClean="0"/>
              <a:t> 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1-Є-closure(p)=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2060"/>
                </a:solidFill>
              </a:rPr>
              <a:t>P 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2060"/>
                </a:solidFill>
              </a:rPr>
              <a:t>If </a:t>
            </a:r>
            <a:endParaRPr lang="en-US" sz="2400" dirty="0" smtClean="0"/>
          </a:p>
          <a:p>
            <a:endParaRPr lang="en-US" sz="2400" dirty="0"/>
          </a:p>
        </p:txBody>
      </p:sp>
      <p:graphicFrame>
        <p:nvGraphicFramePr>
          <p:cNvPr id="616450" name="Object 2"/>
          <p:cNvGraphicFramePr>
            <a:graphicFrameLocks noChangeAspect="1"/>
          </p:cNvGraphicFramePr>
          <p:nvPr/>
        </p:nvGraphicFramePr>
        <p:xfrm>
          <a:off x="1063644" y="4549775"/>
          <a:ext cx="6365876" cy="349250"/>
        </p:xfrm>
        <a:graphic>
          <a:graphicData uri="http://schemas.openxmlformats.org/presentationml/2006/ole">
            <p:oleObj spid="_x0000_s616450" name="Équation" r:id="rId5" imgW="33019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az-Cyrl-AZ" sz="3600" b="1" dirty="0" smtClean="0">
                <a:solidFill>
                  <a:srgbClr val="002060"/>
                </a:solidFill>
              </a:rPr>
              <a:t>Є</a:t>
            </a:r>
            <a:r>
              <a:rPr lang="fr-FR" sz="3600" b="1" dirty="0" smtClean="0">
                <a:solidFill>
                  <a:srgbClr val="002060"/>
                </a:solidFill>
              </a:rPr>
              <a:t>-transition </a:t>
            </a:r>
            <a:r>
              <a:rPr lang="en-US" sz="3600" b="1" dirty="0" err="1" smtClean="0">
                <a:solidFill>
                  <a:srgbClr val="002060"/>
                </a:solidFill>
              </a:rPr>
              <a:t>elemination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642910" y="2285992"/>
            <a:ext cx="8501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2-</a:t>
            </a:r>
          </a:p>
          <a:p>
            <a:r>
              <a:rPr lang="en-US" sz="2400" b="1" dirty="0" smtClean="0"/>
              <a:t>The equivalent automaton B without </a:t>
            </a:r>
            <a:r>
              <a:rPr lang="en-US" sz="2400" b="1" dirty="0" smtClean="0">
                <a:solidFill>
                  <a:srgbClr val="002060"/>
                </a:solidFill>
              </a:rPr>
              <a:t>Є-transitions </a:t>
            </a:r>
            <a:r>
              <a:rPr lang="en-US" sz="2400" b="1" dirty="0" smtClean="0"/>
              <a:t>defined as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endParaRPr lang="en-US" sz="2400" dirty="0" smtClean="0"/>
          </a:p>
          <a:p>
            <a:endParaRPr lang="en-US" sz="2400" dirty="0"/>
          </a:p>
        </p:txBody>
      </p:sp>
      <p:graphicFrame>
        <p:nvGraphicFramePr>
          <p:cNvPr id="616450" name="Object 2"/>
          <p:cNvGraphicFramePr>
            <a:graphicFrameLocks noChangeAspect="1"/>
          </p:cNvGraphicFramePr>
          <p:nvPr/>
        </p:nvGraphicFramePr>
        <p:xfrm>
          <a:off x="500034" y="3929066"/>
          <a:ext cx="7099300" cy="393700"/>
        </p:xfrm>
        <a:graphic>
          <a:graphicData uri="http://schemas.openxmlformats.org/presentationml/2006/ole">
            <p:oleObj spid="_x0000_s617475" name="Équation" r:id="rId4" imgW="3682800" imgH="228600" progId="Equation.3">
              <p:embed/>
            </p:oleObj>
          </a:graphicData>
        </a:graphic>
      </p:graphicFrame>
      <p:graphicFrame>
        <p:nvGraphicFramePr>
          <p:cNvPr id="617476" name="Object 4"/>
          <p:cNvGraphicFramePr>
            <a:graphicFrameLocks noChangeAspect="1"/>
          </p:cNvGraphicFramePr>
          <p:nvPr/>
        </p:nvGraphicFramePr>
        <p:xfrm>
          <a:off x="1128704" y="2357438"/>
          <a:ext cx="2228850" cy="349250"/>
        </p:xfrm>
        <a:graphic>
          <a:graphicData uri="http://schemas.openxmlformats.org/presentationml/2006/ole">
            <p:oleObj spid="_x0000_s617476" name="Équation" r:id="rId5" imgW="1155600" imgH="203040" progId="Equation.3">
              <p:embed/>
            </p:oleObj>
          </a:graphicData>
        </a:graphic>
      </p:graphicFrame>
      <p:graphicFrame>
        <p:nvGraphicFramePr>
          <p:cNvPr id="617477" name="Object 5"/>
          <p:cNvGraphicFramePr>
            <a:graphicFrameLocks noChangeAspect="1"/>
          </p:cNvGraphicFramePr>
          <p:nvPr/>
        </p:nvGraphicFramePr>
        <p:xfrm>
          <a:off x="976313" y="3265488"/>
          <a:ext cx="2278062" cy="392112"/>
        </p:xfrm>
        <a:graphic>
          <a:graphicData uri="http://schemas.openxmlformats.org/presentationml/2006/ole">
            <p:oleObj spid="_x0000_s617477" name="Équation" r:id="rId6" imgW="1180800" imgH="228600" progId="Equation.3">
              <p:embed/>
            </p:oleObj>
          </a:graphicData>
        </a:graphic>
      </p:graphicFrame>
      <p:graphicFrame>
        <p:nvGraphicFramePr>
          <p:cNvPr id="617478" name="Object 2"/>
          <p:cNvGraphicFramePr>
            <a:graphicFrameLocks noChangeAspect="1"/>
          </p:cNvGraphicFramePr>
          <p:nvPr/>
        </p:nvGraphicFramePr>
        <p:xfrm>
          <a:off x="1824038" y="4857750"/>
          <a:ext cx="4308475" cy="393700"/>
        </p:xfrm>
        <a:graphic>
          <a:graphicData uri="http://schemas.openxmlformats.org/presentationml/2006/ole">
            <p:oleObj spid="_x0000_s617478" name="Équation" r:id="rId7" imgW="22348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az-Cyrl-AZ" sz="3600" b="1" dirty="0" smtClean="0">
                <a:solidFill>
                  <a:srgbClr val="002060"/>
                </a:solidFill>
              </a:rPr>
              <a:t>Є</a:t>
            </a:r>
            <a:r>
              <a:rPr lang="fr-FR" sz="3600" b="1" dirty="0" smtClean="0">
                <a:solidFill>
                  <a:srgbClr val="002060"/>
                </a:solidFill>
              </a:rPr>
              <a:t>-transition </a:t>
            </a:r>
            <a:r>
              <a:rPr lang="fr-FR" sz="3600" b="1" dirty="0" err="1" smtClean="0">
                <a:solidFill>
                  <a:srgbClr val="002060"/>
                </a:solidFill>
              </a:rPr>
              <a:t>elemination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428596" y="1643050"/>
            <a:ext cx="5857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Proposition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B is an automaton </a:t>
            </a:r>
            <a:r>
              <a:rPr lang="en-US" sz="2400" dirty="0" err="1" smtClean="0"/>
              <a:t>witout</a:t>
            </a:r>
            <a:r>
              <a:rPr lang="en-US" sz="2400" dirty="0" smtClean="0"/>
              <a:t>  </a:t>
            </a:r>
            <a:r>
              <a:rPr lang="az-Cyrl-AZ" sz="2400" b="1" dirty="0" smtClean="0">
                <a:solidFill>
                  <a:srgbClr val="002060"/>
                </a:solidFill>
              </a:rPr>
              <a:t>Є</a:t>
            </a:r>
            <a:r>
              <a:rPr lang="fr-FR" sz="2400" b="1" dirty="0" smtClean="0">
                <a:solidFill>
                  <a:srgbClr val="002060"/>
                </a:solidFill>
              </a:rPr>
              <a:t>-transitions</a:t>
            </a:r>
          </a:p>
          <a:p>
            <a:pPr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  <p:graphicFrame>
        <p:nvGraphicFramePr>
          <p:cNvPr id="618502" name="Object 6"/>
          <p:cNvGraphicFramePr>
            <a:graphicFrameLocks noChangeAspect="1"/>
          </p:cNvGraphicFramePr>
          <p:nvPr/>
        </p:nvGraphicFramePr>
        <p:xfrm>
          <a:off x="857224" y="2428867"/>
          <a:ext cx="1143008" cy="374501"/>
        </p:xfrm>
        <a:graphic>
          <a:graphicData uri="http://schemas.openxmlformats.org/presentationml/2006/ole">
            <p:oleObj spid="_x0000_s618502" name="Équation" r:id="rId4" imgW="482400" imgH="177480" progId="Equation.3">
              <p:embed/>
            </p:oleObj>
          </a:graphicData>
        </a:graphic>
      </p:graphicFrame>
      <p:pic>
        <p:nvPicPr>
          <p:cNvPr id="6185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071810"/>
            <a:ext cx="48863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az-Cyrl-AZ" sz="3600" b="1" dirty="0" smtClean="0">
                <a:solidFill>
                  <a:srgbClr val="002060"/>
                </a:solidFill>
              </a:rPr>
              <a:t>Є</a:t>
            </a:r>
            <a:r>
              <a:rPr lang="fr-FR" sz="3600" b="1" dirty="0" smtClean="0">
                <a:solidFill>
                  <a:srgbClr val="002060"/>
                </a:solidFill>
              </a:rPr>
              <a:t>-transition </a:t>
            </a:r>
            <a:r>
              <a:rPr lang="fr-FR" sz="3600" b="1" dirty="0" err="1" smtClean="0">
                <a:solidFill>
                  <a:srgbClr val="002060"/>
                </a:solidFill>
              </a:rPr>
              <a:t>elemination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428596" y="1643050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618502" name="Object 6"/>
          <p:cNvGraphicFramePr>
            <a:graphicFrameLocks noChangeAspect="1"/>
          </p:cNvGraphicFramePr>
          <p:nvPr/>
        </p:nvGraphicFramePr>
        <p:xfrm>
          <a:off x="428625" y="2286000"/>
          <a:ext cx="4235450" cy="369888"/>
        </p:xfrm>
        <a:graphic>
          <a:graphicData uri="http://schemas.openxmlformats.org/presentationml/2006/ole">
            <p:oleObj spid="_x0000_s619522" name="Équation" r:id="rId4" imgW="2197080" imgH="215640" progId="Equation.3">
              <p:embed/>
            </p:oleObj>
          </a:graphicData>
        </a:graphic>
      </p:graphicFrame>
      <p:pic>
        <p:nvPicPr>
          <p:cNvPr id="6185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1071546"/>
            <a:ext cx="3171813" cy="2065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19523" name="Object 6"/>
          <p:cNvGraphicFramePr>
            <a:graphicFrameLocks noChangeAspect="1"/>
          </p:cNvGraphicFramePr>
          <p:nvPr/>
        </p:nvGraphicFramePr>
        <p:xfrm>
          <a:off x="992188" y="3000375"/>
          <a:ext cx="2962275" cy="369888"/>
        </p:xfrm>
        <a:graphic>
          <a:graphicData uri="http://schemas.openxmlformats.org/presentationml/2006/ole">
            <p:oleObj spid="_x0000_s619523" name="Équation" r:id="rId6" imgW="1536480" imgH="215640" progId="Equation.3">
              <p:embed/>
            </p:oleObj>
          </a:graphicData>
        </a:graphic>
      </p:graphicFrame>
      <p:graphicFrame>
        <p:nvGraphicFramePr>
          <p:cNvPr id="619524" name="Object 6"/>
          <p:cNvGraphicFramePr>
            <a:graphicFrameLocks noChangeAspect="1"/>
          </p:cNvGraphicFramePr>
          <p:nvPr/>
        </p:nvGraphicFramePr>
        <p:xfrm>
          <a:off x="931863" y="3571875"/>
          <a:ext cx="2668587" cy="369888"/>
        </p:xfrm>
        <a:graphic>
          <a:graphicData uri="http://schemas.openxmlformats.org/presentationml/2006/ole">
            <p:oleObj spid="_x0000_s619524" name="Équation" r:id="rId7" imgW="1384200" imgH="215640" progId="Equation.3">
              <p:embed/>
            </p:oleObj>
          </a:graphicData>
        </a:graphic>
      </p:graphicFrame>
      <p:graphicFrame>
        <p:nvGraphicFramePr>
          <p:cNvPr id="619525" name="Object 6"/>
          <p:cNvGraphicFramePr>
            <a:graphicFrameLocks noChangeAspect="1"/>
          </p:cNvGraphicFramePr>
          <p:nvPr/>
        </p:nvGraphicFramePr>
        <p:xfrm>
          <a:off x="817563" y="4214813"/>
          <a:ext cx="3035300" cy="369887"/>
        </p:xfrm>
        <a:graphic>
          <a:graphicData uri="http://schemas.openxmlformats.org/presentationml/2006/ole">
            <p:oleObj spid="_x0000_s619525" name="Équation" r:id="rId8" imgW="1574640" imgH="215640" progId="Equation.3">
              <p:embed/>
            </p:oleObj>
          </a:graphicData>
        </a:graphic>
      </p:graphicFrame>
      <p:graphicFrame>
        <p:nvGraphicFramePr>
          <p:cNvPr id="619526" name="Object 6"/>
          <p:cNvGraphicFramePr>
            <a:graphicFrameLocks noChangeAspect="1"/>
          </p:cNvGraphicFramePr>
          <p:nvPr/>
        </p:nvGraphicFramePr>
        <p:xfrm>
          <a:off x="968375" y="4786313"/>
          <a:ext cx="2668588" cy="369887"/>
        </p:xfrm>
        <a:graphic>
          <a:graphicData uri="http://schemas.openxmlformats.org/presentationml/2006/ole">
            <p:oleObj spid="_x0000_s619526" name="Équation" r:id="rId9" imgW="1384200" imgH="215640" progId="Equation.3">
              <p:embed/>
            </p:oleObj>
          </a:graphicData>
        </a:graphic>
      </p:graphicFrame>
      <p:pic>
        <p:nvPicPr>
          <p:cNvPr id="619527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00694" y="3714752"/>
            <a:ext cx="3109919" cy="25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11960471</TotalTime>
  <Words>91</Words>
  <Application>Microsoft Office PowerPoint</Application>
  <PresentationFormat>Affichage à l'écran (4:3)</PresentationFormat>
  <Paragraphs>58</Paragraphs>
  <Slides>5</Slides>
  <Notes>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Thème Office</vt:lpstr>
      <vt:lpstr>Équation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sanad</dc:creator>
  <cp:lastModifiedBy>INFO PRO</cp:lastModifiedBy>
  <cp:revision>1236</cp:revision>
  <dcterms:created xsi:type="dcterms:W3CDTF">2024-08-26T07:45:58Z</dcterms:created>
  <dcterms:modified xsi:type="dcterms:W3CDTF">2026-04-18T17:41:27Z</dcterms:modified>
</cp:coreProperties>
</file>