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88" r:id="rId3"/>
    <p:sldId id="422" r:id="rId4"/>
    <p:sldId id="423" r:id="rId5"/>
    <p:sldId id="424" r:id="rId6"/>
    <p:sldId id="425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18/04/2026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D07B-4AE6-450B-B4D5-60103BCD4981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DE48-3D2B-4E31-B154-FA1E49C62B2D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BFCD-645C-488B-BAAE-D5E908E6012C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6848-273F-49D6-89FA-186D217918D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7E5A-C695-43D1-A879-76D26DFAC2B0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B167-116A-4769-8E15-2E44CE47855B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9230-3B84-41B0-935C-228936BB904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514-1AD8-452A-9B13-204B587437E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CFF2-AAB6-494E-8326-F9E8E10F5598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0794-ABEC-4C5F-8AF8-F1E04DFB871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9D8-8B7A-4521-BCC1-56F097E20F45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447-25D7-42DE-BBBA-A93B71EA6E6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 Black" pitchFamily="34" charset="0"/>
              </a:rPr>
              <a:t>Finite automata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Operations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2025/2026</a:t>
            </a:r>
            <a:endParaRPr lang="fr-FR" sz="2400" dirty="0" smtClean="0">
              <a:latin typeface="Arial Rounded MT Bold" pitchFamily="34" charset="0"/>
            </a:endParaRP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Equivalent </a:t>
            </a:r>
            <a:r>
              <a:rPr lang="fr-FR" sz="3600" b="1" dirty="0" err="1" smtClean="0">
                <a:solidFill>
                  <a:srgbClr val="002060"/>
                </a:solidFill>
              </a:rPr>
              <a:t>Finite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9072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Proposition : for each </a:t>
            </a:r>
            <a:r>
              <a:rPr lang="en-US" sz="2400" dirty="0" err="1" smtClean="0"/>
              <a:t>fininte</a:t>
            </a:r>
            <a:r>
              <a:rPr lang="en-US" sz="2400" dirty="0" smtClean="0"/>
              <a:t> automaton A it exists a </a:t>
            </a:r>
            <a:r>
              <a:rPr lang="en-US" sz="2400" dirty="0" err="1" smtClean="0"/>
              <a:t>fnite</a:t>
            </a:r>
            <a:r>
              <a:rPr lang="en-US" sz="2400" dirty="0" smtClean="0"/>
              <a:t> automaton B with: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 an </a:t>
            </a:r>
            <a:r>
              <a:rPr lang="fr-FR" sz="2400" dirty="0" err="1" smtClean="0"/>
              <a:t>uniq</a:t>
            </a:r>
            <a:r>
              <a:rPr lang="en-US" sz="2400" dirty="0" smtClean="0"/>
              <a:t> starting state </a:t>
            </a:r>
            <a:r>
              <a:rPr lang="en-US" sz="2400" dirty="0" err="1" smtClean="0"/>
              <a:t>wthout</a:t>
            </a:r>
            <a:r>
              <a:rPr lang="en-US" sz="2400" dirty="0" smtClean="0"/>
              <a:t> input transitions.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 an </a:t>
            </a:r>
            <a:r>
              <a:rPr lang="en-US" sz="2400" dirty="0" err="1" smtClean="0"/>
              <a:t>uniq</a:t>
            </a:r>
            <a:r>
              <a:rPr lang="en-US" sz="2400" dirty="0" smtClean="0"/>
              <a:t> </a:t>
            </a:r>
            <a:r>
              <a:rPr lang="en-US" sz="2400" dirty="0" err="1" smtClean="0"/>
              <a:t>fininal</a:t>
            </a:r>
            <a:r>
              <a:rPr lang="en-US" sz="2400" dirty="0" smtClean="0"/>
              <a:t> state(</a:t>
            </a:r>
            <a:r>
              <a:rPr lang="en-US" sz="2400" dirty="0" err="1" smtClean="0"/>
              <a:t>acceptence</a:t>
            </a:r>
            <a:r>
              <a:rPr lang="en-US" sz="2400" dirty="0" smtClean="0"/>
              <a:t> state) without output transitions </a:t>
            </a:r>
          </a:p>
          <a:p>
            <a:pPr lvl="1"/>
            <a:r>
              <a:rPr lang="en-US" sz="2400" dirty="0" smtClean="0"/>
              <a:t>Equivalent to A.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</p:txBody>
      </p:sp>
      <p:pic>
        <p:nvPicPr>
          <p:cNvPr id="4976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286256"/>
            <a:ext cx="28860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76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4900" y="4214818"/>
            <a:ext cx="42291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ZoneTexte 41"/>
          <p:cNvSpPr txBox="1"/>
          <p:nvPr/>
        </p:nvSpPr>
        <p:spPr>
          <a:xfrm>
            <a:off x="1857356" y="60007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Automaton A</a:t>
            </a:r>
            <a:endParaRPr lang="en-US" dirty="0"/>
          </a:p>
        </p:txBody>
      </p:sp>
      <p:sp>
        <p:nvSpPr>
          <p:cNvPr id="43" name="ZoneTexte 42"/>
          <p:cNvSpPr txBox="1"/>
          <p:nvPr/>
        </p:nvSpPr>
        <p:spPr>
          <a:xfrm>
            <a:off x="6286512" y="598862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Automaton 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fr-FR" sz="3600" b="1" dirty="0" smtClean="0">
                <a:solidFill>
                  <a:srgbClr val="002060"/>
                </a:solidFill>
              </a:rPr>
              <a:t> union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Let A1,A2 be two finite automaton</a:t>
            </a:r>
          </a:p>
        </p:txBody>
      </p:sp>
      <p:sp>
        <p:nvSpPr>
          <p:cNvPr id="7" name="Ellipse 6"/>
          <p:cNvSpPr/>
          <p:nvPr/>
        </p:nvSpPr>
        <p:spPr>
          <a:xfrm>
            <a:off x="1214414" y="2714620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lipse 9"/>
          <p:cNvSpPr/>
          <p:nvPr/>
        </p:nvSpPr>
        <p:spPr>
          <a:xfrm>
            <a:off x="3071802" y="2786058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rme libre 10"/>
          <p:cNvSpPr/>
          <p:nvPr/>
        </p:nvSpPr>
        <p:spPr>
          <a:xfrm>
            <a:off x="1574800" y="2616200"/>
            <a:ext cx="1485900" cy="292100"/>
          </a:xfrm>
          <a:custGeom>
            <a:avLst/>
            <a:gdLst>
              <a:gd name="connsiteX0" fmla="*/ 0 w 1485900"/>
              <a:gd name="connsiteY0" fmla="*/ 215900 h 292100"/>
              <a:gd name="connsiteX1" fmla="*/ 304800 w 1485900"/>
              <a:gd name="connsiteY1" fmla="*/ 0 h 292100"/>
              <a:gd name="connsiteX2" fmla="*/ 596900 w 1485900"/>
              <a:gd name="connsiteY2" fmla="*/ 215900 h 292100"/>
              <a:gd name="connsiteX3" fmla="*/ 800100 w 1485900"/>
              <a:gd name="connsiteY3" fmla="*/ 114300 h 292100"/>
              <a:gd name="connsiteX4" fmla="*/ 939800 w 1485900"/>
              <a:gd name="connsiteY4" fmla="*/ 228600 h 292100"/>
              <a:gd name="connsiteX5" fmla="*/ 1384300 w 1485900"/>
              <a:gd name="connsiteY5" fmla="*/ 177800 h 292100"/>
              <a:gd name="connsiteX6" fmla="*/ 1485900 w 1485900"/>
              <a:gd name="connsiteY6" fmla="*/ 29210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5900" h="292100">
                <a:moveTo>
                  <a:pt x="0" y="215900"/>
                </a:moveTo>
                <a:cubicBezTo>
                  <a:pt x="102658" y="107950"/>
                  <a:pt x="205317" y="0"/>
                  <a:pt x="304800" y="0"/>
                </a:cubicBezTo>
                <a:cubicBezTo>
                  <a:pt x="404283" y="0"/>
                  <a:pt x="514350" y="196850"/>
                  <a:pt x="596900" y="215900"/>
                </a:cubicBezTo>
                <a:cubicBezTo>
                  <a:pt x="679450" y="234950"/>
                  <a:pt x="742950" y="112183"/>
                  <a:pt x="800100" y="114300"/>
                </a:cubicBezTo>
                <a:cubicBezTo>
                  <a:pt x="857250" y="116417"/>
                  <a:pt x="842433" y="218017"/>
                  <a:pt x="939800" y="228600"/>
                </a:cubicBezTo>
                <a:cubicBezTo>
                  <a:pt x="1037167" y="239183"/>
                  <a:pt x="1293283" y="167217"/>
                  <a:pt x="1384300" y="177800"/>
                </a:cubicBezTo>
                <a:cubicBezTo>
                  <a:pt x="1475317" y="188383"/>
                  <a:pt x="1480608" y="240241"/>
                  <a:pt x="1485900" y="2921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e libre 15"/>
          <p:cNvSpPr/>
          <p:nvPr/>
        </p:nvSpPr>
        <p:spPr>
          <a:xfrm>
            <a:off x="1549400" y="2895600"/>
            <a:ext cx="1689100" cy="531283"/>
          </a:xfrm>
          <a:custGeom>
            <a:avLst/>
            <a:gdLst>
              <a:gd name="connsiteX0" fmla="*/ 0 w 1689100"/>
              <a:gd name="connsiteY0" fmla="*/ 0 h 531283"/>
              <a:gd name="connsiteX1" fmla="*/ 114300 w 1689100"/>
              <a:gd name="connsiteY1" fmla="*/ 190500 h 531283"/>
              <a:gd name="connsiteX2" fmla="*/ 304800 w 1689100"/>
              <a:gd name="connsiteY2" fmla="*/ 139700 h 531283"/>
              <a:gd name="connsiteX3" fmla="*/ 469900 w 1689100"/>
              <a:gd name="connsiteY3" fmla="*/ 165100 h 531283"/>
              <a:gd name="connsiteX4" fmla="*/ 863600 w 1689100"/>
              <a:gd name="connsiteY4" fmla="*/ 215900 h 531283"/>
              <a:gd name="connsiteX5" fmla="*/ 965200 w 1689100"/>
              <a:gd name="connsiteY5" fmla="*/ 520700 h 531283"/>
              <a:gd name="connsiteX6" fmla="*/ 1689100 w 1689100"/>
              <a:gd name="connsiteY6" fmla="*/ 152400 h 531283"/>
              <a:gd name="connsiteX7" fmla="*/ 1689100 w 1689100"/>
              <a:gd name="connsiteY7" fmla="*/ 152400 h 531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89100" h="531283">
                <a:moveTo>
                  <a:pt x="0" y="0"/>
                </a:moveTo>
                <a:cubicBezTo>
                  <a:pt x="31750" y="83608"/>
                  <a:pt x="63500" y="167217"/>
                  <a:pt x="114300" y="190500"/>
                </a:cubicBezTo>
                <a:cubicBezTo>
                  <a:pt x="165100" y="213783"/>
                  <a:pt x="245533" y="143933"/>
                  <a:pt x="304800" y="139700"/>
                </a:cubicBezTo>
                <a:cubicBezTo>
                  <a:pt x="364067" y="135467"/>
                  <a:pt x="469900" y="165100"/>
                  <a:pt x="469900" y="165100"/>
                </a:cubicBezTo>
                <a:cubicBezTo>
                  <a:pt x="563033" y="177800"/>
                  <a:pt x="781050" y="156633"/>
                  <a:pt x="863600" y="215900"/>
                </a:cubicBezTo>
                <a:cubicBezTo>
                  <a:pt x="946150" y="275167"/>
                  <a:pt x="827617" y="531283"/>
                  <a:pt x="965200" y="520700"/>
                </a:cubicBezTo>
                <a:cubicBezTo>
                  <a:pt x="1102783" y="510117"/>
                  <a:pt x="1689100" y="152400"/>
                  <a:pt x="1689100" y="152400"/>
                </a:cubicBezTo>
                <a:lnTo>
                  <a:pt x="1689100" y="1524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71406" y="335756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571736" y="292893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A1</a:t>
            </a:r>
            <a:endParaRPr lang="en-US" dirty="0"/>
          </a:p>
        </p:txBody>
      </p:sp>
      <p:sp>
        <p:nvSpPr>
          <p:cNvPr id="21" name="Ellipse 20"/>
          <p:cNvSpPr/>
          <p:nvPr/>
        </p:nvSpPr>
        <p:spPr>
          <a:xfrm>
            <a:off x="1214414" y="3788307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lipse 21"/>
          <p:cNvSpPr/>
          <p:nvPr/>
        </p:nvSpPr>
        <p:spPr>
          <a:xfrm>
            <a:off x="3071802" y="3859745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e libre 22"/>
          <p:cNvSpPr/>
          <p:nvPr/>
        </p:nvSpPr>
        <p:spPr>
          <a:xfrm>
            <a:off x="1574800" y="3689887"/>
            <a:ext cx="1485900" cy="292100"/>
          </a:xfrm>
          <a:custGeom>
            <a:avLst/>
            <a:gdLst>
              <a:gd name="connsiteX0" fmla="*/ 0 w 1485900"/>
              <a:gd name="connsiteY0" fmla="*/ 215900 h 292100"/>
              <a:gd name="connsiteX1" fmla="*/ 304800 w 1485900"/>
              <a:gd name="connsiteY1" fmla="*/ 0 h 292100"/>
              <a:gd name="connsiteX2" fmla="*/ 596900 w 1485900"/>
              <a:gd name="connsiteY2" fmla="*/ 215900 h 292100"/>
              <a:gd name="connsiteX3" fmla="*/ 800100 w 1485900"/>
              <a:gd name="connsiteY3" fmla="*/ 114300 h 292100"/>
              <a:gd name="connsiteX4" fmla="*/ 939800 w 1485900"/>
              <a:gd name="connsiteY4" fmla="*/ 228600 h 292100"/>
              <a:gd name="connsiteX5" fmla="*/ 1384300 w 1485900"/>
              <a:gd name="connsiteY5" fmla="*/ 177800 h 292100"/>
              <a:gd name="connsiteX6" fmla="*/ 1485900 w 1485900"/>
              <a:gd name="connsiteY6" fmla="*/ 29210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5900" h="292100">
                <a:moveTo>
                  <a:pt x="0" y="215900"/>
                </a:moveTo>
                <a:cubicBezTo>
                  <a:pt x="102658" y="107950"/>
                  <a:pt x="205317" y="0"/>
                  <a:pt x="304800" y="0"/>
                </a:cubicBezTo>
                <a:cubicBezTo>
                  <a:pt x="404283" y="0"/>
                  <a:pt x="514350" y="196850"/>
                  <a:pt x="596900" y="215900"/>
                </a:cubicBezTo>
                <a:cubicBezTo>
                  <a:pt x="679450" y="234950"/>
                  <a:pt x="742950" y="112183"/>
                  <a:pt x="800100" y="114300"/>
                </a:cubicBezTo>
                <a:cubicBezTo>
                  <a:pt x="857250" y="116417"/>
                  <a:pt x="842433" y="218017"/>
                  <a:pt x="939800" y="228600"/>
                </a:cubicBezTo>
                <a:cubicBezTo>
                  <a:pt x="1037167" y="239183"/>
                  <a:pt x="1293283" y="167217"/>
                  <a:pt x="1384300" y="177800"/>
                </a:cubicBezTo>
                <a:cubicBezTo>
                  <a:pt x="1475317" y="188383"/>
                  <a:pt x="1480608" y="240241"/>
                  <a:pt x="1485900" y="2921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rme libre 26"/>
          <p:cNvSpPr/>
          <p:nvPr/>
        </p:nvSpPr>
        <p:spPr>
          <a:xfrm>
            <a:off x="1524000" y="4051300"/>
            <a:ext cx="1587500" cy="474133"/>
          </a:xfrm>
          <a:custGeom>
            <a:avLst/>
            <a:gdLst>
              <a:gd name="connsiteX0" fmla="*/ 0 w 1587500"/>
              <a:gd name="connsiteY0" fmla="*/ 0 h 474133"/>
              <a:gd name="connsiteX1" fmla="*/ 190500 w 1587500"/>
              <a:gd name="connsiteY1" fmla="*/ 355600 h 474133"/>
              <a:gd name="connsiteX2" fmla="*/ 368300 w 1587500"/>
              <a:gd name="connsiteY2" fmla="*/ 457200 h 474133"/>
              <a:gd name="connsiteX3" fmla="*/ 762000 w 1587500"/>
              <a:gd name="connsiteY3" fmla="*/ 457200 h 474133"/>
              <a:gd name="connsiteX4" fmla="*/ 1155700 w 1587500"/>
              <a:gd name="connsiteY4" fmla="*/ 393700 h 474133"/>
              <a:gd name="connsiteX5" fmla="*/ 1295400 w 1587500"/>
              <a:gd name="connsiteY5" fmla="*/ 317500 h 474133"/>
              <a:gd name="connsiteX6" fmla="*/ 1358900 w 1587500"/>
              <a:gd name="connsiteY6" fmla="*/ 203200 h 474133"/>
              <a:gd name="connsiteX7" fmla="*/ 1587500 w 1587500"/>
              <a:gd name="connsiteY7" fmla="*/ 50800 h 47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0" h="474133">
                <a:moveTo>
                  <a:pt x="0" y="0"/>
                </a:moveTo>
                <a:cubicBezTo>
                  <a:pt x="64558" y="139700"/>
                  <a:pt x="129117" y="279400"/>
                  <a:pt x="190500" y="355600"/>
                </a:cubicBezTo>
                <a:cubicBezTo>
                  <a:pt x="251883" y="431800"/>
                  <a:pt x="273050" y="440267"/>
                  <a:pt x="368300" y="457200"/>
                </a:cubicBezTo>
                <a:cubicBezTo>
                  <a:pt x="463550" y="474133"/>
                  <a:pt x="630767" y="467783"/>
                  <a:pt x="762000" y="457200"/>
                </a:cubicBezTo>
                <a:cubicBezTo>
                  <a:pt x="893233" y="446617"/>
                  <a:pt x="1066800" y="416983"/>
                  <a:pt x="1155700" y="393700"/>
                </a:cubicBezTo>
                <a:cubicBezTo>
                  <a:pt x="1244600" y="370417"/>
                  <a:pt x="1261533" y="349250"/>
                  <a:pt x="1295400" y="317500"/>
                </a:cubicBezTo>
                <a:cubicBezTo>
                  <a:pt x="1329267" y="285750"/>
                  <a:pt x="1310217" y="247650"/>
                  <a:pt x="1358900" y="203200"/>
                </a:cubicBezTo>
                <a:cubicBezTo>
                  <a:pt x="1407583" y="158750"/>
                  <a:pt x="1497541" y="104775"/>
                  <a:pt x="1587500" y="508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ZoneTexte 27"/>
          <p:cNvSpPr txBox="1"/>
          <p:nvPr/>
        </p:nvSpPr>
        <p:spPr>
          <a:xfrm>
            <a:off x="2071670" y="391692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A2</a:t>
            </a:r>
            <a:endParaRPr lang="en-US" dirty="0"/>
          </a:p>
        </p:txBody>
      </p:sp>
      <p:sp>
        <p:nvSpPr>
          <p:cNvPr id="29" name="Ellipse 28"/>
          <p:cNvSpPr/>
          <p:nvPr/>
        </p:nvSpPr>
        <p:spPr>
          <a:xfrm>
            <a:off x="4143372" y="3214686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lipse 29"/>
          <p:cNvSpPr/>
          <p:nvPr/>
        </p:nvSpPr>
        <p:spPr>
          <a:xfrm>
            <a:off x="4214810" y="3286124"/>
            <a:ext cx="214314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56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714356"/>
            <a:ext cx="24193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Ellipse 32"/>
          <p:cNvSpPr/>
          <p:nvPr/>
        </p:nvSpPr>
        <p:spPr>
          <a:xfrm>
            <a:off x="285720" y="3214686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onnecteur droit avec flèche 34"/>
          <p:cNvCxnSpPr>
            <a:stCxn id="33" idx="7"/>
            <a:endCxn id="7" idx="3"/>
          </p:cNvCxnSpPr>
          <p:nvPr/>
        </p:nvCxnSpPr>
        <p:spPr>
          <a:xfrm rot="5400000" flipH="1" flipV="1">
            <a:off x="779658" y="2769468"/>
            <a:ext cx="298008" cy="6761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33" idx="5"/>
            <a:endCxn id="21" idx="2"/>
          </p:cNvCxnSpPr>
          <p:nvPr/>
        </p:nvCxnSpPr>
        <p:spPr>
          <a:xfrm rot="16200000" flipH="1">
            <a:off x="666211" y="3382980"/>
            <a:ext cx="472592" cy="6238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>
            <a:stCxn id="10" idx="6"/>
            <a:endCxn id="29" idx="1"/>
          </p:cNvCxnSpPr>
          <p:nvPr/>
        </p:nvCxnSpPr>
        <p:spPr>
          <a:xfrm>
            <a:off x="3428992" y="2928934"/>
            <a:ext cx="766689" cy="327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22" idx="6"/>
            <a:endCxn id="29" idx="3"/>
          </p:cNvCxnSpPr>
          <p:nvPr/>
        </p:nvCxnSpPr>
        <p:spPr>
          <a:xfrm flipV="1">
            <a:off x="3428992" y="3458591"/>
            <a:ext cx="766689" cy="5440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95621" name="Object 5"/>
          <p:cNvGraphicFramePr>
            <a:graphicFrameLocks noChangeAspect="1"/>
          </p:cNvGraphicFramePr>
          <p:nvPr/>
        </p:nvGraphicFramePr>
        <p:xfrm>
          <a:off x="500034" y="2786058"/>
          <a:ext cx="346075" cy="339725"/>
        </p:xfrm>
        <a:graphic>
          <a:graphicData uri="http://schemas.openxmlformats.org/presentationml/2006/ole">
            <p:oleObj spid="_x0000_s594946" name="Équation" r:id="rId5" imgW="126720" imgH="139680" progId="Equation.3">
              <p:embed/>
            </p:oleObj>
          </a:graphicData>
        </a:graphic>
      </p:graphicFrame>
      <p:graphicFrame>
        <p:nvGraphicFramePr>
          <p:cNvPr id="495622" name="Object 6"/>
          <p:cNvGraphicFramePr>
            <a:graphicFrameLocks noChangeAspect="1"/>
          </p:cNvGraphicFramePr>
          <p:nvPr/>
        </p:nvGraphicFramePr>
        <p:xfrm>
          <a:off x="715963" y="3732217"/>
          <a:ext cx="346075" cy="339725"/>
        </p:xfrm>
        <a:graphic>
          <a:graphicData uri="http://schemas.openxmlformats.org/presentationml/2006/ole">
            <p:oleObj spid="_x0000_s594947" name="Équation" r:id="rId6" imgW="126720" imgH="139680" progId="Equation.3">
              <p:embed/>
            </p:oleObj>
          </a:graphicData>
        </a:graphic>
      </p:graphicFrame>
      <p:graphicFrame>
        <p:nvGraphicFramePr>
          <p:cNvPr id="495623" name="Object 7"/>
          <p:cNvGraphicFramePr>
            <a:graphicFrameLocks noChangeAspect="1"/>
          </p:cNvGraphicFramePr>
          <p:nvPr/>
        </p:nvGraphicFramePr>
        <p:xfrm>
          <a:off x="3582983" y="2714620"/>
          <a:ext cx="346075" cy="339725"/>
        </p:xfrm>
        <a:graphic>
          <a:graphicData uri="http://schemas.openxmlformats.org/presentationml/2006/ole">
            <p:oleObj spid="_x0000_s594948" name="Équation" r:id="rId7" imgW="126720" imgH="139680" progId="Equation.3">
              <p:embed/>
            </p:oleObj>
          </a:graphicData>
        </a:graphic>
      </p:graphicFrame>
      <p:graphicFrame>
        <p:nvGraphicFramePr>
          <p:cNvPr id="495624" name="Object 8"/>
          <p:cNvGraphicFramePr>
            <a:graphicFrameLocks noChangeAspect="1"/>
          </p:cNvGraphicFramePr>
          <p:nvPr/>
        </p:nvGraphicFramePr>
        <p:xfrm>
          <a:off x="3654421" y="3803655"/>
          <a:ext cx="346075" cy="339725"/>
        </p:xfrm>
        <a:graphic>
          <a:graphicData uri="http://schemas.openxmlformats.org/presentationml/2006/ole">
            <p:oleObj spid="_x0000_s594949" name="Équation" r:id="rId8" imgW="126720" imgH="139680" progId="Equation.3">
              <p:embed/>
            </p:oleObj>
          </a:graphicData>
        </a:graphic>
      </p:graphicFrame>
      <p:pic>
        <p:nvPicPr>
          <p:cNvPr id="49562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6314" y="4143380"/>
            <a:ext cx="37147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ZoneTexte 30"/>
          <p:cNvSpPr txBox="1"/>
          <p:nvPr/>
        </p:nvSpPr>
        <p:spPr>
          <a:xfrm>
            <a:off x="4000496" y="592933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automaton that recognizes </a:t>
            </a:r>
            <a:endParaRPr lang="en-US" dirty="0"/>
          </a:p>
        </p:txBody>
      </p:sp>
      <p:graphicFrame>
        <p:nvGraphicFramePr>
          <p:cNvPr id="594950" name="Object 8"/>
          <p:cNvGraphicFramePr>
            <a:graphicFrameLocks noChangeAspect="1"/>
          </p:cNvGraphicFramePr>
          <p:nvPr/>
        </p:nvGraphicFramePr>
        <p:xfrm>
          <a:off x="7143768" y="6000768"/>
          <a:ext cx="1811319" cy="349237"/>
        </p:xfrm>
        <a:graphic>
          <a:graphicData uri="http://schemas.openxmlformats.org/presentationml/2006/ole">
            <p:oleObj spid="_x0000_s594950" name="Équation" r:id="rId10" imgW="9396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fr-FR" sz="3600" b="1" dirty="0" smtClean="0">
                <a:solidFill>
                  <a:srgbClr val="002060"/>
                </a:solidFill>
              </a:rPr>
              <a:t> union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Formally if  </a:t>
            </a:r>
          </a:p>
        </p:txBody>
      </p:sp>
      <p:graphicFrame>
        <p:nvGraphicFramePr>
          <p:cNvPr id="595975" name="Object 8"/>
          <p:cNvGraphicFramePr>
            <a:graphicFrameLocks noChangeAspect="1"/>
          </p:cNvGraphicFramePr>
          <p:nvPr/>
        </p:nvGraphicFramePr>
        <p:xfrm>
          <a:off x="2024063" y="1500188"/>
          <a:ext cx="2619375" cy="349250"/>
        </p:xfrm>
        <a:graphic>
          <a:graphicData uri="http://schemas.openxmlformats.org/presentationml/2006/ole">
            <p:oleObj spid="_x0000_s595975" name="Équation" r:id="rId4" imgW="1358640" imgH="203040" progId="Equation.3">
              <p:embed/>
            </p:oleObj>
          </a:graphicData>
        </a:graphic>
      </p:graphicFrame>
      <p:graphicFrame>
        <p:nvGraphicFramePr>
          <p:cNvPr id="595976" name="Object 8"/>
          <p:cNvGraphicFramePr>
            <a:graphicFrameLocks noChangeAspect="1"/>
          </p:cNvGraphicFramePr>
          <p:nvPr/>
        </p:nvGraphicFramePr>
        <p:xfrm>
          <a:off x="4605338" y="1500188"/>
          <a:ext cx="2887662" cy="349250"/>
        </p:xfrm>
        <a:graphic>
          <a:graphicData uri="http://schemas.openxmlformats.org/presentationml/2006/ole">
            <p:oleObj spid="_x0000_s595976" name="Équation" r:id="rId5" imgW="1498320" imgH="203040" progId="Equation.3">
              <p:embed/>
            </p:oleObj>
          </a:graphicData>
        </a:graphic>
      </p:graphicFrame>
      <p:graphicFrame>
        <p:nvGraphicFramePr>
          <p:cNvPr id="595977" name="Object 9"/>
          <p:cNvGraphicFramePr>
            <a:graphicFrameLocks noChangeAspect="1"/>
          </p:cNvGraphicFramePr>
          <p:nvPr/>
        </p:nvGraphicFramePr>
        <p:xfrm>
          <a:off x="455613" y="2274888"/>
          <a:ext cx="4405312" cy="371475"/>
        </p:xfrm>
        <a:graphic>
          <a:graphicData uri="http://schemas.openxmlformats.org/presentationml/2006/ole">
            <p:oleObj spid="_x0000_s595977" name="Équation" r:id="rId6" imgW="2286000" imgH="215640" progId="Equation.3">
              <p:embed/>
            </p:oleObj>
          </a:graphicData>
        </a:graphic>
      </p:graphicFrame>
      <p:graphicFrame>
        <p:nvGraphicFramePr>
          <p:cNvPr id="595978" name="Object 10"/>
          <p:cNvGraphicFramePr>
            <a:graphicFrameLocks noChangeAspect="1"/>
          </p:cNvGraphicFramePr>
          <p:nvPr/>
        </p:nvGraphicFramePr>
        <p:xfrm>
          <a:off x="1023938" y="2928938"/>
          <a:ext cx="6946900" cy="371475"/>
        </p:xfrm>
        <a:graphic>
          <a:graphicData uri="http://schemas.openxmlformats.org/presentationml/2006/ole">
            <p:oleObj spid="_x0000_s595978" name="Équation" r:id="rId7" imgW="3606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concatination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Let A1,A2 be two finite automaton</a:t>
            </a:r>
          </a:p>
        </p:txBody>
      </p:sp>
      <p:sp>
        <p:nvSpPr>
          <p:cNvPr id="7" name="Ellipse 6"/>
          <p:cNvSpPr/>
          <p:nvPr/>
        </p:nvSpPr>
        <p:spPr>
          <a:xfrm>
            <a:off x="1214414" y="2143116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lipse 9"/>
          <p:cNvSpPr/>
          <p:nvPr/>
        </p:nvSpPr>
        <p:spPr>
          <a:xfrm>
            <a:off x="3071802" y="2214554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rme libre 10"/>
          <p:cNvSpPr/>
          <p:nvPr/>
        </p:nvSpPr>
        <p:spPr>
          <a:xfrm>
            <a:off x="1643042" y="2000240"/>
            <a:ext cx="1485900" cy="292100"/>
          </a:xfrm>
          <a:custGeom>
            <a:avLst/>
            <a:gdLst>
              <a:gd name="connsiteX0" fmla="*/ 0 w 1485900"/>
              <a:gd name="connsiteY0" fmla="*/ 215900 h 292100"/>
              <a:gd name="connsiteX1" fmla="*/ 304800 w 1485900"/>
              <a:gd name="connsiteY1" fmla="*/ 0 h 292100"/>
              <a:gd name="connsiteX2" fmla="*/ 596900 w 1485900"/>
              <a:gd name="connsiteY2" fmla="*/ 215900 h 292100"/>
              <a:gd name="connsiteX3" fmla="*/ 800100 w 1485900"/>
              <a:gd name="connsiteY3" fmla="*/ 114300 h 292100"/>
              <a:gd name="connsiteX4" fmla="*/ 939800 w 1485900"/>
              <a:gd name="connsiteY4" fmla="*/ 228600 h 292100"/>
              <a:gd name="connsiteX5" fmla="*/ 1384300 w 1485900"/>
              <a:gd name="connsiteY5" fmla="*/ 177800 h 292100"/>
              <a:gd name="connsiteX6" fmla="*/ 1485900 w 1485900"/>
              <a:gd name="connsiteY6" fmla="*/ 29210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5900" h="292100">
                <a:moveTo>
                  <a:pt x="0" y="215900"/>
                </a:moveTo>
                <a:cubicBezTo>
                  <a:pt x="102658" y="107950"/>
                  <a:pt x="205317" y="0"/>
                  <a:pt x="304800" y="0"/>
                </a:cubicBezTo>
                <a:cubicBezTo>
                  <a:pt x="404283" y="0"/>
                  <a:pt x="514350" y="196850"/>
                  <a:pt x="596900" y="215900"/>
                </a:cubicBezTo>
                <a:cubicBezTo>
                  <a:pt x="679450" y="234950"/>
                  <a:pt x="742950" y="112183"/>
                  <a:pt x="800100" y="114300"/>
                </a:cubicBezTo>
                <a:cubicBezTo>
                  <a:pt x="857250" y="116417"/>
                  <a:pt x="842433" y="218017"/>
                  <a:pt x="939800" y="228600"/>
                </a:cubicBezTo>
                <a:cubicBezTo>
                  <a:pt x="1037167" y="239183"/>
                  <a:pt x="1293283" y="167217"/>
                  <a:pt x="1384300" y="177800"/>
                </a:cubicBezTo>
                <a:cubicBezTo>
                  <a:pt x="1475317" y="188383"/>
                  <a:pt x="1480608" y="240241"/>
                  <a:pt x="1485900" y="2921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e libre 15"/>
          <p:cNvSpPr/>
          <p:nvPr/>
        </p:nvSpPr>
        <p:spPr>
          <a:xfrm>
            <a:off x="1549400" y="2324096"/>
            <a:ext cx="1689100" cy="531283"/>
          </a:xfrm>
          <a:custGeom>
            <a:avLst/>
            <a:gdLst>
              <a:gd name="connsiteX0" fmla="*/ 0 w 1689100"/>
              <a:gd name="connsiteY0" fmla="*/ 0 h 531283"/>
              <a:gd name="connsiteX1" fmla="*/ 114300 w 1689100"/>
              <a:gd name="connsiteY1" fmla="*/ 190500 h 531283"/>
              <a:gd name="connsiteX2" fmla="*/ 304800 w 1689100"/>
              <a:gd name="connsiteY2" fmla="*/ 139700 h 531283"/>
              <a:gd name="connsiteX3" fmla="*/ 469900 w 1689100"/>
              <a:gd name="connsiteY3" fmla="*/ 165100 h 531283"/>
              <a:gd name="connsiteX4" fmla="*/ 863600 w 1689100"/>
              <a:gd name="connsiteY4" fmla="*/ 215900 h 531283"/>
              <a:gd name="connsiteX5" fmla="*/ 965200 w 1689100"/>
              <a:gd name="connsiteY5" fmla="*/ 520700 h 531283"/>
              <a:gd name="connsiteX6" fmla="*/ 1689100 w 1689100"/>
              <a:gd name="connsiteY6" fmla="*/ 152400 h 531283"/>
              <a:gd name="connsiteX7" fmla="*/ 1689100 w 1689100"/>
              <a:gd name="connsiteY7" fmla="*/ 152400 h 531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89100" h="531283">
                <a:moveTo>
                  <a:pt x="0" y="0"/>
                </a:moveTo>
                <a:cubicBezTo>
                  <a:pt x="31750" y="83608"/>
                  <a:pt x="63500" y="167217"/>
                  <a:pt x="114300" y="190500"/>
                </a:cubicBezTo>
                <a:cubicBezTo>
                  <a:pt x="165100" y="213783"/>
                  <a:pt x="245533" y="143933"/>
                  <a:pt x="304800" y="139700"/>
                </a:cubicBezTo>
                <a:cubicBezTo>
                  <a:pt x="364067" y="135467"/>
                  <a:pt x="469900" y="165100"/>
                  <a:pt x="469900" y="165100"/>
                </a:cubicBezTo>
                <a:cubicBezTo>
                  <a:pt x="563033" y="177800"/>
                  <a:pt x="781050" y="156633"/>
                  <a:pt x="863600" y="215900"/>
                </a:cubicBezTo>
                <a:cubicBezTo>
                  <a:pt x="946150" y="275167"/>
                  <a:pt x="827617" y="531283"/>
                  <a:pt x="965200" y="520700"/>
                </a:cubicBezTo>
                <a:cubicBezTo>
                  <a:pt x="1102783" y="510117"/>
                  <a:pt x="1689100" y="152400"/>
                  <a:pt x="1689100" y="152400"/>
                </a:cubicBezTo>
                <a:lnTo>
                  <a:pt x="1689100" y="1524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1000100" y="228599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571736" y="235743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A1</a:t>
            </a:r>
            <a:endParaRPr lang="en-US" dirty="0"/>
          </a:p>
        </p:txBody>
      </p:sp>
      <p:sp>
        <p:nvSpPr>
          <p:cNvPr id="21" name="Ellipse 20"/>
          <p:cNvSpPr/>
          <p:nvPr/>
        </p:nvSpPr>
        <p:spPr>
          <a:xfrm>
            <a:off x="1214414" y="3788307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e libre 22"/>
          <p:cNvSpPr/>
          <p:nvPr/>
        </p:nvSpPr>
        <p:spPr>
          <a:xfrm>
            <a:off x="1574800" y="3689887"/>
            <a:ext cx="1485900" cy="292100"/>
          </a:xfrm>
          <a:custGeom>
            <a:avLst/>
            <a:gdLst>
              <a:gd name="connsiteX0" fmla="*/ 0 w 1485900"/>
              <a:gd name="connsiteY0" fmla="*/ 215900 h 292100"/>
              <a:gd name="connsiteX1" fmla="*/ 304800 w 1485900"/>
              <a:gd name="connsiteY1" fmla="*/ 0 h 292100"/>
              <a:gd name="connsiteX2" fmla="*/ 596900 w 1485900"/>
              <a:gd name="connsiteY2" fmla="*/ 215900 h 292100"/>
              <a:gd name="connsiteX3" fmla="*/ 800100 w 1485900"/>
              <a:gd name="connsiteY3" fmla="*/ 114300 h 292100"/>
              <a:gd name="connsiteX4" fmla="*/ 939800 w 1485900"/>
              <a:gd name="connsiteY4" fmla="*/ 228600 h 292100"/>
              <a:gd name="connsiteX5" fmla="*/ 1384300 w 1485900"/>
              <a:gd name="connsiteY5" fmla="*/ 177800 h 292100"/>
              <a:gd name="connsiteX6" fmla="*/ 1485900 w 1485900"/>
              <a:gd name="connsiteY6" fmla="*/ 29210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5900" h="292100">
                <a:moveTo>
                  <a:pt x="0" y="215900"/>
                </a:moveTo>
                <a:cubicBezTo>
                  <a:pt x="102658" y="107950"/>
                  <a:pt x="205317" y="0"/>
                  <a:pt x="304800" y="0"/>
                </a:cubicBezTo>
                <a:cubicBezTo>
                  <a:pt x="404283" y="0"/>
                  <a:pt x="514350" y="196850"/>
                  <a:pt x="596900" y="215900"/>
                </a:cubicBezTo>
                <a:cubicBezTo>
                  <a:pt x="679450" y="234950"/>
                  <a:pt x="742950" y="112183"/>
                  <a:pt x="800100" y="114300"/>
                </a:cubicBezTo>
                <a:cubicBezTo>
                  <a:pt x="857250" y="116417"/>
                  <a:pt x="842433" y="218017"/>
                  <a:pt x="939800" y="228600"/>
                </a:cubicBezTo>
                <a:cubicBezTo>
                  <a:pt x="1037167" y="239183"/>
                  <a:pt x="1293283" y="167217"/>
                  <a:pt x="1384300" y="177800"/>
                </a:cubicBezTo>
                <a:cubicBezTo>
                  <a:pt x="1475317" y="188383"/>
                  <a:pt x="1480608" y="240241"/>
                  <a:pt x="1485900" y="2921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rme libre 26"/>
          <p:cNvSpPr/>
          <p:nvPr/>
        </p:nvSpPr>
        <p:spPr>
          <a:xfrm>
            <a:off x="1524000" y="4051300"/>
            <a:ext cx="1587500" cy="474133"/>
          </a:xfrm>
          <a:custGeom>
            <a:avLst/>
            <a:gdLst>
              <a:gd name="connsiteX0" fmla="*/ 0 w 1587500"/>
              <a:gd name="connsiteY0" fmla="*/ 0 h 474133"/>
              <a:gd name="connsiteX1" fmla="*/ 190500 w 1587500"/>
              <a:gd name="connsiteY1" fmla="*/ 355600 h 474133"/>
              <a:gd name="connsiteX2" fmla="*/ 368300 w 1587500"/>
              <a:gd name="connsiteY2" fmla="*/ 457200 h 474133"/>
              <a:gd name="connsiteX3" fmla="*/ 762000 w 1587500"/>
              <a:gd name="connsiteY3" fmla="*/ 457200 h 474133"/>
              <a:gd name="connsiteX4" fmla="*/ 1155700 w 1587500"/>
              <a:gd name="connsiteY4" fmla="*/ 393700 h 474133"/>
              <a:gd name="connsiteX5" fmla="*/ 1295400 w 1587500"/>
              <a:gd name="connsiteY5" fmla="*/ 317500 h 474133"/>
              <a:gd name="connsiteX6" fmla="*/ 1358900 w 1587500"/>
              <a:gd name="connsiteY6" fmla="*/ 203200 h 474133"/>
              <a:gd name="connsiteX7" fmla="*/ 1587500 w 1587500"/>
              <a:gd name="connsiteY7" fmla="*/ 50800 h 47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0" h="474133">
                <a:moveTo>
                  <a:pt x="0" y="0"/>
                </a:moveTo>
                <a:cubicBezTo>
                  <a:pt x="64558" y="139700"/>
                  <a:pt x="129117" y="279400"/>
                  <a:pt x="190500" y="355600"/>
                </a:cubicBezTo>
                <a:cubicBezTo>
                  <a:pt x="251883" y="431800"/>
                  <a:pt x="273050" y="440267"/>
                  <a:pt x="368300" y="457200"/>
                </a:cubicBezTo>
                <a:cubicBezTo>
                  <a:pt x="463550" y="474133"/>
                  <a:pt x="630767" y="467783"/>
                  <a:pt x="762000" y="457200"/>
                </a:cubicBezTo>
                <a:cubicBezTo>
                  <a:pt x="893233" y="446617"/>
                  <a:pt x="1066800" y="416983"/>
                  <a:pt x="1155700" y="393700"/>
                </a:cubicBezTo>
                <a:cubicBezTo>
                  <a:pt x="1244600" y="370417"/>
                  <a:pt x="1261533" y="349250"/>
                  <a:pt x="1295400" y="317500"/>
                </a:cubicBezTo>
                <a:cubicBezTo>
                  <a:pt x="1329267" y="285750"/>
                  <a:pt x="1310217" y="247650"/>
                  <a:pt x="1358900" y="203200"/>
                </a:cubicBezTo>
                <a:cubicBezTo>
                  <a:pt x="1407583" y="158750"/>
                  <a:pt x="1497541" y="104775"/>
                  <a:pt x="1587500" y="508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ZoneTexte 27"/>
          <p:cNvSpPr txBox="1"/>
          <p:nvPr/>
        </p:nvSpPr>
        <p:spPr>
          <a:xfrm>
            <a:off x="2071670" y="391692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A2</a:t>
            </a:r>
            <a:endParaRPr lang="en-US" dirty="0"/>
          </a:p>
        </p:txBody>
      </p:sp>
      <p:sp>
        <p:nvSpPr>
          <p:cNvPr id="29" name="Ellipse 28"/>
          <p:cNvSpPr/>
          <p:nvPr/>
        </p:nvSpPr>
        <p:spPr>
          <a:xfrm>
            <a:off x="3071802" y="3857628"/>
            <a:ext cx="357190" cy="2857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lipse 29"/>
          <p:cNvSpPr/>
          <p:nvPr/>
        </p:nvSpPr>
        <p:spPr>
          <a:xfrm>
            <a:off x="3143240" y="3929066"/>
            <a:ext cx="214314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5623" name="Object 7"/>
          <p:cNvGraphicFramePr>
            <a:graphicFrameLocks noChangeAspect="1"/>
          </p:cNvGraphicFramePr>
          <p:nvPr/>
        </p:nvGraphicFramePr>
        <p:xfrm>
          <a:off x="1714480" y="2857496"/>
          <a:ext cx="346075" cy="339725"/>
        </p:xfrm>
        <a:graphic>
          <a:graphicData uri="http://schemas.openxmlformats.org/presentationml/2006/ole">
            <p:oleObj spid="_x0000_s596996" name="Équation" r:id="rId4" imgW="126720" imgH="139680" progId="Equation.3">
              <p:embed/>
            </p:oleObj>
          </a:graphicData>
        </a:graphic>
      </p:graphicFrame>
      <p:cxnSp>
        <p:nvCxnSpPr>
          <p:cNvPr id="36" name="Connecteur droit avec flèche 35"/>
          <p:cNvCxnSpPr>
            <a:stCxn id="16" idx="6"/>
            <a:endCxn id="21" idx="0"/>
          </p:cNvCxnSpPr>
          <p:nvPr/>
        </p:nvCxnSpPr>
        <p:spPr>
          <a:xfrm flipH="1">
            <a:off x="1393009" y="2476496"/>
            <a:ext cx="1845491" cy="13118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96999" name="Object 7"/>
          <p:cNvGraphicFramePr>
            <a:graphicFrameLocks noChangeAspect="1"/>
          </p:cNvGraphicFramePr>
          <p:nvPr/>
        </p:nvGraphicFramePr>
        <p:xfrm>
          <a:off x="711200" y="4724400"/>
          <a:ext cx="3695700" cy="350838"/>
        </p:xfrm>
        <a:graphic>
          <a:graphicData uri="http://schemas.openxmlformats.org/presentationml/2006/ole">
            <p:oleObj spid="_x0000_s596999" name="Équation" r:id="rId5" imgW="1917360" imgH="203040" progId="Equation.3">
              <p:embed/>
            </p:oleObj>
          </a:graphicData>
        </a:graphic>
      </p:graphicFrame>
      <p:graphicFrame>
        <p:nvGraphicFramePr>
          <p:cNvPr id="597000" name="Object 8"/>
          <p:cNvGraphicFramePr>
            <a:graphicFrameLocks noChangeAspect="1"/>
          </p:cNvGraphicFramePr>
          <p:nvPr/>
        </p:nvGraphicFramePr>
        <p:xfrm>
          <a:off x="2417763" y="5368925"/>
          <a:ext cx="3963987" cy="371475"/>
        </p:xfrm>
        <a:graphic>
          <a:graphicData uri="http://schemas.openxmlformats.org/presentationml/2006/ole">
            <p:oleObj spid="_x0000_s597000" name="Équation" r:id="rId6" imgW="205740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Iterated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concatenation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Let A1,A2 be two finite automatons</a:t>
            </a:r>
          </a:p>
        </p:txBody>
      </p:sp>
      <p:pic>
        <p:nvPicPr>
          <p:cNvPr id="65332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2871" y="1809750"/>
            <a:ext cx="5254179" cy="369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11960424</TotalTime>
  <Words>116</Words>
  <Application>Microsoft Office PowerPoint</Application>
  <PresentationFormat>Affichage à l'écran (4:3)</PresentationFormat>
  <Paragraphs>65</Paragraphs>
  <Slides>6</Slides>
  <Notes>6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8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INFO PRO</cp:lastModifiedBy>
  <cp:revision>1221</cp:revision>
  <dcterms:created xsi:type="dcterms:W3CDTF">2024-08-26T07:45:58Z</dcterms:created>
  <dcterms:modified xsi:type="dcterms:W3CDTF">2026-04-18T17:42:32Z</dcterms:modified>
</cp:coreProperties>
</file>