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46" r:id="rId3"/>
    <p:sldId id="359" r:id="rId4"/>
    <p:sldId id="350" r:id="rId5"/>
    <p:sldId id="351" r:id="rId6"/>
    <p:sldId id="352" r:id="rId7"/>
    <p:sldId id="353" r:id="rId8"/>
    <p:sldId id="354" r:id="rId9"/>
    <p:sldId id="355" r:id="rId10"/>
    <p:sldId id="356" r:id="rId11"/>
    <p:sldId id="357" r:id="rId12"/>
    <p:sldId id="358" r:id="rId13"/>
    <p:sldId id="360" r:id="rId14"/>
    <p:sldId id="378" r:id="rId15"/>
    <p:sldId id="349" r:id="rId16"/>
    <p:sldId id="362" r:id="rId17"/>
    <p:sldId id="363" r:id="rId18"/>
    <p:sldId id="364" r:id="rId19"/>
    <p:sldId id="365" r:id="rId20"/>
    <p:sldId id="385" r:id="rId21"/>
    <p:sldId id="386" r:id="rId22"/>
    <p:sldId id="387" r:id="rId23"/>
    <p:sldId id="361" r:id="rId24"/>
    <p:sldId id="367" r:id="rId25"/>
    <p:sldId id="368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69" r:id="rId34"/>
    <p:sldId id="370" r:id="rId35"/>
    <p:sldId id="379" r:id="rId36"/>
    <p:sldId id="380" r:id="rId37"/>
    <p:sldId id="381" r:id="rId38"/>
    <p:sldId id="382" r:id="rId39"/>
    <p:sldId id="383" r:id="rId40"/>
    <p:sldId id="384" r:id="rId4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4" Type="http://schemas.openxmlformats.org/officeDocument/2006/relationships/image" Target="../media/image53.w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wmf"/><Relationship Id="rId1" Type="http://schemas.openxmlformats.org/officeDocument/2006/relationships/image" Target="../media/image54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7" Type="http://schemas.openxmlformats.org/officeDocument/2006/relationships/image" Target="../media/image19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19.wmf"/><Relationship Id="rId2" Type="http://schemas.openxmlformats.org/officeDocument/2006/relationships/image" Target="../media/image20.wmf"/><Relationship Id="rId1" Type="http://schemas.openxmlformats.org/officeDocument/2006/relationships/image" Target="../media/image13.wmf"/><Relationship Id="rId6" Type="http://schemas.openxmlformats.org/officeDocument/2006/relationships/image" Target="../media/image22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wmf"/><Relationship Id="rId3" Type="http://schemas.openxmlformats.org/officeDocument/2006/relationships/image" Target="../media/image17.wmf"/><Relationship Id="rId7" Type="http://schemas.openxmlformats.org/officeDocument/2006/relationships/image" Target="../media/image28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7.wmf"/><Relationship Id="rId5" Type="http://schemas.openxmlformats.org/officeDocument/2006/relationships/image" Target="../media/image26.wmf"/><Relationship Id="rId4" Type="http://schemas.openxmlformats.org/officeDocument/2006/relationships/image" Target="../media/image25.wmf"/><Relationship Id="rId9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2.wmf"/><Relationship Id="rId4" Type="http://schemas.openxmlformats.org/officeDocument/2006/relationships/image" Target="../media/image3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image" Target="../media/image32.wmf"/><Relationship Id="rId6" Type="http://schemas.openxmlformats.org/officeDocument/2006/relationships/image" Target="../media/image43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48FAC4-7735-4CD6-8AA1-6AFE280DCB1C}" type="datetimeFigureOut">
              <a:rPr lang="fr-FR" smtClean="0"/>
              <a:pPr/>
              <a:t>10/04/2025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F8F26-1B5B-4F12-A57A-7F27F6966B9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622B-8060-4902-B526-D9143DED7CD5}" type="datetimeFigureOut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BA369-A034-44FA-93AE-568C583A5EC6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D07B-4AE6-450B-B4D5-60103BCD4981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CDE48-3D2B-4E31-B154-FA1E49C62B2D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DBFCD-645C-488B-BAAE-D5E908E6012C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6848-273F-49D6-89FA-186D217918D4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A7E5A-C695-43D1-A879-76D26DFAC2B0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8B167-116A-4769-8E15-2E44CE47855B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9230-3B84-41B0-935C-228936BB9044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7A514-1AD8-452A-9B13-204B587437E3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CFF2-AAB6-494E-8326-F9E8E10F5598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0794-ABEC-4C5F-8AF8-F1E04DFB8713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C89D8-8B7A-4521-BCC1-56F097E20F45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CD447-25D7-42DE-BBBA-A93B71EA6E63}" type="datetime1">
              <a:rPr lang="fr-FR" smtClean="0"/>
              <a:pPr/>
              <a:t>10/04/2025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2ED16-F0AF-4730-A104-06A3DEE0ECAB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5.png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13" Type="http://schemas.openxmlformats.org/officeDocument/2006/relationships/oleObject" Target="../embeddings/oleObject24.bin"/><Relationship Id="rId3" Type="http://schemas.openxmlformats.org/officeDocument/2006/relationships/notesSlide" Target="../notesSlides/notesSlide25.xml"/><Relationship Id="rId7" Type="http://schemas.openxmlformats.org/officeDocument/2006/relationships/oleObject" Target="../embeddings/oleObject18.bin"/><Relationship Id="rId12" Type="http://schemas.openxmlformats.org/officeDocument/2006/relationships/oleObject" Target="../embeddings/oleObject2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png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25.bin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7.bin"/><Relationship Id="rId5" Type="http://schemas.openxmlformats.org/officeDocument/2006/relationships/oleObject" Target="../embeddings/oleObject26.bin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31.xml"/><Relationship Id="rId7" Type="http://schemas.openxmlformats.org/officeDocument/2006/relationships/oleObject" Target="../embeddings/oleObject30.bin"/><Relationship Id="rId12" Type="http://schemas.openxmlformats.org/officeDocument/2006/relationships/oleObject" Target="../embeddings/oleObject3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png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29.bin"/><Relationship Id="rId10" Type="http://schemas.openxmlformats.org/officeDocument/2006/relationships/image" Target="../media/image38.png"/><Relationship Id="rId4" Type="http://schemas.openxmlformats.org/officeDocument/2006/relationships/oleObject" Target="../embeddings/oleObject28.bin"/><Relationship Id="rId9" Type="http://schemas.openxmlformats.org/officeDocument/2006/relationships/oleObject" Target="../embeddings/oleObject32.bin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9.bin"/><Relationship Id="rId3" Type="http://schemas.openxmlformats.org/officeDocument/2006/relationships/notesSlide" Target="../notesSlides/notesSlide32.xml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5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7.bin"/><Relationship Id="rId11" Type="http://schemas.openxmlformats.org/officeDocument/2006/relationships/oleObject" Target="../embeddings/oleObject42.bin"/><Relationship Id="rId5" Type="http://schemas.openxmlformats.org/officeDocument/2006/relationships/oleObject" Target="../embeddings/oleObject36.bin"/><Relationship Id="rId10" Type="http://schemas.openxmlformats.org/officeDocument/2006/relationships/oleObject" Target="../embeddings/oleObject41.bin"/><Relationship Id="rId4" Type="http://schemas.openxmlformats.org/officeDocument/2006/relationships/oleObject" Target="../embeddings/oleObject35.bin"/><Relationship Id="rId9" Type="http://schemas.openxmlformats.org/officeDocument/2006/relationships/oleObject" Target="../embeddings/oleObject40.bin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6.bin"/><Relationship Id="rId3" Type="http://schemas.openxmlformats.org/officeDocument/2006/relationships/notesSlide" Target="../notesSlides/notesSlide33.xml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44.bin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notesSlide" Target="../notesSlides/notesSlide34.xml"/><Relationship Id="rId7" Type="http://schemas.openxmlformats.org/officeDocument/2006/relationships/oleObject" Target="../embeddings/oleObject4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48.bin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7" Type="http://schemas.openxmlformats.org/officeDocument/2006/relationships/oleObject" Target="../embeddings/oleObject5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57.png"/><Relationship Id="rId5" Type="http://schemas.openxmlformats.org/officeDocument/2006/relationships/oleObject" Target="../embeddings/oleObject51.bin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60.png"/><Relationship Id="rId4" Type="http://schemas.openxmlformats.org/officeDocument/2006/relationships/oleObject" Target="../embeddings/oleObject53.bin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56.bin"/><Relationship Id="rId5" Type="http://schemas.openxmlformats.org/officeDocument/2006/relationships/oleObject" Target="../embeddings/oleObject55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6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58.bin"/><Relationship Id="rId5" Type="http://schemas.openxmlformats.org/officeDocument/2006/relationships/image" Target="../media/image69.png"/><Relationship Id="rId4" Type="http://schemas.openxmlformats.org/officeDocument/2006/relationships/oleObject" Target="../embeddings/oleObject5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714488"/>
            <a:ext cx="9144000" cy="142876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08055" y="142852"/>
            <a:ext cx="88359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 smtClean="0">
              <a:latin typeface="Arial Black" pitchFamily="34" charset="0"/>
            </a:endParaRPr>
          </a:p>
          <a:p>
            <a:r>
              <a:rPr lang="en-US" sz="3600" dirty="0" smtClean="0">
                <a:solidFill>
                  <a:srgbClr val="FF0000"/>
                </a:solidFill>
                <a:latin typeface="Arial Black" pitchFamily="34" charset="0"/>
              </a:rPr>
              <a:t>Finite automata</a:t>
            </a:r>
            <a:r>
              <a:rPr lang="fr-FR" sz="36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</a:p>
          <a:p>
            <a:r>
              <a:rPr lang="en-US" sz="3600" dirty="0" smtClean="0">
                <a:latin typeface="Arial Black" pitchFamily="34" charset="0"/>
              </a:rPr>
              <a:t>                  </a:t>
            </a:r>
            <a:endParaRPr lang="fr-FR" sz="3600" dirty="0" smtClean="0">
              <a:latin typeface="Arial Black" pitchFamily="34" charset="0"/>
            </a:endParaRPr>
          </a:p>
          <a:p>
            <a:endParaRPr lang="fr-FR" sz="3600" dirty="0">
              <a:latin typeface="Arial Black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57158" y="6000768"/>
            <a:ext cx="3100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 Rounded MT Bold" pitchFamily="34" charset="0"/>
              </a:rPr>
              <a:t>  MOHAMED BAHACHE </a:t>
            </a:r>
            <a:endParaRPr lang="fr-FR" sz="2000" dirty="0">
              <a:latin typeface="Arial Rounded MT Bold" pitchFamily="34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392437" y="2571744"/>
            <a:ext cx="6356997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 Rounded MT Bold" pitchFamily="34" charset="0"/>
              </a:rPr>
              <a:t>University</a:t>
            </a:r>
            <a:r>
              <a:rPr lang="fr-FR" sz="2400" dirty="0" smtClean="0">
                <a:latin typeface="Arial Rounded MT Bold" pitchFamily="34" charset="0"/>
              </a:rPr>
              <a:t> of M’</a:t>
            </a:r>
            <a:r>
              <a:rPr lang="fr-FR" sz="2400" dirty="0" err="1" smtClean="0">
                <a:latin typeface="Arial Rounded MT Bold" pitchFamily="34" charset="0"/>
              </a:rPr>
              <a:t>sila</a:t>
            </a:r>
            <a:endParaRPr lang="fr-FR" sz="2400" dirty="0" smtClean="0">
              <a:latin typeface="Arial Rounded MT Bold" pitchFamily="34" charset="0"/>
            </a:endParaRP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Faculty of Mathematics and informatics </a:t>
            </a:r>
          </a:p>
          <a:p>
            <a:pPr algn="ctr"/>
            <a:r>
              <a:rPr lang="en-US" sz="2400" dirty="0" smtClean="0">
                <a:latin typeface="Arial Rounded MT Bold" pitchFamily="34" charset="0"/>
              </a:rPr>
              <a:t>Computer science department 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L2</a:t>
            </a:r>
          </a:p>
          <a:p>
            <a:pPr algn="ctr"/>
            <a:r>
              <a:rPr lang="fr-FR" sz="2400" dirty="0" smtClean="0">
                <a:latin typeface="Arial Rounded MT Bold" pitchFamily="34" charset="0"/>
              </a:rPr>
              <a:t>2024/2025</a:t>
            </a:r>
          </a:p>
          <a:p>
            <a:endParaRPr lang="fr-FR" sz="2400" dirty="0" smtClean="0">
              <a:latin typeface="Arial Rounded MT Bold" pitchFamily="34" charset="0"/>
            </a:endParaRPr>
          </a:p>
          <a:p>
            <a:r>
              <a:rPr lang="fr-FR" sz="2400" dirty="0" smtClean="0">
                <a:latin typeface="Arial Rounded MT Bold" pitchFamily="34" charset="0"/>
              </a:rPr>
              <a:t>   </a:t>
            </a:r>
            <a:endParaRPr lang="fr-FR" sz="2400" dirty="0">
              <a:latin typeface="Arial Rounded MT Bold" pitchFamily="34" charset="0"/>
            </a:endParaRPr>
          </a:p>
        </p:txBody>
      </p:sp>
      <p:pic>
        <p:nvPicPr>
          <p:cNvPr id="10" name="Image 9" descr="si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714356"/>
            <a:ext cx="842961" cy="861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simplest</a:t>
            </a:r>
            <a:r>
              <a:rPr lang="fr-FR" sz="2400" dirty="0" smtClean="0"/>
              <a:t> </a:t>
            </a:r>
            <a:r>
              <a:rPr lang="fr-FR" sz="2400" dirty="0" err="1" smtClean="0"/>
              <a:t>scheme</a:t>
            </a:r>
            <a:r>
              <a:rPr lang="fr-FR" sz="2400" dirty="0" smtClean="0"/>
              <a:t> of </a:t>
            </a:r>
            <a:r>
              <a:rPr lang="fr-FR" sz="2400" dirty="0" err="1" smtClean="0"/>
              <a:t>automata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Memory </a:t>
            </a:r>
            <a:r>
              <a:rPr lang="fr-FR" sz="2400" dirty="0" err="1" smtClean="0"/>
              <a:t>less</a:t>
            </a:r>
            <a:r>
              <a:rPr lang="fr-FR" sz="2400" dirty="0" smtClean="0"/>
              <a:t>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cxnSp>
        <p:nvCxnSpPr>
          <p:cNvPr id="16" name="Connecteur en angle 15"/>
          <p:cNvCxnSpPr/>
          <p:nvPr/>
        </p:nvCxnSpPr>
        <p:spPr>
          <a:xfrm rot="5400000" flipH="1" flipV="1">
            <a:off x="3821901" y="4107661"/>
            <a:ext cx="785818" cy="2857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/>
        </p:nvSpPr>
        <p:spPr>
          <a:xfrm>
            <a:off x="3714744" y="4632456"/>
            <a:ext cx="1071570" cy="11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State 5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simplest</a:t>
            </a:r>
            <a:r>
              <a:rPr lang="fr-FR" sz="2400" dirty="0" smtClean="0"/>
              <a:t> </a:t>
            </a:r>
            <a:r>
              <a:rPr lang="fr-FR" sz="2400" dirty="0" err="1" smtClean="0"/>
              <a:t>scheme</a:t>
            </a:r>
            <a:r>
              <a:rPr lang="fr-FR" sz="2400" dirty="0" smtClean="0"/>
              <a:t> of </a:t>
            </a:r>
            <a:r>
              <a:rPr lang="fr-FR" sz="2400" dirty="0" err="1" smtClean="0"/>
              <a:t>automata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Memory </a:t>
            </a:r>
            <a:r>
              <a:rPr lang="fr-FR" sz="2400" dirty="0" err="1" smtClean="0"/>
              <a:t>less</a:t>
            </a:r>
            <a:r>
              <a:rPr lang="fr-FR" sz="2400" dirty="0" smtClean="0"/>
              <a:t>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cxnSp>
        <p:nvCxnSpPr>
          <p:cNvPr id="16" name="Connecteur en angle 15"/>
          <p:cNvCxnSpPr/>
          <p:nvPr/>
        </p:nvCxnSpPr>
        <p:spPr>
          <a:xfrm rot="5400000" flipH="1" flipV="1">
            <a:off x="4321967" y="4036223"/>
            <a:ext cx="71438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Ellipse 18"/>
          <p:cNvSpPr/>
          <p:nvPr/>
        </p:nvSpPr>
        <p:spPr>
          <a:xfrm>
            <a:off x="3714744" y="4632456"/>
            <a:ext cx="1071570" cy="11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State 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simplest</a:t>
            </a:r>
            <a:r>
              <a:rPr lang="fr-FR" sz="2400" dirty="0" smtClean="0"/>
              <a:t> </a:t>
            </a:r>
            <a:r>
              <a:rPr lang="fr-FR" sz="2400" dirty="0" err="1" smtClean="0"/>
              <a:t>scheme</a:t>
            </a:r>
            <a:r>
              <a:rPr lang="fr-FR" sz="2400" dirty="0" smtClean="0"/>
              <a:t> of </a:t>
            </a:r>
            <a:r>
              <a:rPr lang="fr-FR" sz="2400" dirty="0" err="1" smtClean="0"/>
              <a:t>automata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Memory </a:t>
            </a:r>
            <a:r>
              <a:rPr lang="fr-FR" sz="2400" dirty="0" err="1" smtClean="0"/>
              <a:t>less</a:t>
            </a:r>
            <a:r>
              <a:rPr lang="fr-FR" sz="2400" dirty="0" smtClean="0"/>
              <a:t>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Ellipse 10"/>
          <p:cNvSpPr/>
          <p:nvPr/>
        </p:nvSpPr>
        <p:spPr>
          <a:xfrm>
            <a:off x="3795707" y="4719646"/>
            <a:ext cx="990607" cy="106680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Final Stat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sp>
        <p:nvSpPr>
          <p:cNvPr id="16" name="Ellipse 15"/>
          <p:cNvSpPr/>
          <p:nvPr/>
        </p:nvSpPr>
        <p:spPr>
          <a:xfrm>
            <a:off x="3714744" y="4638683"/>
            <a:ext cx="1143008" cy="121920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Connecteur en angle 16"/>
          <p:cNvCxnSpPr/>
          <p:nvPr/>
        </p:nvCxnSpPr>
        <p:spPr>
          <a:xfrm rot="5400000" flipH="1" flipV="1">
            <a:off x="4572000" y="3857628"/>
            <a:ext cx="785818" cy="642942"/>
          </a:xfrm>
          <a:prstGeom prst="bentConnector3">
            <a:avLst>
              <a:gd name="adj1" fmla="val 48384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24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FINITE  AUTOMATON-</a:t>
            </a:r>
            <a:r>
              <a:rPr lang="fr-FR" sz="2400" dirty="0" err="1" smtClean="0">
                <a:solidFill>
                  <a:srgbClr val="FF0000"/>
                </a:solidFill>
              </a:rPr>
              <a:t>example</a:t>
            </a:r>
            <a:endParaRPr lang="fr-FR" sz="2400" dirty="0" smtClean="0">
              <a:solidFill>
                <a:srgbClr val="FF0000"/>
              </a:solidFill>
            </a:endParaRPr>
          </a:p>
        </p:txBody>
      </p:sp>
      <p:pic>
        <p:nvPicPr>
          <p:cNvPr id="394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000372"/>
            <a:ext cx="6887071" cy="190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571472" y="2000240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dirty="0" smtClean="0"/>
              <a:t>State </a:t>
            </a:r>
            <a:r>
              <a:rPr lang="fr-FR" sz="2400" dirty="0" err="1" smtClean="0"/>
              <a:t>diagram</a:t>
            </a:r>
            <a:endParaRPr lang="fr-FR" sz="2400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642910" y="2500306"/>
            <a:ext cx="60722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Three states, labeled q0, q1,</a:t>
            </a:r>
            <a:r>
              <a:rPr lang="fr-FR" sz="2400" dirty="0" smtClean="0"/>
              <a:t>and q2 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357158" y="4857760"/>
            <a:ext cx="3214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Initial state: </a:t>
            </a:r>
            <a:r>
              <a:rPr lang="fr-FR" sz="2400" dirty="0" err="1" smtClean="0"/>
              <a:t>denoted</a:t>
            </a:r>
            <a:r>
              <a:rPr lang="fr-FR" sz="2400" dirty="0" smtClean="0"/>
              <a:t> by the </a:t>
            </a:r>
            <a:r>
              <a:rPr lang="fr-FR" sz="2400" dirty="0" err="1" smtClean="0"/>
              <a:t>arrowpointing</a:t>
            </a:r>
            <a:r>
              <a:rPr lang="fr-FR" sz="2400" dirty="0" smtClean="0"/>
              <a:t> </a:t>
            </a:r>
            <a:r>
              <a:rPr lang="fr-FR" sz="2400" dirty="0" err="1" smtClean="0"/>
              <a:t>at</a:t>
            </a:r>
            <a:r>
              <a:rPr lang="fr-FR" sz="2400" dirty="0" smtClean="0"/>
              <a:t> </a:t>
            </a:r>
            <a:r>
              <a:rPr lang="fr-FR" sz="2400" dirty="0" err="1" smtClean="0"/>
              <a:t>it</a:t>
            </a:r>
            <a:endParaRPr lang="fr-FR" sz="2400" dirty="0" smtClean="0"/>
          </a:p>
        </p:txBody>
      </p:sp>
      <p:cxnSp>
        <p:nvCxnSpPr>
          <p:cNvPr id="21" name="Connecteur droit avec flèche 20"/>
          <p:cNvCxnSpPr/>
          <p:nvPr/>
        </p:nvCxnSpPr>
        <p:spPr>
          <a:xfrm rot="5400000" flipH="1" flipV="1">
            <a:off x="1464447" y="4464851"/>
            <a:ext cx="571504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3643306" y="4857760"/>
            <a:ext cx="3214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/>
              <a:t>Final state(</a:t>
            </a:r>
            <a:r>
              <a:rPr lang="fr-FR" sz="2400" dirty="0" err="1" smtClean="0"/>
              <a:t>accept</a:t>
            </a:r>
            <a:r>
              <a:rPr lang="fr-FR" sz="2400" dirty="0" smtClean="0"/>
              <a:t> state): </a:t>
            </a:r>
            <a:r>
              <a:rPr lang="fr-FR" sz="2400" dirty="0" err="1" smtClean="0"/>
              <a:t>deboted</a:t>
            </a:r>
            <a:r>
              <a:rPr lang="fr-FR" sz="2400" dirty="0" smtClean="0"/>
              <a:t> by </a:t>
            </a:r>
            <a:r>
              <a:rPr lang="fr-FR" sz="2400" dirty="0" err="1" smtClean="0"/>
              <a:t>doube</a:t>
            </a:r>
            <a:r>
              <a:rPr lang="fr-FR" sz="2400" dirty="0" smtClean="0"/>
              <a:t> </a:t>
            </a:r>
            <a:r>
              <a:rPr lang="fr-FR" sz="2400" dirty="0" err="1" smtClean="0"/>
              <a:t>circles</a:t>
            </a:r>
            <a:r>
              <a:rPr lang="fr-FR" sz="2400" dirty="0" smtClean="0"/>
              <a:t>.</a:t>
            </a:r>
          </a:p>
        </p:txBody>
      </p:sp>
      <p:cxnSp>
        <p:nvCxnSpPr>
          <p:cNvPr id="24" name="Connecteur droit avec flèche 23"/>
          <p:cNvCxnSpPr/>
          <p:nvPr/>
        </p:nvCxnSpPr>
        <p:spPr>
          <a:xfrm rot="16200000" flipV="1">
            <a:off x="4143372" y="4429132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143504" y="2928934"/>
            <a:ext cx="14463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 smtClean="0"/>
              <a:t>transition</a:t>
            </a:r>
            <a:r>
              <a:rPr lang="fr-FR" b="1" i="1" dirty="0" smtClean="0"/>
              <a:t>.</a:t>
            </a:r>
            <a:endParaRPr lang="fr-FR" dirty="0"/>
          </a:p>
        </p:txBody>
      </p:sp>
      <p:cxnSp>
        <p:nvCxnSpPr>
          <p:cNvPr id="28" name="Connecteur droit avec flèche 27"/>
          <p:cNvCxnSpPr>
            <a:stCxn id="26" idx="2"/>
          </p:cNvCxnSpPr>
          <p:nvPr/>
        </p:nvCxnSpPr>
        <p:spPr>
          <a:xfrm rot="5400000">
            <a:off x="5485894" y="3476838"/>
            <a:ext cx="467028" cy="2945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7786710" y="428625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Outputs</a:t>
            </a:r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7143768" y="5417122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ACCEPT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8072462" y="5429264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REJECT</a:t>
            </a:r>
            <a:endParaRPr lang="fr-FR" dirty="0"/>
          </a:p>
        </p:txBody>
      </p:sp>
      <p:cxnSp>
        <p:nvCxnSpPr>
          <p:cNvPr id="33" name="Connecteur droit avec flèche 32"/>
          <p:cNvCxnSpPr/>
          <p:nvPr/>
        </p:nvCxnSpPr>
        <p:spPr>
          <a:xfrm rot="5400000">
            <a:off x="7572396" y="4857760"/>
            <a:ext cx="714380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/>
          <p:nvPr/>
        </p:nvCxnSpPr>
        <p:spPr>
          <a:xfrm rot="16200000" flipH="1">
            <a:off x="8072462" y="4714884"/>
            <a:ext cx="785818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2" name="Forme libre 21"/>
          <p:cNvSpPr/>
          <p:nvPr/>
        </p:nvSpPr>
        <p:spPr>
          <a:xfrm>
            <a:off x="21167" y="2990850"/>
            <a:ext cx="8233833" cy="2006600"/>
          </a:xfrm>
          <a:custGeom>
            <a:avLst/>
            <a:gdLst>
              <a:gd name="connsiteX0" fmla="*/ 1413933 w 8233833"/>
              <a:gd name="connsiteY0" fmla="*/ 184150 h 2006600"/>
              <a:gd name="connsiteX1" fmla="*/ 7319433 w 8233833"/>
              <a:gd name="connsiteY1" fmla="*/ 387350 h 2006600"/>
              <a:gd name="connsiteX2" fmla="*/ 6900333 w 8233833"/>
              <a:gd name="connsiteY2" fmla="*/ 1822450 h 2006600"/>
              <a:gd name="connsiteX3" fmla="*/ 918633 w 8233833"/>
              <a:gd name="connsiteY3" fmla="*/ 1492250 h 2006600"/>
              <a:gd name="connsiteX4" fmla="*/ 1413933 w 8233833"/>
              <a:gd name="connsiteY4" fmla="*/ 184150 h 200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33833" h="2006600">
                <a:moveTo>
                  <a:pt x="1413933" y="184150"/>
                </a:moveTo>
                <a:cubicBezTo>
                  <a:pt x="2480733" y="0"/>
                  <a:pt x="6405033" y="114300"/>
                  <a:pt x="7319433" y="387350"/>
                </a:cubicBezTo>
                <a:cubicBezTo>
                  <a:pt x="8233833" y="660400"/>
                  <a:pt x="7967133" y="1638300"/>
                  <a:pt x="6900333" y="1822450"/>
                </a:cubicBezTo>
                <a:cubicBezTo>
                  <a:pt x="5833533" y="2006600"/>
                  <a:pt x="1837266" y="1765300"/>
                  <a:pt x="918633" y="1492250"/>
                </a:cubicBezTo>
                <a:cubicBezTo>
                  <a:pt x="0" y="1219200"/>
                  <a:pt x="347133" y="368300"/>
                  <a:pt x="1413933" y="184150"/>
                </a:cubicBezTo>
                <a:close/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/>
          <p:cNvSpPr txBox="1"/>
          <p:nvPr/>
        </p:nvSpPr>
        <p:spPr>
          <a:xfrm>
            <a:off x="6000760" y="177378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       State </a:t>
            </a:r>
            <a:r>
              <a:rPr lang="fr-FR" dirty="0" err="1" smtClean="0"/>
              <a:t>diagram</a:t>
            </a:r>
            <a:r>
              <a:rPr lang="fr-FR" dirty="0" smtClean="0"/>
              <a:t> </a:t>
            </a:r>
            <a:endParaRPr lang="fr-FR" dirty="0"/>
          </a:p>
        </p:txBody>
      </p:sp>
      <p:cxnSp>
        <p:nvCxnSpPr>
          <p:cNvPr id="32" name="Connecteur droit avec flèche 31"/>
          <p:cNvCxnSpPr>
            <a:stCxn id="25" idx="2"/>
          </p:cNvCxnSpPr>
          <p:nvPr/>
        </p:nvCxnSpPr>
        <p:spPr>
          <a:xfrm rot="5400000">
            <a:off x="6429388" y="2357430"/>
            <a:ext cx="114300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/>
      <p:bldP spid="26" grpId="0"/>
      <p:bldP spid="29" grpId="0"/>
      <p:bldP spid="30" grpId="0"/>
      <p:bldP spid="31" grpId="0"/>
      <p:bldP spid="22" grpId="0" animBg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24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FINITE  AUTOMATON-</a:t>
            </a:r>
            <a:r>
              <a:rPr lang="fr-FR" sz="2400" dirty="0" err="1" smtClean="0">
                <a:solidFill>
                  <a:srgbClr val="FF0000"/>
                </a:solidFill>
              </a:rPr>
              <a:t>example</a:t>
            </a:r>
            <a:endParaRPr lang="fr-FR" sz="2400" dirty="0" smtClean="0">
              <a:solidFill>
                <a:srgbClr val="FF0000"/>
              </a:solidFill>
            </a:endParaRPr>
          </a:p>
        </p:txBody>
      </p:sp>
      <p:pic>
        <p:nvPicPr>
          <p:cNvPr id="394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4286256"/>
            <a:ext cx="6887071" cy="190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ectangle 13"/>
          <p:cNvSpPr/>
          <p:nvPr/>
        </p:nvSpPr>
        <p:spPr>
          <a:xfrm>
            <a:off x="571472" y="2000240"/>
            <a:ext cx="3786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dirty="0" smtClean="0"/>
              <a:t>State </a:t>
            </a:r>
            <a:r>
              <a:rPr lang="fr-FR" sz="2400" dirty="0" err="1" smtClean="0"/>
              <a:t>diagram</a:t>
            </a:r>
            <a:endParaRPr lang="fr-FR" sz="2400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642910" y="2500306"/>
            <a:ext cx="77867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sz="2400" dirty="0" err="1" smtClean="0"/>
              <a:t>Directed</a:t>
            </a:r>
            <a:r>
              <a:rPr lang="fr-FR" sz="2400" dirty="0" smtClean="0"/>
              <a:t> Graph (simple/multi graph)</a:t>
            </a:r>
          </a:p>
          <a:p>
            <a:pPr>
              <a:buFont typeface="Wingdings" pitchFamily="2" charset="2"/>
              <a:buChar char="Ø"/>
            </a:pPr>
            <a:r>
              <a:rPr lang="fr-FR" sz="2400" dirty="0" smtClean="0"/>
              <a:t>The </a:t>
            </a:r>
            <a:r>
              <a:rPr lang="fr-FR" sz="2400" dirty="0" err="1" smtClean="0"/>
              <a:t>vertices</a:t>
            </a:r>
            <a:r>
              <a:rPr lang="fr-FR" sz="2400" dirty="0" smtClean="0"/>
              <a:t> are states of the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</a:t>
            </a:r>
            <a:r>
              <a:rPr lang="fr-FR" sz="2400" dirty="0" err="1" smtClean="0"/>
              <a:t>automaton</a:t>
            </a:r>
            <a:endParaRPr lang="fr-FR" sz="2400" dirty="0" smtClean="0"/>
          </a:p>
          <a:p>
            <a:pPr>
              <a:buFont typeface="Wingdings" pitchFamily="2" charset="2"/>
              <a:buChar char="Ø"/>
            </a:pPr>
            <a:r>
              <a:rPr lang="fr-FR" sz="2400" dirty="0" err="1" smtClean="0"/>
              <a:t>Each</a:t>
            </a:r>
            <a:r>
              <a:rPr lang="fr-FR" sz="2400" dirty="0" smtClean="0"/>
              <a:t> </a:t>
            </a:r>
            <a:r>
              <a:rPr lang="fr-FR" sz="2400" dirty="0" err="1" smtClean="0"/>
              <a:t>edge</a:t>
            </a:r>
            <a:r>
              <a:rPr lang="fr-FR" sz="2400" dirty="0" smtClean="0"/>
              <a:t> </a:t>
            </a:r>
            <a:r>
              <a:rPr lang="fr-FR" sz="2400" dirty="0" err="1" smtClean="0"/>
              <a:t>is</a:t>
            </a:r>
            <a:r>
              <a:rPr lang="fr-FR" sz="2400" dirty="0" smtClean="0"/>
              <a:t> a transition </a:t>
            </a:r>
            <a:r>
              <a:rPr lang="fr-FR" sz="2400" dirty="0" err="1" smtClean="0"/>
              <a:t>from</a:t>
            </a:r>
            <a:r>
              <a:rPr lang="fr-FR" sz="2400" dirty="0" smtClean="0"/>
              <a:t> one state to </a:t>
            </a:r>
            <a:r>
              <a:rPr lang="fr-FR" sz="2400" dirty="0" err="1" smtClean="0"/>
              <a:t>another</a:t>
            </a:r>
            <a:r>
              <a:rPr lang="fr-FR" sz="2400" dirty="0" smtClean="0"/>
              <a:t> by </a:t>
            </a:r>
            <a:r>
              <a:rPr lang="fr-FR" sz="2400" dirty="0" err="1" smtClean="0"/>
              <a:t>reading</a:t>
            </a:r>
            <a:r>
              <a:rPr lang="fr-FR" sz="2400" dirty="0" smtClean="0"/>
              <a:t>  an alphabet.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5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928802"/>
            <a:ext cx="435292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24" name="Connecteur en angle 23"/>
          <p:cNvCxnSpPr/>
          <p:nvPr/>
        </p:nvCxnSpPr>
        <p:spPr>
          <a:xfrm rot="16200000" flipV="1">
            <a:off x="535753" y="4179099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5072066" y="3643314"/>
            <a:ext cx="41202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/>
              <a:t>1.Start in state q0.</a:t>
            </a:r>
          </a:p>
          <a:p>
            <a:r>
              <a:rPr lang="en-US" b="1" dirty="0" smtClean="0"/>
              <a:t>2. Read 0, follow transition fromq0 to q0.</a:t>
            </a:r>
          </a:p>
          <a:p>
            <a:endParaRPr lang="fr-FR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6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857364"/>
            <a:ext cx="43815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16200000" flipV="1">
            <a:off x="964381" y="4179099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857620" y="3857628"/>
            <a:ext cx="4173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3. Read 1, follow transition from q0 to q1.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6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2136" y="1781174"/>
            <a:ext cx="43815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14282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428596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16200000" flipV="1">
            <a:off x="1535885" y="4179099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071934" y="3857628"/>
            <a:ext cx="4120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4. Read 1, follow transition fromq1 to q1.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7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785926"/>
            <a:ext cx="47910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1928793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071934" y="3857628"/>
            <a:ext cx="4120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/>
              <a:t>5. Read 0, follow transition fromq1 to q2.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19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8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643050"/>
            <a:ext cx="43719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2428860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43306" y="37861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5. Read 1, follow transition fromq2 to q1.</a:t>
            </a:r>
          </a:p>
          <a:p>
            <a:r>
              <a:rPr lang="en-US" b="1" dirty="0" smtClean="0"/>
              <a:t>6. Accept because M is in an accept state q2 at the end of the input string (01101)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Automata theory bases on mathematical concepts,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Automata allow to create models.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One model, called the (</a:t>
            </a:r>
            <a:r>
              <a:rPr lang="en-US" sz="2400" i="1" dirty="0" smtClean="0">
                <a:solidFill>
                  <a:srgbClr val="FF0000"/>
                </a:solidFill>
              </a:rPr>
              <a:t>Finite automaton)-&gt;Regular grammar:</a:t>
            </a:r>
          </a:p>
          <a:p>
            <a:r>
              <a:rPr lang="en-US" sz="2400" dirty="0" smtClean="0"/>
              <a:t>          is used in text processing, compilers, </a:t>
            </a:r>
            <a:r>
              <a:rPr lang="fr-FR" sz="2400" dirty="0" smtClean="0"/>
              <a:t>and hardware design.</a:t>
            </a: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Another model, called the </a:t>
            </a:r>
            <a:r>
              <a:rPr lang="en-US" sz="2400" dirty="0" smtClean="0">
                <a:solidFill>
                  <a:srgbClr val="FF0000"/>
                </a:solidFill>
              </a:rPr>
              <a:t>(Push down automaton)-&gt;Context-free grammar </a:t>
            </a:r>
            <a:r>
              <a:rPr lang="en-US" sz="2400" i="1" dirty="0" smtClean="0"/>
              <a:t>, is </a:t>
            </a:r>
            <a:r>
              <a:rPr lang="en-US" sz="2400" dirty="0" smtClean="0"/>
              <a:t>used in programming languages and artificial intelligence.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192882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214282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214282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43306" y="378619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1. Read 0, follow transition from q0 to q1.</a:t>
            </a:r>
          </a:p>
        </p:txBody>
      </p:sp>
      <p:pic>
        <p:nvPicPr>
          <p:cNvPr id="4915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571612"/>
            <a:ext cx="54102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192882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214282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642910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43306" y="378619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2. Read 1, follow transition and stay in q1.</a:t>
            </a:r>
          </a:p>
        </p:txBody>
      </p:sp>
      <p:pic>
        <p:nvPicPr>
          <p:cNvPr id="4925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285860"/>
            <a:ext cx="50387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192882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214282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1214414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643306" y="3786190"/>
            <a:ext cx="53578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3. Read 0, follow transition from q1 to q2.</a:t>
            </a:r>
          </a:p>
          <a:p>
            <a:r>
              <a:rPr lang="en-US" b="1" dirty="0" smtClean="0"/>
              <a:t>4. The whole string is consumed and does not reach automaton Accept  state</a:t>
            </a:r>
            <a:r>
              <a:rPr lang="en-US" b="1" dirty="0" smtClean="0">
                <a:solidFill>
                  <a:srgbClr val="FF0000"/>
                </a:solidFill>
              </a:rPr>
              <a:t>.(not accepted string)</a:t>
            </a:r>
          </a:p>
        </p:txBody>
      </p:sp>
      <p:pic>
        <p:nvPicPr>
          <p:cNvPr id="4935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428736"/>
            <a:ext cx="50863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500174"/>
            <a:ext cx="88582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FORMAL DEFINITION OF A FINITE AUTOMATON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After this short introduction in which we have introduced the finite automaton, by transition diagram, now we present finite automaton formally, (by denoting its components formally)</a:t>
            </a:r>
            <a:r>
              <a:rPr lang="fr-FR" sz="2400" dirty="0" smtClean="0"/>
              <a:t>.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Definit</a:t>
            </a:r>
            <a:r>
              <a:rPr lang="fr-FR" sz="2400" dirty="0" smtClean="0"/>
              <a:t> ion: </a:t>
            </a:r>
          </a:p>
          <a:p>
            <a:r>
              <a:rPr lang="fr-FR" sz="2400" dirty="0" smtClean="0"/>
              <a:t>    A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fr-FR" sz="2400" dirty="0" err="1" smtClean="0"/>
              <a:t>is</a:t>
            </a:r>
            <a:r>
              <a:rPr lang="fr-FR" sz="2400" dirty="0" smtClean="0"/>
              <a:t> a </a:t>
            </a:r>
            <a:r>
              <a:rPr lang="fr-FR" sz="2400" b="1" dirty="0" smtClean="0"/>
              <a:t>5-</a:t>
            </a:r>
            <a:r>
              <a:rPr lang="fr-FR" sz="2400" b="1" dirty="0" err="1" smtClean="0"/>
              <a:t>tuple</a:t>
            </a:r>
            <a:r>
              <a:rPr lang="fr-FR" sz="2400" b="1" dirty="0" smtClean="0"/>
              <a:t>(</a:t>
            </a:r>
            <a:r>
              <a:rPr lang="fr-FR" sz="2400" dirty="0" smtClean="0"/>
              <a:t>quintuple)</a:t>
            </a:r>
            <a:r>
              <a:rPr lang="fr-FR" sz="2400" b="1" dirty="0" smtClean="0"/>
              <a:t>,                                    </a:t>
            </a:r>
            <a:r>
              <a:rPr lang="fr-FR" sz="2400" b="1" dirty="0" err="1" smtClean="0"/>
              <a:t>whre</a:t>
            </a:r>
            <a:r>
              <a:rPr lang="fr-FR" sz="2400" b="1" dirty="0" smtClean="0"/>
              <a:t>:</a:t>
            </a:r>
            <a:r>
              <a:rPr lang="fr-FR" sz="2400" dirty="0" smtClean="0"/>
              <a:t>                Is a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set of states.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               </a:t>
            </a:r>
            <a:r>
              <a:rPr lang="fr-FR" sz="2400" dirty="0" err="1" smtClean="0"/>
              <a:t>is</a:t>
            </a:r>
            <a:r>
              <a:rPr lang="fr-FR" sz="2400" dirty="0" smtClean="0"/>
              <a:t> a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 set of alphabet.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                              Is the transition </a:t>
            </a:r>
            <a:r>
              <a:rPr lang="fr-FR" sz="2400" dirty="0" err="1" smtClean="0"/>
              <a:t>function</a:t>
            </a: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                Is the </a:t>
            </a:r>
            <a:r>
              <a:rPr lang="fr-FR" sz="2400" dirty="0" err="1" smtClean="0"/>
              <a:t>start</a:t>
            </a:r>
            <a:r>
              <a:rPr lang="fr-FR" sz="2400" dirty="0" smtClean="0"/>
              <a:t> state.</a:t>
            </a:r>
          </a:p>
          <a:p>
            <a:pPr lvl="1">
              <a:buFont typeface="Wingdings" pitchFamily="2" charset="2"/>
              <a:buChar char="Ø"/>
            </a:pPr>
            <a:r>
              <a:rPr lang="fr-FR" sz="2400" dirty="0" smtClean="0"/>
              <a:t>              Is the set of final states(</a:t>
            </a:r>
            <a:r>
              <a:rPr lang="fr-FR" sz="2400" dirty="0" err="1" smtClean="0"/>
              <a:t>accept</a:t>
            </a:r>
            <a:r>
              <a:rPr lang="fr-FR" sz="2400" dirty="0" smtClean="0"/>
              <a:t> states)</a:t>
            </a:r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graphicFrame>
        <p:nvGraphicFramePr>
          <p:cNvPr id="411650" name="Object 1"/>
          <p:cNvGraphicFramePr>
            <a:graphicFrameLocks noChangeAspect="1"/>
          </p:cNvGraphicFramePr>
          <p:nvPr/>
        </p:nvGraphicFramePr>
        <p:xfrm>
          <a:off x="6000760" y="3214686"/>
          <a:ext cx="2090738" cy="465137"/>
        </p:xfrm>
        <a:graphic>
          <a:graphicData uri="http://schemas.openxmlformats.org/presentationml/2006/ole">
            <p:oleObj spid="_x0000_s411650" name="Équation" r:id="rId4" imgW="914400" imgH="228600" progId="Equation.3">
              <p:embed/>
            </p:oleObj>
          </a:graphicData>
        </a:graphic>
      </p:graphicFrame>
      <p:graphicFrame>
        <p:nvGraphicFramePr>
          <p:cNvPr id="411651" name="Object 1"/>
          <p:cNvGraphicFramePr>
            <a:graphicFrameLocks noChangeAspect="1"/>
          </p:cNvGraphicFramePr>
          <p:nvPr/>
        </p:nvGraphicFramePr>
        <p:xfrm>
          <a:off x="1149329" y="3730630"/>
          <a:ext cx="493713" cy="412750"/>
        </p:xfrm>
        <a:graphic>
          <a:graphicData uri="http://schemas.openxmlformats.org/presentationml/2006/ole">
            <p:oleObj spid="_x0000_s411651" name="Équation" r:id="rId5" imgW="215640" imgH="203040" progId="Equation.3">
              <p:embed/>
            </p:oleObj>
          </a:graphicData>
        </a:graphic>
      </p:graphicFrame>
      <p:graphicFrame>
        <p:nvGraphicFramePr>
          <p:cNvPr id="411652" name="Object 1"/>
          <p:cNvGraphicFramePr>
            <a:graphicFrameLocks noChangeAspect="1"/>
          </p:cNvGraphicFramePr>
          <p:nvPr/>
        </p:nvGraphicFramePr>
        <p:xfrm>
          <a:off x="1142976" y="4071942"/>
          <a:ext cx="434975" cy="334963"/>
        </p:xfrm>
        <a:graphic>
          <a:graphicData uri="http://schemas.openxmlformats.org/presentationml/2006/ole">
            <p:oleObj spid="_x0000_s411652" name="Équation" r:id="rId6" imgW="190440" imgH="164880" progId="Equation.3">
              <p:embed/>
            </p:oleObj>
          </a:graphicData>
        </a:graphic>
      </p:graphicFrame>
      <p:graphicFrame>
        <p:nvGraphicFramePr>
          <p:cNvPr id="411653" name="Object 1"/>
          <p:cNvGraphicFramePr>
            <a:graphicFrameLocks noChangeAspect="1"/>
          </p:cNvGraphicFramePr>
          <p:nvPr/>
        </p:nvGraphicFramePr>
        <p:xfrm>
          <a:off x="1128713" y="4429132"/>
          <a:ext cx="1974850" cy="412750"/>
        </p:xfrm>
        <a:graphic>
          <a:graphicData uri="http://schemas.openxmlformats.org/presentationml/2006/ole">
            <p:oleObj spid="_x0000_s411653" name="Équation" r:id="rId7" imgW="863280" imgH="203040" progId="Equation.3">
              <p:embed/>
            </p:oleObj>
          </a:graphicData>
        </a:graphic>
      </p:graphicFrame>
      <p:graphicFrame>
        <p:nvGraphicFramePr>
          <p:cNvPr id="411654" name="Object 1"/>
          <p:cNvGraphicFramePr>
            <a:graphicFrameLocks noChangeAspect="1"/>
          </p:cNvGraphicFramePr>
          <p:nvPr/>
        </p:nvGraphicFramePr>
        <p:xfrm>
          <a:off x="1142976" y="4714884"/>
          <a:ext cx="550863" cy="465137"/>
        </p:xfrm>
        <a:graphic>
          <a:graphicData uri="http://schemas.openxmlformats.org/presentationml/2006/ole">
            <p:oleObj spid="_x0000_s411654" name="Équation" r:id="rId8" imgW="241200" imgH="228600" progId="Equation.3">
              <p:embed/>
            </p:oleObj>
          </a:graphicData>
        </a:graphic>
      </p:graphicFrame>
      <p:graphicFrame>
        <p:nvGraphicFramePr>
          <p:cNvPr id="411655" name="Object 1"/>
          <p:cNvGraphicFramePr>
            <a:graphicFrameLocks noChangeAspect="1"/>
          </p:cNvGraphicFramePr>
          <p:nvPr/>
        </p:nvGraphicFramePr>
        <p:xfrm>
          <a:off x="1214414" y="5143512"/>
          <a:ext cx="493713" cy="361950"/>
        </p:xfrm>
        <a:graphic>
          <a:graphicData uri="http://schemas.openxmlformats.org/presentationml/2006/ole">
            <p:oleObj spid="_x0000_s411655" name="Équation" r:id="rId9" imgW="215640" imgH="177480" progId="Equation.3">
              <p:embed/>
            </p:oleObj>
          </a:graphicData>
        </a:graphic>
      </p:graphicFrame>
      <p:graphicFrame>
        <p:nvGraphicFramePr>
          <p:cNvPr id="411656" name="Object 1"/>
          <p:cNvGraphicFramePr>
            <a:graphicFrameLocks noChangeAspect="1"/>
          </p:cNvGraphicFramePr>
          <p:nvPr/>
        </p:nvGraphicFramePr>
        <p:xfrm>
          <a:off x="6929454" y="5143512"/>
          <a:ext cx="1016000" cy="412750"/>
        </p:xfrm>
        <a:graphic>
          <a:graphicData uri="http://schemas.openxmlformats.org/presentationml/2006/ole">
            <p:oleObj spid="_x0000_s411656" name="Équation" r:id="rId10" imgW="44424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>
                <a:solidFill>
                  <a:srgbClr val="FF0000"/>
                </a:solidFill>
              </a:rPr>
              <a:t>FORMAL DEFINITION OF A FINITE AUTOMATON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The formal definition of the above finite automaton is:</a:t>
            </a:r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graphicFrame>
        <p:nvGraphicFramePr>
          <p:cNvPr id="411650" name="Object 1"/>
          <p:cNvGraphicFramePr>
            <a:graphicFrameLocks noChangeAspect="1"/>
          </p:cNvGraphicFramePr>
          <p:nvPr/>
        </p:nvGraphicFramePr>
        <p:xfrm>
          <a:off x="928662" y="4786322"/>
          <a:ext cx="2090738" cy="465137"/>
        </p:xfrm>
        <a:graphic>
          <a:graphicData uri="http://schemas.openxmlformats.org/presentationml/2006/ole">
            <p:oleObj spid="_x0000_s412674" name="Équation" r:id="rId4" imgW="914400" imgH="228600" progId="Equation.3">
              <p:embed/>
            </p:oleObj>
          </a:graphicData>
        </a:graphic>
      </p:graphicFrame>
      <p:graphicFrame>
        <p:nvGraphicFramePr>
          <p:cNvPr id="411651" name="Object 1"/>
          <p:cNvGraphicFramePr>
            <a:graphicFrameLocks noChangeAspect="1"/>
          </p:cNvGraphicFramePr>
          <p:nvPr/>
        </p:nvGraphicFramePr>
        <p:xfrm>
          <a:off x="3214678" y="4929198"/>
          <a:ext cx="2090737" cy="463550"/>
        </p:xfrm>
        <a:graphic>
          <a:graphicData uri="http://schemas.openxmlformats.org/presentationml/2006/ole">
            <p:oleObj spid="_x0000_s412675" name="Équation" r:id="rId5" imgW="914400" imgH="228600" progId="Equation.3">
              <p:embed/>
            </p:oleObj>
          </a:graphicData>
        </a:graphic>
      </p:graphicFrame>
      <p:graphicFrame>
        <p:nvGraphicFramePr>
          <p:cNvPr id="411652" name="Object 1"/>
          <p:cNvGraphicFramePr>
            <a:graphicFrameLocks noChangeAspect="1"/>
          </p:cNvGraphicFramePr>
          <p:nvPr/>
        </p:nvGraphicFramePr>
        <p:xfrm>
          <a:off x="2071670" y="6215082"/>
          <a:ext cx="1246188" cy="438150"/>
        </p:xfrm>
        <a:graphic>
          <a:graphicData uri="http://schemas.openxmlformats.org/presentationml/2006/ole">
            <p:oleObj spid="_x0000_s412676" name="Équation" r:id="rId6" imgW="545760" imgH="215640" progId="Equation.3">
              <p:embed/>
            </p:oleObj>
          </a:graphicData>
        </a:graphic>
      </p:graphicFrame>
      <p:graphicFrame>
        <p:nvGraphicFramePr>
          <p:cNvPr id="411653" name="Object 1"/>
          <p:cNvGraphicFramePr>
            <a:graphicFrameLocks noChangeAspect="1"/>
          </p:cNvGraphicFramePr>
          <p:nvPr/>
        </p:nvGraphicFramePr>
        <p:xfrm>
          <a:off x="3929058" y="6000768"/>
          <a:ext cx="1974850" cy="412750"/>
        </p:xfrm>
        <a:graphic>
          <a:graphicData uri="http://schemas.openxmlformats.org/presentationml/2006/ole">
            <p:oleObj spid="_x0000_s412677" name="Équation" r:id="rId7" imgW="863280" imgH="203040" progId="Equation.3">
              <p:embed/>
            </p:oleObj>
          </a:graphicData>
        </a:graphic>
      </p:graphicFrame>
      <p:graphicFrame>
        <p:nvGraphicFramePr>
          <p:cNvPr id="411654" name="Object 1"/>
          <p:cNvGraphicFramePr>
            <a:graphicFrameLocks noChangeAspect="1"/>
          </p:cNvGraphicFramePr>
          <p:nvPr/>
        </p:nvGraphicFramePr>
        <p:xfrm>
          <a:off x="571472" y="5643578"/>
          <a:ext cx="550863" cy="465137"/>
        </p:xfrm>
        <a:graphic>
          <a:graphicData uri="http://schemas.openxmlformats.org/presentationml/2006/ole">
            <p:oleObj spid="_x0000_s412678" name="Équation" r:id="rId8" imgW="241200" imgH="228600" progId="Equation.3">
              <p:embed/>
            </p:oleObj>
          </a:graphicData>
        </a:graphic>
      </p:graphicFrame>
      <p:graphicFrame>
        <p:nvGraphicFramePr>
          <p:cNvPr id="411655" name="Object 1"/>
          <p:cNvGraphicFramePr>
            <a:graphicFrameLocks noChangeAspect="1"/>
          </p:cNvGraphicFramePr>
          <p:nvPr/>
        </p:nvGraphicFramePr>
        <p:xfrm>
          <a:off x="207963" y="6176963"/>
          <a:ext cx="1220787" cy="439737"/>
        </p:xfrm>
        <a:graphic>
          <a:graphicData uri="http://schemas.openxmlformats.org/presentationml/2006/ole">
            <p:oleObj spid="_x0000_s412679" name="Équation" r:id="rId9" imgW="533160" imgH="215640" progId="Equation.3">
              <p:embed/>
            </p:oleObj>
          </a:graphicData>
        </a:graphic>
      </p:graphicFrame>
      <p:graphicFrame>
        <p:nvGraphicFramePr>
          <p:cNvPr id="411656" name="Object 1"/>
          <p:cNvGraphicFramePr>
            <a:graphicFrameLocks noChangeAspect="1"/>
          </p:cNvGraphicFramePr>
          <p:nvPr/>
        </p:nvGraphicFramePr>
        <p:xfrm>
          <a:off x="6929454" y="5143512"/>
          <a:ext cx="1016000" cy="412750"/>
        </p:xfrm>
        <a:graphic>
          <a:graphicData uri="http://schemas.openxmlformats.org/presentationml/2006/ole">
            <p:oleObj spid="_x0000_s412680" name="Équation" r:id="rId10" imgW="444240" imgH="203040" progId="Equation.3">
              <p:embed/>
            </p:oleObj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85720" y="2000240"/>
            <a:ext cx="6887071" cy="190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FORMAL DEFINITION OF A FINITE AUTOMATON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endParaRPr lang="fr-FR" sz="2400" dirty="0" smtClean="0"/>
          </a:p>
          <a:p>
            <a:r>
              <a:rPr lang="fr-FR" sz="2400" dirty="0" smtClean="0"/>
              <a:t>Transition</a:t>
            </a:r>
          </a:p>
          <a:p>
            <a:r>
              <a:rPr lang="fr-FR" sz="2400" dirty="0" smtClean="0"/>
              <a:t>Table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         The initial state                           :final (</a:t>
            </a:r>
            <a:r>
              <a:rPr lang="fr-FR" sz="2400" dirty="0" err="1" smtClean="0"/>
              <a:t>accept</a:t>
            </a:r>
            <a:r>
              <a:rPr lang="fr-FR" sz="2400" dirty="0" smtClean="0"/>
              <a:t>)state.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graphicFrame>
        <p:nvGraphicFramePr>
          <p:cNvPr id="411653" name="Object 1"/>
          <p:cNvGraphicFramePr>
            <a:graphicFrameLocks noChangeAspect="1"/>
          </p:cNvGraphicFramePr>
          <p:nvPr/>
        </p:nvGraphicFramePr>
        <p:xfrm>
          <a:off x="1973456" y="3995744"/>
          <a:ext cx="383966" cy="433388"/>
        </p:xfrm>
        <a:graphic>
          <a:graphicData uri="http://schemas.openxmlformats.org/presentationml/2006/ole">
            <p:oleObj spid="_x0000_s413701" name="Équation" r:id="rId4" imgW="139680" imgH="177480" progId="Equation.3">
              <p:embed/>
            </p:oleObj>
          </a:graphicData>
        </a:graphic>
      </p:graphicFrame>
      <p:graphicFrame>
        <p:nvGraphicFramePr>
          <p:cNvPr id="411655" name="Object 1"/>
          <p:cNvGraphicFramePr>
            <a:graphicFrameLocks noChangeAspect="1"/>
          </p:cNvGraphicFramePr>
          <p:nvPr/>
        </p:nvGraphicFramePr>
        <p:xfrm>
          <a:off x="3786182" y="5857892"/>
          <a:ext cx="1220787" cy="439737"/>
        </p:xfrm>
        <a:graphic>
          <a:graphicData uri="http://schemas.openxmlformats.org/presentationml/2006/ole">
            <p:oleObj spid="_x0000_s413703" name="Équation" r:id="rId5" imgW="533160" imgH="215640" progId="Equation.3">
              <p:embed/>
            </p:oleObj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20" y="2000240"/>
            <a:ext cx="6887071" cy="190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6" name="Tableau 15"/>
          <p:cNvGraphicFramePr>
            <a:graphicFrameLocks noGrp="1"/>
          </p:cNvGraphicFramePr>
          <p:nvPr/>
        </p:nvGraphicFramePr>
        <p:xfrm>
          <a:off x="1857356" y="4037662"/>
          <a:ext cx="2547933" cy="146304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849311"/>
                <a:gridCol w="849311"/>
                <a:gridCol w="849311"/>
              </a:tblGrid>
              <a:tr h="280034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>
                    <a:noFill/>
                  </a:tcPr>
                </a:tc>
              </a:tr>
              <a:tr h="28003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q0</a:t>
                      </a:r>
                      <a:endParaRPr lang="fr-F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q0</a:t>
                      </a:r>
                      <a:endParaRPr lang="fr-F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r-FR" sz="18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q1</a:t>
                      </a:r>
                      <a:endParaRPr lang="fr-FR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</a:tr>
              <a:tr h="28003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q1</a:t>
                      </a:r>
                      <a:endParaRPr lang="fr-F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q2</a:t>
                      </a:r>
                      <a:endParaRPr lang="fr-F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q1</a:t>
                      </a:r>
                      <a:endParaRPr lang="fr-FR" b="1" dirty="0"/>
                    </a:p>
                  </a:txBody>
                  <a:tcPr>
                    <a:noFill/>
                  </a:tcPr>
                </a:tc>
              </a:tr>
              <a:tr h="280034">
                <a:tc>
                  <a:txBody>
                    <a:bodyPr/>
                    <a:lstStyle/>
                    <a:p>
                      <a:r>
                        <a:rPr lang="fr-FR" b="1" dirty="0" smtClean="0"/>
                        <a:t>q2</a:t>
                      </a:r>
                      <a:endParaRPr lang="fr-F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q1</a:t>
                      </a:r>
                      <a:endParaRPr lang="fr-FR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q1</a:t>
                      </a:r>
                      <a:endParaRPr lang="fr-FR" b="1" dirty="0"/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aphicFrame>
        <p:nvGraphicFramePr>
          <p:cNvPr id="413705" name="Object 6"/>
          <p:cNvGraphicFramePr>
            <a:graphicFrameLocks noChangeAspect="1"/>
          </p:cNvGraphicFramePr>
          <p:nvPr/>
        </p:nvGraphicFramePr>
        <p:xfrm>
          <a:off x="592113" y="5786454"/>
          <a:ext cx="550863" cy="465137"/>
        </p:xfrm>
        <a:graphic>
          <a:graphicData uri="http://schemas.openxmlformats.org/presentationml/2006/ole">
            <p:oleObj spid="_x0000_s413705" name="Équation" r:id="rId7" imgW="241200" imgH="228600" progId="Equation.3">
              <p:embed/>
            </p:oleObj>
          </a:graphicData>
        </a:graphic>
      </p:graphicFrame>
      <p:graphicFrame>
        <p:nvGraphicFramePr>
          <p:cNvPr id="413706" name="Object 5"/>
          <p:cNvGraphicFramePr>
            <a:graphicFrameLocks noChangeAspect="1"/>
          </p:cNvGraphicFramePr>
          <p:nvPr/>
        </p:nvGraphicFramePr>
        <p:xfrm>
          <a:off x="6286512" y="3429000"/>
          <a:ext cx="1887805" cy="316494"/>
        </p:xfrm>
        <a:graphic>
          <a:graphicData uri="http://schemas.openxmlformats.org/presentationml/2006/ole">
            <p:oleObj spid="_x0000_s413706" name="Équation" r:id="rId8" imgW="825480" imgH="203040" progId="Equation.3">
              <p:embed/>
            </p:oleObj>
          </a:graphicData>
        </a:graphic>
      </p:graphicFrame>
      <p:graphicFrame>
        <p:nvGraphicFramePr>
          <p:cNvPr id="413707" name="Object 5"/>
          <p:cNvGraphicFramePr>
            <a:graphicFrameLocks noChangeAspect="1"/>
          </p:cNvGraphicFramePr>
          <p:nvPr/>
        </p:nvGraphicFramePr>
        <p:xfrm>
          <a:off x="6286512" y="3786190"/>
          <a:ext cx="1972219" cy="352424"/>
        </p:xfrm>
        <a:graphic>
          <a:graphicData uri="http://schemas.openxmlformats.org/presentationml/2006/ole">
            <p:oleObj spid="_x0000_s413707" name="Équation" r:id="rId9" imgW="774360" imgH="203040" progId="Equation.3">
              <p:embed/>
            </p:oleObj>
          </a:graphicData>
        </a:graphic>
      </p:graphicFrame>
      <p:graphicFrame>
        <p:nvGraphicFramePr>
          <p:cNvPr id="413708" name="Object 5"/>
          <p:cNvGraphicFramePr>
            <a:graphicFrameLocks noChangeAspect="1"/>
          </p:cNvGraphicFramePr>
          <p:nvPr/>
        </p:nvGraphicFramePr>
        <p:xfrm>
          <a:off x="6286512" y="4143380"/>
          <a:ext cx="1973263" cy="352425"/>
        </p:xfrm>
        <a:graphic>
          <a:graphicData uri="http://schemas.openxmlformats.org/presentationml/2006/ole">
            <p:oleObj spid="_x0000_s413708" name="Équation" r:id="rId10" imgW="774360" imgH="203040" progId="Equation.3">
              <p:embed/>
            </p:oleObj>
          </a:graphicData>
        </a:graphic>
      </p:graphicFrame>
      <p:graphicFrame>
        <p:nvGraphicFramePr>
          <p:cNvPr id="413709" name="Object 5"/>
          <p:cNvGraphicFramePr>
            <a:graphicFrameLocks noChangeAspect="1"/>
          </p:cNvGraphicFramePr>
          <p:nvPr/>
        </p:nvGraphicFramePr>
        <p:xfrm>
          <a:off x="6286512" y="4535508"/>
          <a:ext cx="2203394" cy="393690"/>
        </p:xfrm>
        <a:graphic>
          <a:graphicData uri="http://schemas.openxmlformats.org/presentationml/2006/ole">
            <p:oleObj spid="_x0000_s413709" name="Équation" r:id="rId11" imgW="774360" imgH="203040" progId="Equation.3">
              <p:embed/>
            </p:oleObj>
          </a:graphicData>
        </a:graphic>
      </p:graphicFrame>
      <p:graphicFrame>
        <p:nvGraphicFramePr>
          <p:cNvPr id="413710" name="Object 5"/>
          <p:cNvGraphicFramePr>
            <a:graphicFrameLocks noChangeAspect="1"/>
          </p:cNvGraphicFramePr>
          <p:nvPr/>
        </p:nvGraphicFramePr>
        <p:xfrm>
          <a:off x="6321425" y="4964113"/>
          <a:ext cx="2276475" cy="393700"/>
        </p:xfrm>
        <a:graphic>
          <a:graphicData uri="http://schemas.openxmlformats.org/presentationml/2006/ole">
            <p:oleObj spid="_x0000_s413710" name="Équation" r:id="rId12" imgW="799920" imgH="203040" progId="Equation.3">
              <p:embed/>
            </p:oleObj>
          </a:graphicData>
        </a:graphic>
      </p:graphicFrame>
      <p:graphicFrame>
        <p:nvGraphicFramePr>
          <p:cNvPr id="413711" name="Object 5"/>
          <p:cNvGraphicFramePr>
            <a:graphicFrameLocks noChangeAspect="1"/>
          </p:cNvGraphicFramePr>
          <p:nvPr/>
        </p:nvGraphicFramePr>
        <p:xfrm>
          <a:off x="6357950" y="5392754"/>
          <a:ext cx="2203450" cy="393700"/>
        </p:xfrm>
        <a:graphic>
          <a:graphicData uri="http://schemas.openxmlformats.org/presentationml/2006/ole">
            <p:oleObj spid="_x0000_s413711" name="Équation" r:id="rId13" imgW="77436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Configuration of 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526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1928802"/>
            <a:ext cx="4352925" cy="127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3" name="Tableau 12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24" name="Connecteur en angle 23"/>
          <p:cNvCxnSpPr/>
          <p:nvPr/>
        </p:nvCxnSpPr>
        <p:spPr>
          <a:xfrm rot="16200000" flipV="1">
            <a:off x="535753" y="4179099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aphicFrame>
        <p:nvGraphicFramePr>
          <p:cNvPr id="454658" name="Object 2"/>
          <p:cNvGraphicFramePr>
            <a:graphicFrameLocks noChangeAspect="1"/>
          </p:cNvGraphicFramePr>
          <p:nvPr/>
        </p:nvGraphicFramePr>
        <p:xfrm>
          <a:off x="6215074" y="3714752"/>
          <a:ext cx="1479539" cy="566524"/>
        </p:xfrm>
        <a:graphic>
          <a:graphicData uri="http://schemas.openxmlformats.org/presentationml/2006/ole">
            <p:oleObj spid="_x0000_s454658" name="Équation" r:id="rId5" imgW="406080" imgH="228600" progId="Equation.3">
              <p:embed/>
            </p:oleObj>
          </a:graphicData>
        </a:graphic>
      </p:graphicFrame>
      <p:sp>
        <p:nvSpPr>
          <p:cNvPr id="14" name="ZoneTexte 13"/>
          <p:cNvSpPr txBox="1"/>
          <p:nvPr/>
        </p:nvSpPr>
        <p:spPr>
          <a:xfrm>
            <a:off x="3786182" y="3357562"/>
            <a:ext cx="50720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/>
              <a:t>A configuration of a </a:t>
            </a:r>
            <a:r>
              <a:rPr lang="fr-FR" sz="2000" dirty="0" err="1" smtClean="0"/>
              <a:t>finite</a:t>
            </a:r>
            <a:r>
              <a:rPr lang="fr-FR" sz="2000" dirty="0" smtClean="0"/>
              <a:t> </a:t>
            </a:r>
            <a:r>
              <a:rPr lang="fr-FR" sz="2000" dirty="0" err="1" smtClean="0"/>
              <a:t>automaton</a:t>
            </a:r>
            <a:r>
              <a:rPr lang="fr-FR" sz="2000" dirty="0" smtClean="0"/>
              <a:t> </a:t>
            </a:r>
            <a:r>
              <a:rPr lang="fr-FR" sz="2000" dirty="0" err="1" smtClean="0"/>
              <a:t>is</a:t>
            </a:r>
            <a:r>
              <a:rPr lang="fr-FR" sz="2000" dirty="0" smtClean="0"/>
              <a:t> an </a:t>
            </a:r>
            <a:r>
              <a:rPr lang="fr-FR" sz="2000" dirty="0" err="1" smtClean="0"/>
              <a:t>element</a:t>
            </a:r>
            <a:r>
              <a:rPr lang="fr-FR" sz="2000" dirty="0" smtClean="0"/>
              <a:t> </a:t>
            </a:r>
            <a:r>
              <a:rPr lang="fr-FR" sz="2000" dirty="0" err="1" smtClean="0"/>
              <a:t>belongs</a:t>
            </a:r>
            <a:r>
              <a:rPr lang="fr-FR" sz="2000" dirty="0" smtClean="0"/>
              <a:t> to </a:t>
            </a:r>
          </a:p>
          <a:p>
            <a:endParaRPr lang="fr-FR" sz="2000" dirty="0" smtClean="0"/>
          </a:p>
          <a:p>
            <a:endParaRPr lang="fr-FR" sz="2000" dirty="0" smtClean="0"/>
          </a:p>
          <a:p>
            <a:r>
              <a:rPr lang="fr-FR" sz="2000" dirty="0" err="1" smtClean="0">
                <a:solidFill>
                  <a:srgbClr val="FF0000"/>
                </a:solidFill>
              </a:rPr>
              <a:t>Example</a:t>
            </a:r>
            <a:r>
              <a:rPr lang="fr-FR" sz="2000" dirty="0" smtClean="0"/>
              <a:t>  </a:t>
            </a:r>
          </a:p>
          <a:p>
            <a:r>
              <a:rPr lang="fr-FR" sz="2000" dirty="0" smtClean="0"/>
              <a:t>in </a:t>
            </a:r>
            <a:r>
              <a:rPr lang="fr-FR" sz="2000" dirty="0" err="1" smtClean="0"/>
              <a:t>this</a:t>
            </a:r>
            <a:r>
              <a:rPr lang="fr-FR" sz="2000" dirty="0" smtClean="0"/>
              <a:t> situation the </a:t>
            </a:r>
            <a:r>
              <a:rPr lang="fr-FR" sz="2000" dirty="0" err="1" smtClean="0"/>
              <a:t>actual</a:t>
            </a:r>
            <a:r>
              <a:rPr lang="fr-FR" sz="2000" dirty="0" smtClean="0"/>
              <a:t> configuration </a:t>
            </a:r>
            <a:r>
              <a:rPr lang="fr-FR" sz="2000" dirty="0" err="1" smtClean="0"/>
              <a:t>is</a:t>
            </a:r>
            <a:r>
              <a:rPr lang="fr-FR" sz="2000" dirty="0" smtClean="0"/>
              <a:t> : </a:t>
            </a:r>
            <a:r>
              <a:rPr lang="fr-FR" sz="2400" b="1" dirty="0" smtClean="0"/>
              <a:t>(q0,01101)……..(</a:t>
            </a:r>
            <a:r>
              <a:rPr lang="fr-FR" sz="2400" b="1" dirty="0" smtClean="0">
                <a:solidFill>
                  <a:srgbClr val="FF0000"/>
                </a:solidFill>
              </a:rPr>
              <a:t>Initial configuration</a:t>
            </a:r>
            <a:r>
              <a:rPr lang="fr-FR" sz="2400" b="1" dirty="0" smtClean="0"/>
              <a:t>)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Configuration of 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6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70" y="1857364"/>
            <a:ext cx="43815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16200000" flipV="1">
            <a:off x="964381" y="4179099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357554" y="4143380"/>
            <a:ext cx="528641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in </a:t>
            </a:r>
            <a:r>
              <a:rPr lang="fr-FR" dirty="0" err="1" smtClean="0"/>
              <a:t>this</a:t>
            </a:r>
            <a:r>
              <a:rPr lang="fr-FR" dirty="0" smtClean="0"/>
              <a:t> situation the </a:t>
            </a:r>
            <a:r>
              <a:rPr lang="fr-FR" dirty="0" err="1" smtClean="0"/>
              <a:t>actual</a:t>
            </a:r>
            <a:r>
              <a:rPr lang="fr-FR" dirty="0" smtClean="0"/>
              <a:t> configuration </a:t>
            </a:r>
            <a:r>
              <a:rPr lang="fr-FR" dirty="0" err="1" smtClean="0"/>
              <a:t>is</a:t>
            </a:r>
            <a:r>
              <a:rPr lang="fr-FR" dirty="0" smtClean="0"/>
              <a:t> : </a:t>
            </a:r>
            <a:r>
              <a:rPr lang="fr-FR" sz="2400" b="1" dirty="0" smtClean="0"/>
              <a:t>(q1,1101) ……..(</a:t>
            </a:r>
            <a:r>
              <a:rPr lang="fr-FR" sz="2400" b="1" dirty="0" smtClean="0">
                <a:solidFill>
                  <a:srgbClr val="FF0000"/>
                </a:solidFill>
              </a:rPr>
              <a:t>second configuration</a:t>
            </a:r>
            <a:r>
              <a:rPr lang="fr-FR" sz="2400" b="1" dirty="0" smtClean="0"/>
              <a:t>)</a:t>
            </a:r>
            <a:endParaRPr lang="fr-FR" sz="2000" b="1" dirty="0" smtClean="0"/>
          </a:p>
          <a:p>
            <a:endParaRPr lang="fr-FR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Configuration of 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6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2136" y="1781174"/>
            <a:ext cx="4381500" cy="150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14282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428596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16200000" flipV="1">
            <a:off x="1535885" y="4179099"/>
            <a:ext cx="571504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357554" y="414338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000" dirty="0" smtClean="0"/>
              <a:t>in </a:t>
            </a:r>
            <a:r>
              <a:rPr lang="fr-FR" sz="2000" dirty="0" err="1" smtClean="0"/>
              <a:t>this</a:t>
            </a:r>
            <a:r>
              <a:rPr lang="fr-FR" sz="2000" dirty="0" smtClean="0"/>
              <a:t> situation the </a:t>
            </a:r>
            <a:r>
              <a:rPr lang="fr-FR" sz="2000" dirty="0" err="1" smtClean="0"/>
              <a:t>actual</a:t>
            </a:r>
            <a:r>
              <a:rPr lang="fr-FR" sz="2000" dirty="0" smtClean="0"/>
              <a:t> configuration </a:t>
            </a:r>
            <a:r>
              <a:rPr lang="fr-FR" sz="2000" dirty="0" err="1" smtClean="0"/>
              <a:t>is</a:t>
            </a:r>
            <a:r>
              <a:rPr lang="fr-FR" sz="2000" dirty="0" smtClean="0"/>
              <a:t> : </a:t>
            </a:r>
            <a:r>
              <a:rPr lang="fr-FR" sz="2800" b="1" dirty="0" smtClean="0"/>
              <a:t>(q1,101)……(</a:t>
            </a:r>
            <a:r>
              <a:rPr lang="fr-FR" sz="2000" b="1" dirty="0" err="1" smtClean="0">
                <a:solidFill>
                  <a:srgbClr val="FF0000"/>
                </a:solidFill>
              </a:rPr>
              <a:t>Third</a:t>
            </a:r>
            <a:r>
              <a:rPr lang="fr-FR" sz="2000" b="1" dirty="0" smtClean="0">
                <a:solidFill>
                  <a:srgbClr val="FF0000"/>
                </a:solidFill>
              </a:rPr>
              <a:t>  configuration)</a:t>
            </a:r>
            <a:endParaRPr lang="fr-F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Configuration of 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29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7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785926"/>
            <a:ext cx="47910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1928793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357554" y="41433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in </a:t>
            </a:r>
            <a:r>
              <a:rPr lang="fr-FR" dirty="0" err="1" smtClean="0"/>
              <a:t>this</a:t>
            </a:r>
            <a:r>
              <a:rPr lang="fr-FR" dirty="0" smtClean="0"/>
              <a:t> situation the </a:t>
            </a:r>
            <a:r>
              <a:rPr lang="fr-FR" dirty="0" err="1" smtClean="0"/>
              <a:t>actual</a:t>
            </a:r>
            <a:r>
              <a:rPr lang="fr-FR" dirty="0" smtClean="0"/>
              <a:t> configuration </a:t>
            </a:r>
            <a:r>
              <a:rPr lang="fr-FR" dirty="0" err="1" smtClean="0"/>
              <a:t>is</a:t>
            </a:r>
            <a:r>
              <a:rPr lang="fr-FR" dirty="0" smtClean="0"/>
              <a:t> : (</a:t>
            </a:r>
            <a:r>
              <a:rPr lang="fr-FR" sz="2400" b="1" dirty="0" smtClean="0"/>
              <a:t>q2,01)….(</a:t>
            </a:r>
            <a:r>
              <a:rPr lang="fr-FR" sz="2400" b="1" dirty="0" smtClean="0">
                <a:solidFill>
                  <a:srgbClr val="FF0000"/>
                </a:solidFill>
              </a:rPr>
              <a:t> </a:t>
            </a:r>
            <a:r>
              <a:rPr lang="fr-FR" sz="2400" b="1" dirty="0" err="1" smtClean="0">
                <a:solidFill>
                  <a:srgbClr val="FF0000"/>
                </a:solidFill>
              </a:rPr>
              <a:t>Fourth</a:t>
            </a:r>
            <a:r>
              <a:rPr lang="fr-FR" sz="2400" b="1" dirty="0" smtClean="0">
                <a:solidFill>
                  <a:srgbClr val="FF0000"/>
                </a:solidFill>
              </a:rPr>
              <a:t> configuration</a:t>
            </a:r>
            <a:r>
              <a:rPr lang="fr-FR" sz="2400" b="1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As shown in the previous chapters we have used  the formal grammar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 To generate languages using productions or rewriting rules.</a:t>
            </a:r>
          </a:p>
        </p:txBody>
      </p:sp>
      <p:graphicFrame>
        <p:nvGraphicFramePr>
          <p:cNvPr id="376833" name="Object 1"/>
          <p:cNvGraphicFramePr>
            <a:graphicFrameLocks noChangeAspect="1"/>
          </p:cNvGraphicFramePr>
          <p:nvPr/>
        </p:nvGraphicFramePr>
        <p:xfrm>
          <a:off x="1563682" y="1857364"/>
          <a:ext cx="2293938" cy="412750"/>
        </p:xfrm>
        <a:graphic>
          <a:graphicData uri="http://schemas.openxmlformats.org/presentationml/2006/ole">
            <p:oleObj spid="_x0000_s393218" name="Équation" r:id="rId4" imgW="1002960" imgH="203040" progId="Equation.3">
              <p:embed/>
            </p:oleObj>
          </a:graphicData>
        </a:graphic>
      </p:graphicFrame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8542" y="2643182"/>
            <a:ext cx="3043590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Configuration of 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39833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1643050"/>
            <a:ext cx="4371975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285720" y="3714752"/>
          <a:ext cx="321471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2942"/>
                <a:gridCol w="642942"/>
                <a:gridCol w="642942"/>
                <a:gridCol w="642942"/>
                <a:gridCol w="642942"/>
              </a:tblGrid>
              <a:tr h="156526"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3" name="ZoneTexte 12"/>
          <p:cNvSpPr txBox="1"/>
          <p:nvPr/>
        </p:nvSpPr>
        <p:spPr>
          <a:xfrm>
            <a:off x="500034" y="4714884"/>
            <a:ext cx="2214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control</a:t>
            </a:r>
            <a:endParaRPr lang="fr-FR" dirty="0"/>
          </a:p>
        </p:txBody>
      </p:sp>
      <p:cxnSp>
        <p:nvCxnSpPr>
          <p:cNvPr id="14" name="Connecteur en angle 13"/>
          <p:cNvCxnSpPr/>
          <p:nvPr/>
        </p:nvCxnSpPr>
        <p:spPr>
          <a:xfrm rot="5400000" flipH="1" flipV="1">
            <a:off x="2428860" y="4214819"/>
            <a:ext cx="571504" cy="42862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3357554" y="414338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 smtClean="0"/>
              <a:t>in </a:t>
            </a:r>
            <a:r>
              <a:rPr lang="fr-FR" dirty="0" err="1" smtClean="0"/>
              <a:t>this</a:t>
            </a:r>
            <a:r>
              <a:rPr lang="fr-FR" dirty="0" smtClean="0"/>
              <a:t> situation the </a:t>
            </a:r>
            <a:r>
              <a:rPr lang="fr-FR" dirty="0" err="1" smtClean="0"/>
              <a:t>actual</a:t>
            </a:r>
            <a:r>
              <a:rPr lang="fr-FR" dirty="0" smtClean="0"/>
              <a:t> configuration </a:t>
            </a:r>
            <a:r>
              <a:rPr lang="fr-FR" dirty="0" err="1" smtClean="0"/>
              <a:t>is</a:t>
            </a:r>
            <a:r>
              <a:rPr lang="fr-FR" dirty="0" smtClean="0"/>
              <a:t> : </a:t>
            </a:r>
            <a:r>
              <a:rPr lang="fr-FR" sz="2400" b="1" dirty="0" smtClean="0"/>
              <a:t>(q1,1) ……..(</a:t>
            </a:r>
            <a:r>
              <a:rPr lang="fr-FR" sz="2400" b="1" dirty="0" smtClean="0">
                <a:solidFill>
                  <a:srgbClr val="FF0000"/>
                </a:solidFill>
              </a:rPr>
              <a:t>Final configuration</a:t>
            </a:r>
            <a:r>
              <a:rPr lang="fr-FR" sz="2400" b="1" dirty="0" smtClean="0"/>
              <a:t>)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57158" y="5857892"/>
            <a:ext cx="673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denote</a:t>
            </a:r>
            <a:r>
              <a:rPr lang="fr-FR" dirty="0" smtClean="0"/>
              <a:t> the configuration succession of a </a:t>
            </a:r>
            <a:r>
              <a:rPr lang="fr-FR" dirty="0" err="1" smtClean="0"/>
              <a:t>finite</a:t>
            </a:r>
            <a:r>
              <a:rPr lang="fr-FR" dirty="0" smtClean="0"/>
              <a:t> </a:t>
            </a:r>
            <a:r>
              <a:rPr lang="fr-FR" dirty="0" err="1" smtClean="0"/>
              <a:t>automaton</a:t>
            </a:r>
            <a:r>
              <a:rPr lang="fr-FR" dirty="0" smtClean="0"/>
              <a:t> M  by:  </a:t>
            </a:r>
            <a:endParaRPr lang="fr-FR" dirty="0"/>
          </a:p>
        </p:txBody>
      </p:sp>
      <p:graphicFrame>
        <p:nvGraphicFramePr>
          <p:cNvPr id="457729" name="Object 1"/>
          <p:cNvGraphicFramePr>
            <a:graphicFrameLocks noChangeAspect="1"/>
          </p:cNvGraphicFramePr>
          <p:nvPr/>
        </p:nvGraphicFramePr>
        <p:xfrm>
          <a:off x="7072330" y="5500702"/>
          <a:ext cx="260350" cy="334963"/>
        </p:xfrm>
        <a:graphic>
          <a:graphicData uri="http://schemas.openxmlformats.org/presentationml/2006/ole">
            <p:oleObj spid="_x0000_s457729" name="Équation" r:id="rId5" imgW="114120" imgH="215640" progId="Equation.3">
              <p:embed/>
            </p:oleObj>
          </a:graphicData>
        </a:graphic>
      </p:graphicFrame>
      <p:graphicFrame>
        <p:nvGraphicFramePr>
          <p:cNvPr id="457730" name="Object 2"/>
          <p:cNvGraphicFramePr>
            <a:graphicFrameLocks noChangeAspect="1"/>
          </p:cNvGraphicFramePr>
          <p:nvPr/>
        </p:nvGraphicFramePr>
        <p:xfrm>
          <a:off x="8069263" y="5848350"/>
          <a:ext cx="261937" cy="334963"/>
        </p:xfrm>
        <a:graphic>
          <a:graphicData uri="http://schemas.openxmlformats.org/presentationml/2006/ole">
            <p:oleObj spid="_x0000_s457730" name="Équation" r:id="rId6" imgW="114120" imgH="215640" progId="Equation.3">
              <p:embed/>
            </p:oleObj>
          </a:graphicData>
        </a:graphic>
      </p:graphicFrame>
      <p:sp>
        <p:nvSpPr>
          <p:cNvPr id="4577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7215174" y="11258584"/>
            <a:ext cx="673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denote</a:t>
            </a:r>
            <a:r>
              <a:rPr lang="fr-FR" dirty="0" smtClean="0"/>
              <a:t> the configuration succession of a </a:t>
            </a:r>
            <a:r>
              <a:rPr lang="fr-FR" dirty="0" err="1" smtClean="0"/>
              <a:t>finite</a:t>
            </a:r>
            <a:r>
              <a:rPr lang="fr-FR" dirty="0" smtClean="0"/>
              <a:t> </a:t>
            </a:r>
            <a:r>
              <a:rPr lang="fr-FR" dirty="0" err="1" smtClean="0"/>
              <a:t>automaton</a:t>
            </a:r>
            <a:r>
              <a:rPr lang="fr-FR" dirty="0" smtClean="0"/>
              <a:t> M  by:  </a:t>
            </a:r>
            <a:endParaRPr lang="fr-FR" dirty="0"/>
          </a:p>
        </p:txBody>
      </p:sp>
      <p:pic>
        <p:nvPicPr>
          <p:cNvPr id="25" name="Picture 10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16" y="5857892"/>
            <a:ext cx="419100" cy="4095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Configuration of finite automaton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31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6" name="ZoneTexte 15"/>
          <p:cNvSpPr txBox="1"/>
          <p:nvPr/>
        </p:nvSpPr>
        <p:spPr>
          <a:xfrm>
            <a:off x="571472" y="1928802"/>
            <a:ext cx="836600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Thus</a:t>
            </a:r>
            <a:r>
              <a:rPr lang="fr-FR" dirty="0" smtClean="0"/>
              <a:t> the </a:t>
            </a:r>
            <a:r>
              <a:rPr lang="fr-FR" dirty="0" err="1" smtClean="0"/>
              <a:t>finite</a:t>
            </a:r>
            <a:r>
              <a:rPr lang="fr-FR" dirty="0" smtClean="0"/>
              <a:t> </a:t>
            </a:r>
            <a:r>
              <a:rPr lang="fr-FR" dirty="0" err="1" smtClean="0"/>
              <a:t>automaton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</a:t>
            </a:r>
            <a:r>
              <a:rPr lang="fr-FR" dirty="0" err="1" smtClean="0"/>
              <a:t>pass</a:t>
            </a:r>
            <a:r>
              <a:rPr lang="fr-FR" dirty="0" smtClean="0"/>
              <a:t> </a:t>
            </a:r>
            <a:r>
              <a:rPr lang="fr-FR" dirty="0" err="1" smtClean="0"/>
              <a:t>from</a:t>
            </a:r>
            <a:r>
              <a:rPr lang="fr-FR" dirty="0" smtClean="0"/>
              <a:t> the configuration                to the configuration </a:t>
            </a:r>
          </a:p>
          <a:p>
            <a:r>
              <a:rPr lang="fr-FR" dirty="0" smtClean="0"/>
              <a:t>               and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write</a:t>
            </a:r>
            <a:r>
              <a:rPr lang="fr-FR" dirty="0" smtClean="0"/>
              <a:t>   </a:t>
            </a:r>
          </a:p>
          <a:p>
            <a:endParaRPr lang="fr-FR" dirty="0" smtClean="0"/>
          </a:p>
          <a:p>
            <a:r>
              <a:rPr lang="fr-FR" dirty="0" err="1" smtClean="0"/>
              <a:t>Iff</a:t>
            </a:r>
            <a:r>
              <a:rPr lang="fr-FR" dirty="0" smtClean="0"/>
              <a:t>: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And </a:t>
            </a:r>
            <a:r>
              <a:rPr lang="fr-FR" dirty="0" err="1" smtClean="0"/>
              <a:t>we</a:t>
            </a:r>
            <a:r>
              <a:rPr lang="fr-FR" dirty="0" smtClean="0"/>
              <a:t> Say </a:t>
            </a:r>
            <a:r>
              <a:rPr lang="fr-FR" dirty="0" err="1" smtClean="0"/>
              <a:t>that</a:t>
            </a:r>
            <a:r>
              <a:rPr lang="fr-FR" dirty="0" smtClean="0"/>
              <a:t> the configuration                     </a:t>
            </a:r>
            <a:r>
              <a:rPr lang="fr-FR" dirty="0" err="1" smtClean="0"/>
              <a:t>yields</a:t>
            </a:r>
            <a:r>
              <a:rPr lang="fr-FR" dirty="0" smtClean="0"/>
              <a:t> the configuration </a:t>
            </a:r>
          </a:p>
          <a:p>
            <a:r>
              <a:rPr lang="fr-FR" dirty="0" smtClean="0"/>
              <a:t>In </a:t>
            </a:r>
            <a:r>
              <a:rPr lang="fr-FR" dirty="0" smtClean="0">
                <a:solidFill>
                  <a:srgbClr val="FF0000"/>
                </a:solidFill>
              </a:rPr>
              <a:t>one </a:t>
            </a:r>
            <a:r>
              <a:rPr lang="fr-FR" dirty="0" err="1" smtClean="0">
                <a:solidFill>
                  <a:srgbClr val="FF0000"/>
                </a:solidFill>
              </a:rPr>
              <a:t>step</a:t>
            </a:r>
            <a:r>
              <a:rPr lang="fr-FR" dirty="0" smtClean="0">
                <a:solidFill>
                  <a:srgbClr val="FF0000"/>
                </a:solidFill>
              </a:rPr>
              <a:t> </a:t>
            </a:r>
            <a:r>
              <a:rPr lang="fr-FR" dirty="0" smtClean="0"/>
              <a:t>For the </a:t>
            </a:r>
            <a:r>
              <a:rPr lang="fr-FR" dirty="0" err="1" smtClean="0"/>
              <a:t>above</a:t>
            </a:r>
            <a:r>
              <a:rPr lang="fr-FR" dirty="0" smtClean="0"/>
              <a:t> </a:t>
            </a:r>
            <a:r>
              <a:rPr lang="fr-FR" dirty="0" err="1" smtClean="0"/>
              <a:t>example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write</a:t>
            </a:r>
            <a:r>
              <a:rPr lang="fr-FR" dirty="0" smtClean="0"/>
              <a:t>:</a:t>
            </a:r>
          </a:p>
          <a:p>
            <a:endParaRPr lang="fr-FR" dirty="0"/>
          </a:p>
        </p:txBody>
      </p:sp>
      <p:graphicFrame>
        <p:nvGraphicFramePr>
          <p:cNvPr id="457729" name="Object 1"/>
          <p:cNvGraphicFramePr>
            <a:graphicFrameLocks noChangeAspect="1"/>
          </p:cNvGraphicFramePr>
          <p:nvPr/>
        </p:nvGraphicFramePr>
        <p:xfrm>
          <a:off x="7072330" y="5500702"/>
          <a:ext cx="260350" cy="334963"/>
        </p:xfrm>
        <a:graphic>
          <a:graphicData uri="http://schemas.openxmlformats.org/presentationml/2006/ole">
            <p:oleObj spid="_x0000_s471042" name="Équation" r:id="rId4" imgW="114120" imgH="215640" progId="Equation.3">
              <p:embed/>
            </p:oleObj>
          </a:graphicData>
        </a:graphic>
      </p:graphicFrame>
      <p:graphicFrame>
        <p:nvGraphicFramePr>
          <p:cNvPr id="457730" name="Object 2"/>
          <p:cNvGraphicFramePr>
            <a:graphicFrameLocks noChangeAspect="1"/>
          </p:cNvGraphicFramePr>
          <p:nvPr/>
        </p:nvGraphicFramePr>
        <p:xfrm>
          <a:off x="8069263" y="5848350"/>
          <a:ext cx="261937" cy="334963"/>
        </p:xfrm>
        <a:graphic>
          <a:graphicData uri="http://schemas.openxmlformats.org/presentationml/2006/ole">
            <p:oleObj spid="_x0000_s471043" name="Équation" r:id="rId5" imgW="114120" imgH="215640" progId="Equation.3">
              <p:embed/>
            </p:oleObj>
          </a:graphicData>
        </a:graphic>
      </p:graphicFrame>
      <p:sp>
        <p:nvSpPr>
          <p:cNvPr id="4577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7215174" y="11258584"/>
            <a:ext cx="673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denote</a:t>
            </a:r>
            <a:r>
              <a:rPr lang="fr-FR" dirty="0" smtClean="0"/>
              <a:t> the configuration succession of a </a:t>
            </a:r>
            <a:r>
              <a:rPr lang="fr-FR" dirty="0" err="1" smtClean="0"/>
              <a:t>finite</a:t>
            </a:r>
            <a:r>
              <a:rPr lang="fr-FR" dirty="0" smtClean="0"/>
              <a:t> </a:t>
            </a:r>
            <a:r>
              <a:rPr lang="fr-FR" dirty="0" err="1" smtClean="0"/>
              <a:t>automaton</a:t>
            </a:r>
            <a:r>
              <a:rPr lang="fr-FR" dirty="0" smtClean="0"/>
              <a:t> M  by:  </a:t>
            </a:r>
            <a:endParaRPr lang="fr-FR" dirty="0"/>
          </a:p>
        </p:txBody>
      </p:sp>
      <p:sp>
        <p:nvSpPr>
          <p:cNvPr id="4710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71044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28860" y="2500306"/>
            <a:ext cx="2028825" cy="409575"/>
          </a:xfrm>
          <a:prstGeom prst="rect">
            <a:avLst/>
          </a:prstGeom>
          <a:noFill/>
        </p:spPr>
      </p:pic>
      <p:graphicFrame>
        <p:nvGraphicFramePr>
          <p:cNvPr id="471046" name="Object 3"/>
          <p:cNvGraphicFramePr>
            <a:graphicFrameLocks noChangeAspect="1"/>
          </p:cNvGraphicFramePr>
          <p:nvPr/>
        </p:nvGraphicFramePr>
        <p:xfrm>
          <a:off x="723905" y="3240088"/>
          <a:ext cx="4705351" cy="412750"/>
        </p:xfrm>
        <a:graphic>
          <a:graphicData uri="http://schemas.openxmlformats.org/presentationml/2006/ole">
            <p:oleObj spid="_x0000_s471046" name="Équation" r:id="rId7" imgW="2057400" imgH="203040" progId="Equation.3">
              <p:embed/>
            </p:oleObj>
          </a:graphicData>
        </a:graphic>
      </p:graphicFrame>
      <p:graphicFrame>
        <p:nvGraphicFramePr>
          <p:cNvPr id="471047" name="Object 3"/>
          <p:cNvGraphicFramePr>
            <a:graphicFrameLocks noChangeAspect="1"/>
          </p:cNvGraphicFramePr>
          <p:nvPr/>
        </p:nvGraphicFramePr>
        <p:xfrm>
          <a:off x="3914776" y="3857625"/>
          <a:ext cx="871538" cy="412750"/>
        </p:xfrm>
        <a:graphic>
          <a:graphicData uri="http://schemas.openxmlformats.org/presentationml/2006/ole">
            <p:oleObj spid="_x0000_s471047" name="Équation" r:id="rId8" imgW="380880" imgH="203040" progId="Equation.3">
              <p:embed/>
            </p:oleObj>
          </a:graphicData>
        </a:graphic>
      </p:graphicFrame>
      <p:graphicFrame>
        <p:nvGraphicFramePr>
          <p:cNvPr id="471048" name="Object 3"/>
          <p:cNvGraphicFramePr>
            <a:graphicFrameLocks noChangeAspect="1"/>
          </p:cNvGraphicFramePr>
          <p:nvPr/>
        </p:nvGraphicFramePr>
        <p:xfrm>
          <a:off x="7243763" y="3786188"/>
          <a:ext cx="812800" cy="412750"/>
        </p:xfrm>
        <a:graphic>
          <a:graphicData uri="http://schemas.openxmlformats.org/presentationml/2006/ole">
            <p:oleObj spid="_x0000_s471048" name="Équation" r:id="rId9" imgW="355320" imgH="203040" progId="Equation.3">
              <p:embed/>
            </p:oleObj>
          </a:graphicData>
        </a:graphic>
      </p:graphicFrame>
      <p:sp>
        <p:nvSpPr>
          <p:cNvPr id="47105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471049" name="Picture 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71" y="4857760"/>
            <a:ext cx="8395197" cy="428628"/>
          </a:xfrm>
          <a:prstGeom prst="rect">
            <a:avLst/>
          </a:prstGeom>
          <a:noFill/>
        </p:spPr>
      </p:pic>
      <p:graphicFrame>
        <p:nvGraphicFramePr>
          <p:cNvPr id="471051" name="Object 11"/>
          <p:cNvGraphicFramePr>
            <a:graphicFrameLocks noChangeAspect="1"/>
          </p:cNvGraphicFramePr>
          <p:nvPr/>
        </p:nvGraphicFramePr>
        <p:xfrm>
          <a:off x="6072198" y="1928802"/>
          <a:ext cx="871538" cy="412750"/>
        </p:xfrm>
        <a:graphic>
          <a:graphicData uri="http://schemas.openxmlformats.org/presentationml/2006/ole">
            <p:oleObj spid="_x0000_s471051" name="Équation" r:id="rId11" imgW="380880" imgH="203040" progId="Equation.3">
              <p:embed/>
            </p:oleObj>
          </a:graphicData>
        </a:graphic>
      </p:graphicFrame>
      <p:graphicFrame>
        <p:nvGraphicFramePr>
          <p:cNvPr id="471052" name="Object 12"/>
          <p:cNvGraphicFramePr>
            <a:graphicFrameLocks noChangeAspect="1"/>
          </p:cNvGraphicFramePr>
          <p:nvPr/>
        </p:nvGraphicFramePr>
        <p:xfrm>
          <a:off x="500034" y="2214554"/>
          <a:ext cx="812800" cy="412750"/>
        </p:xfrm>
        <a:graphic>
          <a:graphicData uri="http://schemas.openxmlformats.org/presentationml/2006/ole">
            <p:oleObj spid="_x0000_s471052" name="Équation" r:id="rId12" imgW="3553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Recognized Language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32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6" name="ZoneTexte 15"/>
          <p:cNvSpPr txBox="1"/>
          <p:nvPr/>
        </p:nvSpPr>
        <p:spPr>
          <a:xfrm>
            <a:off x="571472" y="1928802"/>
            <a:ext cx="8772594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We</a:t>
            </a:r>
            <a:r>
              <a:rPr lang="fr-FR" sz="2400" dirty="0" smtClean="0"/>
              <a:t> </a:t>
            </a:r>
            <a:r>
              <a:rPr lang="fr-FR" sz="2400" dirty="0" err="1" smtClean="0"/>
              <a:t>say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a string        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accepted</a:t>
            </a:r>
            <a:r>
              <a:rPr lang="fr-FR" sz="2400" dirty="0" smtClean="0"/>
              <a:t> by a finit 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           </a:t>
            </a:r>
          </a:p>
          <a:p>
            <a:r>
              <a:rPr lang="fr-FR" sz="2400" dirty="0" err="1" smtClean="0"/>
              <a:t>Iff</a:t>
            </a:r>
            <a:r>
              <a:rPr lang="fr-FR" sz="2400" dirty="0" smtClean="0"/>
              <a:t>: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In </a:t>
            </a:r>
            <a:r>
              <a:rPr lang="fr-FR" sz="2400" dirty="0" err="1" smtClean="0"/>
              <a:t>other</a:t>
            </a:r>
            <a:r>
              <a:rPr lang="fr-FR" sz="2400" dirty="0" smtClean="0"/>
              <a:t> </a:t>
            </a:r>
            <a:r>
              <a:rPr lang="fr-FR" sz="2400" dirty="0" err="1" smtClean="0"/>
              <a:t>words</a:t>
            </a:r>
            <a:r>
              <a:rPr lang="fr-FR" sz="2400" dirty="0" smtClean="0"/>
              <a:t> </a:t>
            </a:r>
            <a:r>
              <a:rPr lang="fr-FR" sz="2400" dirty="0" err="1" smtClean="0"/>
              <a:t>we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reach</a:t>
            </a:r>
            <a:r>
              <a:rPr lang="fr-FR" sz="2400" dirty="0" smtClean="0"/>
              <a:t> the state q by certain </a:t>
            </a:r>
            <a:r>
              <a:rPr lang="fr-FR" sz="2400" dirty="0" err="1" smtClean="0">
                <a:solidFill>
                  <a:srgbClr val="FF0000"/>
                </a:solidFill>
              </a:rPr>
              <a:t>number</a:t>
            </a:r>
            <a:endParaRPr lang="fr-FR" sz="2400" dirty="0" smtClean="0">
              <a:solidFill>
                <a:srgbClr val="FF0000"/>
              </a:solidFill>
            </a:endParaRPr>
          </a:p>
          <a:p>
            <a:r>
              <a:rPr lang="fr-FR" sz="2400" dirty="0" smtClean="0">
                <a:solidFill>
                  <a:srgbClr val="FF0000"/>
                </a:solidFill>
              </a:rPr>
              <a:t> possible </a:t>
            </a:r>
            <a:r>
              <a:rPr lang="fr-FR" sz="2400" dirty="0" err="1" smtClean="0">
                <a:solidFill>
                  <a:srgbClr val="FF0000"/>
                </a:solidFill>
              </a:rPr>
              <a:t>zero</a:t>
            </a:r>
            <a:r>
              <a:rPr lang="fr-FR" sz="2400" dirty="0" smtClean="0">
                <a:solidFill>
                  <a:srgbClr val="FF0000"/>
                </a:solidFill>
              </a:rPr>
              <a:t> of transitions (</a:t>
            </a:r>
            <a:r>
              <a:rPr lang="fr-FR" sz="2400" dirty="0" err="1" smtClean="0">
                <a:solidFill>
                  <a:srgbClr val="FF0000"/>
                </a:solidFill>
              </a:rPr>
              <a:t>steps</a:t>
            </a:r>
            <a:r>
              <a:rPr lang="fr-FR" sz="2400" dirty="0" smtClean="0">
                <a:solidFill>
                  <a:srgbClr val="FF0000"/>
                </a:solidFill>
              </a:rPr>
              <a:t>).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Or ,</a:t>
            </a:r>
            <a:r>
              <a:rPr lang="fr-FR" sz="2400" dirty="0" err="1" smtClean="0"/>
              <a:t>also</a:t>
            </a:r>
            <a:r>
              <a:rPr lang="fr-FR" sz="2400" dirty="0" smtClean="0"/>
              <a:t> if </a:t>
            </a:r>
            <a:r>
              <a:rPr lang="fr-FR" sz="2400" dirty="0" err="1" smtClean="0"/>
              <a:t>it</a:t>
            </a:r>
            <a:r>
              <a:rPr lang="fr-FR" sz="2400" dirty="0" smtClean="0"/>
              <a:t> </a:t>
            </a:r>
            <a:r>
              <a:rPr lang="fr-FR" sz="2400" dirty="0" err="1" smtClean="0"/>
              <a:t>exists</a:t>
            </a:r>
            <a:r>
              <a:rPr lang="fr-FR" sz="2400" dirty="0" smtClean="0"/>
              <a:t> a </a:t>
            </a:r>
            <a:r>
              <a:rPr lang="fr-FR" sz="2400" dirty="0" err="1" smtClean="0"/>
              <a:t>path</a:t>
            </a:r>
            <a:r>
              <a:rPr lang="fr-FR" sz="2400" dirty="0" smtClean="0"/>
              <a:t> </a:t>
            </a:r>
            <a:r>
              <a:rPr lang="fr-FR" sz="2400" dirty="0" err="1" smtClean="0"/>
              <a:t>from</a:t>
            </a:r>
            <a:r>
              <a:rPr lang="fr-FR" sz="2400" dirty="0" smtClean="0"/>
              <a:t> the initiale state (s) to the final </a:t>
            </a:r>
          </a:p>
          <a:p>
            <a:r>
              <a:rPr lang="fr-FR" sz="2400" dirty="0" smtClean="0"/>
              <a:t>state(q), </a:t>
            </a:r>
            <a:r>
              <a:rPr lang="fr-FR" sz="2400" dirty="0" err="1" smtClean="0"/>
              <a:t>using</a:t>
            </a:r>
            <a:r>
              <a:rPr lang="fr-FR" sz="2400" dirty="0" smtClean="0"/>
              <a:t> all the alphabet of the string (w).</a:t>
            </a:r>
          </a:p>
          <a:p>
            <a:r>
              <a:rPr lang="fr-FR" sz="2400" dirty="0" smtClean="0"/>
              <a:t>  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accepted</a:t>
            </a:r>
            <a:r>
              <a:rPr lang="fr-FR" sz="2400" dirty="0" smtClean="0"/>
              <a:t> </a:t>
            </a:r>
            <a:r>
              <a:rPr lang="fr-FR" sz="2400" dirty="0" err="1" smtClean="0"/>
              <a:t>language</a:t>
            </a:r>
            <a:r>
              <a:rPr lang="fr-FR" sz="2400" dirty="0" smtClean="0"/>
              <a:t> by       </a:t>
            </a:r>
            <a:r>
              <a:rPr lang="fr-FR" sz="2400" dirty="0" err="1" smtClean="0"/>
              <a:t>denoted</a:t>
            </a:r>
            <a:r>
              <a:rPr lang="fr-FR" sz="2400" dirty="0" smtClean="0"/>
              <a:t> by                 </a:t>
            </a:r>
            <a:r>
              <a:rPr lang="fr-FR" sz="2400" dirty="0" err="1" smtClean="0"/>
              <a:t>is</a:t>
            </a:r>
            <a:r>
              <a:rPr lang="fr-FR" sz="2400" dirty="0" smtClean="0"/>
              <a:t> all the strings </a:t>
            </a:r>
          </a:p>
          <a:p>
            <a:r>
              <a:rPr lang="fr-FR" sz="2400" dirty="0" smtClean="0"/>
              <a:t>(</a:t>
            </a:r>
            <a:r>
              <a:rPr lang="fr-FR" sz="2400" dirty="0" err="1" smtClean="0"/>
              <a:t>words</a:t>
            </a:r>
            <a:r>
              <a:rPr lang="fr-FR" sz="2400" dirty="0" smtClean="0"/>
              <a:t> </a:t>
            </a:r>
            <a:r>
              <a:rPr lang="fr-FR" sz="2400" dirty="0" err="1" smtClean="0"/>
              <a:t>accepted</a:t>
            </a:r>
            <a:r>
              <a:rPr lang="fr-FR" sz="2400" dirty="0" smtClean="0"/>
              <a:t> by        )</a:t>
            </a:r>
          </a:p>
          <a:p>
            <a:endParaRPr lang="fr-FR" sz="2400" dirty="0" smtClean="0"/>
          </a:p>
          <a:p>
            <a:r>
              <a:rPr lang="fr-FR" sz="2400" dirty="0" smtClean="0"/>
              <a:t> </a:t>
            </a:r>
            <a:endParaRPr lang="fr-FR" sz="2400" dirty="0"/>
          </a:p>
        </p:txBody>
      </p:sp>
      <p:graphicFrame>
        <p:nvGraphicFramePr>
          <p:cNvPr id="457729" name="Object 1"/>
          <p:cNvGraphicFramePr>
            <a:graphicFrameLocks noChangeAspect="1"/>
          </p:cNvGraphicFramePr>
          <p:nvPr/>
        </p:nvGraphicFramePr>
        <p:xfrm>
          <a:off x="7072330" y="5500702"/>
          <a:ext cx="260350" cy="334963"/>
        </p:xfrm>
        <a:graphic>
          <a:graphicData uri="http://schemas.openxmlformats.org/presentationml/2006/ole">
            <p:oleObj spid="_x0000_s473090" name="Équation" r:id="rId4" imgW="114120" imgH="215640" progId="Equation.3">
              <p:embed/>
            </p:oleObj>
          </a:graphicData>
        </a:graphic>
      </p:graphicFrame>
      <p:graphicFrame>
        <p:nvGraphicFramePr>
          <p:cNvPr id="457730" name="Object 2"/>
          <p:cNvGraphicFramePr>
            <a:graphicFrameLocks noChangeAspect="1"/>
          </p:cNvGraphicFramePr>
          <p:nvPr/>
        </p:nvGraphicFramePr>
        <p:xfrm>
          <a:off x="8069263" y="5848350"/>
          <a:ext cx="261937" cy="334963"/>
        </p:xfrm>
        <a:graphic>
          <a:graphicData uri="http://schemas.openxmlformats.org/presentationml/2006/ole">
            <p:oleObj spid="_x0000_s473091" name="Équation" r:id="rId5" imgW="114120" imgH="215640" progId="Equation.3">
              <p:embed/>
            </p:oleObj>
          </a:graphicData>
        </a:graphic>
      </p:graphicFrame>
      <p:sp>
        <p:nvSpPr>
          <p:cNvPr id="45773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5773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4" name="ZoneTexte 23"/>
          <p:cNvSpPr txBox="1"/>
          <p:nvPr/>
        </p:nvSpPr>
        <p:spPr>
          <a:xfrm>
            <a:off x="7215174" y="11258584"/>
            <a:ext cx="6733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denote</a:t>
            </a:r>
            <a:r>
              <a:rPr lang="fr-FR" dirty="0" smtClean="0"/>
              <a:t> the configuration succession of a </a:t>
            </a:r>
            <a:r>
              <a:rPr lang="fr-FR" dirty="0" err="1" smtClean="0"/>
              <a:t>finite</a:t>
            </a:r>
            <a:r>
              <a:rPr lang="fr-FR" dirty="0" smtClean="0"/>
              <a:t> </a:t>
            </a:r>
            <a:r>
              <a:rPr lang="fr-FR" dirty="0" err="1" smtClean="0"/>
              <a:t>automaton</a:t>
            </a:r>
            <a:r>
              <a:rPr lang="fr-FR" dirty="0" smtClean="0"/>
              <a:t> M  by:  </a:t>
            </a:r>
            <a:endParaRPr lang="fr-FR" dirty="0"/>
          </a:p>
        </p:txBody>
      </p:sp>
      <p:sp>
        <p:nvSpPr>
          <p:cNvPr id="471045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471050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71051" name="Object 11"/>
          <p:cNvGraphicFramePr>
            <a:graphicFrameLocks noChangeAspect="1"/>
          </p:cNvGraphicFramePr>
          <p:nvPr/>
        </p:nvGraphicFramePr>
        <p:xfrm>
          <a:off x="3436932" y="2073268"/>
          <a:ext cx="349250" cy="284162"/>
        </p:xfrm>
        <a:graphic>
          <a:graphicData uri="http://schemas.openxmlformats.org/presentationml/2006/ole">
            <p:oleObj spid="_x0000_s473095" name="Équation" r:id="rId6" imgW="152280" imgH="139680" progId="Equation.3">
              <p:embed/>
            </p:oleObj>
          </a:graphicData>
        </a:graphic>
      </p:graphicFrame>
      <p:graphicFrame>
        <p:nvGraphicFramePr>
          <p:cNvPr id="473097" name="Object 11"/>
          <p:cNvGraphicFramePr>
            <a:graphicFrameLocks noChangeAspect="1"/>
          </p:cNvGraphicFramePr>
          <p:nvPr/>
        </p:nvGraphicFramePr>
        <p:xfrm>
          <a:off x="8215338" y="2000240"/>
          <a:ext cx="465138" cy="336550"/>
        </p:xfrm>
        <a:graphic>
          <a:graphicData uri="http://schemas.openxmlformats.org/presentationml/2006/ole">
            <p:oleObj spid="_x0000_s473097" name="Équation" r:id="rId7" imgW="203040" imgH="164880" progId="Equation.3">
              <p:embed/>
            </p:oleObj>
          </a:graphicData>
        </a:graphic>
      </p:graphicFrame>
      <p:sp>
        <p:nvSpPr>
          <p:cNvPr id="473099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graphicFrame>
        <p:nvGraphicFramePr>
          <p:cNvPr id="473100" name="Object 7"/>
          <p:cNvGraphicFramePr>
            <a:graphicFrameLocks noChangeAspect="1"/>
          </p:cNvGraphicFramePr>
          <p:nvPr/>
        </p:nvGraphicFramePr>
        <p:xfrm>
          <a:off x="1285852" y="2500306"/>
          <a:ext cx="1074738" cy="412750"/>
        </p:xfrm>
        <a:graphic>
          <a:graphicData uri="http://schemas.openxmlformats.org/presentationml/2006/ole">
            <p:oleObj spid="_x0000_s473100" name="Équation" r:id="rId8" imgW="469800" imgH="203040" progId="Equation.3">
              <p:embed/>
            </p:oleObj>
          </a:graphicData>
        </a:graphic>
      </p:graphicFrame>
      <p:graphicFrame>
        <p:nvGraphicFramePr>
          <p:cNvPr id="473101" name="Object 11"/>
          <p:cNvGraphicFramePr>
            <a:graphicFrameLocks noChangeAspect="1"/>
          </p:cNvGraphicFramePr>
          <p:nvPr/>
        </p:nvGraphicFramePr>
        <p:xfrm>
          <a:off x="3071802" y="6000768"/>
          <a:ext cx="465137" cy="334962"/>
        </p:xfrm>
        <a:graphic>
          <a:graphicData uri="http://schemas.openxmlformats.org/presentationml/2006/ole">
            <p:oleObj spid="_x0000_s473101" name="Équation" r:id="rId9" imgW="203040" imgH="164880" progId="Equation.3">
              <p:embed/>
            </p:oleObj>
          </a:graphicData>
        </a:graphic>
      </p:graphicFrame>
      <p:graphicFrame>
        <p:nvGraphicFramePr>
          <p:cNvPr id="473102" name="Object 11"/>
          <p:cNvGraphicFramePr>
            <a:graphicFrameLocks noChangeAspect="1"/>
          </p:cNvGraphicFramePr>
          <p:nvPr/>
        </p:nvGraphicFramePr>
        <p:xfrm>
          <a:off x="6140467" y="5643578"/>
          <a:ext cx="931863" cy="412750"/>
        </p:xfrm>
        <a:graphic>
          <a:graphicData uri="http://schemas.openxmlformats.org/presentationml/2006/ole">
            <p:oleObj spid="_x0000_s473102" name="Équation" r:id="rId10" imgW="406080" imgH="203040" progId="Equation.3">
              <p:embed/>
            </p:oleObj>
          </a:graphicData>
        </a:graphic>
      </p:graphicFrame>
      <p:graphicFrame>
        <p:nvGraphicFramePr>
          <p:cNvPr id="473103" name="Object 11"/>
          <p:cNvGraphicFramePr>
            <a:graphicFrameLocks noChangeAspect="1"/>
          </p:cNvGraphicFramePr>
          <p:nvPr/>
        </p:nvGraphicFramePr>
        <p:xfrm>
          <a:off x="4106863" y="5643578"/>
          <a:ext cx="465137" cy="334963"/>
        </p:xfrm>
        <a:graphic>
          <a:graphicData uri="http://schemas.openxmlformats.org/presentationml/2006/ole">
            <p:oleObj spid="_x0000_s473103" name="Équation" r:id="rId11" imgW="203040" imgH="164880" progId="Equation.3">
              <p:embed/>
            </p:oleObj>
          </a:graphicData>
        </a:graphic>
      </p:graphicFrame>
      <p:pic>
        <p:nvPicPr>
          <p:cNvPr id="473104" name="Picture 1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500298" y="2714620"/>
            <a:ext cx="19335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Recognized Language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33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9694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FORMAL DEFINITION OF A FINITE AUTOMATON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 If A </a:t>
            </a:r>
            <a:r>
              <a:rPr lang="fr-FR" sz="2400" dirty="0" err="1" smtClean="0"/>
              <a:t>is</a:t>
            </a:r>
            <a:r>
              <a:rPr lang="fr-FR" sz="2400" dirty="0" smtClean="0"/>
              <a:t> the set of </a:t>
            </a:r>
            <a:r>
              <a:rPr lang="fr-FR" sz="2400" dirty="0" err="1" smtClean="0"/>
              <a:t>words</a:t>
            </a:r>
            <a:r>
              <a:rPr lang="fr-FR" sz="2400" dirty="0" smtClean="0"/>
              <a:t> </a:t>
            </a:r>
            <a:r>
              <a:rPr lang="fr-FR" sz="2400" dirty="0" err="1" smtClean="0"/>
              <a:t>accepted</a:t>
            </a:r>
            <a:r>
              <a:rPr lang="fr-FR" sz="2400" dirty="0" smtClean="0"/>
              <a:t> by the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state machine (</a:t>
            </a:r>
            <a:r>
              <a:rPr lang="fr-FR" sz="2400" dirty="0" err="1" smtClean="0"/>
              <a:t>Finite</a:t>
            </a:r>
            <a:r>
              <a:rPr lang="fr-FR" sz="2400" dirty="0" smtClean="0"/>
              <a:t> 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),           , </a:t>
            </a:r>
            <a:r>
              <a:rPr lang="fr-FR" sz="2400" dirty="0" err="1" smtClean="0"/>
              <a:t>this</a:t>
            </a:r>
            <a:r>
              <a:rPr lang="fr-FR" sz="2400" dirty="0" smtClean="0"/>
              <a:t> </a:t>
            </a:r>
            <a:r>
              <a:rPr lang="fr-FR" sz="2400" dirty="0" err="1" smtClean="0"/>
              <a:t>language</a:t>
            </a:r>
            <a:r>
              <a:rPr lang="fr-FR" sz="2400" dirty="0" smtClean="0"/>
              <a:t> </a:t>
            </a:r>
            <a:r>
              <a:rPr lang="fr-FR" sz="2400" dirty="0" err="1" smtClean="0"/>
              <a:t>is</a:t>
            </a:r>
            <a:r>
              <a:rPr lang="fr-FR" sz="2400" dirty="0" smtClean="0"/>
              <a:t> </a:t>
            </a:r>
            <a:r>
              <a:rPr lang="fr-FR" sz="2400" dirty="0" err="1" smtClean="0"/>
              <a:t>formaly</a:t>
            </a:r>
            <a:r>
              <a:rPr lang="fr-FR" sz="2400" dirty="0" smtClean="0"/>
              <a:t> </a:t>
            </a:r>
            <a:r>
              <a:rPr lang="fr-FR" sz="2400" dirty="0" err="1" smtClean="0"/>
              <a:t>denoted</a:t>
            </a:r>
            <a:r>
              <a:rPr lang="fr-FR" sz="2400" dirty="0" smtClean="0"/>
              <a:t> by :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And </a:t>
            </a:r>
            <a:r>
              <a:rPr lang="fr-FR" sz="2400" dirty="0" err="1" smtClean="0"/>
              <a:t>we</a:t>
            </a:r>
            <a:r>
              <a:rPr lang="fr-FR" sz="2400" dirty="0" smtClean="0"/>
              <a:t> </a:t>
            </a:r>
            <a:r>
              <a:rPr lang="fr-FR" sz="2400" dirty="0" err="1" smtClean="0"/>
              <a:t>say</a:t>
            </a:r>
            <a:r>
              <a:rPr lang="fr-FR" sz="2400" dirty="0" smtClean="0"/>
              <a:t> </a:t>
            </a:r>
            <a:r>
              <a:rPr lang="fr-FR" sz="2400" dirty="0" err="1" smtClean="0"/>
              <a:t>that</a:t>
            </a:r>
            <a:r>
              <a:rPr lang="fr-FR" sz="2400" dirty="0" smtClean="0"/>
              <a:t>  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            </a:t>
            </a:r>
            <a:r>
              <a:rPr lang="fr-FR" sz="2400" dirty="0" err="1" smtClean="0"/>
              <a:t>recognizes</a:t>
            </a:r>
            <a:r>
              <a:rPr lang="fr-FR" sz="2400" dirty="0" smtClean="0"/>
              <a:t> 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000240"/>
            <a:ext cx="6887071" cy="190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4725" name="Object 5"/>
          <p:cNvGraphicFramePr>
            <a:graphicFrameLocks noChangeAspect="1"/>
          </p:cNvGraphicFramePr>
          <p:nvPr/>
        </p:nvGraphicFramePr>
        <p:xfrm>
          <a:off x="2000232" y="4357694"/>
          <a:ext cx="557212" cy="403225"/>
        </p:xfrm>
        <a:graphic>
          <a:graphicData uri="http://schemas.openxmlformats.org/presentationml/2006/ole">
            <p:oleObj spid="_x0000_s414725" name="Équation" r:id="rId5" imgW="203040" imgH="164880" progId="Equation.3">
              <p:embed/>
            </p:oleObj>
          </a:graphicData>
        </a:graphic>
      </p:graphicFrame>
      <p:graphicFrame>
        <p:nvGraphicFramePr>
          <p:cNvPr id="414726" name="Object 5"/>
          <p:cNvGraphicFramePr>
            <a:graphicFrameLocks noChangeAspect="1"/>
          </p:cNvGraphicFramePr>
          <p:nvPr/>
        </p:nvGraphicFramePr>
        <p:xfrm>
          <a:off x="3428992" y="4857760"/>
          <a:ext cx="1808163" cy="495300"/>
        </p:xfrm>
        <a:graphic>
          <a:graphicData uri="http://schemas.openxmlformats.org/presentationml/2006/ole">
            <p:oleObj spid="_x0000_s414726" name="Équation" r:id="rId6" imgW="660240" imgH="203040" progId="Equation.3">
              <p:embed/>
            </p:oleObj>
          </a:graphicData>
        </a:graphic>
      </p:graphicFrame>
      <p:graphicFrame>
        <p:nvGraphicFramePr>
          <p:cNvPr id="414727" name="Object 5"/>
          <p:cNvGraphicFramePr>
            <a:graphicFrameLocks noChangeAspect="1"/>
          </p:cNvGraphicFramePr>
          <p:nvPr/>
        </p:nvGraphicFramePr>
        <p:xfrm>
          <a:off x="785786" y="5786454"/>
          <a:ext cx="557213" cy="403225"/>
        </p:xfrm>
        <a:graphic>
          <a:graphicData uri="http://schemas.openxmlformats.org/presentationml/2006/ole">
            <p:oleObj spid="_x0000_s414727" name="Équation" r:id="rId7" imgW="203040" imgH="164880" progId="Equation.3">
              <p:embed/>
            </p:oleObj>
          </a:graphicData>
        </a:graphic>
      </p:graphicFrame>
      <p:graphicFrame>
        <p:nvGraphicFramePr>
          <p:cNvPr id="414728" name="Object 5"/>
          <p:cNvGraphicFramePr>
            <a:graphicFrameLocks noChangeAspect="1"/>
          </p:cNvGraphicFramePr>
          <p:nvPr/>
        </p:nvGraphicFramePr>
        <p:xfrm>
          <a:off x="3213100" y="5786438"/>
          <a:ext cx="417513" cy="403225"/>
        </p:xfrm>
        <a:graphic>
          <a:graphicData uri="http://schemas.openxmlformats.org/presentationml/2006/ole">
            <p:oleObj spid="_x0000_s414728" name="Équation" r:id="rId8" imgW="152280" imgH="1648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Recognized Language   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FORMAL DEFINITION OF A FINITE AUTOMATON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 In </a:t>
            </a:r>
            <a:r>
              <a:rPr lang="fr-FR" sz="2400" dirty="0" err="1" smtClean="0"/>
              <a:t>our</a:t>
            </a:r>
            <a:r>
              <a:rPr lang="fr-FR" sz="2400" dirty="0" smtClean="0"/>
              <a:t> </a:t>
            </a:r>
            <a:r>
              <a:rPr lang="fr-FR" sz="2400" dirty="0" err="1" smtClean="0"/>
              <a:t>above</a:t>
            </a:r>
            <a:r>
              <a:rPr lang="fr-FR" sz="2400" dirty="0" smtClean="0"/>
              <a:t> </a:t>
            </a:r>
            <a:r>
              <a:rPr lang="fr-FR" sz="2400" dirty="0" err="1" smtClean="0"/>
              <a:t>example</a:t>
            </a:r>
            <a:r>
              <a:rPr lang="fr-FR" sz="2400" dirty="0" smtClean="0"/>
              <a:t> 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We</a:t>
            </a:r>
            <a:r>
              <a:rPr lang="fr-FR" sz="2400" dirty="0" smtClean="0"/>
              <a:t> </a:t>
            </a:r>
            <a:r>
              <a:rPr lang="fr-FR" sz="2400" dirty="0" err="1" smtClean="0"/>
              <a:t>can</a:t>
            </a:r>
            <a:r>
              <a:rPr lang="fr-FR" sz="2400" dirty="0" smtClean="0"/>
              <a:t> </a:t>
            </a:r>
            <a:r>
              <a:rPr lang="fr-FR" sz="2400" dirty="0" err="1" smtClean="0"/>
              <a:t>write</a:t>
            </a:r>
            <a:r>
              <a:rPr lang="fr-FR" sz="2400" dirty="0" smtClean="0"/>
              <a:t>                                  </a:t>
            </a:r>
            <a:r>
              <a:rPr lang="fr-FR" sz="2400" dirty="0" err="1" smtClean="0"/>
              <a:t>where</a:t>
            </a:r>
            <a:r>
              <a:rPr lang="fr-FR" sz="2400" dirty="0" smtClean="0"/>
              <a:t> :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r>
              <a:rPr lang="fr-FR" sz="2400" dirty="0" smtClean="0"/>
              <a:t> 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000240"/>
            <a:ext cx="6887071" cy="190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14725" name="Object 5"/>
          <p:cNvGraphicFramePr>
            <a:graphicFrameLocks noChangeAspect="1"/>
          </p:cNvGraphicFramePr>
          <p:nvPr/>
        </p:nvGraphicFramePr>
        <p:xfrm>
          <a:off x="3143240" y="4837113"/>
          <a:ext cx="5816600" cy="588962"/>
        </p:xfrm>
        <a:graphic>
          <a:graphicData uri="http://schemas.openxmlformats.org/presentationml/2006/ole">
            <p:oleObj spid="_x0000_s415746" name="Équation" r:id="rId5" imgW="2120760" imgH="241200" progId="Equation.3">
              <p:embed/>
            </p:oleObj>
          </a:graphicData>
        </a:graphic>
      </p:graphicFrame>
      <p:graphicFrame>
        <p:nvGraphicFramePr>
          <p:cNvPr id="414726" name="Object 5"/>
          <p:cNvGraphicFramePr>
            <a:graphicFrameLocks noChangeAspect="1"/>
          </p:cNvGraphicFramePr>
          <p:nvPr/>
        </p:nvGraphicFramePr>
        <p:xfrm>
          <a:off x="2500298" y="4429132"/>
          <a:ext cx="1808163" cy="495300"/>
        </p:xfrm>
        <a:graphic>
          <a:graphicData uri="http://schemas.openxmlformats.org/presentationml/2006/ole">
            <p:oleObj spid="_x0000_s415747" name="Équation" r:id="rId6" imgW="660240" imgH="203040" progId="Equation.3">
              <p:embed/>
            </p:oleObj>
          </a:graphicData>
        </a:graphic>
      </p:graphicFrame>
      <p:graphicFrame>
        <p:nvGraphicFramePr>
          <p:cNvPr id="415750" name="Object 5"/>
          <p:cNvGraphicFramePr>
            <a:graphicFrameLocks noChangeAspect="1"/>
          </p:cNvGraphicFramePr>
          <p:nvPr/>
        </p:nvGraphicFramePr>
        <p:xfrm>
          <a:off x="857224" y="4857760"/>
          <a:ext cx="1985962" cy="527050"/>
        </p:xfrm>
        <a:graphic>
          <a:graphicData uri="http://schemas.openxmlformats.org/presentationml/2006/ole">
            <p:oleObj spid="_x0000_s415750" name="Équation" r:id="rId7" imgW="723600" imgH="215640" progId="Equation.3">
              <p:embed/>
            </p:oleObj>
          </a:graphicData>
        </a:graphic>
      </p:graphicFrame>
      <p:graphicFrame>
        <p:nvGraphicFramePr>
          <p:cNvPr id="415751" name="Object 5"/>
          <p:cNvGraphicFramePr>
            <a:graphicFrameLocks noChangeAspect="1"/>
          </p:cNvGraphicFramePr>
          <p:nvPr/>
        </p:nvGraphicFramePr>
        <p:xfrm>
          <a:off x="250853" y="5643578"/>
          <a:ext cx="8393113" cy="588962"/>
        </p:xfrm>
        <a:graphic>
          <a:graphicData uri="http://schemas.openxmlformats.org/presentationml/2006/ole">
            <p:oleObj spid="_x0000_s415751" name="Équation" r:id="rId8" imgW="3060360" imgH="2412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Recognized Language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Definition</a:t>
            </a:r>
            <a:r>
              <a:rPr lang="fr-FR" sz="2400" dirty="0" smtClean="0"/>
              <a:t>:</a:t>
            </a:r>
          </a:p>
          <a:p>
            <a:r>
              <a:rPr lang="en-US" sz="2400" dirty="0" smtClean="0"/>
              <a:t>A language is called a </a:t>
            </a:r>
            <a:r>
              <a:rPr lang="en-US" sz="2400" b="1" i="1" dirty="0" smtClean="0"/>
              <a:t>regular language if some finite automaton</a:t>
            </a:r>
          </a:p>
          <a:p>
            <a:r>
              <a:rPr lang="fr-FR" sz="2400" dirty="0" err="1" smtClean="0"/>
              <a:t>recognizes</a:t>
            </a:r>
            <a:r>
              <a:rPr lang="fr-FR" sz="2400" dirty="0" smtClean="0"/>
              <a:t> </a:t>
            </a:r>
            <a:r>
              <a:rPr lang="fr-FR" sz="2400" dirty="0" err="1" smtClean="0"/>
              <a:t>it</a:t>
            </a:r>
            <a:r>
              <a:rPr lang="fr-FR" sz="2400" dirty="0" smtClean="0"/>
              <a:t>. 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285720" y="2786058"/>
          <a:ext cx="7858180" cy="3566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29090"/>
                <a:gridCol w="3929090"/>
              </a:tblGrid>
              <a:tr h="335196">
                <a:tc>
                  <a:txBody>
                    <a:bodyPr/>
                    <a:lstStyle/>
                    <a:p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Finite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Automaton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Regular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expression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54624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1133616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47514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5" y="3348525"/>
            <a:ext cx="3357587" cy="126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75143" name="Object 6"/>
          <p:cNvGraphicFramePr>
            <a:graphicFrameLocks noChangeAspect="1"/>
          </p:cNvGraphicFramePr>
          <p:nvPr/>
        </p:nvGraphicFramePr>
        <p:xfrm>
          <a:off x="4938713" y="3398838"/>
          <a:ext cx="1216025" cy="557212"/>
        </p:xfrm>
        <a:graphic>
          <a:graphicData uri="http://schemas.openxmlformats.org/presentationml/2006/ole">
            <p:oleObj spid="_x0000_s475143" name="Équation" r:id="rId5" imgW="444240" imgH="228600" progId="Equation.3">
              <p:embed/>
            </p:oleObj>
          </a:graphicData>
        </a:graphic>
      </p:graphicFrame>
      <p:pic>
        <p:nvPicPr>
          <p:cNvPr id="475144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71472" y="4643446"/>
            <a:ext cx="3047367" cy="1566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75145" name="Object 6"/>
          <p:cNvGraphicFramePr>
            <a:graphicFrameLocks noChangeAspect="1"/>
          </p:cNvGraphicFramePr>
          <p:nvPr/>
        </p:nvGraphicFramePr>
        <p:xfrm>
          <a:off x="4313238" y="4929188"/>
          <a:ext cx="1876425" cy="557212"/>
        </p:xfrm>
        <a:graphic>
          <a:graphicData uri="http://schemas.openxmlformats.org/presentationml/2006/ole">
            <p:oleObj spid="_x0000_s475145" name="Équation" r:id="rId7" imgW="685800" imgH="2286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Recognized Language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Definition</a:t>
            </a:r>
            <a:r>
              <a:rPr lang="fr-FR" sz="2400" dirty="0" smtClean="0"/>
              <a:t>: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pPr lvl="1">
              <a:buFont typeface="Wingdings" pitchFamily="2" charset="2"/>
              <a:buChar char="Ø"/>
            </a:pPr>
            <a:endParaRPr lang="fr-FR" sz="2400" dirty="0" smtClean="0"/>
          </a:p>
          <a:p>
            <a:endParaRPr lang="fr-FR" sz="2400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en-US" sz="2400" dirty="0"/>
          </a:p>
        </p:txBody>
      </p:sp>
      <p:graphicFrame>
        <p:nvGraphicFramePr>
          <p:cNvPr id="14" name="Tableau 13"/>
          <p:cNvGraphicFramePr>
            <a:graphicFrameLocks noGrp="1"/>
          </p:cNvGraphicFramePr>
          <p:nvPr/>
        </p:nvGraphicFramePr>
        <p:xfrm>
          <a:off x="285720" y="2786058"/>
          <a:ext cx="7858180" cy="32004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214974"/>
                <a:gridCol w="2643206"/>
              </a:tblGrid>
              <a:tr h="335196">
                <a:tc>
                  <a:txBody>
                    <a:bodyPr/>
                    <a:lstStyle/>
                    <a:p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Finite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Automaton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Regular</a:t>
                      </a:r>
                      <a:r>
                        <a:rPr lang="fr-FR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fr-FR" dirty="0" err="1" smtClean="0">
                          <a:solidFill>
                            <a:schemeClr val="tx1"/>
                          </a:solidFill>
                        </a:rPr>
                        <a:t>language</a:t>
                      </a:r>
                      <a:endParaRPr lang="fr-F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954624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Words</a:t>
                      </a:r>
                      <a:r>
                        <a:rPr lang="fr-FR" dirty="0" smtClean="0"/>
                        <a:t> end in </a:t>
                      </a:r>
                      <a:r>
                        <a:rPr lang="fr-FR" dirty="0" err="1" smtClean="0"/>
                        <a:t>aab</a:t>
                      </a:r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48128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102" y="3714752"/>
            <a:ext cx="436421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Recognized Language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Finite</a:t>
            </a:r>
            <a:r>
              <a:rPr lang="fr-FR" sz="2400" dirty="0" smtClean="0"/>
              <a:t> 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fr-FR" sz="2400" dirty="0" err="1" smtClean="0"/>
              <a:t>with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Language of words ending in </a:t>
            </a:r>
            <a:r>
              <a:rPr lang="en-US" sz="2400" dirty="0" err="1" smtClean="0"/>
              <a:t>aab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graphicFrame>
        <p:nvGraphicFramePr>
          <p:cNvPr id="482306" name="Object 6"/>
          <p:cNvGraphicFramePr>
            <a:graphicFrameLocks noChangeAspect="1"/>
          </p:cNvGraphicFramePr>
          <p:nvPr/>
        </p:nvGraphicFramePr>
        <p:xfrm>
          <a:off x="3776663" y="1428750"/>
          <a:ext cx="2225675" cy="433388"/>
        </p:xfrm>
        <a:graphic>
          <a:graphicData uri="http://schemas.openxmlformats.org/presentationml/2006/ole">
            <p:oleObj spid="_x0000_s482306" name="Équation" r:id="rId4" imgW="812520" imgH="177480" progId="Equation.3">
              <p:embed/>
            </p:oleObj>
          </a:graphicData>
        </a:graphic>
      </p:graphicFrame>
      <p:pic>
        <p:nvPicPr>
          <p:cNvPr id="48230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2714620"/>
            <a:ext cx="6415105" cy="3090489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 to 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Regular</a:t>
            </a:r>
            <a:r>
              <a:rPr lang="fr-FR" sz="2400" dirty="0" smtClean="0"/>
              <a:t> expression to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</a:t>
            </a:r>
            <a:r>
              <a:rPr lang="fr-FR" sz="2400" dirty="0" err="1" smtClean="0"/>
              <a:t>automaton</a:t>
            </a:r>
            <a:r>
              <a:rPr lang="fr-FR" sz="2400" dirty="0" smtClean="0"/>
              <a:t> </a:t>
            </a:r>
            <a:r>
              <a:rPr lang="fr-FR" sz="2400" dirty="0" smtClean="0">
                <a:solidFill>
                  <a:srgbClr val="FF0000"/>
                </a:solidFill>
              </a:rPr>
              <a:t>(</a:t>
            </a:r>
            <a:r>
              <a:rPr lang="fr-FR" sz="2400" dirty="0" err="1" smtClean="0">
                <a:solidFill>
                  <a:srgbClr val="FF0000"/>
                </a:solidFill>
              </a:rPr>
              <a:t>Thompson’s</a:t>
            </a:r>
            <a:r>
              <a:rPr lang="fr-FR" sz="2400" dirty="0" smtClean="0">
                <a:solidFill>
                  <a:srgbClr val="FF0000"/>
                </a:solidFill>
              </a:rPr>
              <a:t> </a:t>
            </a:r>
            <a:r>
              <a:rPr lang="fr-FR" sz="2400" dirty="0" err="1" smtClean="0">
                <a:solidFill>
                  <a:srgbClr val="FF0000"/>
                </a:solidFill>
              </a:rPr>
              <a:t>Algorithm</a:t>
            </a:r>
            <a:r>
              <a:rPr lang="fr-FR" sz="2400" dirty="0" smtClean="0">
                <a:solidFill>
                  <a:srgbClr val="FF0000"/>
                </a:solidFill>
              </a:rPr>
              <a:t>)</a:t>
            </a:r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500034" y="2000243"/>
          <a:ext cx="8215370" cy="448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6286544"/>
              </a:tblGrid>
              <a:tr h="381045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Regular</a:t>
                      </a:r>
                      <a:r>
                        <a:rPr lang="fr-FR" dirty="0" smtClean="0"/>
                        <a:t> expression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Finite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automaton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381045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381045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381045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6"/>
          <p:cNvGraphicFramePr>
            <a:graphicFrameLocks noChangeAspect="1"/>
          </p:cNvGraphicFramePr>
          <p:nvPr/>
        </p:nvGraphicFramePr>
        <p:xfrm>
          <a:off x="785786" y="2786058"/>
          <a:ext cx="804179" cy="785818"/>
        </p:xfrm>
        <a:graphic>
          <a:graphicData uri="http://schemas.openxmlformats.org/presentationml/2006/ole">
            <p:oleObj spid="_x0000_s483332" name="Équation" r:id="rId4" imgW="126720" imgH="139680" progId="Equation.3">
              <p:embed/>
            </p:oleObj>
          </a:graphicData>
        </a:graphic>
      </p:graphicFrame>
      <p:graphicFrame>
        <p:nvGraphicFramePr>
          <p:cNvPr id="483333" name="Object 6"/>
          <p:cNvGraphicFramePr>
            <a:graphicFrameLocks noChangeAspect="1"/>
          </p:cNvGraphicFramePr>
          <p:nvPr/>
        </p:nvGraphicFramePr>
        <p:xfrm>
          <a:off x="571472" y="3929066"/>
          <a:ext cx="785818" cy="767878"/>
        </p:xfrm>
        <a:graphic>
          <a:graphicData uri="http://schemas.openxmlformats.org/presentationml/2006/ole">
            <p:oleObj spid="_x0000_s483333" name="Équation" r:id="rId5" imgW="126720" imgH="139680" progId="Equation.3">
              <p:embed/>
            </p:oleObj>
          </a:graphicData>
        </a:graphic>
      </p:graphicFrame>
      <p:graphicFrame>
        <p:nvGraphicFramePr>
          <p:cNvPr id="483334" name="Object 6"/>
          <p:cNvGraphicFramePr>
            <a:graphicFrameLocks noChangeAspect="1"/>
          </p:cNvGraphicFramePr>
          <p:nvPr/>
        </p:nvGraphicFramePr>
        <p:xfrm>
          <a:off x="642910" y="5000636"/>
          <a:ext cx="1706446" cy="728665"/>
        </p:xfrm>
        <a:graphic>
          <a:graphicData uri="http://schemas.openxmlformats.org/presentationml/2006/ole">
            <p:oleObj spid="_x0000_s483334" name="Équation" r:id="rId6" imgW="317160" imgH="152280" progId="Equation.3">
              <p:embed/>
            </p:oleObj>
          </a:graphicData>
        </a:graphic>
      </p:graphicFrame>
      <p:pic>
        <p:nvPicPr>
          <p:cNvPr id="48333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3240" y="2747963"/>
            <a:ext cx="226695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3339" name="Picture 11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86116" y="3929066"/>
            <a:ext cx="23622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83341" name="Picture 1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838450" y="4929198"/>
            <a:ext cx="34671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 to 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39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Regular</a:t>
            </a:r>
            <a:r>
              <a:rPr lang="fr-FR" sz="2400" dirty="0" smtClean="0"/>
              <a:t> expression to </a:t>
            </a:r>
            <a:r>
              <a:rPr lang="fr-FR" sz="2400" dirty="0" err="1" smtClean="0"/>
              <a:t>finite</a:t>
            </a:r>
            <a:r>
              <a:rPr lang="fr-FR" sz="2400" dirty="0" smtClean="0"/>
              <a:t> </a:t>
            </a:r>
            <a:r>
              <a:rPr lang="fr-FR" sz="2400" dirty="0" err="1" smtClean="0"/>
              <a:t>automaton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500034" y="2000243"/>
          <a:ext cx="821537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826"/>
                <a:gridCol w="6286544"/>
              </a:tblGrid>
              <a:tr h="381045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Regular</a:t>
                      </a:r>
                      <a:r>
                        <a:rPr lang="fr-FR" dirty="0" smtClean="0"/>
                        <a:t> expression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Finite</a:t>
                      </a:r>
                      <a:r>
                        <a:rPr lang="fr-FR" dirty="0" smtClean="0"/>
                        <a:t> </a:t>
                      </a:r>
                      <a:r>
                        <a:rPr lang="fr-FR" dirty="0" err="1" smtClean="0"/>
                        <a:t>automaton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381045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  <a:tr h="381045">
                <a:tc>
                  <a:txBody>
                    <a:bodyPr/>
                    <a:lstStyle/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 smtClean="0"/>
                    </a:p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3337" name="Object 6"/>
          <p:cNvGraphicFramePr>
            <a:graphicFrameLocks noChangeAspect="1"/>
          </p:cNvGraphicFramePr>
          <p:nvPr/>
        </p:nvGraphicFramePr>
        <p:xfrm>
          <a:off x="714348" y="5072074"/>
          <a:ext cx="1145658" cy="1177930"/>
        </p:xfrm>
        <a:graphic>
          <a:graphicData uri="http://schemas.openxmlformats.org/presentationml/2006/ole">
            <p:oleObj spid="_x0000_s484358" name="Équation" r:id="rId4" imgW="164880" imgH="190440" progId="Equation.3">
              <p:embed/>
            </p:oleObj>
          </a:graphicData>
        </a:graphic>
      </p:graphicFrame>
      <p:pic>
        <p:nvPicPr>
          <p:cNvPr id="484360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28926" y="2857496"/>
            <a:ext cx="428787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84361" name="Object 7"/>
          <p:cNvGraphicFramePr>
            <a:graphicFrameLocks noChangeAspect="1"/>
          </p:cNvGraphicFramePr>
          <p:nvPr/>
        </p:nvGraphicFramePr>
        <p:xfrm>
          <a:off x="642910" y="3143248"/>
          <a:ext cx="1373490" cy="839791"/>
        </p:xfrm>
        <a:graphic>
          <a:graphicData uri="http://schemas.openxmlformats.org/presentationml/2006/ole">
            <p:oleObj spid="_x0000_s484361" name="Équation" r:id="rId6" imgW="203040" imgH="139680" progId="Equation.3">
              <p:embed/>
            </p:oleObj>
          </a:graphicData>
        </a:graphic>
      </p:graphicFrame>
      <p:pic>
        <p:nvPicPr>
          <p:cNvPr id="484365" name="Picture 1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0298" y="4786322"/>
            <a:ext cx="5686797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Automata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err="1" smtClean="0"/>
              <a:t>Language</a:t>
            </a:r>
            <a:r>
              <a:rPr lang="fr-FR" sz="2400" dirty="0" smtClean="0"/>
              <a:t> recognition system  (</a:t>
            </a:r>
            <a:r>
              <a:rPr lang="en-US" sz="2400" dirty="0" smtClean="0"/>
              <a:t>Accepting</a:t>
            </a:r>
            <a:r>
              <a:rPr lang="fr-FR" sz="2400" dirty="0" smtClean="0"/>
              <a:t> system)</a:t>
            </a: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 Automata  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endParaRPr lang="en-US" sz="2400" dirty="0" smtClean="0"/>
          </a:p>
        </p:txBody>
      </p:sp>
      <p:pic>
        <p:nvPicPr>
          <p:cNvPr id="4362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181225"/>
            <a:ext cx="3495675" cy="467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ZoneTexte 12"/>
          <p:cNvSpPr txBox="1"/>
          <p:nvPr/>
        </p:nvSpPr>
        <p:spPr>
          <a:xfrm>
            <a:off x="5643570" y="2702478"/>
            <a:ext cx="314327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Turing machine</a:t>
            </a:r>
            <a:endParaRPr lang="fr-FR" dirty="0"/>
          </a:p>
        </p:txBody>
      </p:sp>
      <p:sp>
        <p:nvSpPr>
          <p:cNvPr id="14" name="ZoneTexte 13"/>
          <p:cNvSpPr txBox="1"/>
          <p:nvPr/>
        </p:nvSpPr>
        <p:spPr>
          <a:xfrm>
            <a:off x="5643570" y="3559734"/>
            <a:ext cx="314327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Linear</a:t>
            </a:r>
            <a:r>
              <a:rPr lang="fr-FR" dirty="0" smtClean="0"/>
              <a:t> </a:t>
            </a:r>
            <a:r>
              <a:rPr lang="fr-FR" dirty="0" err="1" smtClean="0"/>
              <a:t>Bounded</a:t>
            </a:r>
            <a:r>
              <a:rPr lang="fr-FR" dirty="0" smtClean="0"/>
              <a:t> </a:t>
            </a:r>
            <a:r>
              <a:rPr lang="fr-FR" dirty="0" err="1" smtClean="0"/>
              <a:t>Automaton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5643570" y="4416990"/>
            <a:ext cx="314327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Push Down </a:t>
            </a:r>
            <a:r>
              <a:rPr lang="fr-FR" dirty="0" err="1" smtClean="0"/>
              <a:t>Automaton</a:t>
            </a:r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5643570" y="5357826"/>
            <a:ext cx="3143272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dirty="0" err="1" smtClean="0"/>
              <a:t>Finite</a:t>
            </a:r>
            <a:r>
              <a:rPr lang="fr-FR" dirty="0" smtClean="0"/>
              <a:t> State </a:t>
            </a:r>
            <a:r>
              <a:rPr lang="fr-FR" dirty="0" err="1" smtClean="0"/>
              <a:t>Automaton</a:t>
            </a:r>
            <a:endParaRPr lang="fr-FR" dirty="0"/>
          </a:p>
        </p:txBody>
      </p:sp>
      <p:cxnSp>
        <p:nvCxnSpPr>
          <p:cNvPr id="18" name="Connecteur droit avec flèche 17"/>
          <p:cNvCxnSpPr>
            <a:stCxn id="13" idx="1"/>
          </p:cNvCxnSpPr>
          <p:nvPr/>
        </p:nvCxnSpPr>
        <p:spPr>
          <a:xfrm rot="10800000">
            <a:off x="4000496" y="2857496"/>
            <a:ext cx="1643074" cy="296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 rot="10800000">
            <a:off x="4000496" y="3714752"/>
            <a:ext cx="1643074" cy="296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rot="10800000">
            <a:off x="4000496" y="4643446"/>
            <a:ext cx="1643074" cy="296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10800000">
            <a:off x="3857621" y="5554633"/>
            <a:ext cx="1643074" cy="296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RE to Finite automaton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40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285720" y="1428736"/>
            <a:ext cx="8858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RE-&gt;NFA (</a:t>
            </a:r>
            <a:r>
              <a:rPr lang="fr-FR" sz="2400" dirty="0" err="1" smtClean="0"/>
              <a:t>Example</a:t>
            </a:r>
            <a:r>
              <a:rPr lang="fr-FR" sz="2400" dirty="0" smtClean="0"/>
              <a:t> : </a:t>
            </a:r>
            <a:r>
              <a:rPr lang="en-US" sz="2400" dirty="0" smtClean="0"/>
              <a:t>Language of words ending in </a:t>
            </a:r>
            <a:r>
              <a:rPr lang="en-US" sz="2400" dirty="0" err="1" smtClean="0"/>
              <a:t>aab</a:t>
            </a:r>
            <a:r>
              <a:rPr lang="en-US" sz="2400" dirty="0" smtClean="0"/>
              <a:t>)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endParaRPr lang="fr-FR" sz="2400" dirty="0" smtClean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928802"/>
            <a:ext cx="8304125" cy="4000528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7" name="Ellipse 16"/>
          <p:cNvSpPr/>
          <p:nvPr/>
        </p:nvSpPr>
        <p:spPr>
          <a:xfrm>
            <a:off x="1714480" y="2285992"/>
            <a:ext cx="2000264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1643042" y="3857628"/>
            <a:ext cx="2000264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  <p:sp>
        <p:nvSpPr>
          <p:cNvPr id="19" name="Ellipse 18"/>
          <p:cNvSpPr/>
          <p:nvPr/>
        </p:nvSpPr>
        <p:spPr>
          <a:xfrm>
            <a:off x="0" y="2214554"/>
            <a:ext cx="4429124" cy="37147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  <p:sp>
        <p:nvSpPr>
          <p:cNvPr id="20" name="Ellipse 19"/>
          <p:cNvSpPr/>
          <p:nvPr/>
        </p:nvSpPr>
        <p:spPr>
          <a:xfrm rot="19514993">
            <a:off x="1902363" y="3925048"/>
            <a:ext cx="5162403" cy="122418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  <p:sp>
        <p:nvSpPr>
          <p:cNvPr id="21" name="Ellipse 20"/>
          <p:cNvSpPr/>
          <p:nvPr/>
        </p:nvSpPr>
        <p:spPr>
          <a:xfrm>
            <a:off x="5357818" y="3000372"/>
            <a:ext cx="2000264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  <p:sp>
        <p:nvSpPr>
          <p:cNvPr id="22" name="Ellipse 21"/>
          <p:cNvSpPr/>
          <p:nvPr/>
        </p:nvSpPr>
        <p:spPr>
          <a:xfrm>
            <a:off x="6715140" y="2928934"/>
            <a:ext cx="2000264" cy="7143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>
                    <a:lumMod val="10000"/>
                  </a:schemeClr>
                </a:solidFill>
              </a:ln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Finite automata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FINITE STATE MACHINE (FINITE AUTOMATA)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The simplest scheme of automata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Memory less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Ellipse 15"/>
          <p:cNvSpPr/>
          <p:nvPr/>
        </p:nvSpPr>
        <p:spPr>
          <a:xfrm>
            <a:off x="3714744" y="4632457"/>
            <a:ext cx="1071570" cy="115399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Start state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sp>
        <p:nvSpPr>
          <p:cNvPr id="18" name="Flèche droite 17"/>
          <p:cNvSpPr/>
          <p:nvPr/>
        </p:nvSpPr>
        <p:spPr>
          <a:xfrm>
            <a:off x="3428992" y="5072074"/>
            <a:ext cx="428628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1" name="Connecteur en angle 30"/>
          <p:cNvCxnSpPr/>
          <p:nvPr/>
        </p:nvCxnSpPr>
        <p:spPr>
          <a:xfrm rot="16200000" flipV="1">
            <a:off x="1893075" y="3893347"/>
            <a:ext cx="714380" cy="64294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simplest</a:t>
            </a:r>
            <a:r>
              <a:rPr lang="fr-FR" sz="2400" dirty="0" smtClean="0"/>
              <a:t> </a:t>
            </a:r>
            <a:r>
              <a:rPr lang="fr-FR" sz="2400" dirty="0" err="1" smtClean="0"/>
              <a:t>scheme</a:t>
            </a:r>
            <a:r>
              <a:rPr lang="fr-FR" sz="2400" dirty="0" smtClean="0"/>
              <a:t> of </a:t>
            </a:r>
            <a:r>
              <a:rPr lang="fr-FR" sz="2400" dirty="0" err="1" smtClean="0"/>
              <a:t>automata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Memory </a:t>
            </a:r>
            <a:r>
              <a:rPr lang="fr-FR" sz="2400" dirty="0" err="1" smtClean="0"/>
              <a:t>less</a:t>
            </a:r>
            <a:r>
              <a:rPr lang="fr-FR" sz="2400" dirty="0" smtClean="0"/>
              <a:t>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sp>
        <p:nvSpPr>
          <p:cNvPr id="15" name="Ellipse 14"/>
          <p:cNvSpPr/>
          <p:nvPr/>
        </p:nvSpPr>
        <p:spPr>
          <a:xfrm>
            <a:off x="3714744" y="4632456"/>
            <a:ext cx="1071570" cy="11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State 1</a:t>
            </a:r>
            <a:endParaRPr lang="fr-FR" dirty="0"/>
          </a:p>
        </p:txBody>
      </p:sp>
      <p:cxnSp>
        <p:nvCxnSpPr>
          <p:cNvPr id="16" name="Connecteur en angle 15"/>
          <p:cNvCxnSpPr/>
          <p:nvPr/>
        </p:nvCxnSpPr>
        <p:spPr>
          <a:xfrm rot="16200000" flipV="1">
            <a:off x="2393140" y="3893347"/>
            <a:ext cx="714380" cy="64294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simplest</a:t>
            </a:r>
            <a:r>
              <a:rPr lang="fr-FR" sz="2400" dirty="0" smtClean="0"/>
              <a:t> </a:t>
            </a:r>
            <a:r>
              <a:rPr lang="fr-FR" sz="2400" dirty="0" err="1" smtClean="0"/>
              <a:t>scheme</a:t>
            </a:r>
            <a:r>
              <a:rPr lang="fr-FR" sz="2400" dirty="0" smtClean="0"/>
              <a:t> of </a:t>
            </a:r>
            <a:r>
              <a:rPr lang="fr-FR" sz="2400" dirty="0" err="1" smtClean="0"/>
              <a:t>automata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Memory </a:t>
            </a:r>
            <a:r>
              <a:rPr lang="fr-FR" sz="2400" dirty="0" err="1" smtClean="0"/>
              <a:t>less</a:t>
            </a:r>
            <a:r>
              <a:rPr lang="fr-FR" sz="2400" dirty="0" smtClean="0"/>
              <a:t>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cxnSp>
        <p:nvCxnSpPr>
          <p:cNvPr id="17" name="Connecteur en angle 16"/>
          <p:cNvCxnSpPr/>
          <p:nvPr/>
        </p:nvCxnSpPr>
        <p:spPr>
          <a:xfrm rot="16200000" flipV="1">
            <a:off x="2964645" y="3893347"/>
            <a:ext cx="714380" cy="64294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Ellipse 17"/>
          <p:cNvSpPr/>
          <p:nvPr/>
        </p:nvSpPr>
        <p:spPr>
          <a:xfrm>
            <a:off x="3714744" y="4632456"/>
            <a:ext cx="1071570" cy="11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State 2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en-US" sz="2400" smtClean="0"/>
              <a:t>The simplest scheme of </a:t>
            </a:r>
            <a:r>
              <a:rPr lang="en-US" sz="2400" smtClean="0"/>
              <a:t>automata</a:t>
            </a:r>
            <a:endParaRPr lang="en-US" sz="2400" smtClean="0"/>
          </a:p>
          <a:p>
            <a:pPr>
              <a:buFont typeface="Wingdings" pitchFamily="2" charset="2"/>
              <a:buChar char="q"/>
            </a:pPr>
            <a:r>
              <a:rPr lang="en-US" sz="2400" smtClean="0"/>
              <a:t>Memory less machine </a:t>
            </a:r>
            <a:endParaRPr lang="en-US" sz="2400" smtClean="0"/>
          </a:p>
          <a:p>
            <a:pPr>
              <a:buFont typeface="Wingdings" pitchFamily="2" charset="2"/>
              <a:buChar char="q"/>
            </a:pPr>
            <a:r>
              <a:rPr lang="en-US" sz="2400" smtClean="0"/>
              <a:t>characterized </a:t>
            </a:r>
            <a:r>
              <a:rPr lang="en-US" sz="2400" smtClean="0"/>
              <a:t>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cxnSp>
        <p:nvCxnSpPr>
          <p:cNvPr id="16" name="Connecteur en angle 15"/>
          <p:cNvCxnSpPr/>
          <p:nvPr/>
        </p:nvCxnSpPr>
        <p:spPr>
          <a:xfrm rot="16200000" flipV="1">
            <a:off x="3464711" y="3893347"/>
            <a:ext cx="714380" cy="64294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/>
        </p:nvSpPr>
        <p:spPr>
          <a:xfrm>
            <a:off x="3714744" y="4632456"/>
            <a:ext cx="1071570" cy="11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State 3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357158" y="1857364"/>
            <a:ext cx="900118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endParaRPr lang="fr-FR" sz="3200" dirty="0" smtClean="0"/>
          </a:p>
          <a:p>
            <a:endParaRPr lang="fr-FR" sz="3200" dirty="0" smtClean="0"/>
          </a:p>
          <a:p>
            <a:endParaRPr lang="fr-FR" sz="3200" dirty="0" smtClean="0"/>
          </a:p>
          <a:p>
            <a:pPr>
              <a:buFont typeface="Wingdings" pitchFamily="2" charset="2"/>
              <a:buChar char="Ø"/>
            </a:pPr>
            <a:endParaRPr lang="fr-FR" sz="3200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11429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6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Introduction   </a:t>
            </a:r>
          </a:p>
          <a:p>
            <a:pPr algn="ctr"/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Finite Automata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2ED16-F0AF-4730-A104-06A3DEE0ECAB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14282" y="1428736"/>
            <a:ext cx="89297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fr-FR" sz="2400" dirty="0" smtClean="0"/>
              <a:t>FINITE STATE AUTOMATA</a:t>
            </a:r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The </a:t>
            </a:r>
            <a:r>
              <a:rPr lang="fr-FR" sz="2400" dirty="0" err="1" smtClean="0"/>
              <a:t>simplest</a:t>
            </a:r>
            <a:r>
              <a:rPr lang="fr-FR" sz="2400" dirty="0" smtClean="0"/>
              <a:t> </a:t>
            </a:r>
            <a:r>
              <a:rPr lang="fr-FR" sz="2400" dirty="0" err="1" smtClean="0"/>
              <a:t>scheme</a:t>
            </a:r>
            <a:r>
              <a:rPr lang="fr-FR" sz="2400" dirty="0" smtClean="0"/>
              <a:t> of </a:t>
            </a:r>
            <a:r>
              <a:rPr lang="fr-FR" sz="2400" dirty="0" err="1" smtClean="0"/>
              <a:t>automata</a:t>
            </a:r>
            <a:endParaRPr lang="fr-FR" sz="2400" dirty="0" smtClean="0"/>
          </a:p>
          <a:p>
            <a:pPr>
              <a:buFont typeface="Wingdings" pitchFamily="2" charset="2"/>
              <a:buChar char="q"/>
            </a:pPr>
            <a:r>
              <a:rPr lang="fr-FR" sz="2400" dirty="0" smtClean="0"/>
              <a:t>Memory </a:t>
            </a:r>
            <a:r>
              <a:rPr lang="fr-FR" sz="2400" dirty="0" err="1" smtClean="0"/>
              <a:t>less</a:t>
            </a:r>
            <a:r>
              <a:rPr lang="fr-FR" sz="2400" dirty="0" smtClean="0"/>
              <a:t> machine 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characterized by a finite input tape.</a:t>
            </a:r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Left to right reading(scanning).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</p:txBody>
      </p:sp>
      <p:pic>
        <p:nvPicPr>
          <p:cNvPr id="4382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286124"/>
            <a:ext cx="474345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ZoneTexte 14"/>
          <p:cNvSpPr txBox="1"/>
          <p:nvPr/>
        </p:nvSpPr>
        <p:spPr>
          <a:xfrm>
            <a:off x="3357554" y="4071942"/>
            <a:ext cx="2000264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Reading </a:t>
            </a:r>
            <a:r>
              <a:rPr lang="fr-FR" dirty="0" err="1" smtClean="0"/>
              <a:t>head</a:t>
            </a:r>
            <a:endParaRPr lang="fr-FR" dirty="0"/>
          </a:p>
        </p:txBody>
      </p:sp>
      <p:cxnSp>
        <p:nvCxnSpPr>
          <p:cNvPr id="16" name="Connecteur en angle 15"/>
          <p:cNvCxnSpPr/>
          <p:nvPr/>
        </p:nvCxnSpPr>
        <p:spPr>
          <a:xfrm rot="5400000" flipH="1" flipV="1">
            <a:off x="3393273" y="4107661"/>
            <a:ext cx="785818" cy="2857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Ellipse 19"/>
          <p:cNvSpPr/>
          <p:nvPr/>
        </p:nvSpPr>
        <p:spPr>
          <a:xfrm>
            <a:off x="3714744" y="4632456"/>
            <a:ext cx="1071570" cy="11539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State 4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11960343</TotalTime>
  <Words>1358</Words>
  <Application>Microsoft Office PowerPoint</Application>
  <PresentationFormat>Affichage à l'écran (4:3)</PresentationFormat>
  <Paragraphs>739</Paragraphs>
  <Slides>40</Slides>
  <Notes>40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42" baseType="lpstr">
      <vt:lpstr>Thème Office</vt:lpstr>
      <vt:lpstr>Équation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sanad</dc:creator>
  <cp:lastModifiedBy>sanad</cp:lastModifiedBy>
  <cp:revision>1201</cp:revision>
  <dcterms:created xsi:type="dcterms:W3CDTF">2024-08-26T07:45:58Z</dcterms:created>
  <dcterms:modified xsi:type="dcterms:W3CDTF">2025-04-10T17:35:49Z</dcterms:modified>
</cp:coreProperties>
</file>