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8"/>
  </p:notesMasterIdLst>
  <p:sldIdLst>
    <p:sldId id="509" r:id="rId2"/>
    <p:sldId id="475" r:id="rId3"/>
    <p:sldId id="568" r:id="rId4"/>
    <p:sldId id="607" r:id="rId5"/>
    <p:sldId id="646" r:id="rId6"/>
    <p:sldId id="608" r:id="rId7"/>
    <p:sldId id="617" r:id="rId8"/>
    <p:sldId id="639" r:id="rId9"/>
    <p:sldId id="618" r:id="rId10"/>
    <p:sldId id="619" r:id="rId11"/>
    <p:sldId id="620" r:id="rId12"/>
    <p:sldId id="577" r:id="rId13"/>
    <p:sldId id="647" r:id="rId14"/>
    <p:sldId id="623" r:id="rId15"/>
    <p:sldId id="648" r:id="rId16"/>
    <p:sldId id="626" r:id="rId17"/>
    <p:sldId id="649" r:id="rId18"/>
    <p:sldId id="625" r:id="rId19"/>
    <p:sldId id="627" r:id="rId20"/>
    <p:sldId id="651" r:id="rId21"/>
    <p:sldId id="621" r:id="rId22"/>
    <p:sldId id="630" r:id="rId23"/>
    <p:sldId id="631" r:id="rId24"/>
    <p:sldId id="652" r:id="rId25"/>
    <p:sldId id="632" r:id="rId26"/>
    <p:sldId id="628" r:id="rId27"/>
    <p:sldId id="633" r:id="rId28"/>
    <p:sldId id="634" r:id="rId29"/>
    <p:sldId id="637" r:id="rId30"/>
    <p:sldId id="629" r:id="rId31"/>
    <p:sldId id="635" r:id="rId32"/>
    <p:sldId id="636" r:id="rId33"/>
    <p:sldId id="638" r:id="rId34"/>
    <p:sldId id="611" r:id="rId35"/>
    <p:sldId id="653" r:id="rId36"/>
    <p:sldId id="612" r:id="rId37"/>
    <p:sldId id="658" r:id="rId38"/>
    <p:sldId id="659" r:id="rId39"/>
    <p:sldId id="660" r:id="rId40"/>
    <p:sldId id="643" r:id="rId41"/>
    <p:sldId id="644" r:id="rId42"/>
    <p:sldId id="640" r:id="rId43"/>
    <p:sldId id="613" r:id="rId44"/>
    <p:sldId id="614" r:id="rId45"/>
    <p:sldId id="641" r:id="rId46"/>
    <p:sldId id="642" r:id="rId47"/>
    <p:sldId id="615" r:id="rId48"/>
    <p:sldId id="654" r:id="rId49"/>
    <p:sldId id="616" r:id="rId50"/>
    <p:sldId id="655" r:id="rId51"/>
    <p:sldId id="471" r:id="rId52"/>
    <p:sldId id="265" r:id="rId53"/>
    <p:sldId id="259" r:id="rId54"/>
    <p:sldId id="260" r:id="rId55"/>
    <p:sldId id="261" r:id="rId56"/>
    <p:sldId id="656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98CB1-864D-48A3-94CB-A38899D40912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4C23E-FC03-43B1-B877-34A507A98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02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UDDI is used to publish and discover the service.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25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Server responds with XML data.</a:t>
            </a:r>
            <a:endParaRPr lang="en-US" sz="1200" b="1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552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7EAA8-EC7C-8BF2-5573-07937B7F8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0A3B4DB-B1FC-992A-1654-B363F03231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4A4121-D78F-9BB2-AEC8-07716F5A6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Server responds with XML data.</a:t>
            </a:r>
            <a:endParaRPr lang="en-US" sz="1200" b="1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ED7B00-BD2D-CE65-CA24-F3E00BEB8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4C23E-FC03-43B1-B877-34A507A98565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887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1292">
              <a:srgbClr val="C6CEE4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26/04/2026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bin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230248" y="3246902"/>
            <a:ext cx="86370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4: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</a:rPr>
              <a:t>Web Services: Basic Concepts</a:t>
            </a:r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263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59F04-ABD0-2E03-886B-68312456F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4D47BC-7E90-8299-6A1C-018719FF1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Service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B5BEED-FB30-1611-EC85-E6125A84E100}"/>
              </a:ext>
            </a:extLst>
          </p:cNvPr>
          <p:cNvSpPr txBox="1"/>
          <p:nvPr/>
        </p:nvSpPr>
        <p:spPr>
          <a:xfrm>
            <a:off x="1828679" y="3004457"/>
            <a:ext cx="91876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Connect </a:t>
            </a:r>
            <a:r>
              <a:rPr lang="fr-FR" sz="3200" b="1" dirty="0" err="1"/>
              <a:t>different</a:t>
            </a:r>
            <a:r>
              <a:rPr lang="en-US" sz="3200" b="1" dirty="0"/>
              <a:t> systems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Reuse existing functionalities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Reduce development time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Improve automation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Support distributed applications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27929D-80F2-2CB0-191C-AE931AD03220}"/>
              </a:ext>
            </a:extLst>
          </p:cNvPr>
          <p:cNvSpPr/>
          <p:nvPr/>
        </p:nvSpPr>
        <p:spPr>
          <a:xfrm>
            <a:off x="1741714" y="1871893"/>
            <a:ext cx="7075715" cy="9148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Importance of Web Services</a:t>
            </a:r>
          </a:p>
        </p:txBody>
      </p:sp>
    </p:spTree>
    <p:extLst>
      <p:ext uri="{BB962C8B-B14F-4D97-AF65-F5344CB8AC3E}">
        <p14:creationId xmlns:p14="http://schemas.microsoft.com/office/powerpoint/2010/main" val="2331822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9F33E-801F-C873-9441-4D7CA41E2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221E90-66D6-2B4A-2290-3B49E8263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Service 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7C6166-3F8E-243A-24F3-52369CCE6595}"/>
              </a:ext>
            </a:extLst>
          </p:cNvPr>
          <p:cNvSpPr txBox="1"/>
          <p:nvPr/>
        </p:nvSpPr>
        <p:spPr>
          <a:xfrm>
            <a:off x="2372965" y="3046914"/>
            <a:ext cx="878489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/>
              <a:t>Online payment systems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/>
              <a:t>Google Maps API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/>
              <a:t>Weather APIs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b="1" dirty="0"/>
              <a:t>Chatbot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B792609-E8CA-A94B-43BE-A86FF16180C7}"/>
              </a:ext>
            </a:extLst>
          </p:cNvPr>
          <p:cNvSpPr/>
          <p:nvPr/>
        </p:nvSpPr>
        <p:spPr>
          <a:xfrm>
            <a:off x="1643622" y="1865185"/>
            <a:ext cx="7075715" cy="9148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/>
              <a:t>Real Examples:</a:t>
            </a:r>
          </a:p>
        </p:txBody>
      </p:sp>
    </p:spTree>
    <p:extLst>
      <p:ext uri="{BB962C8B-B14F-4D97-AF65-F5344CB8AC3E}">
        <p14:creationId xmlns:p14="http://schemas.microsoft.com/office/powerpoint/2010/main" val="3950489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B3761-556D-D1F8-9530-DAE93D6AF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2A6A20-DA73-C4F1-CF49-B75FD4365683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Service-</a:t>
            </a:r>
            <a:r>
              <a:rPr lang="fr-FR" sz="4000" b="1" dirty="0" err="1"/>
              <a:t>Oriented</a:t>
            </a:r>
            <a:r>
              <a:rPr lang="fr-FR" sz="4000" b="1" dirty="0"/>
              <a:t> Architecture (SOA)</a:t>
            </a:r>
          </a:p>
        </p:txBody>
      </p:sp>
    </p:spTree>
    <p:extLst>
      <p:ext uri="{BB962C8B-B14F-4D97-AF65-F5344CB8AC3E}">
        <p14:creationId xmlns:p14="http://schemas.microsoft.com/office/powerpoint/2010/main" val="117834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0ECC1-59EF-335B-15C3-811CF229E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8176CF7-9480-5AFA-25ED-993332967418}"/>
              </a:ext>
            </a:extLst>
          </p:cNvPr>
          <p:cNvSpPr txBox="1"/>
          <p:nvPr/>
        </p:nvSpPr>
        <p:spPr>
          <a:xfrm>
            <a:off x="1926650" y="2711453"/>
            <a:ext cx="1096203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u="sng" dirty="0">
              <a:solidFill>
                <a:srgbClr val="FF0000"/>
              </a:solidFill>
            </a:endParaRPr>
          </a:p>
          <a:p>
            <a:r>
              <a:rPr lang="en-US" sz="2800" b="1" dirty="0"/>
              <a:t>Main Idea:</a:t>
            </a:r>
          </a:p>
          <a:p>
            <a:r>
              <a:rPr lang="en-US" sz="2800" b="1" dirty="0"/>
              <a:t>Each service performs a specific business function.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7679C43-98DC-0F95-8EC6-B4EB15984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9777" y="1562553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SOA : </a:t>
            </a:r>
            <a:r>
              <a:rPr lang="fr-FR" sz="2800" b="1" dirty="0"/>
              <a:t>Service-</a:t>
            </a:r>
            <a:r>
              <a:rPr lang="fr-FR" sz="2800" b="1" dirty="0" err="1"/>
              <a:t>Oriented</a:t>
            </a:r>
            <a:r>
              <a:rPr lang="fr-FR" sz="2800" b="1" dirty="0"/>
              <a:t> Architecture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222515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ECD5E-3904-B00C-801D-5CF249C02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A73F3D0-FB2D-34F9-865C-42DAB4E2F80B}"/>
              </a:ext>
            </a:extLst>
          </p:cNvPr>
          <p:cNvSpPr txBox="1"/>
          <p:nvPr/>
        </p:nvSpPr>
        <p:spPr>
          <a:xfrm>
            <a:off x="1458563" y="2831197"/>
            <a:ext cx="9057036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/>
              <a:t>SOA is a software design approach where applications are built using independent services communicating through a network.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b="1" u="sng" dirty="0">
              <a:solidFill>
                <a:srgbClr val="FF0000"/>
              </a:solidFill>
            </a:endParaRPr>
          </a:p>
          <a:p>
            <a:pPr algn="just"/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0E6A9FF-FE86-97C5-F485-9A1D4C6E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006" y="1399268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SOA : </a:t>
            </a:r>
            <a:r>
              <a:rPr lang="fr-FR" sz="2800" b="1" dirty="0"/>
              <a:t>Service-</a:t>
            </a:r>
            <a:r>
              <a:rPr lang="fr-FR" sz="2800" b="1" dirty="0" err="1"/>
              <a:t>Oriented</a:t>
            </a:r>
            <a:r>
              <a:rPr lang="fr-FR" sz="2800" b="1" dirty="0"/>
              <a:t> Architecture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7369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74275-66C9-5B2A-9800-5B45EE622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31CD856-5657-E40E-1273-F73D8363E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Components of SOA</a:t>
            </a:r>
            <a:endParaRPr lang="en-US" sz="2800" b="1" dirty="0"/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E3E81524-A540-CAEF-5257-CAD970C3CB70}"/>
              </a:ext>
            </a:extLst>
          </p:cNvPr>
          <p:cNvSpPr txBox="1">
            <a:spLocks/>
          </p:cNvSpPr>
          <p:nvPr/>
        </p:nvSpPr>
        <p:spPr>
          <a:xfrm>
            <a:off x="1837537" y="4525625"/>
            <a:ext cx="3303549" cy="104933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Service Registry</a:t>
            </a: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175CF230-AD0A-1C69-8A31-A0C566263D1B}"/>
              </a:ext>
            </a:extLst>
          </p:cNvPr>
          <p:cNvSpPr txBox="1">
            <a:spLocks/>
          </p:cNvSpPr>
          <p:nvPr/>
        </p:nvSpPr>
        <p:spPr>
          <a:xfrm>
            <a:off x="1837537" y="3342827"/>
            <a:ext cx="3303549" cy="104933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Service Consumer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36A02B8D-D405-EA4D-4014-0ED0AFF14955}"/>
              </a:ext>
            </a:extLst>
          </p:cNvPr>
          <p:cNvSpPr txBox="1">
            <a:spLocks/>
          </p:cNvSpPr>
          <p:nvPr/>
        </p:nvSpPr>
        <p:spPr>
          <a:xfrm>
            <a:off x="1837537" y="2174307"/>
            <a:ext cx="3303549" cy="104933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Service Provider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C832E5EC-E23D-CC89-3077-E934791084FD}"/>
              </a:ext>
            </a:extLst>
          </p:cNvPr>
          <p:cNvSpPr txBox="1">
            <a:spLocks/>
          </p:cNvSpPr>
          <p:nvPr/>
        </p:nvSpPr>
        <p:spPr>
          <a:xfrm>
            <a:off x="5213183" y="4525625"/>
            <a:ext cx="6695789" cy="10493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Stores service descriptions for discovery</a:t>
            </a:r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2ADB9566-B753-0A24-2D89-02DCA4697C6C}"/>
              </a:ext>
            </a:extLst>
          </p:cNvPr>
          <p:cNvSpPr txBox="1">
            <a:spLocks/>
          </p:cNvSpPr>
          <p:nvPr/>
        </p:nvSpPr>
        <p:spPr>
          <a:xfrm>
            <a:off x="5213183" y="3349966"/>
            <a:ext cx="6695789" cy="10493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Uses the service</a:t>
            </a:r>
          </a:p>
        </p:txBody>
      </p:sp>
      <p:sp>
        <p:nvSpPr>
          <p:cNvPr id="9" name="Titre 2">
            <a:extLst>
              <a:ext uri="{FF2B5EF4-FFF2-40B4-BE49-F238E27FC236}">
                <a16:creationId xmlns:a16="http://schemas.microsoft.com/office/drawing/2014/main" id="{5E757C90-EC23-E335-8150-89F7C4D078B9}"/>
              </a:ext>
            </a:extLst>
          </p:cNvPr>
          <p:cNvSpPr txBox="1">
            <a:spLocks/>
          </p:cNvSpPr>
          <p:nvPr/>
        </p:nvSpPr>
        <p:spPr>
          <a:xfrm>
            <a:off x="5213183" y="2167168"/>
            <a:ext cx="6695789" cy="10493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Creates and publishes the service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16CBC5D-2980-B299-1A48-4588DEE6F9C8}"/>
              </a:ext>
            </a:extLst>
          </p:cNvPr>
          <p:cNvSpPr/>
          <p:nvPr/>
        </p:nvSpPr>
        <p:spPr>
          <a:xfrm>
            <a:off x="692323" y="2234637"/>
            <a:ext cx="997177" cy="9144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1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70C09D-F4B8-7AD0-5CB0-6B2045B10151}"/>
              </a:ext>
            </a:extLst>
          </p:cNvPr>
          <p:cNvSpPr/>
          <p:nvPr/>
        </p:nvSpPr>
        <p:spPr>
          <a:xfrm>
            <a:off x="692322" y="3417435"/>
            <a:ext cx="997177" cy="9144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2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1EBA2D-B7A9-0B7B-5519-ED644F4027EF}"/>
              </a:ext>
            </a:extLst>
          </p:cNvPr>
          <p:cNvSpPr/>
          <p:nvPr/>
        </p:nvSpPr>
        <p:spPr>
          <a:xfrm>
            <a:off x="729087" y="4593094"/>
            <a:ext cx="997177" cy="9144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01681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7EEC1-82F5-4C82-094F-853BF3073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D8EEF12-BF1E-74D8-F328-636BD0A92AF1}"/>
              </a:ext>
            </a:extLst>
          </p:cNvPr>
          <p:cNvSpPr txBox="1"/>
          <p:nvPr/>
        </p:nvSpPr>
        <p:spPr>
          <a:xfrm>
            <a:off x="827193" y="2065357"/>
            <a:ext cx="109620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Standard Architecture :</a:t>
            </a:r>
          </a:p>
          <a:p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Provider</a:t>
            </a:r>
            <a:r>
              <a:rPr lang="en-US" sz="2800" b="1" dirty="0"/>
              <a:t> hosts the service.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Requester</a:t>
            </a:r>
            <a:r>
              <a:rPr lang="en-US" sz="2800" b="1" dirty="0"/>
              <a:t> (consumer) calls the service.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Registry</a:t>
            </a:r>
            <a:r>
              <a:rPr lang="en-US" sz="2800" b="1" dirty="0"/>
              <a:t> stores service metadata. </a:t>
            </a:r>
          </a:p>
          <a:p>
            <a:endParaRPr lang="en-US" sz="2800" b="1" dirty="0"/>
          </a:p>
          <a:p>
            <a:endParaRPr lang="en-US" sz="2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C67B11C-962F-658A-C114-888897CD9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Web Service Architecture</a:t>
            </a:r>
          </a:p>
        </p:txBody>
      </p:sp>
    </p:spTree>
    <p:extLst>
      <p:ext uri="{BB962C8B-B14F-4D97-AF65-F5344CB8AC3E}">
        <p14:creationId xmlns:p14="http://schemas.microsoft.com/office/powerpoint/2010/main" val="874681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39D59-C2BE-9C92-9CFF-3D1D2071D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BB34EBB-6EFF-0C59-DCA2-BA492282539E}"/>
              </a:ext>
            </a:extLst>
          </p:cNvPr>
          <p:cNvSpPr txBox="1"/>
          <p:nvPr/>
        </p:nvSpPr>
        <p:spPr>
          <a:xfrm>
            <a:off x="827193" y="1782328"/>
            <a:ext cx="10962036" cy="4317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Operations: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Publish </a:t>
            </a:r>
            <a:r>
              <a:rPr lang="en-US" sz="2800" b="1" dirty="0"/>
              <a:t>The service provider publishes the web service description in a service registry </a:t>
            </a:r>
            <a:endParaRPr lang="en-US" sz="2800" b="1" dirty="0">
              <a:solidFill>
                <a:srgbClr val="00B050"/>
              </a:solidFill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Find </a:t>
            </a:r>
            <a:r>
              <a:rPr lang="en-US" sz="2800" b="1" dirty="0"/>
              <a:t>The service requester (client) searches the registry to find a suitable web service.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Bind </a:t>
            </a:r>
            <a:r>
              <a:rPr lang="en-US" sz="2800" b="1" dirty="0"/>
              <a:t>After finding the service, the client binds to it and starts communication.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31B8B0F-4285-5403-0EDE-B5036C91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463096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Web Service Architecture</a:t>
            </a:r>
          </a:p>
        </p:txBody>
      </p:sp>
    </p:spTree>
    <p:extLst>
      <p:ext uri="{BB962C8B-B14F-4D97-AF65-F5344CB8AC3E}">
        <p14:creationId xmlns:p14="http://schemas.microsoft.com/office/powerpoint/2010/main" val="53494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46FBF-B32D-7A21-2B65-05ED6E14F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99C4AA8-8B3F-AEAD-C1CB-980B732B6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dirty="0"/>
              <a:t>Components of SOA</a:t>
            </a:r>
            <a:endParaRPr lang="en-US" sz="28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F256E4-1302-D078-66BC-0F5DBC06C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96" y="2400299"/>
            <a:ext cx="6312711" cy="2890157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B1846AA3-0E85-4990-1850-A275949ACEEC}"/>
              </a:ext>
            </a:extLst>
          </p:cNvPr>
          <p:cNvSpPr txBox="1">
            <a:spLocks/>
          </p:cNvSpPr>
          <p:nvPr/>
        </p:nvSpPr>
        <p:spPr>
          <a:xfrm>
            <a:off x="7432794" y="4359727"/>
            <a:ext cx="1830949" cy="82334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Service Provider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73A700B5-A271-A53F-5522-E52ED91B9FD3}"/>
              </a:ext>
            </a:extLst>
          </p:cNvPr>
          <p:cNvSpPr txBox="1">
            <a:spLocks/>
          </p:cNvSpPr>
          <p:nvPr/>
        </p:nvSpPr>
        <p:spPr>
          <a:xfrm>
            <a:off x="3256311" y="4392385"/>
            <a:ext cx="1991390" cy="82334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Service Consumer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2846CF85-A947-2583-7233-B04099A21BD7}"/>
              </a:ext>
            </a:extLst>
          </p:cNvPr>
          <p:cNvSpPr txBox="1">
            <a:spLocks/>
          </p:cNvSpPr>
          <p:nvPr/>
        </p:nvSpPr>
        <p:spPr>
          <a:xfrm>
            <a:off x="5201224" y="2443843"/>
            <a:ext cx="1809177" cy="82334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Service Registry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21D262-0A33-446B-313B-63014286DA7D}"/>
              </a:ext>
            </a:extLst>
          </p:cNvPr>
          <p:cNvSpPr/>
          <p:nvPr/>
        </p:nvSpPr>
        <p:spPr>
          <a:xfrm>
            <a:off x="7217229" y="3267191"/>
            <a:ext cx="1284514" cy="40129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Publish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C07E73-A51E-FD00-9D5E-D5AE3EE237C3}"/>
              </a:ext>
            </a:extLst>
          </p:cNvPr>
          <p:cNvSpPr/>
          <p:nvPr/>
        </p:nvSpPr>
        <p:spPr>
          <a:xfrm>
            <a:off x="3916710" y="3223647"/>
            <a:ext cx="1284514" cy="40129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Find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65E6A5-2918-26F0-13DD-24776455951A}"/>
              </a:ext>
            </a:extLst>
          </p:cNvPr>
          <p:cNvSpPr/>
          <p:nvPr/>
        </p:nvSpPr>
        <p:spPr>
          <a:xfrm>
            <a:off x="5302130" y="4312955"/>
            <a:ext cx="1931999" cy="40129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/>
              <a:t>Bind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393013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8B507-2F4B-E8F0-E08E-8A09C206B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A76ADF8-37EC-E4DC-C33B-52BB28D62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Type of web services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38EF55-2A61-C4D8-4991-58AC429DB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314" y="2013857"/>
            <a:ext cx="6734629" cy="370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76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0CFD-C830-EC5F-A482-AAF6A87D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80AED8D-273C-210F-BF80-9AB5BBBD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285" y="1151153"/>
            <a:ext cx="7952036" cy="397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8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59320-2D23-5F34-F985-C34D9EDA3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">
            <a:extLst>
              <a:ext uri="{FF2B5EF4-FFF2-40B4-BE49-F238E27FC236}">
                <a16:creationId xmlns:a16="http://schemas.microsoft.com/office/drawing/2014/main" id="{9046DB6B-7D4C-73F0-39AE-6143744BCBDF}"/>
              </a:ext>
            </a:extLst>
          </p:cNvPr>
          <p:cNvSpPr txBox="1">
            <a:spLocks/>
          </p:cNvSpPr>
          <p:nvPr/>
        </p:nvSpPr>
        <p:spPr>
          <a:xfrm>
            <a:off x="1541463" y="887640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/>
              <a:t>Type of web services</a:t>
            </a:r>
            <a:endParaRPr lang="en-US" sz="2800" b="1" dirty="0"/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7EDD5E87-4D4D-2DC0-4C41-3A701F916FD4}"/>
              </a:ext>
            </a:extLst>
          </p:cNvPr>
          <p:cNvSpPr txBox="1">
            <a:spLocks/>
          </p:cNvSpPr>
          <p:nvPr/>
        </p:nvSpPr>
        <p:spPr>
          <a:xfrm>
            <a:off x="1685138" y="2180547"/>
            <a:ext cx="3303549" cy="364331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/>
              <a:t>SOAP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06F91B-8CD7-F5C6-9FE3-6550976322CF}"/>
              </a:ext>
            </a:extLst>
          </p:cNvPr>
          <p:cNvSpPr txBox="1">
            <a:spLocks/>
          </p:cNvSpPr>
          <p:nvPr/>
        </p:nvSpPr>
        <p:spPr>
          <a:xfrm>
            <a:off x="2174995" y="3299284"/>
            <a:ext cx="2505863" cy="104933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/>
              <a:t>WSDL</a:t>
            </a:r>
          </a:p>
        </p:txBody>
      </p:sp>
      <p:sp>
        <p:nvSpPr>
          <p:cNvPr id="2" name="Titre 2">
            <a:extLst>
              <a:ext uri="{FF2B5EF4-FFF2-40B4-BE49-F238E27FC236}">
                <a16:creationId xmlns:a16="http://schemas.microsoft.com/office/drawing/2014/main" id="{8AADD21E-EBF4-CBE2-9A2E-1E423CAA5586}"/>
              </a:ext>
            </a:extLst>
          </p:cNvPr>
          <p:cNvSpPr txBox="1">
            <a:spLocks/>
          </p:cNvSpPr>
          <p:nvPr/>
        </p:nvSpPr>
        <p:spPr>
          <a:xfrm>
            <a:off x="2174995" y="4482082"/>
            <a:ext cx="2505863" cy="104933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/>
              <a:t>UDDI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D9E81CA5-219D-85A6-3B57-F3E8DE3C115A}"/>
              </a:ext>
            </a:extLst>
          </p:cNvPr>
          <p:cNvSpPr txBox="1">
            <a:spLocks/>
          </p:cNvSpPr>
          <p:nvPr/>
        </p:nvSpPr>
        <p:spPr>
          <a:xfrm>
            <a:off x="6757000" y="2180547"/>
            <a:ext cx="3303549" cy="364331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5400" b="1" dirty="0"/>
              <a:t>REST</a:t>
            </a:r>
            <a:endParaRPr lang="en-US" sz="44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47613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F1744-1ABE-BB6A-447F-D1B12ED4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50243F-ECF2-67A5-B3A2-2426E95DA934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SOAP : Simple Object Access Protocol 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733943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FA63A-036F-E352-9C2C-5206DCD62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889CAFD-C7B4-448D-0225-C023D4482C6C}"/>
              </a:ext>
            </a:extLst>
          </p:cNvPr>
          <p:cNvSpPr txBox="1"/>
          <p:nvPr/>
        </p:nvSpPr>
        <p:spPr>
          <a:xfrm>
            <a:off x="914279" y="2829275"/>
            <a:ext cx="80120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SOAP is a protocol used to exchange structured information in XML format.</a:t>
            </a:r>
            <a:endParaRPr lang="en-US" sz="2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A0A5EAE-0484-B001-24E4-DBF187643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1268638"/>
            <a:ext cx="7624308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SOAP: Simple Object Access Protocol 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626AF555-A02A-BD92-AAE8-0B86CE4A0E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29400" y="4684260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1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48148E-6 L 1.11022E-1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121C1-2514-8622-D65B-1B7077611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3494014-C675-7BB8-DE8A-B0817EA527C9}"/>
              </a:ext>
            </a:extLst>
          </p:cNvPr>
          <p:cNvSpPr txBox="1"/>
          <p:nvPr/>
        </p:nvSpPr>
        <p:spPr>
          <a:xfrm>
            <a:off x="3069650" y="2185100"/>
            <a:ext cx="109620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XML based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Platform independent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Secure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Standardized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186D0D2-AB47-E782-B8EE-2FBC362A0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7624308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SOAP Features:</a:t>
            </a:r>
          </a:p>
        </p:txBody>
      </p:sp>
    </p:spTree>
    <p:extLst>
      <p:ext uri="{BB962C8B-B14F-4D97-AF65-F5344CB8AC3E}">
        <p14:creationId xmlns:p14="http://schemas.microsoft.com/office/powerpoint/2010/main" val="1087581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48AE7-EB82-445B-CADF-0923ECD93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BB4FA747-67ED-0399-9DFF-8977EB0CBBD2}"/>
              </a:ext>
            </a:extLst>
          </p:cNvPr>
          <p:cNvSpPr txBox="1"/>
          <p:nvPr/>
        </p:nvSpPr>
        <p:spPr>
          <a:xfrm>
            <a:off x="3189393" y="2468129"/>
            <a:ext cx="1096203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Envelope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Header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Body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A89C221-A634-C487-8B86-B1115E1E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7624308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SOAP Message Structure:</a:t>
            </a:r>
          </a:p>
        </p:txBody>
      </p:sp>
    </p:spTree>
    <p:extLst>
      <p:ext uri="{BB962C8B-B14F-4D97-AF65-F5344CB8AC3E}">
        <p14:creationId xmlns:p14="http://schemas.microsoft.com/office/powerpoint/2010/main" val="1174556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51BE5-02EF-7B1E-7805-E036D89A2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3067D391-56F4-C8B8-0500-10CE83289BB9}"/>
              </a:ext>
            </a:extLst>
          </p:cNvPr>
          <p:cNvSpPr txBox="1"/>
          <p:nvPr/>
        </p:nvSpPr>
        <p:spPr>
          <a:xfrm>
            <a:off x="2879549" y="2489900"/>
            <a:ext cx="6442871" cy="31085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&lt;</a:t>
            </a:r>
            <a:r>
              <a:rPr lang="en-US" sz="2800" b="1" dirty="0" err="1"/>
              <a:t>soap:Envelope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   &lt;</a:t>
            </a:r>
            <a:r>
              <a:rPr lang="en-US" sz="2800" b="1" dirty="0" err="1"/>
              <a:t>soap:Body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      &lt;</a:t>
            </a:r>
            <a:r>
              <a:rPr lang="en-US" sz="2800" b="1" dirty="0" err="1"/>
              <a:t>getPrice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         &lt;item&gt;Laptop&lt;/item&gt;</a:t>
            </a:r>
          </a:p>
          <a:p>
            <a:r>
              <a:rPr lang="en-US" sz="2800" b="1" dirty="0"/>
              <a:t>      &lt;/</a:t>
            </a:r>
            <a:r>
              <a:rPr lang="en-US" sz="2800" b="1" dirty="0" err="1"/>
              <a:t>getPrice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   &lt;/</a:t>
            </a:r>
            <a:r>
              <a:rPr lang="en-US" sz="2800" b="1" dirty="0" err="1"/>
              <a:t>soap:Body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&lt;/</a:t>
            </a:r>
            <a:r>
              <a:rPr lang="en-US" sz="2800" b="1" dirty="0" err="1"/>
              <a:t>soap:Envelope</a:t>
            </a:r>
            <a:r>
              <a:rPr lang="en-US" sz="2800" b="1" dirty="0"/>
              <a:t>&gt;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A9DB87C-7260-6D8F-2E61-3EA527B0C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7624308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Example: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581C19-25CE-041B-07A4-78712EDEF696}"/>
              </a:ext>
            </a:extLst>
          </p:cNvPr>
          <p:cNvSpPr/>
          <p:nvPr/>
        </p:nvSpPr>
        <p:spPr>
          <a:xfrm>
            <a:off x="7548049" y="2489900"/>
            <a:ext cx="1774371" cy="6531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XML</a:t>
            </a:r>
          </a:p>
        </p:txBody>
      </p:sp>
    </p:spTree>
    <p:extLst>
      <p:ext uri="{BB962C8B-B14F-4D97-AF65-F5344CB8AC3E}">
        <p14:creationId xmlns:p14="http://schemas.microsoft.com/office/powerpoint/2010/main" val="2240590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A6E65-8FD1-E3FC-E37B-0E1B2F8F7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653F8C-A9BC-5241-DC7C-36329703AB6D}"/>
              </a:ext>
            </a:extLst>
          </p:cNvPr>
          <p:cNvSpPr/>
          <p:nvPr/>
        </p:nvSpPr>
        <p:spPr>
          <a:xfrm>
            <a:off x="506185" y="2471058"/>
            <a:ext cx="11179629" cy="15022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WSDL : </a:t>
            </a:r>
            <a:r>
              <a:rPr lang="en-US" sz="4000" b="1" dirty="0"/>
              <a:t>Web Services Description Language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3577808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A5367-4FF4-BD8A-EBD0-C3A24CC8F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7756D56-AFA9-B8DE-1626-912CAE85D822}"/>
              </a:ext>
            </a:extLst>
          </p:cNvPr>
          <p:cNvSpPr txBox="1"/>
          <p:nvPr/>
        </p:nvSpPr>
        <p:spPr>
          <a:xfrm>
            <a:off x="1850450" y="2065357"/>
            <a:ext cx="8055550" cy="324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WSDL is an XML document describing:</a:t>
            </a:r>
          </a:p>
          <a:p>
            <a:pPr marL="2743200" lvl="5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Service name </a:t>
            </a:r>
          </a:p>
          <a:p>
            <a:pPr marL="2743200" lvl="5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Methods Parameters </a:t>
            </a:r>
          </a:p>
          <a:p>
            <a:pPr marL="2743200" lvl="5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Return values </a:t>
            </a:r>
          </a:p>
          <a:p>
            <a:pPr marL="2743200" lvl="5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Service location</a:t>
            </a:r>
            <a:endParaRPr lang="en-US" sz="2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7E35FE3-8A91-B03E-A7AF-C571F612A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8331880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WSDL: Web Services Description Language</a:t>
            </a:r>
          </a:p>
        </p:txBody>
      </p:sp>
    </p:spTree>
    <p:extLst>
      <p:ext uri="{BB962C8B-B14F-4D97-AF65-F5344CB8AC3E}">
        <p14:creationId xmlns:p14="http://schemas.microsoft.com/office/powerpoint/2010/main" val="1063608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14903-A995-32E5-D7D8-431A25CA9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2C7E0F7-D517-A759-1A94-F49E36471EA4}"/>
              </a:ext>
            </a:extLst>
          </p:cNvPr>
          <p:cNvSpPr txBox="1"/>
          <p:nvPr/>
        </p:nvSpPr>
        <p:spPr>
          <a:xfrm>
            <a:off x="1541463" y="2592059"/>
            <a:ext cx="109620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 </a:t>
            </a:r>
          </a:p>
          <a:p>
            <a:endParaRPr lang="en-US" sz="2800" b="1" dirty="0"/>
          </a:p>
          <a:p>
            <a:r>
              <a:rPr lang="en-US" sz="2800" b="1" dirty="0"/>
              <a:t>Allows clients to understand how to use the service.</a:t>
            </a:r>
            <a:endParaRPr lang="en-US" sz="2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276B11E-5EFF-14FB-24F4-775A55CAE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8331880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WSDL: Web Services Description Language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803DBDA-5D54-D76B-E7AB-DF6A188E0531}"/>
              </a:ext>
            </a:extLst>
          </p:cNvPr>
          <p:cNvSpPr/>
          <p:nvPr/>
        </p:nvSpPr>
        <p:spPr>
          <a:xfrm>
            <a:off x="925166" y="2120685"/>
            <a:ext cx="3059006" cy="9148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Purpose</a:t>
            </a:r>
          </a:p>
        </p:txBody>
      </p:sp>
    </p:spTree>
    <p:extLst>
      <p:ext uri="{BB962C8B-B14F-4D97-AF65-F5344CB8AC3E}">
        <p14:creationId xmlns:p14="http://schemas.microsoft.com/office/powerpoint/2010/main" val="1624107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69BC-A568-ED31-4EDE-25F721D16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50ADE97-E4A6-9DE7-F761-8540DD957CA8}"/>
              </a:ext>
            </a:extLst>
          </p:cNvPr>
          <p:cNvSpPr txBox="1"/>
          <p:nvPr/>
        </p:nvSpPr>
        <p:spPr>
          <a:xfrm>
            <a:off x="195943" y="1052986"/>
            <a:ext cx="11593286" cy="51244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/>
              <a:t>&lt;definitions name="</a:t>
            </a:r>
            <a:r>
              <a:rPr lang="en-US" sz="2000" b="1" dirty="0" err="1"/>
              <a:t>LaptopService</a:t>
            </a:r>
            <a:r>
              <a:rPr lang="en-US" sz="2000" b="1" dirty="0"/>
              <a:t>" </a:t>
            </a:r>
            <a:r>
              <a:rPr lang="en-US" sz="2000" b="1" dirty="0" err="1"/>
              <a:t>targetNamespace</a:t>
            </a:r>
            <a:r>
              <a:rPr lang="en-US" sz="2000" b="1" dirty="0"/>
              <a:t>="http://example.com/laptop"</a:t>
            </a:r>
          </a:p>
          <a:p>
            <a:r>
              <a:rPr lang="en-US" sz="2000" b="1" dirty="0"/>
              <a:t> </a:t>
            </a:r>
            <a:r>
              <a:rPr lang="en-US" sz="2000" b="1" dirty="0" err="1"/>
              <a:t>xmlns</a:t>
            </a:r>
            <a:r>
              <a:rPr lang="en-US" sz="2000" b="1" dirty="0"/>
              <a:t>="http://schemas.xmlsoap.org/</a:t>
            </a:r>
            <a:r>
              <a:rPr lang="en-US" sz="2000" b="1" dirty="0" err="1"/>
              <a:t>wsdl</a:t>
            </a:r>
            <a:r>
              <a:rPr lang="en-US" sz="2000" b="1" dirty="0"/>
              <a:t>/"&gt;</a:t>
            </a:r>
          </a:p>
          <a:p>
            <a:endParaRPr lang="en-US" sz="600" b="1" dirty="0"/>
          </a:p>
          <a:p>
            <a:r>
              <a:rPr lang="en-US" sz="2000" b="1" dirty="0">
                <a:solidFill>
                  <a:srgbClr val="0070C0"/>
                </a:solidFill>
              </a:rPr>
              <a:t> &lt;message name="</a:t>
            </a:r>
            <a:r>
              <a:rPr lang="en-US" sz="2000" b="1" dirty="0" err="1">
                <a:solidFill>
                  <a:srgbClr val="0070C0"/>
                </a:solidFill>
              </a:rPr>
              <a:t>GetPriceRequest</a:t>
            </a:r>
            <a:r>
              <a:rPr lang="en-US" sz="2000" b="1" dirty="0">
                <a:solidFill>
                  <a:srgbClr val="0070C0"/>
                </a:solidFill>
              </a:rPr>
              <a:t>"&gt;</a:t>
            </a:r>
          </a:p>
          <a:p>
            <a:r>
              <a:rPr lang="en-US" sz="2000" b="1" dirty="0">
                <a:solidFill>
                  <a:srgbClr val="0070C0"/>
                </a:solidFill>
              </a:rPr>
              <a:t>   &lt;part name="</a:t>
            </a:r>
            <a:r>
              <a:rPr lang="en-US" sz="2000" b="1" dirty="0" err="1">
                <a:solidFill>
                  <a:srgbClr val="0070C0"/>
                </a:solidFill>
              </a:rPr>
              <a:t>LaptopName</a:t>
            </a:r>
            <a:r>
              <a:rPr lang="en-US" sz="2000" b="1" dirty="0">
                <a:solidFill>
                  <a:srgbClr val="0070C0"/>
                </a:solidFill>
              </a:rPr>
              <a:t>" type="</a:t>
            </a:r>
            <a:r>
              <a:rPr lang="en-US" sz="2000" b="1" dirty="0" err="1">
                <a:solidFill>
                  <a:srgbClr val="0070C0"/>
                </a:solidFill>
              </a:rPr>
              <a:t>xsd:string</a:t>
            </a:r>
            <a:r>
              <a:rPr lang="en-US" sz="2000" b="1" dirty="0">
                <a:solidFill>
                  <a:srgbClr val="0070C0"/>
                </a:solidFill>
              </a:rPr>
              <a:t>"/&gt;</a:t>
            </a:r>
          </a:p>
          <a:p>
            <a:r>
              <a:rPr lang="en-US" sz="2000" b="1" dirty="0">
                <a:solidFill>
                  <a:srgbClr val="0070C0"/>
                </a:solidFill>
              </a:rPr>
              <a:t> &lt;/message&gt;</a:t>
            </a:r>
          </a:p>
          <a:p>
            <a:endParaRPr lang="en-US" sz="500" b="1" dirty="0"/>
          </a:p>
          <a:p>
            <a:r>
              <a:rPr lang="en-US" sz="2000" b="1" dirty="0"/>
              <a:t> </a:t>
            </a:r>
            <a:r>
              <a:rPr lang="en-US" sz="2000" b="1" dirty="0">
                <a:solidFill>
                  <a:srgbClr val="002060"/>
                </a:solidFill>
              </a:rPr>
              <a:t>&lt;message name="</a:t>
            </a:r>
            <a:r>
              <a:rPr lang="en-US" sz="2000" b="1" dirty="0" err="1">
                <a:solidFill>
                  <a:srgbClr val="002060"/>
                </a:solidFill>
              </a:rPr>
              <a:t>GetPriceResponse</a:t>
            </a:r>
            <a:r>
              <a:rPr lang="en-US" sz="2000" b="1" dirty="0">
                <a:solidFill>
                  <a:srgbClr val="002060"/>
                </a:solidFill>
              </a:rPr>
              <a:t>"&gt;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   &lt;part name="Price" type="</a:t>
            </a:r>
            <a:r>
              <a:rPr lang="en-US" sz="2000" b="1" dirty="0" err="1">
                <a:solidFill>
                  <a:srgbClr val="002060"/>
                </a:solidFill>
              </a:rPr>
              <a:t>xsd:float</a:t>
            </a:r>
            <a:r>
              <a:rPr lang="en-US" sz="2000" b="1" dirty="0">
                <a:solidFill>
                  <a:srgbClr val="002060"/>
                </a:solidFill>
              </a:rPr>
              <a:t>"/&gt;</a:t>
            </a:r>
          </a:p>
          <a:p>
            <a:r>
              <a:rPr lang="en-US" sz="2000" b="1" dirty="0">
                <a:solidFill>
                  <a:srgbClr val="002060"/>
                </a:solidFill>
              </a:rPr>
              <a:t> &lt;/message&gt;</a:t>
            </a:r>
          </a:p>
          <a:p>
            <a:endParaRPr lang="en-US" sz="500" b="1" dirty="0"/>
          </a:p>
          <a:p>
            <a:r>
              <a:rPr lang="en-US" sz="2000" b="1" dirty="0"/>
              <a:t> &lt;</a:t>
            </a:r>
            <a:r>
              <a:rPr lang="en-US" sz="2000" b="1" dirty="0" err="1"/>
              <a:t>portType</a:t>
            </a:r>
            <a:r>
              <a:rPr lang="en-US" sz="2000" b="1" dirty="0"/>
              <a:t> name="</a:t>
            </a:r>
            <a:r>
              <a:rPr lang="en-US" sz="2000" b="1" dirty="0" err="1"/>
              <a:t>LaptopPortType</a:t>
            </a:r>
            <a:r>
              <a:rPr lang="en-US" sz="2000" b="1" dirty="0"/>
              <a:t>"&gt;</a:t>
            </a:r>
          </a:p>
          <a:p>
            <a:r>
              <a:rPr lang="en-US" sz="2000" b="1" dirty="0"/>
              <a:t>   &lt;operation name="</a:t>
            </a:r>
            <a:r>
              <a:rPr lang="en-US" sz="2000" b="1" dirty="0" err="1"/>
              <a:t>GetPrice</a:t>
            </a:r>
            <a:r>
              <a:rPr lang="en-US" sz="2000" b="1" dirty="0"/>
              <a:t>"&gt;</a:t>
            </a:r>
          </a:p>
          <a:p>
            <a:r>
              <a:rPr lang="en-US" sz="2000" b="1" dirty="0"/>
              <a:t>      &lt;input message="</a:t>
            </a:r>
            <a:r>
              <a:rPr lang="en-US" sz="2000" b="1" dirty="0" err="1"/>
              <a:t>tns:GetPriceRequest</a:t>
            </a:r>
            <a:r>
              <a:rPr lang="en-US" sz="2000" b="1" dirty="0"/>
              <a:t>"/&gt;</a:t>
            </a:r>
          </a:p>
          <a:p>
            <a:r>
              <a:rPr lang="en-US" sz="2000" b="1" dirty="0"/>
              <a:t>      &lt;output message="</a:t>
            </a:r>
            <a:r>
              <a:rPr lang="en-US" sz="2000" b="1" dirty="0" err="1"/>
              <a:t>tns:GetPriceResponse</a:t>
            </a:r>
            <a:r>
              <a:rPr lang="en-US" sz="2000" b="1" dirty="0"/>
              <a:t>"/&gt;</a:t>
            </a:r>
          </a:p>
          <a:p>
            <a:r>
              <a:rPr lang="en-US" sz="2000" b="1" dirty="0"/>
              <a:t>   &lt;/operation&gt;</a:t>
            </a:r>
          </a:p>
          <a:p>
            <a:r>
              <a:rPr lang="en-US" sz="2000" b="1" dirty="0"/>
              <a:t> &lt;/</a:t>
            </a:r>
            <a:r>
              <a:rPr lang="en-US" sz="2000" b="1" dirty="0" err="1"/>
              <a:t>portType</a:t>
            </a:r>
            <a:r>
              <a:rPr lang="en-US" sz="2000" b="1" dirty="0"/>
              <a:t>&gt;</a:t>
            </a:r>
          </a:p>
          <a:p>
            <a:endParaRPr lang="en-US" sz="600" b="1" dirty="0"/>
          </a:p>
          <a:p>
            <a:r>
              <a:rPr lang="en-US" sz="2000" b="1" dirty="0"/>
              <a:t>&lt;/definitions&gt;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C3A1530-180A-C020-D36C-CBA198176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4085" y="223611"/>
            <a:ext cx="4985657" cy="592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Example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8B493E-9367-C95B-EE7C-4D8E9FFF622B}"/>
              </a:ext>
            </a:extLst>
          </p:cNvPr>
          <p:cNvSpPr/>
          <p:nvPr/>
        </p:nvSpPr>
        <p:spPr>
          <a:xfrm>
            <a:off x="10014858" y="1771443"/>
            <a:ext cx="1774371" cy="6531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XML</a:t>
            </a:r>
          </a:p>
        </p:txBody>
      </p:sp>
    </p:spTree>
    <p:extLst>
      <p:ext uri="{BB962C8B-B14F-4D97-AF65-F5344CB8AC3E}">
        <p14:creationId xmlns:p14="http://schemas.microsoft.com/office/powerpoint/2010/main" val="3520317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93BD2-EC7C-01F2-CF7F-B3A4C26A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8CCDBA-20C4-BE6B-6353-8D9F48A72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5B1B9D-2A05-CB19-FA04-9A8746996C72}"/>
              </a:ext>
            </a:extLst>
          </p:cNvPr>
          <p:cNvSpPr txBox="1"/>
          <p:nvPr/>
        </p:nvSpPr>
        <p:spPr>
          <a:xfrm>
            <a:off x="740106" y="1746119"/>
            <a:ext cx="108096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is a global system of interlinked documents, web pages, and resources accessed through the Internet using a web browser.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62C1E-5C7D-7409-A4C7-C09D10027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84" y="2721427"/>
            <a:ext cx="3091543" cy="30915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520692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538D2-3B32-D822-4526-F179B53BF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0787561-A707-35D3-9B3F-56C732D09FF0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UDDI : </a:t>
            </a:r>
            <a:r>
              <a:rPr lang="en-US" sz="4000" b="1" dirty="0"/>
              <a:t>Universal Description Discovery and Integration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760571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7A432-8B32-F4C2-251F-076F9A62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BC4E6DC-FB72-C9CD-E587-D8B512E2F815}"/>
              </a:ext>
            </a:extLst>
          </p:cNvPr>
          <p:cNvSpPr txBox="1"/>
          <p:nvPr/>
        </p:nvSpPr>
        <p:spPr>
          <a:xfrm>
            <a:off x="1327937" y="2605522"/>
            <a:ext cx="76201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UDDI is a directory where companies publish and discover web services.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2E0B00B-F957-EAFE-7355-ACD515A2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2" y="917555"/>
            <a:ext cx="10019167" cy="9541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b="1" dirty="0"/>
              <a:t>UDDI : Universal Description Discovery and Integration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50894A7-7723-5C51-2BB7-2679DB385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172" y="2688090"/>
            <a:ext cx="3650517" cy="2871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6895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7E105-4FF9-D43F-6C92-1BF93C30E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4DC9DAA-90D8-AF84-3350-41A010F3F60D}"/>
              </a:ext>
            </a:extLst>
          </p:cNvPr>
          <p:cNvSpPr txBox="1"/>
          <p:nvPr/>
        </p:nvSpPr>
        <p:spPr>
          <a:xfrm>
            <a:off x="827193" y="2065357"/>
            <a:ext cx="10962036" cy="2972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Functions:</a:t>
            </a:r>
          </a:p>
          <a:p>
            <a:pPr marL="3200400" lvl="6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Register services </a:t>
            </a:r>
          </a:p>
          <a:p>
            <a:pPr marL="3200400" lvl="6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Search services </a:t>
            </a:r>
          </a:p>
          <a:p>
            <a:pPr marL="3200400" lvl="6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 dirty="0"/>
              <a:t>Share technical information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E4DB7EB-6542-C9ED-3370-F0FDD2937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2" y="917555"/>
            <a:ext cx="10019167" cy="9541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b="1" dirty="0"/>
              <a:t>UDDI : Universal Description Discovery and Integration</a:t>
            </a:r>
          </a:p>
        </p:txBody>
      </p:sp>
    </p:spTree>
    <p:extLst>
      <p:ext uri="{BB962C8B-B14F-4D97-AF65-F5344CB8AC3E}">
        <p14:creationId xmlns:p14="http://schemas.microsoft.com/office/powerpoint/2010/main" val="1233251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33601-C262-B49B-3812-2375370CA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7D791497-8B10-E15D-0708-318552D4E032}"/>
              </a:ext>
            </a:extLst>
          </p:cNvPr>
          <p:cNvSpPr txBox="1"/>
          <p:nvPr/>
        </p:nvSpPr>
        <p:spPr>
          <a:xfrm>
            <a:off x="892507" y="1978270"/>
            <a:ext cx="10962036" cy="45781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&lt;</a:t>
            </a:r>
            <a:r>
              <a:rPr lang="en-US" sz="2400" b="1" dirty="0" err="1"/>
              <a:t>businessEntity</a:t>
            </a:r>
            <a:r>
              <a:rPr lang="en-US" sz="2400" b="1" dirty="0"/>
              <a:t>&gt;</a:t>
            </a:r>
          </a:p>
          <a:p>
            <a:r>
              <a:rPr lang="en-US" sz="2400" b="1" dirty="0"/>
              <a:t>   &lt;name&gt;Tech Store&lt;/name&gt;</a:t>
            </a:r>
          </a:p>
          <a:p>
            <a:endParaRPr lang="en-US" sz="700" b="1" dirty="0"/>
          </a:p>
          <a:p>
            <a:r>
              <a:rPr lang="en-US" sz="2400" b="1" dirty="0"/>
              <a:t>   &lt;</a:t>
            </a:r>
            <a:r>
              <a:rPr lang="en-US" sz="2400" b="1" dirty="0" err="1"/>
              <a:t>businessService</a:t>
            </a:r>
            <a:r>
              <a:rPr lang="en-US" sz="2400" b="1" dirty="0"/>
              <a:t>&gt;</a:t>
            </a:r>
          </a:p>
          <a:p>
            <a:r>
              <a:rPr lang="en-US" sz="2400" b="1" dirty="0"/>
              <a:t>      &lt;name&gt;Laptop Price Service&lt;/name&gt;</a:t>
            </a:r>
          </a:p>
          <a:p>
            <a:endParaRPr lang="en-US" sz="1000" b="1" dirty="0"/>
          </a:p>
          <a:p>
            <a:r>
              <a:rPr lang="en-US" sz="2400" b="1" dirty="0"/>
              <a:t>      &lt;</a:t>
            </a:r>
            <a:r>
              <a:rPr lang="en-US" sz="2400" b="1" dirty="0" err="1"/>
              <a:t>bindingTemplate</a:t>
            </a:r>
            <a:r>
              <a:rPr lang="en-US" sz="2400" b="1" dirty="0"/>
              <a:t>&gt;</a:t>
            </a:r>
          </a:p>
          <a:p>
            <a:r>
              <a:rPr lang="en-US" sz="2400" b="1" dirty="0"/>
              <a:t>         &lt;</a:t>
            </a:r>
            <a:r>
              <a:rPr lang="en-US" sz="2400" b="1" dirty="0" err="1"/>
              <a:t>accessPoint</a:t>
            </a:r>
            <a:r>
              <a:rPr lang="en-US" sz="2400" b="1" dirty="0"/>
              <a:t>&gt;</a:t>
            </a:r>
          </a:p>
          <a:p>
            <a:r>
              <a:rPr lang="en-US" sz="2400" b="1" dirty="0"/>
              <a:t>            http://www.techstore.com/laptopservice</a:t>
            </a:r>
          </a:p>
          <a:p>
            <a:r>
              <a:rPr lang="en-US" sz="2400" b="1" dirty="0"/>
              <a:t>         &lt;/</a:t>
            </a:r>
            <a:r>
              <a:rPr lang="en-US" sz="2400" b="1" dirty="0" err="1"/>
              <a:t>accessPoint</a:t>
            </a:r>
            <a:r>
              <a:rPr lang="en-US" sz="2400" b="1" dirty="0"/>
              <a:t>&gt;</a:t>
            </a:r>
          </a:p>
          <a:p>
            <a:r>
              <a:rPr lang="en-US" sz="2400" b="1" dirty="0"/>
              <a:t>      &lt;/</a:t>
            </a:r>
            <a:r>
              <a:rPr lang="en-US" sz="2400" b="1" dirty="0" err="1"/>
              <a:t>bindingTemplate</a:t>
            </a:r>
            <a:r>
              <a:rPr lang="en-US" sz="2400" b="1" dirty="0"/>
              <a:t>&gt;</a:t>
            </a:r>
          </a:p>
          <a:p>
            <a:endParaRPr lang="en-US" sz="1050" b="1" dirty="0"/>
          </a:p>
          <a:p>
            <a:r>
              <a:rPr lang="en-US" sz="2400" b="1" dirty="0"/>
              <a:t>   &lt;/</a:t>
            </a:r>
            <a:r>
              <a:rPr lang="en-US" sz="2400" b="1" dirty="0" err="1"/>
              <a:t>businessService</a:t>
            </a:r>
            <a:r>
              <a:rPr lang="en-US" sz="2400" b="1" dirty="0"/>
              <a:t>&gt;</a:t>
            </a:r>
          </a:p>
          <a:p>
            <a:r>
              <a:rPr lang="en-US" sz="2400" b="1" dirty="0"/>
              <a:t>&lt;/</a:t>
            </a:r>
            <a:r>
              <a:rPr lang="en-US" sz="2400" b="1" dirty="0" err="1"/>
              <a:t>businessEntity</a:t>
            </a:r>
            <a:r>
              <a:rPr lang="en-US" sz="2400" b="1" dirty="0"/>
              <a:t>&gt;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B911473-A673-BBE3-C3B2-3CC3483C0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2" y="917555"/>
            <a:ext cx="10019167" cy="9541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b="1" dirty="0"/>
              <a:t>UDDI : Universal Description Discovery and Integration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475EAC-F422-8A01-7221-A67116CB6556}"/>
              </a:ext>
            </a:extLst>
          </p:cNvPr>
          <p:cNvSpPr/>
          <p:nvPr/>
        </p:nvSpPr>
        <p:spPr>
          <a:xfrm>
            <a:off x="9786258" y="2381043"/>
            <a:ext cx="1774371" cy="6531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XML</a:t>
            </a:r>
          </a:p>
        </p:txBody>
      </p:sp>
    </p:spTree>
    <p:extLst>
      <p:ext uri="{BB962C8B-B14F-4D97-AF65-F5344CB8AC3E}">
        <p14:creationId xmlns:p14="http://schemas.microsoft.com/office/powerpoint/2010/main" val="1063029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844EC-A539-2B8C-1F25-675E46857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F04E798-AFC0-59CC-0568-4548DE790D9C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REST : Representational State Transfer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3134319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AEC13-06FB-FE57-E6A2-658B3E957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2957BF7-EC11-53CA-D482-94B5B34F59A6}"/>
              </a:ext>
            </a:extLst>
          </p:cNvPr>
          <p:cNvSpPr txBox="1"/>
          <p:nvPr/>
        </p:nvSpPr>
        <p:spPr>
          <a:xfrm>
            <a:off x="986291" y="2043585"/>
            <a:ext cx="102477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REST (Representational State Transfer) is an architectural </a:t>
            </a:r>
            <a:r>
              <a:rPr lang="en-US" sz="2800" b="1" dirty="0">
                <a:solidFill>
                  <a:srgbClr val="FF0000"/>
                </a:solidFill>
              </a:rPr>
              <a:t>style</a:t>
            </a:r>
            <a:r>
              <a:rPr lang="en-US" sz="2800" b="1" dirty="0"/>
              <a:t> used to design web services and APIs. </a:t>
            </a:r>
          </a:p>
          <a:p>
            <a:pPr algn="just"/>
            <a:endParaRPr lang="en-US" sz="2800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3AEA177-8097-53E8-BEDB-807EAF239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7341280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REST : Representational State Transfer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A536E-A167-EAD3-B75C-6EBEB5DD3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83" y="3013924"/>
            <a:ext cx="7972603" cy="36263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93319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E0D5F-6A1C-345E-DDA5-96A4A3795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9385DF7-7EC2-A369-03C5-EA6D737BC920}"/>
              </a:ext>
            </a:extLst>
          </p:cNvPr>
          <p:cNvSpPr txBox="1"/>
          <p:nvPr/>
        </p:nvSpPr>
        <p:spPr>
          <a:xfrm>
            <a:off x="1785136" y="2500786"/>
            <a:ext cx="915500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REST defines a set of rules that allow systems (like web apps and servers) to communicate over HTTP in a simple, scalable way.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Everything (data or object) is treated as a resource (JSON), and each resource is identified by a URL.</a:t>
            </a:r>
            <a:endParaRPr lang="en-US" sz="2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6E673AE-CBEE-3E37-3C88-FFEDD465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2" y="822325"/>
            <a:ext cx="7602537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REST : Representational State Transfer</a:t>
            </a:r>
          </a:p>
        </p:txBody>
      </p:sp>
    </p:spTree>
    <p:extLst>
      <p:ext uri="{BB962C8B-B14F-4D97-AF65-F5344CB8AC3E}">
        <p14:creationId xmlns:p14="http://schemas.microsoft.com/office/powerpoint/2010/main" val="33347476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43C76-1317-640C-5A95-60909BF58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562A8A2-C78C-E929-20C1-4E33EB1A0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2" y="822325"/>
            <a:ext cx="7602537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Example SOAP vs REST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954495C-BF01-4E85-8663-FCFBABFF8756}"/>
              </a:ext>
            </a:extLst>
          </p:cNvPr>
          <p:cNvSpPr/>
          <p:nvPr/>
        </p:nvSpPr>
        <p:spPr>
          <a:xfrm>
            <a:off x="1541462" y="2286000"/>
            <a:ext cx="9170081" cy="26016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In an online store </a:t>
            </a:r>
            <a:r>
              <a:rPr lang="fr-FR" sz="2800" b="1" dirty="0"/>
              <a:t>You </a:t>
            </a:r>
            <a:r>
              <a:rPr lang="fr-FR" sz="2800" b="1" dirty="0" err="1"/>
              <a:t>want</a:t>
            </a:r>
            <a:r>
              <a:rPr lang="fr-FR" sz="2800" b="1" dirty="0"/>
              <a:t> </a:t>
            </a:r>
            <a:r>
              <a:rPr lang="fr-FR" sz="2800" b="1" dirty="0" err="1"/>
              <a:t>product</a:t>
            </a:r>
            <a:r>
              <a:rPr lang="fr-FR" sz="2800" b="1" dirty="0"/>
              <a:t> information.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45478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718CB-B01A-2AB7-BF9D-E67FB96C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0F843F2-E258-1C1F-B373-52D76D13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986" y="297656"/>
            <a:ext cx="7602537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Example SOAP vs REST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3977DD-90F7-5C0F-458D-F38755EFD4B3}"/>
              </a:ext>
            </a:extLst>
          </p:cNvPr>
          <p:cNvSpPr/>
          <p:nvPr/>
        </p:nvSpPr>
        <p:spPr>
          <a:xfrm>
            <a:off x="1391215" y="2465615"/>
            <a:ext cx="9170081" cy="26016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/>
              <a:t>You send an XML request to a service:</a:t>
            </a:r>
          </a:p>
          <a:p>
            <a:endParaRPr lang="en-US" sz="2800" b="1" dirty="0"/>
          </a:p>
          <a:p>
            <a:r>
              <a:rPr lang="en-US" sz="2800" b="1" dirty="0"/>
              <a:t>&lt;</a:t>
            </a:r>
            <a:r>
              <a:rPr lang="en-US" sz="2800" b="1" dirty="0" err="1"/>
              <a:t>GetProduct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   &lt;</a:t>
            </a:r>
            <a:r>
              <a:rPr lang="en-US" sz="2800" b="1" dirty="0" err="1"/>
              <a:t>ProductID</a:t>
            </a:r>
            <a:r>
              <a:rPr lang="en-US" sz="2800" b="1" dirty="0"/>
              <a:t>&gt;10&lt;/</a:t>
            </a:r>
            <a:r>
              <a:rPr lang="en-US" sz="2800" b="1" dirty="0" err="1"/>
              <a:t>ProductID</a:t>
            </a:r>
            <a:r>
              <a:rPr lang="en-US" sz="2800" b="1" dirty="0"/>
              <a:t>&gt;</a:t>
            </a:r>
          </a:p>
          <a:p>
            <a:r>
              <a:rPr lang="en-US" sz="2800" b="1" dirty="0"/>
              <a:t>&lt;/</a:t>
            </a:r>
            <a:r>
              <a:rPr lang="en-US" sz="2800" b="1" dirty="0" err="1"/>
              <a:t>GetProduct</a:t>
            </a:r>
            <a:r>
              <a:rPr lang="en-US" sz="2800" b="1" dirty="0"/>
              <a:t>&gt;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6DB4707-AA45-4303-F184-50AB47001834}"/>
              </a:ext>
            </a:extLst>
          </p:cNvPr>
          <p:cNvSpPr/>
          <p:nvPr/>
        </p:nvSpPr>
        <p:spPr>
          <a:xfrm>
            <a:off x="1391216" y="5181147"/>
            <a:ext cx="9170081" cy="8545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sz="2800" b="1" dirty="0"/>
              <a:t>Server responds with XML data.</a:t>
            </a:r>
          </a:p>
        </p:txBody>
      </p:sp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97BDD6BE-F2C6-28EF-6636-BE0451565288}"/>
              </a:ext>
            </a:extLst>
          </p:cNvPr>
          <p:cNvSpPr/>
          <p:nvPr/>
        </p:nvSpPr>
        <p:spPr>
          <a:xfrm>
            <a:off x="2721429" y="1567543"/>
            <a:ext cx="2492828" cy="707571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SOAP</a:t>
            </a:r>
          </a:p>
        </p:txBody>
      </p:sp>
    </p:spTree>
    <p:extLst>
      <p:ext uri="{BB962C8B-B14F-4D97-AF65-F5344CB8AC3E}">
        <p14:creationId xmlns:p14="http://schemas.microsoft.com/office/powerpoint/2010/main" val="244899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434AC-D79D-50A4-67AD-822F735E5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03F572D-447E-BFB8-CE67-AAE2CB647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986" y="297656"/>
            <a:ext cx="7602537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Example SOAP vs REST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F6D19A8-85FE-2042-7BDB-D32B07DFE92B}"/>
              </a:ext>
            </a:extLst>
          </p:cNvPr>
          <p:cNvSpPr/>
          <p:nvPr/>
        </p:nvSpPr>
        <p:spPr>
          <a:xfrm>
            <a:off x="1391215" y="2465614"/>
            <a:ext cx="9170081" cy="24873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/>
              <a:t>Use URL + HTTP method:</a:t>
            </a:r>
          </a:p>
          <a:p>
            <a:endParaRPr lang="en-US" sz="2800" b="1" dirty="0"/>
          </a:p>
          <a:p>
            <a:r>
              <a:rPr lang="en-US" sz="2800" b="1" dirty="0"/>
              <a:t>GET /products/10 (it means get product with id 10)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E7990DA-96FA-CB7E-C488-1455E422BEB6}"/>
              </a:ext>
            </a:extLst>
          </p:cNvPr>
          <p:cNvSpPr/>
          <p:nvPr/>
        </p:nvSpPr>
        <p:spPr>
          <a:xfrm>
            <a:off x="1391216" y="5181147"/>
            <a:ext cx="9170081" cy="85452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fr-FR" sz="2800" b="1" dirty="0"/>
              <a:t>Uses </a:t>
            </a:r>
            <a:r>
              <a:rPr lang="fr-FR" sz="2800" b="1" dirty="0" err="1"/>
              <a:t>usually</a:t>
            </a:r>
            <a:r>
              <a:rPr lang="fr-FR" sz="2800" b="1" dirty="0"/>
              <a:t> JSON.</a:t>
            </a:r>
            <a:endParaRPr lang="en-US" sz="2800" b="1" dirty="0"/>
          </a:p>
        </p:txBody>
      </p:sp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5ACECC14-DC9C-85C2-D89A-B3B78D6B1309}"/>
              </a:ext>
            </a:extLst>
          </p:cNvPr>
          <p:cNvSpPr/>
          <p:nvPr/>
        </p:nvSpPr>
        <p:spPr>
          <a:xfrm>
            <a:off x="2721429" y="1567543"/>
            <a:ext cx="2492828" cy="707571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/>
              <a:t>REST</a:t>
            </a:r>
          </a:p>
        </p:txBody>
      </p:sp>
    </p:spTree>
    <p:extLst>
      <p:ext uri="{BB962C8B-B14F-4D97-AF65-F5344CB8AC3E}">
        <p14:creationId xmlns:p14="http://schemas.microsoft.com/office/powerpoint/2010/main" val="32144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B2E90-514C-8AEF-95B3-82694C25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27E99D-DCA2-520F-017B-1587869AC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Service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47FF59-E879-E89A-FD11-95A40B02F5EE}"/>
              </a:ext>
            </a:extLst>
          </p:cNvPr>
          <p:cNvSpPr txBox="1"/>
          <p:nvPr/>
        </p:nvSpPr>
        <p:spPr>
          <a:xfrm>
            <a:off x="740107" y="1733695"/>
            <a:ext cx="109293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/>
              <a:t>A service is a functionality or task provided by a system, application, or organization to satisfy a user's or another system’s needs.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8DA71-0563-FBEF-9712-8CFFA3335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9" y="2834942"/>
            <a:ext cx="3200400" cy="32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201170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2819E-1DE9-966B-C903-034F28D4E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ADA924-2C76-FC63-0971-A6560CBD4016}"/>
              </a:ext>
            </a:extLst>
          </p:cNvPr>
          <p:cNvSpPr/>
          <p:nvPr/>
        </p:nvSpPr>
        <p:spPr>
          <a:xfrm>
            <a:off x="3483429" y="1926772"/>
            <a:ext cx="5714999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XML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28438285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3F9F7-5F6C-56EE-A7F9-758DB7A93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B37AE3D0-11F9-8EA9-26C2-3D0AC16EBCB6}"/>
              </a:ext>
            </a:extLst>
          </p:cNvPr>
          <p:cNvSpPr txBox="1"/>
          <p:nvPr/>
        </p:nvSpPr>
        <p:spPr>
          <a:xfrm>
            <a:off x="729221" y="2308682"/>
            <a:ext cx="1096203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XML (</a:t>
            </a:r>
            <a:r>
              <a:rPr lang="en-US" sz="2800" b="1" dirty="0" err="1"/>
              <a:t>eXtensible</a:t>
            </a:r>
            <a:r>
              <a:rPr lang="en-US" sz="2800" b="1" dirty="0"/>
              <a:t> Markup Language) is a markup language used to store, organize, and transport data in a structured and readable format.</a:t>
            </a:r>
          </a:p>
          <a:p>
            <a:endParaRPr lang="en-US" sz="2800" b="1" dirty="0"/>
          </a:p>
          <a:p>
            <a:r>
              <a:rPr lang="en-US" sz="2800" b="1" dirty="0"/>
              <a:t>It uses custom tags to describe information.</a:t>
            </a:r>
          </a:p>
          <a:p>
            <a:endParaRPr lang="en-US" sz="2800" b="1" dirty="0"/>
          </a:p>
          <a:p>
            <a:r>
              <a:rPr lang="en-US" sz="2800" b="1" dirty="0"/>
              <a:t>XML = a language for organizing and exchanging data using tags.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C8C0ED7-26A6-1E60-CF19-7E940852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XML</a:t>
            </a:r>
          </a:p>
        </p:txBody>
      </p:sp>
    </p:spTree>
    <p:extLst>
      <p:ext uri="{BB962C8B-B14F-4D97-AF65-F5344CB8AC3E}">
        <p14:creationId xmlns:p14="http://schemas.microsoft.com/office/powerpoint/2010/main" val="12446846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AE9E-0281-F1F6-4352-6544EC983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21D29F9-7C4F-8F9E-7FCA-EC5E9B8D8EB9}"/>
              </a:ext>
            </a:extLst>
          </p:cNvPr>
          <p:cNvSpPr txBox="1"/>
          <p:nvPr/>
        </p:nvSpPr>
        <p:spPr>
          <a:xfrm>
            <a:off x="2192261" y="2228672"/>
            <a:ext cx="6928879" cy="31085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Example: </a:t>
            </a:r>
          </a:p>
          <a:p>
            <a:endParaRPr lang="en-US" sz="2800" b="1" dirty="0"/>
          </a:p>
          <a:p>
            <a:r>
              <a:rPr lang="en-US" sz="2800" b="1" dirty="0"/>
              <a:t>&lt;laptop&gt;</a:t>
            </a:r>
          </a:p>
          <a:p>
            <a:r>
              <a:rPr lang="en-US" sz="2800" b="1" dirty="0"/>
              <a:t>   &lt;brand&gt;Dell&lt;/brand&gt;</a:t>
            </a:r>
          </a:p>
          <a:p>
            <a:r>
              <a:rPr lang="en-US" sz="2800" b="1" dirty="0"/>
              <a:t>   &lt;model&gt;Inspiron 15&lt;/model&gt;</a:t>
            </a:r>
          </a:p>
          <a:p>
            <a:r>
              <a:rPr lang="en-US" sz="2800" b="1" dirty="0"/>
              <a:t>   &lt;price&gt;85000&lt;/price&gt;</a:t>
            </a:r>
          </a:p>
          <a:p>
            <a:r>
              <a:rPr lang="en-US" sz="2800" b="1" dirty="0"/>
              <a:t>&lt;/laptop&gt;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1E57A4C-7B9F-AF61-0D70-DCA530480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XML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CB6332-E2EB-D08A-2AFD-537CB0257B47}"/>
              </a:ext>
            </a:extLst>
          </p:cNvPr>
          <p:cNvSpPr/>
          <p:nvPr/>
        </p:nvSpPr>
        <p:spPr>
          <a:xfrm>
            <a:off x="7168243" y="2483913"/>
            <a:ext cx="1774371" cy="6531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XML</a:t>
            </a:r>
          </a:p>
        </p:txBody>
      </p:sp>
    </p:spTree>
    <p:extLst>
      <p:ext uri="{BB962C8B-B14F-4D97-AF65-F5344CB8AC3E}">
        <p14:creationId xmlns:p14="http://schemas.microsoft.com/office/powerpoint/2010/main" val="10063654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F6704-6895-59CE-24B4-C857F412E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8E46A06-0A64-E429-EAE8-B6446E6F5124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JSON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37671236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8AEE4-C621-C35E-9C69-30AFA877F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C81EBA5-E829-7DD1-72E8-F162BEF95864}"/>
              </a:ext>
            </a:extLst>
          </p:cNvPr>
          <p:cNvSpPr txBox="1"/>
          <p:nvPr/>
        </p:nvSpPr>
        <p:spPr>
          <a:xfrm>
            <a:off x="729221" y="2308682"/>
            <a:ext cx="1096203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JSON (JavaScript Object Notation) is a lightweight data format used to store and exchange data between applications.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It is easy for humans to read and easy for machines to process.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3DAF76D-373B-DF0F-DE3B-73BA3984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JSON</a:t>
            </a:r>
          </a:p>
        </p:txBody>
      </p:sp>
    </p:spTree>
    <p:extLst>
      <p:ext uri="{BB962C8B-B14F-4D97-AF65-F5344CB8AC3E}">
        <p14:creationId xmlns:p14="http://schemas.microsoft.com/office/powerpoint/2010/main" val="7153829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18856-2772-1724-D0D1-A704FC035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CD86702-CB31-C0EC-CB30-AA37C313E13A}"/>
              </a:ext>
            </a:extLst>
          </p:cNvPr>
          <p:cNvSpPr txBox="1"/>
          <p:nvPr/>
        </p:nvSpPr>
        <p:spPr>
          <a:xfrm>
            <a:off x="729221" y="2308682"/>
            <a:ext cx="109620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JSON is commonly used in RESTful Web Services to send requests and responses.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764B809-C8E8-DE3A-11D6-F54654F92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JSON</a:t>
            </a:r>
          </a:p>
        </p:txBody>
      </p:sp>
    </p:spTree>
    <p:extLst>
      <p:ext uri="{BB962C8B-B14F-4D97-AF65-F5344CB8AC3E}">
        <p14:creationId xmlns:p14="http://schemas.microsoft.com/office/powerpoint/2010/main" val="1162569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3E806-66CF-0949-9B66-8A64D0C47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BD3902FE-B4CD-09D3-80D6-18C060460289}"/>
              </a:ext>
            </a:extLst>
          </p:cNvPr>
          <p:cNvSpPr txBox="1"/>
          <p:nvPr/>
        </p:nvSpPr>
        <p:spPr>
          <a:xfrm>
            <a:off x="3065962" y="2537282"/>
            <a:ext cx="6226627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/>
              <a:t>{</a:t>
            </a:r>
          </a:p>
          <a:p>
            <a:r>
              <a:rPr lang="en-US" sz="2800" b="1" dirty="0"/>
              <a:t>  "brand": "Dell",</a:t>
            </a:r>
          </a:p>
          <a:p>
            <a:r>
              <a:rPr lang="en-US" sz="2800" b="1" dirty="0"/>
              <a:t>  "model": "Inspiron 15",</a:t>
            </a:r>
          </a:p>
          <a:p>
            <a:r>
              <a:rPr lang="en-US" sz="2800" b="1" dirty="0"/>
              <a:t>  "price": 85000</a:t>
            </a:r>
          </a:p>
          <a:p>
            <a:r>
              <a:rPr lang="en-US" sz="2800" b="1" dirty="0"/>
              <a:t>}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1500F05-B11E-05BC-8809-E2694400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4"/>
            <a:ext cx="6513966" cy="148635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b="1" dirty="0"/>
              <a:t>JSON</a:t>
            </a:r>
            <a:br>
              <a:rPr lang="en-US" sz="2800" b="1" dirty="0"/>
            </a:br>
            <a:r>
              <a:rPr lang="en-US" sz="2800" b="1" dirty="0"/>
              <a:t>Example</a:t>
            </a:r>
            <a:r>
              <a:rPr lang="en-US" sz="2800" dirty="0"/>
              <a:t>:</a:t>
            </a:r>
            <a:endParaRPr lang="en-US" sz="2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9ADFB5-B7BA-B8A0-50C4-1525E848A097}"/>
              </a:ext>
            </a:extLst>
          </p:cNvPr>
          <p:cNvSpPr/>
          <p:nvPr/>
        </p:nvSpPr>
        <p:spPr>
          <a:xfrm>
            <a:off x="7351668" y="2678223"/>
            <a:ext cx="1774371" cy="6531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JSON</a:t>
            </a:r>
          </a:p>
        </p:txBody>
      </p:sp>
    </p:spTree>
    <p:extLst>
      <p:ext uri="{BB962C8B-B14F-4D97-AF65-F5344CB8AC3E}">
        <p14:creationId xmlns:p14="http://schemas.microsoft.com/office/powerpoint/2010/main" val="18982280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7762C-1535-1CDC-5004-FD6B6F2A3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050D77-1204-6F7C-5E7C-B9DA60D63F51}"/>
              </a:ext>
            </a:extLst>
          </p:cNvPr>
          <p:cNvSpPr/>
          <p:nvPr/>
        </p:nvSpPr>
        <p:spPr>
          <a:xfrm>
            <a:off x="1012371" y="2481944"/>
            <a:ext cx="10167257" cy="15022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Bootstrap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7152174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BF1EC-D81F-8DEC-3CA6-ADB2573EF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2BBDF51-F5BF-B916-5C41-A47BBD904178}"/>
              </a:ext>
            </a:extLst>
          </p:cNvPr>
          <p:cNvSpPr txBox="1"/>
          <p:nvPr/>
        </p:nvSpPr>
        <p:spPr>
          <a:xfrm>
            <a:off x="992111" y="2445842"/>
            <a:ext cx="884911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/>
              <a:t>Bootstrap is the world’s most popular open-source front-end framework for building responsive, mobile-first websites. Originally developed at Twitter,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b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32367CE-E981-01E8-1281-34AB946BF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Bootstrap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543E71-327F-B13D-30D1-C8534B68E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967" y="3945255"/>
            <a:ext cx="2333625" cy="1962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813461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917DB-47D3-C23C-DBB9-126992D76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F289F321-B7F0-5116-0112-98960E9503A7}"/>
              </a:ext>
            </a:extLst>
          </p:cNvPr>
          <p:cNvSpPr txBox="1"/>
          <p:nvPr/>
        </p:nvSpPr>
        <p:spPr>
          <a:xfrm>
            <a:off x="729221" y="2308682"/>
            <a:ext cx="856336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/>
              <a:t>It provides a massive library of pre-written HTML, CSS, and JavaScript components so you don't have to build every button, menu, or grid from scratch.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AC44B68-2C4C-399B-8CC6-F0C44BBF7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Bootstrap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D1E9F20-9C95-4C2D-DBF0-04359D1A5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967" y="3945255"/>
            <a:ext cx="2333625" cy="1962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3403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78558-F79A-73DF-0A1E-AB25BDE3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D2EFCC-F13A-5723-A1CF-3859BFCBF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Service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407124-1FF0-3512-9EFE-412893EA00DA}"/>
              </a:ext>
            </a:extLst>
          </p:cNvPr>
          <p:cNvSpPr txBox="1"/>
          <p:nvPr/>
        </p:nvSpPr>
        <p:spPr>
          <a:xfrm>
            <a:off x="1541120" y="1998544"/>
            <a:ext cx="942702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/>
              <a:t>A Web Service is a software system that allows different applications to communicate and exchange data over a network using standard web protocols such as HTTP, XML, SOAP, or JSON.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575F21-FFED-F486-43FC-38D434363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8" y="4241562"/>
            <a:ext cx="1734230" cy="926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3C7049-0A3D-B18C-DCA8-5E5B4CF91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000" y="4038919"/>
            <a:ext cx="1451542" cy="13317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E94A41-FAF3-2409-A48A-C0273F8DF9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098" y="4012940"/>
            <a:ext cx="1451543" cy="13576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1EA85A2-1A79-4F8E-48D4-1AA3FE0002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9" y="4096473"/>
            <a:ext cx="28575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29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AC83D-D72C-A84A-9A26-0C250803B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BDB6DDC5-FBDF-3811-0F8E-F6A03EF0311F}"/>
              </a:ext>
            </a:extLst>
          </p:cNvPr>
          <p:cNvSpPr txBox="1"/>
          <p:nvPr/>
        </p:nvSpPr>
        <p:spPr>
          <a:xfrm>
            <a:off x="729221" y="2308682"/>
            <a:ext cx="1091794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/>
              <a:t>&lt;link </a:t>
            </a:r>
            <a:r>
              <a:rPr lang="en-US" sz="2800" b="1" dirty="0" err="1"/>
              <a:t>href</a:t>
            </a:r>
            <a:r>
              <a:rPr lang="en-US" sz="2800" b="1" dirty="0"/>
              <a:t>="https://cdn.jsdelivr.net/</a:t>
            </a:r>
            <a:r>
              <a:rPr lang="en-US" sz="2800" b="1" dirty="0" err="1"/>
              <a:t>npm</a:t>
            </a:r>
            <a:r>
              <a:rPr lang="en-US" sz="2800" b="1" dirty="0"/>
              <a:t>/bootstrap@5.3.0/</a:t>
            </a:r>
            <a:r>
              <a:rPr lang="en-US" sz="2800" b="1" dirty="0" err="1"/>
              <a:t>dist</a:t>
            </a:r>
            <a:r>
              <a:rPr lang="en-US" sz="2800" b="1" dirty="0"/>
              <a:t>/</a:t>
            </a:r>
            <a:r>
              <a:rPr lang="en-US" sz="2800" b="1" dirty="0" err="1"/>
              <a:t>css</a:t>
            </a:r>
            <a:r>
              <a:rPr lang="en-US" sz="2800" b="1" dirty="0"/>
              <a:t>/bootstrap.min.css" </a:t>
            </a:r>
            <a:r>
              <a:rPr lang="en-US" sz="2800" b="1" dirty="0" err="1"/>
              <a:t>rel</a:t>
            </a:r>
            <a:r>
              <a:rPr lang="en-US" sz="2800" b="1" dirty="0"/>
              <a:t>="stylesheet"&gt;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/>
              <a:t>&lt;script </a:t>
            </a:r>
            <a:r>
              <a:rPr lang="en-US" sz="2800" b="1" dirty="0" err="1"/>
              <a:t>src</a:t>
            </a:r>
            <a:r>
              <a:rPr lang="en-US" sz="2800" b="1" dirty="0"/>
              <a:t>="https://cdn.jsdelivr.net/</a:t>
            </a:r>
            <a:r>
              <a:rPr lang="en-US" sz="2800" b="1" dirty="0" err="1"/>
              <a:t>npm</a:t>
            </a:r>
            <a:r>
              <a:rPr lang="en-US" sz="2800" b="1" dirty="0"/>
              <a:t>/bootstrap@5.3.0/</a:t>
            </a:r>
            <a:r>
              <a:rPr lang="en-US" sz="2800" b="1" dirty="0" err="1"/>
              <a:t>dist</a:t>
            </a:r>
            <a:r>
              <a:rPr lang="en-US" sz="2800" b="1" dirty="0"/>
              <a:t>/</a:t>
            </a:r>
            <a:r>
              <a:rPr lang="en-US" sz="2800" b="1" dirty="0" err="1"/>
              <a:t>js</a:t>
            </a:r>
            <a:r>
              <a:rPr lang="en-US" sz="2800" b="1" dirty="0"/>
              <a:t>/bootstrap.bundle.min.js"&gt;&lt;/script&gt;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0408365-2EA9-8E3E-A336-389377AEF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463" y="822325"/>
            <a:ext cx="6513966" cy="1049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Bootstrap</a:t>
            </a:r>
          </a:p>
        </p:txBody>
      </p:sp>
    </p:spTree>
    <p:extLst>
      <p:ext uri="{BB962C8B-B14F-4D97-AF65-F5344CB8AC3E}">
        <p14:creationId xmlns:p14="http://schemas.microsoft.com/office/powerpoint/2010/main" val="8050425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42C8E-E3D4-DEF4-1606-A0911793D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69CA296-B309-04E4-0658-F91319559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E50EDBC-62CD-5F30-5054-9A82FA4E4740}"/>
              </a:ext>
            </a:extLst>
          </p:cNvPr>
          <p:cNvSpPr/>
          <p:nvPr/>
        </p:nvSpPr>
        <p:spPr>
          <a:xfrm>
            <a:off x="4079696" y="2373330"/>
            <a:ext cx="4032608" cy="10556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21099709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2BDD1-1DC2-A927-30DA-31FC08784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B1E2994-A154-C8DB-A94C-17E28867FD23}"/>
              </a:ext>
            </a:extLst>
          </p:cNvPr>
          <p:cNvSpPr txBox="1"/>
          <p:nvPr/>
        </p:nvSpPr>
        <p:spPr>
          <a:xfrm>
            <a:off x="1849351" y="1089061"/>
            <a:ext cx="2799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CHAPTER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9CF732-D9B7-8D3F-9BED-234CA14B2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981642"/>
            <a:ext cx="3592286" cy="36408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815838-5D3D-FBF3-E530-82C4D1C51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32" y="2110659"/>
            <a:ext cx="3781425" cy="304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894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4F496-613E-01C3-7B68-B4011DD7C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79C864-BF04-DACE-28CF-A8E98A594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999725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fr-FR" sz="4800" dirty="0" err="1"/>
              <a:t>Chapter</a:t>
            </a:r>
            <a:r>
              <a:rPr lang="fr-FR" sz="4800" dirty="0"/>
              <a:t> 2 Web </a:t>
            </a:r>
            <a:r>
              <a:rPr lang="fr-FR" sz="4800" dirty="0" err="1"/>
              <a:t>Programming</a:t>
            </a:r>
            <a:r>
              <a:rPr lang="fr-FR" sz="4800" dirty="0"/>
              <a:t> </a:t>
            </a:r>
            <a:r>
              <a:rPr lang="fr-FR" sz="4800" dirty="0" err="1"/>
              <a:t>Languages</a:t>
            </a:r>
            <a:endParaRPr lang="en-US" noProof="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714CF36-072C-FD1D-1614-A7BE86AD3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561" y="2141974"/>
            <a:ext cx="3369363" cy="20216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B1AA58-76E5-3F4D-944D-F00BAF31D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36" y="2141974"/>
            <a:ext cx="3369363" cy="20216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B3227F-ADDC-D66A-F445-344F02F9AB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87" y="4146487"/>
            <a:ext cx="3369363" cy="1861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9711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6E4B1-3E37-6ABA-A7A3-5DC8390A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92867C-A670-76D7-7438-B52BC42DE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146" y="1153841"/>
            <a:ext cx="10643888" cy="1049235"/>
          </a:xfrm>
        </p:spPr>
        <p:txBody>
          <a:bodyPr>
            <a:noAutofit/>
          </a:bodyPr>
          <a:lstStyle/>
          <a:p>
            <a:r>
              <a:rPr lang="fr-FR" sz="3600" dirty="0"/>
              <a:t>Server-</a:t>
            </a:r>
            <a:r>
              <a:rPr lang="fr-FR" sz="3600" dirty="0" err="1"/>
              <a:t>Side</a:t>
            </a:r>
            <a:r>
              <a:rPr lang="fr-FR" sz="3600" dirty="0"/>
              <a:t> </a:t>
            </a:r>
            <a:r>
              <a:rPr lang="fr-FR" sz="3600" dirty="0" err="1"/>
              <a:t>Programming</a:t>
            </a:r>
            <a:r>
              <a:rPr lang="fr-FR" sz="3600" dirty="0"/>
              <a:t> </a:t>
            </a:r>
            <a:r>
              <a:rPr lang="fr-FR" sz="3600" dirty="0" err="1"/>
              <a:t>Language</a:t>
            </a:r>
            <a:r>
              <a:rPr lang="fr-FR" sz="3600" dirty="0"/>
              <a:t> (PHP)</a:t>
            </a:r>
            <a:endParaRPr lang="en-US" sz="2400" noProof="0" dirty="0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080F49E3-97CD-2E01-E80C-E8404836A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76" y="2503068"/>
            <a:ext cx="3589228" cy="1935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93E97B-EB99-C420-89A9-94E69423B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96" y="2203076"/>
            <a:ext cx="5542986" cy="28933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95599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9F57F-0373-7338-E020-F8ED1B722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163F94-C264-ED9A-424B-8D42001C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76437"/>
            <a:ext cx="9603275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4000" dirty="0"/>
              <a:t>Web Services: Fundamentals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D8CB9B9-54E7-B1C0-016E-B2F11C23C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731" y="2082422"/>
            <a:ext cx="6205593" cy="3899141"/>
          </a:xfrm>
        </p:spPr>
      </p:pic>
    </p:spTree>
    <p:extLst>
      <p:ext uri="{BB962C8B-B14F-4D97-AF65-F5344CB8AC3E}">
        <p14:creationId xmlns:p14="http://schemas.microsoft.com/office/powerpoint/2010/main" val="34994656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F1BB4-72F2-009E-65A6-125F8710D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5035656-1C94-B877-FD96-D0B726341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69" y="1336727"/>
            <a:ext cx="5192165" cy="3474757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806D10D-B6F0-7504-6993-AF88B7B69A3B}"/>
              </a:ext>
            </a:extLst>
          </p:cNvPr>
          <p:cNvSpPr/>
          <p:nvPr/>
        </p:nvSpPr>
        <p:spPr>
          <a:xfrm>
            <a:off x="7957458" y="5856515"/>
            <a:ext cx="3614057" cy="89262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Dr. KIHAL M</a:t>
            </a:r>
          </a:p>
        </p:txBody>
      </p:sp>
    </p:spTree>
    <p:extLst>
      <p:ext uri="{BB962C8B-B14F-4D97-AF65-F5344CB8AC3E}">
        <p14:creationId xmlns:p14="http://schemas.microsoft.com/office/powerpoint/2010/main" val="185956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0B656-0948-DD83-F39C-FB8172828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240294-E6E8-7794-AFFE-5601F992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Service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2BCDA1-3F3D-FE98-FBA7-621C661C3F4F}"/>
              </a:ext>
            </a:extLst>
          </p:cNvPr>
          <p:cNvSpPr txBox="1"/>
          <p:nvPr/>
        </p:nvSpPr>
        <p:spPr>
          <a:xfrm>
            <a:off x="1709058" y="2192431"/>
            <a:ext cx="928551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8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/>
              <a:t>It enables interaction between systems developed with different programming languages and running on different platforms.</a:t>
            </a:r>
          </a:p>
        </p:txBody>
      </p:sp>
    </p:spTree>
    <p:extLst>
      <p:ext uri="{BB962C8B-B14F-4D97-AF65-F5344CB8AC3E}">
        <p14:creationId xmlns:p14="http://schemas.microsoft.com/office/powerpoint/2010/main" val="1783713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95ADD-EED0-F48E-C9EB-57AB1344A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98975-12D8-D42B-8A0A-3D05EAB3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dirty="0"/>
              <a:t>Web Service:</a:t>
            </a:r>
            <a:endParaRPr lang="fr-FR" sz="4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C764C5-07F7-B873-A727-620CD77BEB0C}"/>
              </a:ext>
            </a:extLst>
          </p:cNvPr>
          <p:cNvSpPr txBox="1"/>
          <p:nvPr/>
        </p:nvSpPr>
        <p:spPr>
          <a:xfrm>
            <a:off x="1850451" y="3117151"/>
            <a:ext cx="9927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An online store sends a request to a Laptop Price Web Service and receives the current price of a laptop.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2BD066-7F23-2F2A-C03F-ABD88EDE98CB}"/>
              </a:ext>
            </a:extLst>
          </p:cNvPr>
          <p:cNvSpPr/>
          <p:nvPr/>
        </p:nvSpPr>
        <p:spPr>
          <a:xfrm>
            <a:off x="1741714" y="1871893"/>
            <a:ext cx="3570515" cy="9148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Example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E8C84F-0475-D5C9-FB83-E3BF7CC6E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6513862"/>
            <a:ext cx="5268686" cy="263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8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18 -0.1419 L -0.02318 -0.2669 C -0.02318 -0.32292 0.04583 -0.3919 0.10182 -0.3919 L 0.22682 -0.391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33E1A-57D6-4645-4827-85410CA53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C8B020-D0C7-2341-0ED3-796F40B53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Service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5B481C-B854-CF11-65CD-9805D68478E0}"/>
              </a:ext>
            </a:extLst>
          </p:cNvPr>
          <p:cNvSpPr txBox="1"/>
          <p:nvPr/>
        </p:nvSpPr>
        <p:spPr>
          <a:xfrm>
            <a:off x="1703553" y="3051148"/>
            <a:ext cx="8784893" cy="2213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/>
              <a:t>Exchange data between systems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/>
              <a:t>Allow </a:t>
            </a:r>
            <a:r>
              <a:rPr lang="fr-FR" sz="3200" b="1" dirty="0"/>
              <a:t>Compatibility</a:t>
            </a:r>
            <a:r>
              <a:rPr lang="en-US" sz="3200" b="1" dirty="0"/>
              <a:t>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/>
              <a:t>Enable remote access to services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7103C-C86E-CE52-79DB-E11260D2ACC1}"/>
              </a:ext>
            </a:extLst>
          </p:cNvPr>
          <p:cNvSpPr/>
          <p:nvPr/>
        </p:nvSpPr>
        <p:spPr>
          <a:xfrm>
            <a:off x="1741714" y="1871893"/>
            <a:ext cx="3570515" cy="9148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Main Purpose</a:t>
            </a:r>
          </a:p>
        </p:txBody>
      </p:sp>
    </p:spTree>
    <p:extLst>
      <p:ext uri="{BB962C8B-B14F-4D97-AF65-F5344CB8AC3E}">
        <p14:creationId xmlns:p14="http://schemas.microsoft.com/office/powerpoint/2010/main" val="2861938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EE9A1-288D-AE04-0F89-C83E73D6C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622896-F91B-1F62-153F-1FFC984BD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u="sng" dirty="0"/>
              <a:t>Web Service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E0EC33-A33D-10A0-159C-F567E1E927B7}"/>
              </a:ext>
            </a:extLst>
          </p:cNvPr>
          <p:cNvSpPr txBox="1"/>
          <p:nvPr/>
        </p:nvSpPr>
        <p:spPr>
          <a:xfrm>
            <a:off x="1741714" y="3183032"/>
            <a:ext cx="93836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3200" b="1" dirty="0"/>
              <a:t>A weather application requests temperature data from an online weather server.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E5F01A-58BF-DA2A-940C-529021F8CF5C}"/>
              </a:ext>
            </a:extLst>
          </p:cNvPr>
          <p:cNvSpPr/>
          <p:nvPr/>
        </p:nvSpPr>
        <p:spPr>
          <a:xfrm>
            <a:off x="1741714" y="1871893"/>
            <a:ext cx="3570515" cy="9148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Example 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1A5243-78AC-63C8-F3C3-FE6C6E2C6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04" y="5959142"/>
            <a:ext cx="2684367" cy="268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9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25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2197</TotalTime>
  <Words>1225</Words>
  <Application>Microsoft Office PowerPoint</Application>
  <PresentationFormat>Grand écran</PresentationFormat>
  <Paragraphs>250</Paragraphs>
  <Slides>56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1" baseType="lpstr">
      <vt:lpstr>Aptos</vt:lpstr>
      <vt:lpstr>Arial</vt:lpstr>
      <vt:lpstr>Century Gothic</vt:lpstr>
      <vt:lpstr>Wingdings</vt:lpstr>
      <vt:lpstr>Galerie</vt:lpstr>
      <vt:lpstr>Web application Development</vt:lpstr>
      <vt:lpstr>Présentation PowerPoint</vt:lpstr>
      <vt:lpstr>Web :</vt:lpstr>
      <vt:lpstr>Service :</vt:lpstr>
      <vt:lpstr>Web Service :</vt:lpstr>
      <vt:lpstr>Web Service :</vt:lpstr>
      <vt:lpstr>Web Service:</vt:lpstr>
      <vt:lpstr>Web Service :</vt:lpstr>
      <vt:lpstr>Web Service :</vt:lpstr>
      <vt:lpstr>Web Service :</vt:lpstr>
      <vt:lpstr>Web Service : </vt:lpstr>
      <vt:lpstr>Présentation PowerPoint</vt:lpstr>
      <vt:lpstr>SOA : Service-Oriented Architecture </vt:lpstr>
      <vt:lpstr>SOA : Service-Oriented Architecture </vt:lpstr>
      <vt:lpstr>Components of SOA</vt:lpstr>
      <vt:lpstr>Web Service Architecture</vt:lpstr>
      <vt:lpstr>Web Service Architecture</vt:lpstr>
      <vt:lpstr>Components of SOA</vt:lpstr>
      <vt:lpstr>Type of web services</vt:lpstr>
      <vt:lpstr>Présentation PowerPoint</vt:lpstr>
      <vt:lpstr>Présentation PowerPoint</vt:lpstr>
      <vt:lpstr>SOAP: Simple Object Access Protocol </vt:lpstr>
      <vt:lpstr>SOAP Features:</vt:lpstr>
      <vt:lpstr>SOAP Message Structure:</vt:lpstr>
      <vt:lpstr>Example:</vt:lpstr>
      <vt:lpstr>Présentation PowerPoint</vt:lpstr>
      <vt:lpstr>WSDL: Web Services Description Language</vt:lpstr>
      <vt:lpstr>WSDL: Web Services Description Language</vt:lpstr>
      <vt:lpstr>Example  </vt:lpstr>
      <vt:lpstr>Présentation PowerPoint</vt:lpstr>
      <vt:lpstr>UDDI : Universal Description Discovery and Integration</vt:lpstr>
      <vt:lpstr>UDDI : Universal Description Discovery and Integration</vt:lpstr>
      <vt:lpstr>UDDI : Universal Description Discovery and Integration</vt:lpstr>
      <vt:lpstr>Présentation PowerPoint</vt:lpstr>
      <vt:lpstr>REST : Representational State Transfer</vt:lpstr>
      <vt:lpstr>REST : Representational State Transfer</vt:lpstr>
      <vt:lpstr>Example SOAP vs REST</vt:lpstr>
      <vt:lpstr>Example SOAP vs REST</vt:lpstr>
      <vt:lpstr>Example SOAP vs REST</vt:lpstr>
      <vt:lpstr>Présentation PowerPoint</vt:lpstr>
      <vt:lpstr>XML</vt:lpstr>
      <vt:lpstr>XML</vt:lpstr>
      <vt:lpstr>Présentation PowerPoint</vt:lpstr>
      <vt:lpstr>JSON</vt:lpstr>
      <vt:lpstr>JSON</vt:lpstr>
      <vt:lpstr>JSON Example:</vt:lpstr>
      <vt:lpstr>Présentation PowerPoint</vt:lpstr>
      <vt:lpstr>Bootstrap</vt:lpstr>
      <vt:lpstr>Bootstrap</vt:lpstr>
      <vt:lpstr>Bootstrap</vt:lpstr>
      <vt:lpstr>Présentation PowerPoint</vt:lpstr>
      <vt:lpstr>Présentation PowerPoint</vt:lpstr>
      <vt:lpstr>Chapter 2 Web Programming Languages</vt:lpstr>
      <vt:lpstr>Server-Side Programming Language (PHP)</vt:lpstr>
      <vt:lpstr>Web Services: Fundamentals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Mrone</cp:lastModifiedBy>
  <cp:revision>544</cp:revision>
  <dcterms:created xsi:type="dcterms:W3CDTF">2026-01-24T12:37:45Z</dcterms:created>
  <dcterms:modified xsi:type="dcterms:W3CDTF">2026-04-26T14:26:48Z</dcterms:modified>
</cp:coreProperties>
</file>