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6"/>
  </p:notesMasterIdLst>
  <p:sldIdLst>
    <p:sldId id="509" r:id="rId2"/>
    <p:sldId id="510" r:id="rId3"/>
    <p:sldId id="475" r:id="rId4"/>
    <p:sldId id="568" r:id="rId5"/>
    <p:sldId id="569" r:id="rId6"/>
    <p:sldId id="570" r:id="rId7"/>
    <p:sldId id="571" r:id="rId8"/>
    <p:sldId id="572" r:id="rId9"/>
    <p:sldId id="573" r:id="rId10"/>
    <p:sldId id="574" r:id="rId11"/>
    <p:sldId id="514" r:id="rId12"/>
    <p:sldId id="560" r:id="rId13"/>
    <p:sldId id="555" r:id="rId14"/>
    <p:sldId id="561" r:id="rId15"/>
    <p:sldId id="575" r:id="rId16"/>
    <p:sldId id="556" r:id="rId17"/>
    <p:sldId id="562" r:id="rId18"/>
    <p:sldId id="576" r:id="rId19"/>
    <p:sldId id="557" r:id="rId20"/>
    <p:sldId id="588" r:id="rId21"/>
    <p:sldId id="603" r:id="rId22"/>
    <p:sldId id="605" r:id="rId23"/>
    <p:sldId id="604" r:id="rId24"/>
    <p:sldId id="577" r:id="rId25"/>
    <p:sldId id="563" r:id="rId26"/>
    <p:sldId id="581" r:id="rId27"/>
    <p:sldId id="598" r:id="rId28"/>
    <p:sldId id="579" r:id="rId29"/>
    <p:sldId id="564" r:id="rId30"/>
    <p:sldId id="584" r:id="rId31"/>
    <p:sldId id="585" r:id="rId32"/>
    <p:sldId id="599" r:id="rId33"/>
    <p:sldId id="565" r:id="rId34"/>
    <p:sldId id="600" r:id="rId35"/>
    <p:sldId id="586" r:id="rId36"/>
    <p:sldId id="587" r:id="rId37"/>
    <p:sldId id="602" r:id="rId38"/>
    <p:sldId id="580" r:id="rId39"/>
    <p:sldId id="601" r:id="rId40"/>
    <p:sldId id="566" r:id="rId41"/>
    <p:sldId id="578" r:id="rId42"/>
    <p:sldId id="582" r:id="rId43"/>
    <p:sldId id="595" r:id="rId44"/>
    <p:sldId id="583" r:id="rId45"/>
    <p:sldId id="591" r:id="rId46"/>
    <p:sldId id="596" r:id="rId47"/>
    <p:sldId id="590" r:id="rId48"/>
    <p:sldId id="597" r:id="rId49"/>
    <p:sldId id="592" r:id="rId50"/>
    <p:sldId id="594" r:id="rId51"/>
    <p:sldId id="593" r:id="rId52"/>
    <p:sldId id="589" r:id="rId53"/>
    <p:sldId id="471" r:id="rId54"/>
    <p:sldId id="472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798CB1-864D-48A3-94CB-A38899D40912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54C23E-FC03-43B1-B877-34A507A985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1025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&lt;form action="</a:t>
            </a:r>
            <a:r>
              <a:rPr lang="en-US" dirty="0" err="1"/>
              <a:t>submit_page.php</a:t>
            </a:r>
            <a:r>
              <a:rPr lang="en-US" dirty="0"/>
              <a:t>" method="POST"&gt;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4C23E-FC03-43B1-B877-34A507A98565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527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/>
              <a:t>$_SESSION['utilisateur']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4C23E-FC03-43B1-B877-34A507A98565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4327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AB05B-E9F5-FF87-AA09-FBF325D30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FE3000C-CE16-E920-41BA-EF8C4AFAE2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2DDF99C-0B0C-6E6E-2191-DFAE65FD17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/>
              <a:t>$_SESSION['utilisateur']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8B01EC-917C-4373-6081-3D6E67A7FD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4C23E-FC03-43B1-B877-34A507A98565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0728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5BA9B-306F-9697-7109-8DE3799B0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4EC71E7-B04F-D6DF-06BE-7CF2D261C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FB478AE-AFE7-5F0A-E5A9-914D467863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EC9E635-A405-90F3-CF95-1227538338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4C23E-FC03-43B1-B877-34A507A98565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3384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88888-553A-B3C1-E17F-04B0E10FD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23F2EA2-434E-C39E-EE0A-95AD8A90D9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D086AF6-74BF-D135-489C-354EA2E43F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E2E2FDF-6F15-538E-51D4-B3C81E6475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4C23E-FC03-43B1-B877-34A507A98565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31524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468BE-EE61-11E6-66AD-04E86BEF3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826B5B4-1976-5000-AA4C-8BF27DF703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DDFCAB6-563D-BAEC-EC6E-6E0114C4B5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F27848B-A91F-F724-1193-906C2192C4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4C23E-FC03-43B1-B877-34A507A98565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6961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3E2C7-237C-E556-1BFA-9F56ADD9B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CBBB029-494D-8EEC-88FD-DF264D7F63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BDC9770-3298-A8D5-6020-E4C1F45AC3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6270A9-AF65-C7A5-382E-FA66C004BD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4C23E-FC03-43B1-B877-34A507A98565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2927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3381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4216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889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128EBA41-CD21-4633-9B66-6F9E6315F803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6930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364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985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868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604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70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438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128EBA41-CD21-4633-9B66-6F9E6315F803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080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EBA41-CD21-4633-9B66-6F9E6315F803}" type="datetimeFigureOut">
              <a:rPr lang="fr-FR" smtClean="0"/>
              <a:t>19/04/2026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52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4DFB9E-0FE8-C83B-99DB-CE8297239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1889754"/>
          </a:xfrm>
        </p:spPr>
        <p:txBody>
          <a:bodyPr/>
          <a:lstStyle/>
          <a:p>
            <a:r>
              <a:rPr lang="en-US" noProof="0" dirty="0"/>
              <a:t>Web application Development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E61346B-C127-66C7-97AE-45C32B74CE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2025 / 2026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EE2013-A3EA-44B5-844E-1EEDBC36687F}"/>
              </a:ext>
            </a:extLst>
          </p:cNvPr>
          <p:cNvSpPr txBox="1"/>
          <p:nvPr/>
        </p:nvSpPr>
        <p:spPr>
          <a:xfrm>
            <a:off x="3230248" y="3246902"/>
            <a:ext cx="86370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b="1" dirty="0" err="1">
                <a:solidFill>
                  <a:schemeClr val="accent1"/>
                </a:solidFill>
              </a:rPr>
              <a:t>Chapter</a:t>
            </a:r>
            <a:r>
              <a:rPr lang="fr-FR" sz="4000" b="1" dirty="0">
                <a:solidFill>
                  <a:schemeClr val="accent1"/>
                </a:solidFill>
              </a:rPr>
              <a:t> 3: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</a:rPr>
              <a:t>Server-</a:t>
            </a:r>
            <a:r>
              <a:rPr lang="fr-FR" sz="4000" b="1" dirty="0" err="1">
                <a:solidFill>
                  <a:schemeClr val="accent1"/>
                </a:solidFill>
              </a:rPr>
              <a:t>side</a:t>
            </a:r>
            <a:r>
              <a:rPr lang="fr-FR" sz="4000" b="1" dirty="0">
                <a:solidFill>
                  <a:schemeClr val="accent1"/>
                </a:solidFill>
              </a:rPr>
              <a:t> </a:t>
            </a:r>
            <a:r>
              <a:rPr lang="fr-FR" sz="4000" b="1" dirty="0" err="1">
                <a:solidFill>
                  <a:schemeClr val="accent1"/>
                </a:solidFill>
              </a:rPr>
              <a:t>programming</a:t>
            </a:r>
            <a:r>
              <a:rPr lang="fr-FR" sz="4000" b="1" dirty="0">
                <a:solidFill>
                  <a:schemeClr val="accent1"/>
                </a:solidFill>
              </a:rPr>
              <a:t> </a:t>
            </a:r>
            <a:r>
              <a:rPr lang="fr-FR" sz="4000" b="1" dirty="0" err="1">
                <a:solidFill>
                  <a:schemeClr val="accent1"/>
                </a:solidFill>
              </a:rPr>
              <a:t>language</a:t>
            </a:r>
            <a:r>
              <a:rPr lang="fr-FR" sz="4000" b="1" dirty="0">
                <a:solidFill>
                  <a:schemeClr val="accent1"/>
                </a:solidFill>
              </a:rPr>
              <a:t> (PHP)</a:t>
            </a:r>
            <a:endParaRPr lang="fr-FR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263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355E5-0E28-045A-61F5-35F245468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820A384-EC63-888C-162D-5E1486269638}"/>
              </a:ext>
            </a:extLst>
          </p:cNvPr>
          <p:cNvSpPr/>
          <p:nvPr/>
        </p:nvSpPr>
        <p:spPr>
          <a:xfrm>
            <a:off x="1012371" y="2481944"/>
            <a:ext cx="10167257" cy="15022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Sending Data with GET &amp; POST: Understanding HTTP Methods in PHP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2488706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E9222-0BFA-7D10-3B99-B86612AC1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70EA622D-9E06-871F-08A2-64E5F9A862AE}"/>
              </a:ext>
            </a:extLst>
          </p:cNvPr>
          <p:cNvSpPr txBox="1"/>
          <p:nvPr/>
        </p:nvSpPr>
        <p:spPr>
          <a:xfrm>
            <a:off x="696625" y="1212717"/>
            <a:ext cx="1079875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The Concept: </a:t>
            </a:r>
          </a:p>
          <a:p>
            <a:endParaRPr lang="en-US" sz="32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When a browser (Client) talks to a server, it uses different "methods" to send data.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2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/>
              <a:t>The method Attribute: In HTML, we tell the &lt;form&gt; tag which method to use</a:t>
            </a:r>
            <a:endParaRPr lang="en-US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06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0FB0A-395C-5A1D-F9D8-445FE26EE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073A90E-3B24-322C-41CB-95EB1FA346B3}"/>
              </a:ext>
            </a:extLst>
          </p:cNvPr>
          <p:cNvSpPr txBox="1"/>
          <p:nvPr/>
        </p:nvSpPr>
        <p:spPr>
          <a:xfrm>
            <a:off x="1142878" y="1648146"/>
            <a:ext cx="107987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In HTML, we tell the &lt;form&gt; tag which method to use:</a:t>
            </a:r>
          </a:p>
          <a:p>
            <a:endParaRPr lang="en-US" sz="3200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0D50884-58CF-8303-6DF3-0FD6CBB178B2}"/>
              </a:ext>
            </a:extLst>
          </p:cNvPr>
          <p:cNvSpPr/>
          <p:nvPr/>
        </p:nvSpPr>
        <p:spPr>
          <a:xfrm>
            <a:off x="3265714" y="2590800"/>
            <a:ext cx="5508172" cy="107721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&lt;form method="GET"&gt; </a:t>
            </a:r>
            <a:endParaRPr lang="en-US" sz="28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B8EE17-79C0-3350-4D91-8AE3D130E8C9}"/>
              </a:ext>
            </a:extLst>
          </p:cNvPr>
          <p:cNvSpPr/>
          <p:nvPr/>
        </p:nvSpPr>
        <p:spPr>
          <a:xfrm>
            <a:off x="3265714" y="4289777"/>
            <a:ext cx="5508172" cy="10772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&lt;form method=“POST"&gt;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A542C37-617C-3A26-6A17-D40C2CA83C7D}"/>
              </a:ext>
            </a:extLst>
          </p:cNvPr>
          <p:cNvSpPr txBox="1"/>
          <p:nvPr/>
        </p:nvSpPr>
        <p:spPr>
          <a:xfrm>
            <a:off x="5529943" y="3668485"/>
            <a:ext cx="702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Or </a:t>
            </a:r>
          </a:p>
        </p:txBody>
      </p:sp>
    </p:spTree>
    <p:extLst>
      <p:ext uri="{BB962C8B-B14F-4D97-AF65-F5344CB8AC3E}">
        <p14:creationId xmlns:p14="http://schemas.microsoft.com/office/powerpoint/2010/main" val="1780274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75B41-0173-5ED7-6A9C-6090DD5CE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13AEE971-04A0-8BCF-1B36-D01F1BDE54D8}"/>
              </a:ext>
            </a:extLst>
          </p:cNvPr>
          <p:cNvSpPr txBox="1"/>
          <p:nvPr/>
        </p:nvSpPr>
        <p:spPr>
          <a:xfrm>
            <a:off x="1142878" y="1648146"/>
            <a:ext cx="1079875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3200" b="1" dirty="0"/>
          </a:p>
          <a:p>
            <a:endParaRPr lang="en-US" sz="3200" b="1" dirty="0"/>
          </a:p>
          <a:p>
            <a:pPr algn="ctr"/>
            <a:r>
              <a:rPr lang="en-US" sz="3200" b="1" dirty="0"/>
              <a:t>The "Visible" Way</a:t>
            </a:r>
          </a:p>
          <a:p>
            <a:endParaRPr lang="en-US" sz="3200" b="1" dirty="0"/>
          </a:p>
          <a:p>
            <a:r>
              <a:rPr lang="en-US" sz="3200" b="1" dirty="0"/>
              <a:t>How it works: Data is attached to the end of the URL </a:t>
            </a:r>
          </a:p>
          <a:p>
            <a:r>
              <a:rPr lang="en-US" sz="3200" b="1" dirty="0"/>
              <a:t>(example: </a:t>
            </a:r>
            <a:r>
              <a:rPr lang="en-US" sz="3200" b="1" dirty="0" err="1"/>
              <a:t>search.php?name</a:t>
            </a:r>
            <a:r>
              <a:rPr lang="en-US" sz="3200" b="1" dirty="0"/>
              <a:t>=</a:t>
            </a:r>
            <a:r>
              <a:rPr lang="en-US" sz="3200" b="1" dirty="0" err="1"/>
              <a:t>ali&amp;city</a:t>
            </a:r>
            <a:r>
              <a:rPr lang="en-US" sz="3200" b="1" dirty="0"/>
              <a:t>=</a:t>
            </a:r>
            <a:r>
              <a:rPr lang="en-US" sz="3200" b="1" dirty="0" err="1"/>
              <a:t>msila</a:t>
            </a:r>
            <a:r>
              <a:rPr lang="en-US" sz="3200" b="1" dirty="0"/>
              <a:t>).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679768A-95A9-03D1-DF67-33BB8759A537}"/>
              </a:ext>
            </a:extLst>
          </p:cNvPr>
          <p:cNvSpPr/>
          <p:nvPr/>
        </p:nvSpPr>
        <p:spPr>
          <a:xfrm>
            <a:off x="1230086" y="1197429"/>
            <a:ext cx="5508172" cy="107721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&lt;form method="GET"&gt;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70003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CD70B-BCA0-0C71-0FC7-6EE2224EA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6658611-23B4-C85C-929B-B498834A1312}"/>
              </a:ext>
            </a:extLst>
          </p:cNvPr>
          <p:cNvSpPr txBox="1"/>
          <p:nvPr/>
        </p:nvSpPr>
        <p:spPr>
          <a:xfrm>
            <a:off x="1142878" y="1648146"/>
            <a:ext cx="1079875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3200" b="1" dirty="0"/>
          </a:p>
          <a:p>
            <a:endParaRPr lang="en-US" sz="3200" b="1" dirty="0"/>
          </a:p>
          <a:p>
            <a:r>
              <a:rPr lang="en-US" sz="3200" b="1" u="sng" dirty="0">
                <a:solidFill>
                  <a:srgbClr val="FF0000"/>
                </a:solidFill>
              </a:rPr>
              <a:t>Visible:</a:t>
            </a:r>
            <a:r>
              <a:rPr lang="en-US" sz="3200" b="1" dirty="0"/>
              <a:t> Everyone can see data in the address bar.</a:t>
            </a:r>
          </a:p>
          <a:p>
            <a:endParaRPr lang="en-US" sz="3200" b="1" dirty="0"/>
          </a:p>
          <a:p>
            <a:r>
              <a:rPr lang="en-US" sz="3200" b="1" u="sng" dirty="0">
                <a:solidFill>
                  <a:srgbClr val="FF0000"/>
                </a:solidFill>
              </a:rPr>
              <a:t>Limited Size: </a:t>
            </a:r>
            <a:r>
              <a:rPr lang="en-US" sz="3200" b="1" dirty="0"/>
              <a:t>Cannot send large amounts of data due to URL character limits.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C2AF924-A95F-0D56-C2AA-B84BAA3062F8}"/>
              </a:ext>
            </a:extLst>
          </p:cNvPr>
          <p:cNvSpPr/>
          <p:nvPr/>
        </p:nvSpPr>
        <p:spPr>
          <a:xfrm>
            <a:off x="1142878" y="1109537"/>
            <a:ext cx="5508172" cy="107721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&lt;form method="GET"&gt;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34465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80D56-2748-86DC-55BF-7932D68AB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C47AEEE-17FC-D9B2-8404-9839A17C0140}"/>
              </a:ext>
            </a:extLst>
          </p:cNvPr>
          <p:cNvSpPr txBox="1"/>
          <p:nvPr/>
        </p:nvSpPr>
        <p:spPr>
          <a:xfrm>
            <a:off x="1142878" y="1648146"/>
            <a:ext cx="1079875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3200" b="1" dirty="0"/>
          </a:p>
          <a:p>
            <a:endParaRPr lang="en-US" sz="3200" b="1" dirty="0"/>
          </a:p>
          <a:p>
            <a:r>
              <a:rPr lang="en-US" sz="3200" b="1" u="sng" dirty="0">
                <a:solidFill>
                  <a:srgbClr val="FF0000"/>
                </a:solidFill>
              </a:rPr>
              <a:t>Bookmarkable</a:t>
            </a:r>
            <a:r>
              <a:rPr lang="en-US" sz="3200" b="1" dirty="0"/>
              <a:t>: The URL with data can be saved as a bookmark.</a:t>
            </a:r>
          </a:p>
          <a:p>
            <a:endParaRPr lang="en-US" sz="3200" b="1" dirty="0"/>
          </a:p>
          <a:p>
            <a:r>
              <a:rPr lang="en-US" sz="3200" b="1" u="sng" dirty="0">
                <a:solidFill>
                  <a:srgbClr val="FF0000"/>
                </a:solidFill>
              </a:rPr>
              <a:t>Best for: Searching, filtering, or simple navigation.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E1C94F9-A06F-2729-71BF-5857383686CD}"/>
              </a:ext>
            </a:extLst>
          </p:cNvPr>
          <p:cNvSpPr/>
          <p:nvPr/>
        </p:nvSpPr>
        <p:spPr>
          <a:xfrm>
            <a:off x="1142878" y="1109537"/>
            <a:ext cx="5508172" cy="107721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&lt;form method="GET"&gt;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352599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B11BC-0C73-F2F3-A04C-D8BA8097F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FC783F02-2B43-DC0A-1051-DF41A4F9F929}"/>
              </a:ext>
            </a:extLst>
          </p:cNvPr>
          <p:cNvSpPr txBox="1"/>
          <p:nvPr/>
        </p:nvSpPr>
        <p:spPr>
          <a:xfrm>
            <a:off x="1523878" y="1778775"/>
            <a:ext cx="939449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3200" b="1" dirty="0"/>
          </a:p>
          <a:p>
            <a:pPr algn="ctr"/>
            <a:r>
              <a:rPr lang="en-US" sz="3200" b="1" dirty="0"/>
              <a:t>The "Hidden" Way</a:t>
            </a:r>
          </a:p>
          <a:p>
            <a:endParaRPr lang="en-US" sz="3200" b="1" dirty="0"/>
          </a:p>
          <a:p>
            <a:r>
              <a:rPr lang="en-US" sz="3200" b="1" dirty="0"/>
              <a:t>How it works: </a:t>
            </a:r>
          </a:p>
          <a:p>
            <a:endParaRPr lang="en-US" sz="3200" b="1" dirty="0"/>
          </a:p>
          <a:p>
            <a:r>
              <a:rPr lang="en-US" sz="3200" b="1" dirty="0"/>
              <a:t>Data is hidden inside the HTTP request body so the URL stays clean.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F4515B7-A864-CBD9-6DBC-7E44E8A287DD}"/>
              </a:ext>
            </a:extLst>
          </p:cNvPr>
          <p:cNvSpPr/>
          <p:nvPr/>
        </p:nvSpPr>
        <p:spPr>
          <a:xfrm>
            <a:off x="1632856" y="947863"/>
            <a:ext cx="5508172" cy="10772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&lt;form method=“POST"&gt; </a:t>
            </a:r>
          </a:p>
        </p:txBody>
      </p:sp>
    </p:spTree>
    <p:extLst>
      <p:ext uri="{BB962C8B-B14F-4D97-AF65-F5344CB8AC3E}">
        <p14:creationId xmlns:p14="http://schemas.microsoft.com/office/powerpoint/2010/main" val="2722852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2A972-843B-78BC-6121-12FCC8238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08CCBFD-C1D5-4AC1-4032-982A10FFFE3D}"/>
              </a:ext>
            </a:extLst>
          </p:cNvPr>
          <p:cNvSpPr txBox="1"/>
          <p:nvPr/>
        </p:nvSpPr>
        <p:spPr>
          <a:xfrm>
            <a:off x="1142878" y="1648146"/>
            <a:ext cx="1079875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3200" b="1" dirty="0"/>
          </a:p>
          <a:p>
            <a:r>
              <a:rPr lang="en-US" sz="3200" b="1" u="sng" dirty="0">
                <a:solidFill>
                  <a:srgbClr val="FF0000"/>
                </a:solidFill>
              </a:rPr>
              <a:t>Invisible:</a:t>
            </a:r>
            <a:r>
              <a:rPr lang="en-US" sz="3200" b="1" dirty="0"/>
              <a:t> No data is shown in the address bar.</a:t>
            </a:r>
          </a:p>
          <a:p>
            <a:endParaRPr lang="en-US" sz="3200" b="1" dirty="0"/>
          </a:p>
          <a:p>
            <a:r>
              <a:rPr lang="en-US" sz="3200" b="1" u="sng" dirty="0">
                <a:solidFill>
                  <a:srgbClr val="FF0000"/>
                </a:solidFill>
              </a:rPr>
              <a:t>No Size Limit:</a:t>
            </a:r>
            <a:r>
              <a:rPr lang="en-US" sz="3200" b="1" dirty="0"/>
              <a:t> Can send large texts or even file uploads.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28D772E-3FEE-F557-AAC0-4AD299876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&lt;form method=“POST"&gt; </a:t>
            </a:r>
          </a:p>
        </p:txBody>
      </p:sp>
    </p:spTree>
    <p:extLst>
      <p:ext uri="{BB962C8B-B14F-4D97-AF65-F5344CB8AC3E}">
        <p14:creationId xmlns:p14="http://schemas.microsoft.com/office/powerpoint/2010/main" val="1055478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9DA3D-64F5-30CA-18CD-84B8E8AD7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53EC1DFA-1A77-7DB8-8242-81F4CD94462D}"/>
              </a:ext>
            </a:extLst>
          </p:cNvPr>
          <p:cNvSpPr txBox="1"/>
          <p:nvPr/>
        </p:nvSpPr>
        <p:spPr>
          <a:xfrm>
            <a:off x="1142878" y="1648146"/>
            <a:ext cx="1079875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3200" b="1" dirty="0"/>
          </a:p>
          <a:p>
            <a:endParaRPr lang="en-US" sz="3200" b="1" dirty="0"/>
          </a:p>
          <a:p>
            <a:r>
              <a:rPr lang="en-US" sz="3200" b="1" u="sng" dirty="0">
                <a:solidFill>
                  <a:srgbClr val="FF0000"/>
                </a:solidFill>
              </a:rPr>
              <a:t>More Secure:</a:t>
            </a:r>
            <a:r>
              <a:rPr lang="en-US" sz="3200" b="1" dirty="0"/>
              <a:t> Better for passwords (though it requires HTTPS for full security).</a:t>
            </a:r>
          </a:p>
          <a:p>
            <a:endParaRPr lang="en-US" sz="3200" b="1" dirty="0"/>
          </a:p>
          <a:p>
            <a:r>
              <a:rPr lang="en-US" sz="3200" b="1" u="sng" dirty="0">
                <a:solidFill>
                  <a:srgbClr val="FF0000"/>
                </a:solidFill>
              </a:rPr>
              <a:t>Best for Passwords, account creation, and file uploads.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A0C07B2-B8C8-2053-00F4-E69986F8A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&lt;form method=“POST"&gt; </a:t>
            </a:r>
          </a:p>
        </p:txBody>
      </p:sp>
    </p:spTree>
    <p:extLst>
      <p:ext uri="{BB962C8B-B14F-4D97-AF65-F5344CB8AC3E}">
        <p14:creationId xmlns:p14="http://schemas.microsoft.com/office/powerpoint/2010/main" val="563344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C8E82-14D4-6C72-F90D-C92AD6120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A25082E-7347-D457-4F5B-A9BB69D1A8A5}"/>
              </a:ext>
            </a:extLst>
          </p:cNvPr>
          <p:cNvSpPr/>
          <p:nvPr/>
        </p:nvSpPr>
        <p:spPr>
          <a:xfrm>
            <a:off x="805543" y="963159"/>
            <a:ext cx="4049608" cy="107721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&lt;form method="GET"&gt; </a:t>
            </a:r>
          </a:p>
        </p:txBody>
      </p:sp>
      <p:sp>
        <p:nvSpPr>
          <p:cNvPr id="6" name="Titre 2">
            <a:extLst>
              <a:ext uri="{FF2B5EF4-FFF2-40B4-BE49-F238E27FC236}">
                <a16:creationId xmlns:a16="http://schemas.microsoft.com/office/drawing/2014/main" id="{EB748C9E-9FEB-1B0D-D64A-9CEE733A3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9371" y="963839"/>
            <a:ext cx="4386943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&lt;form method=“POST"&gt; 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8122AFE-3A51-2061-5970-89BC75D0839B}"/>
              </a:ext>
            </a:extLst>
          </p:cNvPr>
          <p:cNvSpPr/>
          <p:nvPr/>
        </p:nvSpPr>
        <p:spPr>
          <a:xfrm>
            <a:off x="5524561" y="1017694"/>
            <a:ext cx="1295400" cy="9681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Vs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54349A-5BE7-FC99-6A1D-A92E3ABE76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812150"/>
              </p:ext>
            </p:extLst>
          </p:nvPr>
        </p:nvGraphicFramePr>
        <p:xfrm>
          <a:off x="718457" y="2661555"/>
          <a:ext cx="11092543" cy="283797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416629">
                  <a:extLst>
                    <a:ext uri="{9D8B030D-6E8A-4147-A177-3AD203B41FA5}">
                      <a16:colId xmlns:a16="http://schemas.microsoft.com/office/drawing/2014/main" val="3869629663"/>
                    </a:ext>
                  </a:extLst>
                </a:gridCol>
                <a:gridCol w="4788783">
                  <a:extLst>
                    <a:ext uri="{9D8B030D-6E8A-4147-A177-3AD203B41FA5}">
                      <a16:colId xmlns:a16="http://schemas.microsoft.com/office/drawing/2014/main" val="1144109856"/>
                    </a:ext>
                  </a:extLst>
                </a:gridCol>
                <a:gridCol w="3887131">
                  <a:extLst>
                    <a:ext uri="{9D8B030D-6E8A-4147-A177-3AD203B41FA5}">
                      <a16:colId xmlns:a16="http://schemas.microsoft.com/office/drawing/2014/main" val="2789335764"/>
                    </a:ext>
                  </a:extLst>
                </a:gridCol>
              </a:tblGrid>
              <a:tr h="250115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600" b="1" cap="none" spc="0" dirty="0" err="1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Feature</a:t>
                      </a:r>
                      <a:endParaRPr lang="fr-FR" sz="2600" b="1" i="0" cap="none" spc="0" dirty="0">
                        <a:ln w="13462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>
                          <a:outerShdw dist="38100" dir="2700000" algn="bl" rotWithShape="0">
                            <a:schemeClr val="accent5"/>
                          </a:outerShdw>
                        </a:effectLst>
                        <a:latin typeface="Google Sans Text"/>
                      </a:endParaRPr>
                    </a:p>
                  </a:txBody>
                  <a:tcPr marL="47894" marR="39912" marT="53216" marB="53216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600" b="1" cap="none" spc="0" dirty="0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&lt;</a:t>
                      </a:r>
                      <a:r>
                        <a:rPr lang="fr-FR" sz="2600" b="1" cap="none" spc="0" dirty="0" err="1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form</a:t>
                      </a:r>
                      <a:r>
                        <a:rPr lang="fr-FR" sz="2600" b="1" cap="none" spc="0" dirty="0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 </a:t>
                      </a:r>
                      <a:r>
                        <a:rPr lang="fr-FR" sz="2600" b="1" cap="none" spc="0" dirty="0" err="1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method</a:t>
                      </a:r>
                      <a:r>
                        <a:rPr lang="fr-FR" sz="2600" b="1" cap="none" spc="0" dirty="0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="GET"&gt;</a:t>
                      </a:r>
                      <a:endParaRPr lang="fr-FR" sz="2600" b="1" i="0" cap="none" spc="0" dirty="0">
                        <a:ln w="13462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>
                          <a:outerShdw dist="38100" dir="2700000" algn="bl" rotWithShape="0">
                            <a:schemeClr val="accent5"/>
                          </a:outerShdw>
                        </a:effectLst>
                        <a:latin typeface="Google Sans Text"/>
                      </a:endParaRPr>
                    </a:p>
                  </a:txBody>
                  <a:tcPr marL="47894" marR="39912" marT="53216" marB="53216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600" b="1" cap="none" spc="0" dirty="0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&lt;</a:t>
                      </a:r>
                      <a:r>
                        <a:rPr lang="fr-FR" sz="2600" b="1" cap="none" spc="0" dirty="0" err="1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form</a:t>
                      </a:r>
                      <a:r>
                        <a:rPr lang="fr-FR" sz="2600" b="1" cap="none" spc="0" dirty="0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 </a:t>
                      </a:r>
                      <a:r>
                        <a:rPr lang="fr-FR" sz="2600" b="1" cap="none" spc="0" dirty="0" err="1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method</a:t>
                      </a:r>
                      <a:r>
                        <a:rPr lang="fr-FR" sz="2600" b="1" cap="none" spc="0" dirty="0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="POST"&gt;</a:t>
                      </a:r>
                      <a:endParaRPr lang="fr-FR" sz="2600" b="1" i="0" cap="none" spc="0" dirty="0">
                        <a:ln w="13462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>
                          <a:outerShdw dist="38100" dir="2700000" algn="bl" rotWithShape="0">
                            <a:schemeClr val="accent5"/>
                          </a:outerShdw>
                        </a:effectLst>
                        <a:latin typeface="Google Sans Text"/>
                      </a:endParaRPr>
                    </a:p>
                  </a:txBody>
                  <a:tcPr marL="47894" marR="47894" marT="53216" marB="53216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188881"/>
                  </a:ext>
                </a:extLst>
              </a:tr>
              <a:tr h="393797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600" b="1" dirty="0">
                          <a:solidFill>
                            <a:srgbClr val="1F1F1F"/>
                          </a:solidFill>
                          <a:effectLst/>
                        </a:rPr>
                        <a:t>Data Location</a:t>
                      </a:r>
                      <a:endParaRPr lang="fr-FR" sz="2600" b="1" i="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39912" marT="53216" marB="53216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600" b="1" dirty="0">
                          <a:solidFill>
                            <a:srgbClr val="1F1F1F"/>
                          </a:solidFill>
                          <a:effectLst/>
                        </a:rPr>
                        <a:t>Appended to the URL in name/value pairs (</a:t>
                      </a:r>
                      <a:r>
                        <a:rPr lang="en-US" sz="2600" b="1" dirty="0">
                          <a:solidFill>
                            <a:srgbClr val="444746"/>
                          </a:solidFill>
                          <a:effectLst/>
                        </a:rPr>
                        <a:t>?id=123</a:t>
                      </a:r>
                      <a:r>
                        <a:rPr lang="en-US" sz="2600" b="1" dirty="0">
                          <a:solidFill>
                            <a:srgbClr val="1F1F1F"/>
                          </a:solidFill>
                          <a:effectLst/>
                        </a:rPr>
                        <a:t>).</a:t>
                      </a:r>
                      <a:endParaRPr lang="en-US" sz="2600" b="1" i="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39912" marT="53216" marB="53216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600" b="1">
                          <a:solidFill>
                            <a:srgbClr val="1F1F1F"/>
                          </a:solidFill>
                          <a:effectLst/>
                        </a:rPr>
                        <a:t>Included in the HTTP message body.</a:t>
                      </a:r>
                      <a:endParaRPr lang="en-US" sz="2600" b="1" i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47894" marT="53216" marB="53216" anchor="ctr"/>
                </a:tc>
                <a:extLst>
                  <a:ext uri="{0D108BD9-81ED-4DB2-BD59-A6C34878D82A}">
                    <a16:rowId xmlns:a16="http://schemas.microsoft.com/office/drawing/2014/main" val="2532755360"/>
                  </a:ext>
                </a:extLst>
              </a:tr>
              <a:tr h="393797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600" b="1" dirty="0" err="1">
                          <a:solidFill>
                            <a:srgbClr val="1F1F1F"/>
                          </a:solidFill>
                          <a:effectLst/>
                        </a:rPr>
                        <a:t>Visibility</a:t>
                      </a:r>
                      <a:endParaRPr lang="fr-FR" sz="2600" b="1" i="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39912" marT="53216" marB="53216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600" b="1">
                          <a:solidFill>
                            <a:srgbClr val="1F1F1F"/>
                          </a:solidFill>
                          <a:effectLst/>
                        </a:rPr>
                        <a:t>Visible to everyone in the address bar.</a:t>
                      </a:r>
                      <a:endParaRPr lang="en-US" sz="2600" b="1" i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39912" marT="53216" marB="53216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600" b="1" dirty="0">
                          <a:solidFill>
                            <a:srgbClr val="1F1F1F"/>
                          </a:solidFill>
                          <a:effectLst/>
                        </a:rPr>
                        <a:t>Hidden from the URL</a:t>
                      </a:r>
                      <a:endParaRPr lang="en-US" sz="2600" b="1" i="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47894" marT="53216" marB="53216" anchor="ctr"/>
                </a:tc>
                <a:extLst>
                  <a:ext uri="{0D108BD9-81ED-4DB2-BD59-A6C34878D82A}">
                    <a16:rowId xmlns:a16="http://schemas.microsoft.com/office/drawing/2014/main" val="1891878239"/>
                  </a:ext>
                </a:extLst>
              </a:tr>
              <a:tr h="537480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600" b="1" dirty="0">
                          <a:solidFill>
                            <a:srgbClr val="1F1F1F"/>
                          </a:solidFill>
                          <a:effectLst/>
                        </a:rPr>
                        <a:t>Security</a:t>
                      </a:r>
                      <a:endParaRPr lang="fr-FR" sz="2600" b="1" i="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39912" marT="53216" marB="53216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600" b="1" dirty="0">
                          <a:solidFill>
                            <a:srgbClr val="1F1F1F"/>
                          </a:solidFill>
                          <a:effectLst/>
                        </a:rPr>
                        <a:t>Low</a:t>
                      </a:r>
                      <a:endParaRPr lang="en-US" sz="2600" b="1" i="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39912" marT="53216" marB="53216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600" b="1" dirty="0">
                          <a:solidFill>
                            <a:srgbClr val="1F1F1F"/>
                          </a:solidFill>
                          <a:effectLst/>
                        </a:rPr>
                        <a:t>Higher</a:t>
                      </a:r>
                      <a:endParaRPr lang="en-US" sz="2600" b="1" i="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47894" marT="53216" marB="53216" anchor="ctr"/>
                </a:tc>
                <a:extLst>
                  <a:ext uri="{0D108BD9-81ED-4DB2-BD59-A6C34878D82A}">
                    <a16:rowId xmlns:a16="http://schemas.microsoft.com/office/drawing/2014/main" val="834039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5646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025F1-3BE4-44BD-70F8-9083AEEF3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3A3B88E-630A-48F8-C07F-2DE8801C7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7" r="5327"/>
          <a:stretch/>
        </p:blipFill>
        <p:spPr>
          <a:xfrm>
            <a:off x="2126751" y="1302189"/>
            <a:ext cx="7048072" cy="4253622"/>
          </a:xfrm>
          <a:prstGeom prst="ellipse">
            <a:avLst/>
          </a:prstGeom>
          <a:ln w="63500" cap="rnd">
            <a:solidFill>
              <a:schemeClr val="accent6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81824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304E7-ECA6-79E3-325E-952903C6B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F980A42-C2EC-DDD4-4A45-8B19C5C03842}"/>
              </a:ext>
            </a:extLst>
          </p:cNvPr>
          <p:cNvSpPr/>
          <p:nvPr/>
        </p:nvSpPr>
        <p:spPr>
          <a:xfrm>
            <a:off x="805543" y="963159"/>
            <a:ext cx="4049608" cy="107721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&lt;form method="GET"&gt; </a:t>
            </a:r>
          </a:p>
        </p:txBody>
      </p:sp>
      <p:sp>
        <p:nvSpPr>
          <p:cNvPr id="6" name="Titre 2">
            <a:extLst>
              <a:ext uri="{FF2B5EF4-FFF2-40B4-BE49-F238E27FC236}">
                <a16:creationId xmlns:a16="http://schemas.microsoft.com/office/drawing/2014/main" id="{BB1C324F-3775-5EA5-D7E7-CB49CA798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9371" y="963839"/>
            <a:ext cx="4386943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&lt;form method=“POST"&gt; 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CFB2FBD7-EE18-DCFB-08EE-B368A6DDD79A}"/>
              </a:ext>
            </a:extLst>
          </p:cNvPr>
          <p:cNvSpPr/>
          <p:nvPr/>
        </p:nvSpPr>
        <p:spPr>
          <a:xfrm>
            <a:off x="5524561" y="1017694"/>
            <a:ext cx="1295400" cy="96814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Vs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B7C368-1036-ECE9-0680-AB48EC7A50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37065"/>
              </p:ext>
            </p:extLst>
          </p:nvPr>
        </p:nvGraphicFramePr>
        <p:xfrm>
          <a:off x="805542" y="2302327"/>
          <a:ext cx="11070771" cy="319940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561738">
                  <a:extLst>
                    <a:ext uri="{9D8B030D-6E8A-4147-A177-3AD203B41FA5}">
                      <a16:colId xmlns:a16="http://schemas.microsoft.com/office/drawing/2014/main" val="3869629663"/>
                    </a:ext>
                  </a:extLst>
                </a:gridCol>
                <a:gridCol w="4629532">
                  <a:extLst>
                    <a:ext uri="{9D8B030D-6E8A-4147-A177-3AD203B41FA5}">
                      <a16:colId xmlns:a16="http://schemas.microsoft.com/office/drawing/2014/main" val="1144109856"/>
                    </a:ext>
                  </a:extLst>
                </a:gridCol>
                <a:gridCol w="3879501">
                  <a:extLst>
                    <a:ext uri="{9D8B030D-6E8A-4147-A177-3AD203B41FA5}">
                      <a16:colId xmlns:a16="http://schemas.microsoft.com/office/drawing/2014/main" val="2789335764"/>
                    </a:ext>
                  </a:extLst>
                </a:gridCol>
              </a:tblGrid>
              <a:tr h="250115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600" b="1" cap="none" spc="0" dirty="0" err="1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Feature</a:t>
                      </a:r>
                      <a:endParaRPr lang="fr-FR" sz="2600" b="1" cap="none" spc="0" dirty="0">
                        <a:ln w="13462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>
                          <a:outerShdw dist="38100" dir="2700000" algn="bl" rotWithShape="0">
                            <a:schemeClr val="accent5"/>
                          </a:outerShdw>
                        </a:effectLst>
                        <a:latin typeface="Google Sans Text"/>
                      </a:endParaRPr>
                    </a:p>
                  </a:txBody>
                  <a:tcPr marL="47894" marR="39912" marT="53216" marB="53216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600" b="1" cap="none" spc="0" dirty="0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&lt;</a:t>
                      </a:r>
                      <a:r>
                        <a:rPr lang="fr-FR" sz="2600" b="1" cap="none" spc="0" dirty="0" err="1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form</a:t>
                      </a:r>
                      <a:r>
                        <a:rPr lang="fr-FR" sz="2600" b="1" cap="none" spc="0" dirty="0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 </a:t>
                      </a:r>
                      <a:r>
                        <a:rPr lang="fr-FR" sz="2600" b="1" cap="none" spc="0" dirty="0" err="1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method</a:t>
                      </a:r>
                      <a:r>
                        <a:rPr lang="fr-FR" sz="2600" b="1" cap="none" spc="0" dirty="0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="GET"&gt;</a:t>
                      </a:r>
                      <a:endParaRPr lang="fr-FR" sz="2600" b="1" cap="none" spc="0" dirty="0">
                        <a:ln w="13462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>
                          <a:outerShdw dist="38100" dir="2700000" algn="bl" rotWithShape="0">
                            <a:schemeClr val="accent5"/>
                          </a:outerShdw>
                        </a:effectLst>
                        <a:latin typeface="Google Sans Text"/>
                      </a:endParaRPr>
                    </a:p>
                  </a:txBody>
                  <a:tcPr marL="47894" marR="39912" marT="53216" marB="53216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600" b="1" cap="none" spc="0" dirty="0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&lt;</a:t>
                      </a:r>
                      <a:r>
                        <a:rPr lang="fr-FR" sz="2600" b="1" cap="none" spc="0" dirty="0" err="1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form</a:t>
                      </a:r>
                      <a:r>
                        <a:rPr lang="fr-FR" sz="2600" b="1" cap="none" spc="0" dirty="0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 </a:t>
                      </a:r>
                      <a:r>
                        <a:rPr lang="fr-FR" sz="2600" b="1" cap="none" spc="0" dirty="0" err="1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method</a:t>
                      </a:r>
                      <a:r>
                        <a:rPr lang="fr-FR" sz="2600" b="1" cap="none" spc="0" dirty="0">
                          <a:ln w="13462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</a:rPr>
                        <a:t>="POST"&gt;</a:t>
                      </a:r>
                      <a:endParaRPr lang="fr-FR" sz="2600" b="1" cap="none" spc="0" dirty="0">
                        <a:ln w="13462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>
                          <a:outerShdw dist="38100" dir="2700000" algn="bl" rotWithShape="0">
                            <a:schemeClr val="accent5"/>
                          </a:outerShdw>
                        </a:effectLst>
                        <a:latin typeface="Google Sans Text"/>
                      </a:endParaRPr>
                    </a:p>
                  </a:txBody>
                  <a:tcPr marL="47894" marR="47894" marT="53216" marB="53216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188881"/>
                  </a:ext>
                </a:extLst>
              </a:tr>
              <a:tr h="393797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600" b="1">
                          <a:solidFill>
                            <a:srgbClr val="1F1F1F"/>
                          </a:solidFill>
                          <a:effectLst/>
                        </a:rPr>
                        <a:t>Data Limit</a:t>
                      </a:r>
                      <a:endParaRPr lang="fr-FR" sz="2600" b="1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39912" marT="53216" marB="53216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600" b="1">
                          <a:solidFill>
                            <a:srgbClr val="1F1F1F"/>
                          </a:solidFill>
                          <a:effectLst/>
                        </a:rPr>
                        <a:t>Limited by URL length (usually ~2048 characters).</a:t>
                      </a:r>
                      <a:endParaRPr lang="en-US" sz="2600" b="1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39912" marT="53216" marB="53216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600" b="1" dirty="0">
                          <a:solidFill>
                            <a:srgbClr val="1F1F1F"/>
                          </a:solidFill>
                          <a:effectLst/>
                        </a:rPr>
                        <a:t>No set limit</a:t>
                      </a:r>
                      <a:endParaRPr lang="en-US" sz="2600" b="1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47894" marT="53216" marB="53216" anchor="ctr"/>
                </a:tc>
                <a:extLst>
                  <a:ext uri="{0D108BD9-81ED-4DB2-BD59-A6C34878D82A}">
                    <a16:rowId xmlns:a16="http://schemas.microsoft.com/office/drawing/2014/main" val="2021763680"/>
                  </a:ext>
                </a:extLst>
              </a:tr>
              <a:tr h="393797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600" b="1">
                          <a:solidFill>
                            <a:srgbClr val="1F1F1F"/>
                          </a:solidFill>
                          <a:effectLst/>
                        </a:rPr>
                        <a:t>Caching</a:t>
                      </a:r>
                      <a:endParaRPr lang="fr-FR" sz="2600" b="1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39912" marT="53216" marB="53216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600" b="1" dirty="0">
                          <a:solidFill>
                            <a:srgbClr val="1F1F1F"/>
                          </a:solidFill>
                          <a:effectLst/>
                        </a:rPr>
                        <a:t>Can be cached and bookmarked.</a:t>
                      </a:r>
                      <a:endParaRPr lang="en-US" sz="2600" b="1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39912" marT="53216" marB="53216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600" b="1" dirty="0">
                          <a:solidFill>
                            <a:srgbClr val="1F1F1F"/>
                          </a:solidFill>
                          <a:effectLst/>
                        </a:rPr>
                        <a:t>Cannot be cached or bookmarked.</a:t>
                      </a:r>
                      <a:endParaRPr lang="en-US" sz="2600" b="1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47894" marT="53216" marB="53216" anchor="ctr"/>
                </a:tc>
                <a:extLst>
                  <a:ext uri="{0D108BD9-81ED-4DB2-BD59-A6C34878D82A}">
                    <a16:rowId xmlns:a16="http://schemas.microsoft.com/office/drawing/2014/main" val="3493977245"/>
                  </a:ext>
                </a:extLst>
              </a:tr>
              <a:tr h="393797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fr-FR" sz="2600" b="1" dirty="0">
                          <a:solidFill>
                            <a:srgbClr val="1F1F1F"/>
                          </a:solidFill>
                          <a:effectLst/>
                        </a:rPr>
                        <a:t>Usage</a:t>
                      </a:r>
                      <a:endParaRPr lang="fr-FR" sz="2600" b="1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39912" marT="53216" marB="53216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600" b="1" dirty="0">
                          <a:solidFill>
                            <a:srgbClr val="1F1F1F"/>
                          </a:solidFill>
                          <a:effectLst/>
                        </a:rPr>
                        <a:t>Used for fetching or searching data.</a:t>
                      </a:r>
                      <a:endParaRPr lang="en-US" sz="2600" b="1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39912" marT="53216" marB="53216" anchor="ctr"/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2600" b="1" dirty="0">
                          <a:solidFill>
                            <a:srgbClr val="1F1F1F"/>
                          </a:solidFill>
                          <a:effectLst/>
                        </a:rPr>
                        <a:t>Used for submitting or changing data</a:t>
                      </a:r>
                      <a:endParaRPr lang="en-US" sz="2600" b="1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47894" marR="47894" marT="53216" marB="53216" anchor="ctr"/>
                </a:tc>
                <a:extLst>
                  <a:ext uri="{0D108BD9-81ED-4DB2-BD59-A6C34878D82A}">
                    <a16:rowId xmlns:a16="http://schemas.microsoft.com/office/drawing/2014/main" val="2965697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7829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89EB9-5A67-9E62-EB70-DA04B597B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D7A6565-4124-526F-98DC-C05EC4810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017" y="1932667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Action</a:t>
            </a:r>
          </a:p>
        </p:txBody>
      </p:sp>
      <p:sp>
        <p:nvSpPr>
          <p:cNvPr id="2" name="Titre 2">
            <a:extLst>
              <a:ext uri="{FF2B5EF4-FFF2-40B4-BE49-F238E27FC236}">
                <a16:creationId xmlns:a16="http://schemas.microsoft.com/office/drawing/2014/main" id="{A5B28B60-EF53-F785-D26A-2FCD35480F99}"/>
              </a:ext>
            </a:extLst>
          </p:cNvPr>
          <p:cNvSpPr txBox="1">
            <a:spLocks/>
          </p:cNvSpPr>
          <p:nvPr/>
        </p:nvSpPr>
        <p:spPr>
          <a:xfrm>
            <a:off x="1621971" y="3429000"/>
            <a:ext cx="9840686" cy="10493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&lt;form action=“</a:t>
            </a:r>
            <a:r>
              <a:rPr lang="en-US" sz="2800" dirty="0" err="1"/>
              <a:t>index.php</a:t>
            </a:r>
            <a:r>
              <a:rPr lang="en-US" sz="2800" dirty="0"/>
              <a:t>" method="POST"&gt;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839194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4A563-A764-02EB-381E-5E06F0611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968DA6AD-F9C1-2340-36C3-9A9DE06B4B3E}"/>
              </a:ext>
            </a:extLst>
          </p:cNvPr>
          <p:cNvSpPr txBox="1"/>
          <p:nvPr/>
        </p:nvSpPr>
        <p:spPr>
          <a:xfrm>
            <a:off x="1839564" y="2900002"/>
            <a:ext cx="926386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The action attribute in a &lt;form&gt; tag defines the URL or destination where the form data is sent when a user clicks the submit button.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5BCD1CBA-9CF2-6B2B-BB7D-0918BDE16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863" y="1344839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Action</a:t>
            </a:r>
          </a:p>
        </p:txBody>
      </p:sp>
    </p:spTree>
    <p:extLst>
      <p:ext uri="{BB962C8B-B14F-4D97-AF65-F5344CB8AC3E}">
        <p14:creationId xmlns:p14="http://schemas.microsoft.com/office/powerpoint/2010/main" val="35982762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87B89-9B25-23BC-5BE3-828912CF1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B2AC897-8008-5FBF-A562-5DB6690C29A7}"/>
              </a:ext>
            </a:extLst>
          </p:cNvPr>
          <p:cNvSpPr txBox="1"/>
          <p:nvPr/>
        </p:nvSpPr>
        <p:spPr>
          <a:xfrm>
            <a:off x="729221" y="2308682"/>
            <a:ext cx="1096203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When using a file with a .</a:t>
            </a:r>
            <a:r>
              <a:rPr lang="en-US" sz="2800" b="1" dirty="0" err="1"/>
              <a:t>php</a:t>
            </a:r>
            <a:r>
              <a:rPr lang="en-US" sz="2800" b="1" dirty="0"/>
              <a:t> extension in the action attribute, the form sends the data to a server-side script for processing.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The PHP file acts as the "handler" that receives the information, interacts with a database, or performs calculations before sending a response back to the browser.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4CCC38E9-D41A-FA3E-EB72-5A1746F5B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Action</a:t>
            </a:r>
          </a:p>
        </p:txBody>
      </p:sp>
    </p:spTree>
    <p:extLst>
      <p:ext uri="{BB962C8B-B14F-4D97-AF65-F5344CB8AC3E}">
        <p14:creationId xmlns:p14="http://schemas.microsoft.com/office/powerpoint/2010/main" val="34719561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B3761-556D-D1F8-9530-DAE93D6AF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22A6A20-DA73-C4F1-CF49-B75FD4365683}"/>
              </a:ext>
            </a:extLst>
          </p:cNvPr>
          <p:cNvSpPr/>
          <p:nvPr/>
        </p:nvSpPr>
        <p:spPr>
          <a:xfrm>
            <a:off x="1012371" y="2481944"/>
            <a:ext cx="10167257" cy="15022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PHP and MySQL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1178346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B4E2E-1B88-24F8-1AA8-DFBA8F8A7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CC59DD-4FBC-F574-FFEF-64F55640A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 err="1"/>
              <a:t>Connect</a:t>
            </a:r>
            <a:r>
              <a:rPr lang="fr-FR" sz="4400" b="1" dirty="0"/>
              <a:t> </a:t>
            </a:r>
            <a:r>
              <a:rPr lang="fr-FR" sz="4400" b="1" dirty="0" err="1"/>
              <a:t>database</a:t>
            </a:r>
            <a:r>
              <a:rPr lang="fr-FR" sz="4400" b="1" dirty="0"/>
              <a:t> to </a:t>
            </a:r>
            <a:r>
              <a:rPr lang="fr-FR" sz="4400" b="1" dirty="0" err="1"/>
              <a:t>php</a:t>
            </a:r>
            <a:r>
              <a:rPr lang="fr-FR" sz="4400" b="1" dirty="0"/>
              <a:t> file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D6B1260-A261-A92F-AC3D-68D91CB723D0}"/>
              </a:ext>
            </a:extLst>
          </p:cNvPr>
          <p:cNvSpPr txBox="1"/>
          <p:nvPr/>
        </p:nvSpPr>
        <p:spPr>
          <a:xfrm>
            <a:off x="1142878" y="1648146"/>
            <a:ext cx="107987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</a:rPr>
              <a:t>Mysql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4D9CB4B-9A3C-7150-9AEF-8A5E890A1654}"/>
              </a:ext>
            </a:extLst>
          </p:cNvPr>
          <p:cNvSpPr txBox="1"/>
          <p:nvPr/>
        </p:nvSpPr>
        <p:spPr>
          <a:xfrm>
            <a:off x="1306286" y="2458245"/>
            <a:ext cx="832212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To connect MySQL to a PHP file, PHP uses:</a:t>
            </a:r>
          </a:p>
          <a:p>
            <a:endParaRPr lang="en-US" sz="3200" b="1" dirty="0"/>
          </a:p>
          <a:p>
            <a:r>
              <a:rPr lang="en-US" sz="3200" b="1" dirty="0" err="1">
                <a:solidFill>
                  <a:srgbClr val="FF0000"/>
                </a:solidFill>
              </a:rPr>
              <a:t>MySQLi</a:t>
            </a:r>
            <a:r>
              <a:rPr lang="en-US" sz="3200" b="1" dirty="0">
                <a:solidFill>
                  <a:srgbClr val="FF0000"/>
                </a:solidFill>
              </a:rPr>
              <a:t>  (</a:t>
            </a:r>
            <a:r>
              <a:rPr lang="fr-FR" sz="3200" b="1" dirty="0">
                <a:solidFill>
                  <a:srgbClr val="FF0000"/>
                </a:solidFill>
              </a:rPr>
              <a:t>MySQL </a:t>
            </a:r>
            <a:r>
              <a:rPr lang="fr-FR" sz="3200" b="1" dirty="0" err="1">
                <a:solidFill>
                  <a:srgbClr val="FF0000"/>
                </a:solidFill>
              </a:rPr>
              <a:t>Improved</a:t>
            </a:r>
            <a:r>
              <a:rPr lang="en-US" sz="3200" b="1" dirty="0">
                <a:solidFill>
                  <a:srgbClr val="FF0000"/>
                </a:solidFill>
              </a:rPr>
              <a:t>) </a:t>
            </a:r>
          </a:p>
          <a:p>
            <a:r>
              <a:rPr lang="en-US" sz="3200" b="1" dirty="0"/>
              <a:t>or  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PDO (</a:t>
            </a:r>
            <a:r>
              <a:rPr lang="fr-FR" sz="3200" b="1" dirty="0">
                <a:solidFill>
                  <a:srgbClr val="FF0000"/>
                </a:solidFill>
              </a:rPr>
              <a:t>PHP Data </a:t>
            </a:r>
            <a:r>
              <a:rPr lang="fr-FR" sz="3200" b="1" dirty="0" err="1">
                <a:solidFill>
                  <a:srgbClr val="FF0000"/>
                </a:solidFill>
              </a:rPr>
              <a:t>Objects</a:t>
            </a:r>
            <a:r>
              <a:rPr lang="fr-FR" sz="3200" dirty="0">
                <a:solidFill>
                  <a:srgbClr val="FF0000"/>
                </a:solidFill>
              </a:rPr>
              <a:t>.</a:t>
            </a:r>
            <a:r>
              <a:rPr lang="en-US" sz="3200" b="1" dirty="0">
                <a:solidFill>
                  <a:srgbClr val="FF0000"/>
                </a:solidFill>
              </a:rPr>
              <a:t>).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7235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9CB22-1B39-455D-18D6-990CFC1A5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A39969-FD93-808E-8498-B40824BC0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 err="1"/>
              <a:t>Connect</a:t>
            </a:r>
            <a:r>
              <a:rPr lang="fr-FR" sz="4400" b="1" dirty="0"/>
              <a:t> </a:t>
            </a:r>
            <a:r>
              <a:rPr lang="fr-FR" sz="4400" b="1" dirty="0" err="1"/>
              <a:t>database</a:t>
            </a:r>
            <a:r>
              <a:rPr lang="fr-FR" sz="4400" b="1" dirty="0"/>
              <a:t> to </a:t>
            </a:r>
            <a:r>
              <a:rPr lang="fr-FR" sz="4400" b="1" dirty="0" err="1"/>
              <a:t>php</a:t>
            </a:r>
            <a:r>
              <a:rPr lang="fr-FR" sz="4400" b="1" dirty="0"/>
              <a:t> file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2FA4DF-DEF1-2D12-BC17-534F320C3A02}"/>
              </a:ext>
            </a:extLst>
          </p:cNvPr>
          <p:cNvSpPr txBox="1"/>
          <p:nvPr/>
        </p:nvSpPr>
        <p:spPr>
          <a:xfrm>
            <a:off x="1306285" y="2458245"/>
            <a:ext cx="991688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3200" b="1" dirty="0">
                <a:solidFill>
                  <a:srgbClr val="0070C0"/>
                </a:solidFill>
              </a:rPr>
              <a:t>In the next examples: </a:t>
            </a:r>
          </a:p>
          <a:p>
            <a:r>
              <a:rPr lang="nn-NO" sz="3200" b="1" dirty="0">
                <a:solidFill>
                  <a:srgbClr val="0070C0"/>
                </a:solidFill>
              </a:rPr>
              <a:t>We will use the example : </a:t>
            </a:r>
          </a:p>
          <a:p>
            <a:endParaRPr lang="nn-NO" sz="3200" b="1" dirty="0">
              <a:solidFill>
                <a:srgbClr val="0070C0"/>
              </a:solidFill>
            </a:endParaRPr>
          </a:p>
          <a:p>
            <a:r>
              <a:rPr lang="nn-NO" sz="3200" b="1" dirty="0">
                <a:solidFill>
                  <a:srgbClr val="0070C0"/>
                </a:solidFill>
              </a:rPr>
              <a:t>Database = </a:t>
            </a:r>
            <a:r>
              <a:rPr lang="nn-NO" sz="3200" b="1">
                <a:solidFill>
                  <a:srgbClr val="0070C0"/>
                </a:solidFill>
              </a:rPr>
              <a:t>student_db </a:t>
            </a:r>
            <a:endParaRPr lang="nn-NO" sz="3200" b="1" dirty="0">
              <a:solidFill>
                <a:srgbClr val="0070C0"/>
              </a:solidFill>
            </a:endParaRPr>
          </a:p>
          <a:p>
            <a:r>
              <a:rPr lang="nn-NO" sz="3200" b="1" dirty="0">
                <a:solidFill>
                  <a:srgbClr val="0070C0"/>
                </a:solidFill>
              </a:rPr>
              <a:t>Table = student (id, name_student, age_student)</a:t>
            </a:r>
            <a:endParaRPr lang="fr-FR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3729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9B673-FA92-F339-1C65-30E032A01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1D4E4F9-C39E-4673-6ACC-CA86A5FF9D62}"/>
              </a:ext>
            </a:extLst>
          </p:cNvPr>
          <p:cNvSpPr/>
          <p:nvPr/>
        </p:nvSpPr>
        <p:spPr>
          <a:xfrm>
            <a:off x="1349829" y="2492829"/>
            <a:ext cx="9263742" cy="1502228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err="1"/>
              <a:t>Connect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30245279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99CAF-CE06-B83D-D9E3-5EA2553F7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672817-3D99-33F1-75E2-9EBF20FA6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 err="1"/>
              <a:t>Connect</a:t>
            </a:r>
            <a:r>
              <a:rPr lang="fr-FR" sz="4400" b="1" dirty="0"/>
              <a:t> </a:t>
            </a:r>
            <a:r>
              <a:rPr lang="fr-FR" sz="4400" b="1" dirty="0" err="1"/>
              <a:t>database</a:t>
            </a:r>
            <a:r>
              <a:rPr lang="fr-FR" sz="4400" b="1" dirty="0"/>
              <a:t> to </a:t>
            </a:r>
            <a:r>
              <a:rPr lang="fr-FR" sz="4400" b="1" dirty="0" err="1"/>
              <a:t>php</a:t>
            </a:r>
            <a:r>
              <a:rPr lang="fr-FR" sz="4400" b="1" dirty="0"/>
              <a:t> file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AEA1C5F-E83C-0F96-0A92-243200119449}"/>
              </a:ext>
            </a:extLst>
          </p:cNvPr>
          <p:cNvSpPr txBox="1"/>
          <p:nvPr/>
        </p:nvSpPr>
        <p:spPr>
          <a:xfrm>
            <a:off x="1153763" y="1348673"/>
            <a:ext cx="107987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</a:rPr>
              <a:t>Mysqli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35728C8-CEBB-8081-267B-3943270AD231}"/>
              </a:ext>
            </a:extLst>
          </p:cNvPr>
          <p:cNvSpPr txBox="1"/>
          <p:nvPr/>
        </p:nvSpPr>
        <p:spPr>
          <a:xfrm>
            <a:off x="816427" y="1739783"/>
            <a:ext cx="1079874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&lt;?</a:t>
            </a:r>
            <a:r>
              <a:rPr lang="en-US" sz="2400" b="1" dirty="0" err="1"/>
              <a:t>php</a:t>
            </a:r>
            <a:endParaRPr lang="en-US" sz="2400" b="1" dirty="0"/>
          </a:p>
          <a:p>
            <a:r>
              <a:rPr lang="en-US" sz="2400" b="1" dirty="0"/>
              <a:t>$host = "localhost";</a:t>
            </a:r>
          </a:p>
          <a:p>
            <a:r>
              <a:rPr lang="en-US" sz="2400" b="1" dirty="0"/>
              <a:t>$user = "root";</a:t>
            </a:r>
          </a:p>
          <a:p>
            <a:r>
              <a:rPr lang="en-US" sz="2400" b="1" dirty="0"/>
              <a:t>$password = "";</a:t>
            </a:r>
          </a:p>
          <a:p>
            <a:r>
              <a:rPr lang="en-US" sz="2400" b="1" dirty="0"/>
              <a:t>$database = "</a:t>
            </a:r>
            <a:r>
              <a:rPr lang="en-US" sz="2400" b="1" dirty="0" err="1"/>
              <a:t>student_db</a:t>
            </a:r>
            <a:r>
              <a:rPr lang="en-US" sz="2400" b="1" dirty="0"/>
              <a:t>";</a:t>
            </a:r>
          </a:p>
          <a:p>
            <a:endParaRPr lang="en-US" sz="2400" b="1" dirty="0"/>
          </a:p>
          <a:p>
            <a:r>
              <a:rPr lang="en-US" sz="2400" b="1" dirty="0"/>
              <a:t>$conn = </a:t>
            </a:r>
            <a:r>
              <a:rPr lang="en-US" sz="2400" b="1" dirty="0" err="1"/>
              <a:t>mysqli_connect</a:t>
            </a:r>
            <a:r>
              <a:rPr lang="en-US" sz="2400" b="1" dirty="0"/>
              <a:t>($host, $user, $password, $database);</a:t>
            </a:r>
          </a:p>
          <a:p>
            <a:endParaRPr lang="en-US" sz="2400" b="1" dirty="0"/>
          </a:p>
          <a:p>
            <a:r>
              <a:rPr lang="en-US" sz="2400" b="1" dirty="0"/>
              <a:t>if (!$conn) </a:t>
            </a:r>
          </a:p>
          <a:p>
            <a:r>
              <a:rPr lang="en-US" sz="2400" b="1" dirty="0"/>
              <a:t>{die("Connection failed: " . </a:t>
            </a:r>
            <a:r>
              <a:rPr lang="en-US" sz="2400" b="1" dirty="0" err="1"/>
              <a:t>mysqli_connect_error</a:t>
            </a:r>
            <a:r>
              <a:rPr lang="en-US" sz="2400" b="1" dirty="0"/>
              <a:t>());}</a:t>
            </a:r>
          </a:p>
          <a:p>
            <a:r>
              <a:rPr lang="en-US" sz="2400" b="1" dirty="0"/>
              <a:t>echo "Connected successfully!";</a:t>
            </a:r>
          </a:p>
          <a:p>
            <a:r>
              <a:rPr lang="en-US" sz="2400" b="1" dirty="0"/>
              <a:t>?&gt;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6049382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88F26-F5B6-3882-DD63-4CEE3AF1E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95DF4C-5FE4-EEE7-253F-4EC80634F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SQL </a:t>
            </a:r>
            <a:r>
              <a:rPr lang="fr-FR" sz="4400" b="1" dirty="0" err="1"/>
              <a:t>query</a:t>
            </a:r>
            <a:endParaRPr lang="fr-FR" sz="44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5753D6-5B38-97C8-A03F-F52AC5E9B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706" y="1998888"/>
            <a:ext cx="5480394" cy="257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330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30CFD-C830-EC5F-A482-AAF6A87D8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F06814-5EA8-9D37-CE67-2E5DB67766A3}"/>
              </a:ext>
            </a:extLst>
          </p:cNvPr>
          <p:cNvSpPr/>
          <p:nvPr/>
        </p:nvSpPr>
        <p:spPr>
          <a:xfrm>
            <a:off x="2024743" y="2481944"/>
            <a:ext cx="7783285" cy="15022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 err="1"/>
              <a:t>Error</a:t>
            </a:r>
            <a:r>
              <a:rPr lang="fr-FR" sz="4000" b="1" dirty="0"/>
              <a:t> handling in PHP</a:t>
            </a:r>
          </a:p>
        </p:txBody>
      </p:sp>
    </p:spTree>
    <p:extLst>
      <p:ext uri="{BB962C8B-B14F-4D97-AF65-F5344CB8AC3E}">
        <p14:creationId xmlns:p14="http://schemas.microsoft.com/office/powerpoint/2010/main" val="9307838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6875A-FBBF-A5E4-8F7E-4CC2A32D6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C4E182-9C5F-9FE2-FED2-2F3BAC0382A1}"/>
              </a:ext>
            </a:extLst>
          </p:cNvPr>
          <p:cNvSpPr/>
          <p:nvPr/>
        </p:nvSpPr>
        <p:spPr>
          <a:xfrm>
            <a:off x="1012371" y="2481944"/>
            <a:ext cx="10167257" cy="15022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CRUD</a:t>
            </a:r>
            <a:r>
              <a:rPr lang="fr-FR" sz="4000" dirty="0"/>
              <a:t> !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23511519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14A39-CECB-FD21-FFB6-5B107F713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B39772-F8FA-E760-AEBA-DD79E8C4F851}"/>
              </a:ext>
            </a:extLst>
          </p:cNvPr>
          <p:cNvSpPr/>
          <p:nvPr/>
        </p:nvSpPr>
        <p:spPr>
          <a:xfrm>
            <a:off x="1012371" y="1607299"/>
            <a:ext cx="10167257" cy="338214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CRUD</a:t>
            </a:r>
            <a:r>
              <a:rPr lang="en-US" sz="4000" dirty="0"/>
              <a:t> (</a:t>
            </a:r>
            <a:r>
              <a:rPr lang="en-US" sz="4000" b="1" dirty="0"/>
              <a:t>C</a:t>
            </a:r>
            <a:r>
              <a:rPr lang="en-US" sz="4000" dirty="0"/>
              <a:t>reate, </a:t>
            </a:r>
            <a:r>
              <a:rPr lang="en-US" sz="4000" b="1" dirty="0"/>
              <a:t>R</a:t>
            </a:r>
            <a:r>
              <a:rPr lang="en-US" sz="4000" dirty="0"/>
              <a:t>ead, </a:t>
            </a:r>
            <a:r>
              <a:rPr lang="en-US" sz="4000" b="1" dirty="0"/>
              <a:t>U</a:t>
            </a:r>
            <a:r>
              <a:rPr lang="en-US" sz="4000" dirty="0"/>
              <a:t>pdate, </a:t>
            </a:r>
            <a:r>
              <a:rPr lang="en-US" sz="4000" b="1" dirty="0"/>
              <a:t>D</a:t>
            </a:r>
            <a:r>
              <a:rPr lang="en-US" sz="4000" dirty="0"/>
              <a:t>elete). </a:t>
            </a:r>
            <a:r>
              <a:rPr lang="en-US" sz="4000" b="1" dirty="0"/>
              <a:t>These four operations represent the fundamental actions you perform on a database.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16998427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5E94A-E2CE-82CA-F9F8-D4A7C0E06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EEACBC-B847-FC5F-1C72-60495F9B645A}"/>
              </a:ext>
            </a:extLst>
          </p:cNvPr>
          <p:cNvSpPr/>
          <p:nvPr/>
        </p:nvSpPr>
        <p:spPr>
          <a:xfrm>
            <a:off x="1349829" y="2492829"/>
            <a:ext cx="9263742" cy="1502228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err="1"/>
              <a:t>Create</a:t>
            </a:r>
            <a:r>
              <a:rPr lang="fr-FR" sz="4000" b="1" dirty="0"/>
              <a:t> or Insert</a:t>
            </a:r>
          </a:p>
        </p:txBody>
      </p:sp>
    </p:spTree>
    <p:extLst>
      <p:ext uri="{BB962C8B-B14F-4D97-AF65-F5344CB8AC3E}">
        <p14:creationId xmlns:p14="http://schemas.microsoft.com/office/powerpoint/2010/main" val="18283400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33D1E-214C-5B6E-C03A-E52222A00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36F9EC-9947-F32A-954C-5ECF68AD7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Insert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40B1E6-DB38-B47B-43A7-4CD788F88CAE}"/>
              </a:ext>
            </a:extLst>
          </p:cNvPr>
          <p:cNvSpPr txBox="1"/>
          <p:nvPr/>
        </p:nvSpPr>
        <p:spPr>
          <a:xfrm>
            <a:off x="1142878" y="1648146"/>
            <a:ext cx="107987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</a:rPr>
              <a:t>Mysqli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9E716A-2690-5300-8D23-07DEDF374981}"/>
              </a:ext>
            </a:extLst>
          </p:cNvPr>
          <p:cNvSpPr txBox="1"/>
          <p:nvPr/>
        </p:nvSpPr>
        <p:spPr>
          <a:xfrm>
            <a:off x="1306286" y="2171366"/>
            <a:ext cx="1026522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&lt;?</a:t>
            </a:r>
            <a:r>
              <a:rPr lang="fr-FR" sz="2400" b="1" dirty="0" err="1"/>
              <a:t>php</a:t>
            </a:r>
            <a:endParaRPr lang="fr-FR" sz="2400" b="1" dirty="0"/>
          </a:p>
          <a:p>
            <a:r>
              <a:rPr lang="fr-FR" sz="2400" b="1" dirty="0"/>
              <a:t>$</a:t>
            </a:r>
            <a:r>
              <a:rPr lang="fr-FR" sz="2400" b="1" dirty="0" err="1"/>
              <a:t>conn</a:t>
            </a:r>
            <a:r>
              <a:rPr lang="fr-FR" sz="2400" b="1" dirty="0"/>
              <a:t> = </a:t>
            </a:r>
            <a:r>
              <a:rPr lang="fr-FR" sz="2400" b="1" dirty="0" err="1"/>
              <a:t>mysqli_connect</a:t>
            </a:r>
            <a:r>
              <a:rPr lang="fr-FR" sz="2400" b="1" dirty="0"/>
              <a:t>("localhost", "root", "", "</a:t>
            </a:r>
            <a:r>
              <a:rPr lang="fr-FR" sz="2400" b="1" dirty="0" err="1"/>
              <a:t>student_DB</a:t>
            </a:r>
            <a:r>
              <a:rPr lang="fr-FR" sz="2400" b="1" dirty="0"/>
              <a:t>");</a:t>
            </a:r>
          </a:p>
          <a:p>
            <a:endParaRPr lang="fr-FR" sz="2400" b="1" dirty="0"/>
          </a:p>
          <a:p>
            <a:r>
              <a:rPr lang="fr-FR" sz="2400" b="1" dirty="0">
                <a:solidFill>
                  <a:srgbClr val="FF0000"/>
                </a:solidFill>
              </a:rPr>
              <a:t>$</a:t>
            </a:r>
            <a:r>
              <a:rPr lang="fr-FR" sz="2400" b="1" dirty="0" err="1">
                <a:solidFill>
                  <a:srgbClr val="FF0000"/>
                </a:solidFill>
              </a:rPr>
              <a:t>sql</a:t>
            </a:r>
            <a:r>
              <a:rPr lang="fr-FR" sz="2400" b="1" dirty="0">
                <a:solidFill>
                  <a:srgbClr val="FF0000"/>
                </a:solidFill>
              </a:rPr>
              <a:t> = "INSERT INTO </a:t>
            </a:r>
            <a:r>
              <a:rPr lang="fr-FR" sz="2400" b="1" dirty="0" err="1">
                <a:solidFill>
                  <a:srgbClr val="FF0000"/>
                </a:solidFill>
              </a:rPr>
              <a:t>student</a:t>
            </a:r>
            <a:r>
              <a:rPr lang="fr-FR" sz="2400" b="1" dirty="0">
                <a:solidFill>
                  <a:srgbClr val="FF0000"/>
                </a:solidFill>
              </a:rPr>
              <a:t>(</a:t>
            </a:r>
            <a:r>
              <a:rPr lang="fr-FR" sz="2400" b="1" dirty="0" err="1">
                <a:solidFill>
                  <a:srgbClr val="FF0000"/>
                </a:solidFill>
              </a:rPr>
              <a:t>name_student</a:t>
            </a:r>
            <a:r>
              <a:rPr lang="fr-FR" sz="2400" b="1" dirty="0">
                <a:solidFill>
                  <a:srgbClr val="FF0000"/>
                </a:solidFill>
              </a:rPr>
              <a:t>, </a:t>
            </a:r>
            <a:r>
              <a:rPr lang="fr-FR" sz="2400" b="1" dirty="0" err="1">
                <a:solidFill>
                  <a:srgbClr val="FF0000"/>
                </a:solidFill>
              </a:rPr>
              <a:t>age_student</a:t>
            </a:r>
            <a:r>
              <a:rPr lang="fr-FR" sz="2400" b="1" dirty="0">
                <a:solidFill>
                  <a:srgbClr val="FF0000"/>
                </a:solidFill>
              </a:rPr>
              <a:t>) </a:t>
            </a:r>
          </a:p>
          <a:p>
            <a:r>
              <a:rPr lang="fr-FR" sz="2400" b="1" dirty="0">
                <a:solidFill>
                  <a:srgbClr val="FF0000"/>
                </a:solidFill>
              </a:rPr>
              <a:t>VALUES('Ali', 22)";</a:t>
            </a:r>
          </a:p>
          <a:p>
            <a:endParaRPr lang="fr-FR" sz="2400" b="1" dirty="0"/>
          </a:p>
          <a:p>
            <a:r>
              <a:rPr lang="fr-FR" sz="2400" b="1" dirty="0"/>
              <a:t>if(</a:t>
            </a:r>
            <a:r>
              <a:rPr lang="fr-FR" sz="2400" b="1" dirty="0" err="1"/>
              <a:t>mysqli_query</a:t>
            </a:r>
            <a:r>
              <a:rPr lang="fr-FR" sz="2400" b="1" dirty="0"/>
              <a:t>($</a:t>
            </a:r>
            <a:r>
              <a:rPr lang="fr-FR" sz="2400" b="1" dirty="0" err="1"/>
              <a:t>conn</a:t>
            </a:r>
            <a:r>
              <a:rPr lang="fr-FR" sz="2400" b="1" dirty="0"/>
              <a:t>, $</a:t>
            </a:r>
            <a:r>
              <a:rPr lang="fr-FR" sz="2400" b="1" dirty="0" err="1"/>
              <a:t>sql</a:t>
            </a:r>
            <a:r>
              <a:rPr lang="fr-FR" sz="2400" b="1" dirty="0"/>
              <a:t>)){</a:t>
            </a:r>
          </a:p>
          <a:p>
            <a:r>
              <a:rPr lang="fr-FR" sz="2400" b="1" dirty="0"/>
              <a:t>    </a:t>
            </a:r>
            <a:r>
              <a:rPr lang="fr-FR" sz="2400" b="1" dirty="0" err="1"/>
              <a:t>echo</a:t>
            </a:r>
            <a:r>
              <a:rPr lang="fr-FR" sz="2400" b="1" dirty="0"/>
              <a:t> "Data </a:t>
            </a:r>
            <a:r>
              <a:rPr lang="fr-FR" sz="2400" b="1" dirty="0" err="1"/>
              <a:t>inserted</a:t>
            </a:r>
            <a:r>
              <a:rPr lang="fr-FR" sz="2400" b="1" dirty="0"/>
              <a:t> </a:t>
            </a:r>
            <a:r>
              <a:rPr lang="fr-FR" sz="2400" b="1" dirty="0" err="1"/>
              <a:t>successfully</a:t>
            </a:r>
            <a:r>
              <a:rPr lang="fr-FR" sz="2400" b="1" dirty="0"/>
              <a:t>";</a:t>
            </a:r>
          </a:p>
          <a:p>
            <a:r>
              <a:rPr lang="fr-FR" sz="2400" b="1" dirty="0"/>
              <a:t>}</a:t>
            </a:r>
          </a:p>
          <a:p>
            <a:r>
              <a:rPr lang="fr-FR" sz="2400" b="1" dirty="0"/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14191102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2C02E-7ADD-7CAB-C7BA-5FF56BE45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E21FE3C-F29C-32D7-46AE-F45F1C45D989}"/>
              </a:ext>
            </a:extLst>
          </p:cNvPr>
          <p:cNvSpPr/>
          <p:nvPr/>
        </p:nvSpPr>
        <p:spPr>
          <a:xfrm>
            <a:off x="1349829" y="2492829"/>
            <a:ext cx="9263742" cy="1502228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Read</a:t>
            </a:r>
          </a:p>
        </p:txBody>
      </p:sp>
    </p:spTree>
    <p:extLst>
      <p:ext uri="{BB962C8B-B14F-4D97-AF65-F5344CB8AC3E}">
        <p14:creationId xmlns:p14="http://schemas.microsoft.com/office/powerpoint/2010/main" val="10454374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52728-28B4-7DD7-FD36-E7A19BC63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DB3F73-6976-4E82-FB21-753A973B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Read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10AE6ED-5072-3287-3966-A9D71BE3E19F}"/>
              </a:ext>
            </a:extLst>
          </p:cNvPr>
          <p:cNvSpPr txBox="1"/>
          <p:nvPr/>
        </p:nvSpPr>
        <p:spPr>
          <a:xfrm>
            <a:off x="1142878" y="1648146"/>
            <a:ext cx="107987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</a:rPr>
              <a:t>Mysqli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DEAB55A-1F75-C19D-8675-F0FA86E42582}"/>
              </a:ext>
            </a:extLst>
          </p:cNvPr>
          <p:cNvSpPr txBox="1"/>
          <p:nvPr/>
        </p:nvSpPr>
        <p:spPr>
          <a:xfrm>
            <a:off x="1142878" y="3220601"/>
            <a:ext cx="102652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$</a:t>
            </a:r>
            <a:r>
              <a:rPr lang="en-US" sz="2400" b="1" dirty="0" err="1"/>
              <a:t>sql</a:t>
            </a:r>
            <a:r>
              <a:rPr lang="en-US" sz="2400" b="1" dirty="0"/>
              <a:t> = "SELECT * FROM student";</a:t>
            </a:r>
          </a:p>
          <a:p>
            <a:r>
              <a:rPr lang="en-US" sz="2400" b="1" dirty="0"/>
              <a:t>$result = </a:t>
            </a:r>
            <a:r>
              <a:rPr lang="en-US" sz="2400" b="1" dirty="0" err="1"/>
              <a:t>mysqli_query</a:t>
            </a:r>
            <a:r>
              <a:rPr lang="en-US" sz="2400" b="1" dirty="0"/>
              <a:t>($conn, $</a:t>
            </a:r>
            <a:r>
              <a:rPr lang="en-US" sz="2400" b="1" dirty="0" err="1"/>
              <a:t>sql</a:t>
            </a:r>
            <a:r>
              <a:rPr lang="en-US" sz="2400" b="1" dirty="0"/>
              <a:t>);?&gt;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0627154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DA9A-53A2-A63B-C449-E38028233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BCA546-3C49-3324-EDF9-93D11E4FC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Read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B07D112-5343-8753-D584-72414D4898A2}"/>
              </a:ext>
            </a:extLst>
          </p:cNvPr>
          <p:cNvSpPr txBox="1"/>
          <p:nvPr/>
        </p:nvSpPr>
        <p:spPr>
          <a:xfrm>
            <a:off x="1142878" y="1648146"/>
            <a:ext cx="107987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</a:rPr>
              <a:t>Mysqli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85FD699-58AA-DB43-F813-1551BFB5638A}"/>
              </a:ext>
            </a:extLst>
          </p:cNvPr>
          <p:cNvSpPr txBox="1"/>
          <p:nvPr/>
        </p:nvSpPr>
        <p:spPr>
          <a:xfrm>
            <a:off x="1142878" y="3220601"/>
            <a:ext cx="102652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 err="1"/>
              <a:t>while</a:t>
            </a:r>
            <a:r>
              <a:rPr lang="fr-FR" sz="2400" b="1" dirty="0"/>
              <a:t> ($</a:t>
            </a:r>
            <a:r>
              <a:rPr lang="fr-FR" sz="2400" b="1" dirty="0" err="1"/>
              <a:t>row</a:t>
            </a:r>
            <a:r>
              <a:rPr lang="fr-FR" sz="2400" b="1" dirty="0"/>
              <a:t> = </a:t>
            </a:r>
            <a:r>
              <a:rPr lang="fr-FR" sz="2400" b="1" dirty="0" err="1"/>
              <a:t>mysqli_fetch_assoc</a:t>
            </a:r>
            <a:r>
              <a:rPr lang="fr-FR" sz="2400" b="1" dirty="0"/>
              <a:t>($</a:t>
            </a:r>
            <a:r>
              <a:rPr lang="fr-FR" sz="2400" b="1" dirty="0" err="1"/>
              <a:t>result</a:t>
            </a:r>
            <a:r>
              <a:rPr lang="fr-FR" sz="2400" b="1" dirty="0"/>
              <a:t>)):     ?&gt;    </a:t>
            </a:r>
          </a:p>
          <a:p>
            <a:r>
              <a:rPr lang="fr-FR" sz="2400" b="1" dirty="0"/>
              <a:t>&lt;tr&gt;        </a:t>
            </a:r>
          </a:p>
          <a:p>
            <a:r>
              <a:rPr lang="fr-FR" sz="2400" b="1" dirty="0"/>
              <a:t>&lt;td&gt;&lt;?</a:t>
            </a:r>
            <a:r>
              <a:rPr lang="fr-FR" sz="2400" b="1" dirty="0" err="1"/>
              <a:t>php</a:t>
            </a:r>
            <a:r>
              <a:rPr lang="fr-FR" sz="2400" b="1" dirty="0"/>
              <a:t> </a:t>
            </a:r>
            <a:r>
              <a:rPr lang="fr-FR" sz="2400" b="1" dirty="0" err="1"/>
              <a:t>echo</a:t>
            </a:r>
            <a:r>
              <a:rPr lang="fr-FR" sz="2400" b="1" dirty="0"/>
              <a:t> $</a:t>
            </a:r>
            <a:r>
              <a:rPr lang="fr-FR" sz="2400" b="1" dirty="0" err="1"/>
              <a:t>row</a:t>
            </a:r>
            <a:r>
              <a:rPr lang="fr-FR" sz="2400" b="1" dirty="0"/>
              <a:t>['id']; ?&gt;&lt;/td&gt;        </a:t>
            </a:r>
          </a:p>
          <a:p>
            <a:r>
              <a:rPr lang="fr-FR" sz="2400" b="1" dirty="0"/>
              <a:t>&lt;td&gt;&lt;?</a:t>
            </a:r>
            <a:r>
              <a:rPr lang="fr-FR" sz="2400" b="1" dirty="0" err="1"/>
              <a:t>php</a:t>
            </a:r>
            <a:r>
              <a:rPr lang="fr-FR" sz="2400" b="1" dirty="0"/>
              <a:t> </a:t>
            </a:r>
            <a:r>
              <a:rPr lang="fr-FR" sz="2400" b="1" dirty="0" err="1"/>
              <a:t>echo</a:t>
            </a:r>
            <a:r>
              <a:rPr lang="fr-FR" sz="2400" b="1" dirty="0"/>
              <a:t> $</a:t>
            </a:r>
            <a:r>
              <a:rPr lang="fr-FR" sz="2400" b="1" dirty="0" err="1"/>
              <a:t>row</a:t>
            </a:r>
            <a:r>
              <a:rPr lang="fr-FR" sz="2400" b="1" dirty="0"/>
              <a:t>['</a:t>
            </a:r>
            <a:r>
              <a:rPr lang="fr-FR" sz="2400" b="1" dirty="0" err="1"/>
              <a:t>name_student</a:t>
            </a:r>
            <a:r>
              <a:rPr lang="fr-FR" sz="2400" b="1" dirty="0"/>
              <a:t>']; ?&gt;&lt;/td&gt;        </a:t>
            </a:r>
          </a:p>
          <a:p>
            <a:r>
              <a:rPr lang="fr-FR" sz="2400" b="1" dirty="0"/>
              <a:t>&lt;td&gt;&lt;?</a:t>
            </a:r>
            <a:r>
              <a:rPr lang="fr-FR" sz="2400" b="1" dirty="0" err="1"/>
              <a:t>php</a:t>
            </a:r>
            <a:r>
              <a:rPr lang="fr-FR" sz="2400" b="1" dirty="0"/>
              <a:t> </a:t>
            </a:r>
            <a:r>
              <a:rPr lang="fr-FR" sz="2400" b="1" dirty="0" err="1"/>
              <a:t>echo</a:t>
            </a:r>
            <a:r>
              <a:rPr lang="fr-FR" sz="2400" b="1" dirty="0"/>
              <a:t> $</a:t>
            </a:r>
            <a:r>
              <a:rPr lang="fr-FR" sz="2400" b="1" dirty="0" err="1"/>
              <a:t>row</a:t>
            </a:r>
            <a:r>
              <a:rPr lang="fr-FR" sz="2400" b="1" dirty="0"/>
              <a:t>['</a:t>
            </a:r>
            <a:r>
              <a:rPr lang="fr-FR" sz="2400" b="1" dirty="0" err="1"/>
              <a:t>age_student</a:t>
            </a:r>
            <a:r>
              <a:rPr lang="fr-FR" sz="2400" b="1" dirty="0"/>
              <a:t>']; ?&gt;&lt;/td&gt; </a:t>
            </a:r>
          </a:p>
          <a:p>
            <a:r>
              <a:rPr lang="fr-FR" sz="2400" b="1" dirty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35659018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B6E07-1695-E16A-600A-65603194F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53A77A2-9CFC-CA49-1FB5-F60EBE3E1CD2}"/>
              </a:ext>
            </a:extLst>
          </p:cNvPr>
          <p:cNvSpPr/>
          <p:nvPr/>
        </p:nvSpPr>
        <p:spPr>
          <a:xfrm>
            <a:off x="1349829" y="2492829"/>
            <a:ext cx="9263742" cy="1502228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Update</a:t>
            </a:r>
          </a:p>
        </p:txBody>
      </p:sp>
    </p:spTree>
    <p:extLst>
      <p:ext uri="{BB962C8B-B14F-4D97-AF65-F5344CB8AC3E}">
        <p14:creationId xmlns:p14="http://schemas.microsoft.com/office/powerpoint/2010/main" val="30627387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6D206-804C-DC68-FE49-FCC34A9E0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75C19E-7178-C5D1-8917-013264FFE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Update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ED77CB-61F7-60BA-41D1-C16C2AF92F66}"/>
              </a:ext>
            </a:extLst>
          </p:cNvPr>
          <p:cNvSpPr txBox="1"/>
          <p:nvPr/>
        </p:nvSpPr>
        <p:spPr>
          <a:xfrm>
            <a:off x="1153764" y="1648146"/>
            <a:ext cx="107987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</a:rPr>
              <a:t>Mysqli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726CD1E-9440-D9AF-A406-FC1A1306725E}"/>
              </a:ext>
            </a:extLst>
          </p:cNvPr>
          <p:cNvSpPr txBox="1"/>
          <p:nvPr/>
        </p:nvSpPr>
        <p:spPr>
          <a:xfrm>
            <a:off x="854527" y="2171366"/>
            <a:ext cx="1004207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&lt;?</a:t>
            </a:r>
            <a:r>
              <a:rPr lang="fr-FR" sz="2400" b="1" dirty="0" err="1"/>
              <a:t>php</a:t>
            </a:r>
            <a:endParaRPr lang="fr-FR" sz="2400" b="1" dirty="0"/>
          </a:p>
          <a:p>
            <a:r>
              <a:rPr lang="fr-FR" sz="2400" b="1" dirty="0"/>
              <a:t>$</a:t>
            </a:r>
            <a:r>
              <a:rPr lang="fr-FR" sz="2400" b="1" dirty="0" err="1"/>
              <a:t>conn</a:t>
            </a:r>
            <a:r>
              <a:rPr lang="fr-FR" sz="2400" b="1" dirty="0"/>
              <a:t> = </a:t>
            </a:r>
            <a:r>
              <a:rPr lang="fr-FR" sz="2400" b="1" dirty="0" err="1"/>
              <a:t>mysqli_connect</a:t>
            </a:r>
            <a:r>
              <a:rPr lang="fr-FR" sz="2400" b="1" dirty="0"/>
              <a:t>("localhost", "root", "", "</a:t>
            </a:r>
            <a:r>
              <a:rPr lang="fr-FR" sz="2400" b="1" dirty="0" err="1"/>
              <a:t>student_DB</a:t>
            </a:r>
            <a:r>
              <a:rPr lang="fr-FR" sz="2400" b="1" dirty="0"/>
              <a:t>");</a:t>
            </a:r>
          </a:p>
          <a:p>
            <a:endParaRPr lang="fr-FR" sz="2400" b="1" dirty="0"/>
          </a:p>
          <a:p>
            <a:r>
              <a:rPr lang="fr-FR" sz="2400" b="1" dirty="0">
                <a:solidFill>
                  <a:srgbClr val="FF0000"/>
                </a:solidFill>
              </a:rPr>
              <a:t>$</a:t>
            </a:r>
            <a:r>
              <a:rPr lang="fr-FR" sz="2400" b="1" dirty="0" err="1">
                <a:solidFill>
                  <a:srgbClr val="FF0000"/>
                </a:solidFill>
              </a:rPr>
              <a:t>sql</a:t>
            </a:r>
            <a:r>
              <a:rPr lang="fr-FR" sz="2400" b="1" dirty="0">
                <a:solidFill>
                  <a:srgbClr val="FF0000"/>
                </a:solidFill>
              </a:rPr>
              <a:t> = "UPDATE </a:t>
            </a:r>
            <a:r>
              <a:rPr lang="fr-FR" sz="2400" b="1" dirty="0" err="1">
                <a:solidFill>
                  <a:srgbClr val="FF0000"/>
                </a:solidFill>
              </a:rPr>
              <a:t>student</a:t>
            </a:r>
            <a:r>
              <a:rPr lang="fr-FR" sz="2400" b="1" dirty="0">
                <a:solidFill>
                  <a:srgbClr val="FF0000"/>
                </a:solidFill>
              </a:rPr>
              <a:t> </a:t>
            </a:r>
          </a:p>
          <a:p>
            <a:r>
              <a:rPr lang="fr-FR" sz="2400" b="1" dirty="0">
                <a:solidFill>
                  <a:srgbClr val="FF0000"/>
                </a:solidFill>
              </a:rPr>
              <a:t>SET </a:t>
            </a:r>
            <a:r>
              <a:rPr lang="fr-FR" sz="2400" b="1" dirty="0" err="1">
                <a:solidFill>
                  <a:srgbClr val="FF0000"/>
                </a:solidFill>
              </a:rPr>
              <a:t>age_student</a:t>
            </a:r>
            <a:r>
              <a:rPr lang="fr-FR" sz="2400" b="1" dirty="0">
                <a:solidFill>
                  <a:srgbClr val="FF0000"/>
                </a:solidFill>
              </a:rPr>
              <a:t> = 25 </a:t>
            </a:r>
          </a:p>
          <a:p>
            <a:r>
              <a:rPr lang="fr-FR" sz="2400" b="1" dirty="0">
                <a:solidFill>
                  <a:srgbClr val="FF0000"/>
                </a:solidFill>
              </a:rPr>
              <a:t>WHERE id = 1";</a:t>
            </a:r>
          </a:p>
          <a:p>
            <a:endParaRPr lang="fr-FR" sz="2400" b="1" dirty="0"/>
          </a:p>
          <a:p>
            <a:r>
              <a:rPr lang="fr-FR" sz="2400" b="1" dirty="0"/>
              <a:t>if(</a:t>
            </a:r>
            <a:r>
              <a:rPr lang="fr-FR" sz="2400" b="1" dirty="0" err="1"/>
              <a:t>mysqli_query</a:t>
            </a:r>
            <a:r>
              <a:rPr lang="fr-FR" sz="2400" b="1" dirty="0"/>
              <a:t>($</a:t>
            </a:r>
            <a:r>
              <a:rPr lang="fr-FR" sz="2400" b="1" dirty="0" err="1"/>
              <a:t>conn</a:t>
            </a:r>
            <a:r>
              <a:rPr lang="fr-FR" sz="2400" b="1" dirty="0"/>
              <a:t>, $</a:t>
            </a:r>
            <a:r>
              <a:rPr lang="fr-FR" sz="2400" b="1" dirty="0" err="1"/>
              <a:t>sql</a:t>
            </a:r>
            <a:r>
              <a:rPr lang="fr-FR" sz="2400" b="1" dirty="0"/>
              <a:t>)){</a:t>
            </a:r>
          </a:p>
          <a:p>
            <a:r>
              <a:rPr lang="fr-FR" sz="2400" b="1" dirty="0"/>
              <a:t>    </a:t>
            </a:r>
            <a:r>
              <a:rPr lang="fr-FR" sz="2400" b="1" dirty="0" err="1"/>
              <a:t>echo</a:t>
            </a:r>
            <a:r>
              <a:rPr lang="fr-FR" sz="2400" b="1" dirty="0"/>
              <a:t> "Data </a:t>
            </a:r>
            <a:r>
              <a:rPr lang="fr-FR" sz="2400" b="1" dirty="0" err="1"/>
              <a:t>updated</a:t>
            </a:r>
            <a:r>
              <a:rPr lang="fr-FR" sz="2400" b="1" dirty="0"/>
              <a:t> </a:t>
            </a:r>
            <a:r>
              <a:rPr lang="fr-FR" sz="2400" b="1" dirty="0" err="1"/>
              <a:t>successfully</a:t>
            </a:r>
            <a:r>
              <a:rPr lang="fr-FR" sz="2400" b="1" dirty="0"/>
              <a:t>";}</a:t>
            </a:r>
          </a:p>
          <a:p>
            <a:r>
              <a:rPr lang="fr-FR" sz="2400" b="1" dirty="0"/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26499701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A0D83-AE25-9E41-CC52-37C92765A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791FD0B-4B02-C763-281A-291A856B9C07}"/>
              </a:ext>
            </a:extLst>
          </p:cNvPr>
          <p:cNvSpPr/>
          <p:nvPr/>
        </p:nvSpPr>
        <p:spPr>
          <a:xfrm>
            <a:off x="1349829" y="2492829"/>
            <a:ext cx="9263742" cy="1502228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err="1"/>
              <a:t>Delete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296468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93BD2-EC7C-01F2-CF7F-B3A4C26AB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8CCDBA-20C4-BE6B-6353-8D9F48A72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dirty="0" err="1"/>
              <a:t>Error</a:t>
            </a:r>
            <a:r>
              <a:rPr lang="fr-FR" sz="4400" dirty="0"/>
              <a:t> handling in PHP</a:t>
            </a:r>
            <a:endParaRPr lang="fr-FR" sz="4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5B1B9D-2A05-CB19-FA04-9A8746996C72}"/>
              </a:ext>
            </a:extLst>
          </p:cNvPr>
          <p:cNvSpPr txBox="1"/>
          <p:nvPr/>
        </p:nvSpPr>
        <p:spPr>
          <a:xfrm>
            <a:off x="1828679" y="2138003"/>
            <a:ext cx="878489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/>
              <a:t>T</a:t>
            </a:r>
            <a:r>
              <a:rPr lang="en-US" sz="2800" b="1" dirty="0"/>
              <a:t>he process of detecting, managing, and responding to errors that occur during the execution of a PHP program.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b="1" dirty="0"/>
              <a:t>It helps developers identify problems, prevent application crashes, and improve code reliability.</a:t>
            </a:r>
            <a:endParaRPr lang="en-US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0692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37AF1-AA75-1825-D755-D8BFA6480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55F49D-A7C7-1113-7919-61A566F96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 err="1"/>
              <a:t>Delete</a:t>
            </a:r>
            <a:endParaRPr lang="fr-FR" sz="4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BA83B1-AA92-346B-5C6D-E4F4B5777EA6}"/>
              </a:ext>
            </a:extLst>
          </p:cNvPr>
          <p:cNvSpPr txBox="1"/>
          <p:nvPr/>
        </p:nvSpPr>
        <p:spPr>
          <a:xfrm>
            <a:off x="1153764" y="1648146"/>
            <a:ext cx="107987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</a:rPr>
              <a:t>Mysqli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2B567B9-DE8C-1C1A-B57A-13C38DCCA96B}"/>
              </a:ext>
            </a:extLst>
          </p:cNvPr>
          <p:cNvSpPr txBox="1"/>
          <p:nvPr/>
        </p:nvSpPr>
        <p:spPr>
          <a:xfrm>
            <a:off x="854527" y="2171366"/>
            <a:ext cx="1004207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&lt;?</a:t>
            </a:r>
            <a:r>
              <a:rPr lang="fr-FR" sz="2400" b="1" dirty="0" err="1"/>
              <a:t>php</a:t>
            </a:r>
            <a:endParaRPr lang="fr-FR" sz="2400" b="1" dirty="0"/>
          </a:p>
          <a:p>
            <a:r>
              <a:rPr lang="fr-FR" sz="2400" b="1" dirty="0"/>
              <a:t>$</a:t>
            </a:r>
            <a:r>
              <a:rPr lang="fr-FR" sz="2400" b="1" dirty="0" err="1"/>
              <a:t>conn</a:t>
            </a:r>
            <a:r>
              <a:rPr lang="fr-FR" sz="2400" b="1" dirty="0"/>
              <a:t> = </a:t>
            </a:r>
            <a:r>
              <a:rPr lang="fr-FR" sz="2400" b="1" dirty="0" err="1"/>
              <a:t>mysqli_connect</a:t>
            </a:r>
            <a:r>
              <a:rPr lang="fr-FR" sz="2400" b="1" dirty="0"/>
              <a:t>("localhost", "root", "", "</a:t>
            </a:r>
            <a:r>
              <a:rPr lang="fr-FR" sz="2400" b="1" dirty="0" err="1"/>
              <a:t>student_DB</a:t>
            </a:r>
            <a:r>
              <a:rPr lang="fr-FR" sz="2400" b="1" dirty="0"/>
              <a:t>");</a:t>
            </a:r>
          </a:p>
          <a:p>
            <a:endParaRPr lang="fr-FR" sz="2400" b="1" dirty="0"/>
          </a:p>
          <a:p>
            <a:r>
              <a:rPr lang="fr-FR" sz="2400" b="1" dirty="0">
                <a:solidFill>
                  <a:srgbClr val="FF0000"/>
                </a:solidFill>
              </a:rPr>
              <a:t>$</a:t>
            </a:r>
            <a:r>
              <a:rPr lang="fr-FR" sz="2400" b="1" dirty="0" err="1">
                <a:solidFill>
                  <a:srgbClr val="FF0000"/>
                </a:solidFill>
              </a:rPr>
              <a:t>sql</a:t>
            </a:r>
            <a:r>
              <a:rPr lang="fr-FR" sz="2400" b="1" dirty="0">
                <a:solidFill>
                  <a:srgbClr val="FF0000"/>
                </a:solidFill>
              </a:rPr>
              <a:t> = "DELETE FROM </a:t>
            </a:r>
            <a:r>
              <a:rPr lang="fr-FR" sz="2400" b="1" dirty="0" err="1">
                <a:solidFill>
                  <a:srgbClr val="FF0000"/>
                </a:solidFill>
              </a:rPr>
              <a:t>student</a:t>
            </a:r>
            <a:r>
              <a:rPr lang="fr-FR" sz="2400" b="1" dirty="0">
                <a:solidFill>
                  <a:srgbClr val="FF0000"/>
                </a:solidFill>
              </a:rPr>
              <a:t> </a:t>
            </a:r>
          </a:p>
          <a:p>
            <a:r>
              <a:rPr lang="fr-FR" sz="2400" b="1" dirty="0">
                <a:solidFill>
                  <a:srgbClr val="FF0000"/>
                </a:solidFill>
              </a:rPr>
              <a:t>WHERE id = 1";</a:t>
            </a:r>
          </a:p>
          <a:p>
            <a:endParaRPr lang="fr-FR" sz="2400" b="1" dirty="0"/>
          </a:p>
          <a:p>
            <a:r>
              <a:rPr lang="fr-FR" sz="2400" b="1" dirty="0"/>
              <a:t>if(</a:t>
            </a:r>
            <a:r>
              <a:rPr lang="fr-FR" sz="2400" b="1" dirty="0" err="1"/>
              <a:t>mysqli_query</a:t>
            </a:r>
            <a:r>
              <a:rPr lang="fr-FR" sz="2400" b="1" dirty="0"/>
              <a:t>($</a:t>
            </a:r>
            <a:r>
              <a:rPr lang="fr-FR" sz="2400" b="1" dirty="0" err="1"/>
              <a:t>conn</a:t>
            </a:r>
            <a:r>
              <a:rPr lang="fr-FR" sz="2400" b="1" dirty="0"/>
              <a:t>, $</a:t>
            </a:r>
            <a:r>
              <a:rPr lang="fr-FR" sz="2400" b="1" dirty="0" err="1"/>
              <a:t>sql</a:t>
            </a:r>
            <a:r>
              <a:rPr lang="fr-FR" sz="2400" b="1" dirty="0"/>
              <a:t>)){</a:t>
            </a:r>
          </a:p>
          <a:p>
            <a:r>
              <a:rPr lang="fr-FR" sz="2400" b="1" dirty="0"/>
              <a:t>    </a:t>
            </a:r>
            <a:r>
              <a:rPr lang="fr-FR" sz="2400" b="1" dirty="0" err="1"/>
              <a:t>echo</a:t>
            </a:r>
            <a:r>
              <a:rPr lang="fr-FR" sz="2400" b="1" dirty="0"/>
              <a:t> "Data </a:t>
            </a:r>
            <a:r>
              <a:rPr lang="fr-FR" sz="2400" b="1" dirty="0" err="1"/>
              <a:t>deleted</a:t>
            </a:r>
            <a:r>
              <a:rPr lang="fr-FR" sz="2400" b="1" dirty="0"/>
              <a:t> </a:t>
            </a:r>
            <a:r>
              <a:rPr lang="fr-FR" sz="2400" b="1" dirty="0" err="1"/>
              <a:t>successfully</a:t>
            </a:r>
            <a:r>
              <a:rPr lang="fr-FR" sz="2400" b="1" dirty="0"/>
              <a:t>";</a:t>
            </a:r>
          </a:p>
          <a:p>
            <a:r>
              <a:rPr lang="fr-FR" sz="2400" b="1" dirty="0"/>
              <a:t>}</a:t>
            </a:r>
          </a:p>
          <a:p>
            <a:r>
              <a:rPr lang="fr-FR" sz="2400" b="1" dirty="0"/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38962288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4FEA9-F7F9-33C2-69D2-6E5A71A63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AF5A738-EC88-69B0-5EED-1FB0BCDA16ED}"/>
              </a:ext>
            </a:extLst>
          </p:cNvPr>
          <p:cNvSpPr/>
          <p:nvPr/>
        </p:nvSpPr>
        <p:spPr>
          <a:xfrm>
            <a:off x="1349829" y="2492829"/>
            <a:ext cx="9263742" cy="15022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Session management in PHP</a:t>
            </a:r>
          </a:p>
        </p:txBody>
      </p:sp>
    </p:spTree>
    <p:extLst>
      <p:ext uri="{BB962C8B-B14F-4D97-AF65-F5344CB8AC3E}">
        <p14:creationId xmlns:p14="http://schemas.microsoft.com/office/powerpoint/2010/main" val="26310297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A4C00-D392-7F83-2177-C59E00E6F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5698854-94C5-63E6-11DD-1AA3F618F383}"/>
              </a:ext>
            </a:extLst>
          </p:cNvPr>
          <p:cNvSpPr/>
          <p:nvPr/>
        </p:nvSpPr>
        <p:spPr>
          <a:xfrm>
            <a:off x="1349829" y="1143000"/>
            <a:ext cx="9263742" cy="486591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Managing sessions in PHP is like giving a user a temporary "ID badge" while they visit your site.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Since HTTP is stateless (it doesn't remember you from one page to the next),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Sessions allow you to store data across multiple pages.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0991027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2ECFC-80B2-DD53-6EE8-7EBD95C2F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91DB1AF-8EF7-326F-2EF3-23519B84E199}"/>
              </a:ext>
            </a:extLst>
          </p:cNvPr>
          <p:cNvSpPr/>
          <p:nvPr/>
        </p:nvSpPr>
        <p:spPr>
          <a:xfrm>
            <a:off x="1349829" y="2492829"/>
            <a:ext cx="9263742" cy="1502228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Start</a:t>
            </a:r>
          </a:p>
        </p:txBody>
      </p:sp>
    </p:spTree>
    <p:extLst>
      <p:ext uri="{BB962C8B-B14F-4D97-AF65-F5344CB8AC3E}">
        <p14:creationId xmlns:p14="http://schemas.microsoft.com/office/powerpoint/2010/main" val="42429489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2528E-D12C-796C-F755-C59C28D25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1BA5C99-EF9D-E059-AAE8-D1791851CB30}"/>
              </a:ext>
            </a:extLst>
          </p:cNvPr>
          <p:cNvSpPr/>
          <p:nvPr/>
        </p:nvSpPr>
        <p:spPr>
          <a:xfrm>
            <a:off x="1464129" y="1349826"/>
            <a:ext cx="9263742" cy="34834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 err="1"/>
              <a:t>session_start</a:t>
            </a:r>
            <a:r>
              <a:rPr lang="en-US" sz="2800" b="1" dirty="0"/>
              <a:t>():</a:t>
            </a:r>
          </a:p>
          <a:p>
            <a:endParaRPr lang="en-US" sz="2800" b="1" dirty="0"/>
          </a:p>
          <a:p>
            <a:r>
              <a:rPr lang="en-US" sz="2800" b="1" dirty="0"/>
              <a:t>It must be called at the very top of your PHP file, before any HTML is sent to the browser. </a:t>
            </a:r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187426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3CBD2-6FC3-06CE-1ED5-0B138B30A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750C9F0-860C-62EC-185D-7C11BE81AB9D}"/>
              </a:ext>
            </a:extLst>
          </p:cNvPr>
          <p:cNvSpPr/>
          <p:nvPr/>
        </p:nvSpPr>
        <p:spPr>
          <a:xfrm>
            <a:off x="1464129" y="914400"/>
            <a:ext cx="9263742" cy="53448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 err="1"/>
              <a:t>session_start</a:t>
            </a:r>
            <a:r>
              <a:rPr lang="en-US" sz="2800" b="1" dirty="0"/>
              <a:t>()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It checks if a session ID already exists (usually stored in a cookie called PHPSESSID).</a:t>
            </a:r>
          </a:p>
          <a:p>
            <a:endParaRPr lang="en-US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If an ID is found, it "reopens" the existing session and populates the $_SESSION array with their previously saved data.</a:t>
            </a:r>
          </a:p>
          <a:p>
            <a:endParaRPr lang="en-US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If no ID is found, it creates a new unique session file on the server.</a:t>
            </a:r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9723006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FE74F-311C-69FC-D753-3F93BC546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3D51563-1179-F3D2-66DD-6F4303609ACF}"/>
              </a:ext>
            </a:extLst>
          </p:cNvPr>
          <p:cNvSpPr/>
          <p:nvPr/>
        </p:nvSpPr>
        <p:spPr>
          <a:xfrm>
            <a:off x="1349829" y="2492829"/>
            <a:ext cx="9263742" cy="1502228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Use</a:t>
            </a:r>
          </a:p>
        </p:txBody>
      </p:sp>
    </p:spTree>
    <p:extLst>
      <p:ext uri="{BB962C8B-B14F-4D97-AF65-F5344CB8AC3E}">
        <p14:creationId xmlns:p14="http://schemas.microsoft.com/office/powerpoint/2010/main" val="31155301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23970-C82D-6ACD-3FA2-557252F7C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AE3130F-644A-4B6C-E0B3-BF26948B397B}"/>
              </a:ext>
            </a:extLst>
          </p:cNvPr>
          <p:cNvSpPr/>
          <p:nvPr/>
        </p:nvSpPr>
        <p:spPr>
          <a:xfrm>
            <a:off x="1464129" y="914400"/>
            <a:ext cx="9263742" cy="3276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914400">
              <a:defRPr/>
            </a:pPr>
            <a:r>
              <a:rPr lang="fr-FR" sz="2800" b="1" dirty="0"/>
              <a:t>$_SESSION[‘… ‘]:</a:t>
            </a:r>
          </a:p>
          <a:p>
            <a:pPr lvl="0" defTabSz="914400">
              <a:defRPr/>
            </a:pPr>
            <a:endParaRPr lang="en-US" sz="2800" dirty="0"/>
          </a:p>
          <a:p>
            <a:pPr lvl="0" defTabSz="914400">
              <a:defRPr/>
            </a:pPr>
            <a:r>
              <a:rPr lang="en-US" sz="2800" b="1" dirty="0"/>
              <a:t>This is a </a:t>
            </a:r>
            <a:r>
              <a:rPr lang="en-US" sz="2800" b="1" dirty="0" err="1"/>
              <a:t>superglobal</a:t>
            </a:r>
            <a:r>
              <a:rPr lang="en-US" sz="2800" b="1" dirty="0"/>
              <a:t> associative array. Unlike local variables that die when a script finishes running, data inside $_SESSION survives until the session is destroyed or expires.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7812223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BD3CD-9AEA-6B10-E6E4-AEE8D35E4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346C0A1-9DD0-5675-4E26-C0ACE5CC8B52}"/>
              </a:ext>
            </a:extLst>
          </p:cNvPr>
          <p:cNvSpPr/>
          <p:nvPr/>
        </p:nvSpPr>
        <p:spPr>
          <a:xfrm>
            <a:off x="1349829" y="2492829"/>
            <a:ext cx="9263742" cy="1502228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31023509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8878E-27EB-9C13-B879-C96884020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AAE8B09-B2E3-D279-68E4-EBBE6C1458E6}"/>
              </a:ext>
            </a:extLst>
          </p:cNvPr>
          <p:cNvSpPr/>
          <p:nvPr/>
        </p:nvSpPr>
        <p:spPr>
          <a:xfrm>
            <a:off x="1464129" y="914400"/>
            <a:ext cx="9263742" cy="2514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914400">
              <a:defRPr/>
            </a:pPr>
            <a:r>
              <a:rPr lang="fr-FR" sz="2800" b="1" dirty="0"/>
              <a:t>$_SESSION = </a:t>
            </a:r>
            <a:r>
              <a:rPr lang="fr-FR" sz="2800" b="1" dirty="0" err="1"/>
              <a:t>array</a:t>
            </a:r>
            <a:r>
              <a:rPr lang="fr-FR" sz="2800" b="1" dirty="0"/>
              <a:t>();</a:t>
            </a:r>
          </a:p>
          <a:p>
            <a:pPr lvl="0" defTabSz="914400">
              <a:defRPr/>
            </a:pPr>
            <a:endParaRPr lang="en-US" sz="2800" dirty="0"/>
          </a:p>
          <a:p>
            <a:r>
              <a:rPr lang="en-US" sz="2800" dirty="0"/>
              <a:t>This command </a:t>
            </a:r>
            <a:r>
              <a:rPr lang="en-US" sz="2800" b="1" dirty="0"/>
              <a:t>empties the </a:t>
            </a:r>
            <a:r>
              <a:rPr lang="en-US" sz="2800" b="1" dirty="0" err="1"/>
              <a:t>superglobal</a:t>
            </a:r>
            <a:r>
              <a:rPr lang="en-US" sz="2800" b="1" dirty="0"/>
              <a:t> array</a:t>
            </a:r>
            <a:r>
              <a:rPr lang="en-US" sz="2800" dirty="0"/>
              <a:t> in the current execution of the script.</a:t>
            </a:r>
          </a:p>
          <a:p>
            <a:endParaRPr lang="en-US" sz="2800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B2E0D7F-2C02-BBC7-9C8E-6B5977F76F6F}"/>
              </a:ext>
            </a:extLst>
          </p:cNvPr>
          <p:cNvSpPr/>
          <p:nvPr/>
        </p:nvSpPr>
        <p:spPr>
          <a:xfrm>
            <a:off x="1464129" y="3853543"/>
            <a:ext cx="9263742" cy="161108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/>
              <a:t>It does not delete the file on the server.</a:t>
            </a:r>
          </a:p>
          <a:p>
            <a:r>
              <a:rPr lang="en-US" sz="2800" b="1" dirty="0"/>
              <a:t>It does not delete the cookie in the browser.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1D48A5-F58B-EFF2-F4C0-C9BCFD5E8E86}"/>
              </a:ext>
            </a:extLst>
          </p:cNvPr>
          <p:cNvSpPr/>
          <p:nvPr/>
        </p:nvSpPr>
        <p:spPr>
          <a:xfrm>
            <a:off x="119743" y="957943"/>
            <a:ext cx="1230085" cy="1502228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201073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3194E-16CD-1499-41C4-D7867B9D4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92DD37-7576-EF4C-86CF-0FFF76BF5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dirty="0" err="1"/>
              <a:t>Error</a:t>
            </a:r>
            <a:r>
              <a:rPr lang="fr-FR" sz="4400" dirty="0"/>
              <a:t> handling in PHP</a:t>
            </a:r>
            <a:endParaRPr lang="fr-FR" sz="4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3EADA96-A744-A62F-5BFA-A765A0FA0C21}"/>
              </a:ext>
            </a:extLst>
          </p:cNvPr>
          <p:cNvSpPr txBox="1"/>
          <p:nvPr/>
        </p:nvSpPr>
        <p:spPr>
          <a:xfrm>
            <a:off x="1828679" y="2138003"/>
            <a:ext cx="878489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/>
              <a:t>PHP provides different types of errors, such as: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957DF3C-4A4F-D922-EACA-A2E03B112ADB}"/>
              </a:ext>
            </a:extLst>
          </p:cNvPr>
          <p:cNvSpPr/>
          <p:nvPr/>
        </p:nvSpPr>
        <p:spPr>
          <a:xfrm>
            <a:off x="6999515" y="4702179"/>
            <a:ext cx="2971800" cy="96927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Parse Error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877B6D5-8E75-9DB2-6ED6-E5BBDF65A8E5}"/>
              </a:ext>
            </a:extLst>
          </p:cNvPr>
          <p:cNvSpPr/>
          <p:nvPr/>
        </p:nvSpPr>
        <p:spPr>
          <a:xfrm>
            <a:off x="3592286" y="3429000"/>
            <a:ext cx="2971800" cy="96927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Notice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C1AB7E4-3592-A740-6DC3-84F59E458CD3}"/>
              </a:ext>
            </a:extLst>
          </p:cNvPr>
          <p:cNvSpPr/>
          <p:nvPr/>
        </p:nvSpPr>
        <p:spPr>
          <a:xfrm>
            <a:off x="6999515" y="3429000"/>
            <a:ext cx="2971800" cy="96927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Warning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D165569-6B3B-52C7-457D-41F05370BCFA}"/>
              </a:ext>
            </a:extLst>
          </p:cNvPr>
          <p:cNvSpPr/>
          <p:nvPr/>
        </p:nvSpPr>
        <p:spPr>
          <a:xfrm>
            <a:off x="3592286" y="4702179"/>
            <a:ext cx="2971800" cy="96927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Fatal Error</a:t>
            </a:r>
          </a:p>
        </p:txBody>
      </p:sp>
    </p:spTree>
    <p:extLst>
      <p:ext uri="{BB962C8B-B14F-4D97-AF65-F5344CB8AC3E}">
        <p14:creationId xmlns:p14="http://schemas.microsoft.com/office/powerpoint/2010/main" val="29551959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AEB78-ED4C-F8D2-3217-07BB5B4D6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7DF78C6-DC95-4016-16EA-464C9BAF5D67}"/>
              </a:ext>
            </a:extLst>
          </p:cNvPr>
          <p:cNvSpPr/>
          <p:nvPr/>
        </p:nvSpPr>
        <p:spPr>
          <a:xfrm>
            <a:off x="1540329" y="2340429"/>
            <a:ext cx="9263742" cy="187234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914400">
              <a:defRPr/>
            </a:pPr>
            <a:r>
              <a:rPr lang="en-US" sz="2800" b="1" dirty="0"/>
              <a:t>Delete the session cookie from the browser's storage</a:t>
            </a:r>
            <a:endParaRPr lang="fr-FR" sz="2800" b="1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88B35B5B-E278-4F9D-F8B1-87E5086B7458}"/>
              </a:ext>
            </a:extLst>
          </p:cNvPr>
          <p:cNvSpPr/>
          <p:nvPr/>
        </p:nvSpPr>
        <p:spPr>
          <a:xfrm>
            <a:off x="119743" y="957943"/>
            <a:ext cx="1230085" cy="1502228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283432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2978F-9681-EABA-59FF-51025F9B9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B095F89-4FD9-8C76-DC65-E3AEC137DDB5}"/>
              </a:ext>
            </a:extLst>
          </p:cNvPr>
          <p:cNvSpPr/>
          <p:nvPr/>
        </p:nvSpPr>
        <p:spPr>
          <a:xfrm>
            <a:off x="1464129" y="914400"/>
            <a:ext cx="9263742" cy="3276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914400">
              <a:defRPr/>
            </a:pPr>
            <a:r>
              <a:rPr lang="fr-FR" sz="2800" b="1" dirty="0" err="1"/>
              <a:t>session_destroy</a:t>
            </a:r>
            <a:r>
              <a:rPr lang="fr-FR" sz="2800" b="1" dirty="0"/>
              <a:t>();</a:t>
            </a:r>
            <a:endParaRPr lang="en-US" sz="2800" b="1" dirty="0"/>
          </a:p>
          <a:p>
            <a:pPr lvl="0" defTabSz="914400">
              <a:defRPr/>
            </a:pPr>
            <a:endParaRPr lang="en-US" sz="2800" b="1" dirty="0"/>
          </a:p>
          <a:p>
            <a:pPr lvl="0" defTabSz="914400">
              <a:defRPr/>
            </a:pPr>
            <a:r>
              <a:rPr lang="en-US" sz="2800" b="1" dirty="0"/>
              <a:t>This is a </a:t>
            </a:r>
            <a:r>
              <a:rPr lang="en-US" sz="2800" b="1" dirty="0" err="1"/>
              <a:t>superglobal</a:t>
            </a:r>
            <a:r>
              <a:rPr lang="en-US" sz="2800" b="1" dirty="0"/>
              <a:t> associative array. Unlike local variables that die when a script finishes running, data inside $_SESSION survives until the session is destroyed or expires.</a:t>
            </a:r>
            <a:endParaRPr lang="fr-FR" sz="2800" b="1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098DB37-4765-7466-CDB4-763713708D5A}"/>
              </a:ext>
            </a:extLst>
          </p:cNvPr>
          <p:cNvSpPr/>
          <p:nvPr/>
        </p:nvSpPr>
        <p:spPr>
          <a:xfrm>
            <a:off x="119743" y="957943"/>
            <a:ext cx="1230085" cy="1502228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6522235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0848A-D2CE-2BD8-E17D-00BE50A58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A3B4DD9-9319-8471-F9FA-2FDD4E86D87F}"/>
              </a:ext>
            </a:extLst>
          </p:cNvPr>
          <p:cNvSpPr/>
          <p:nvPr/>
        </p:nvSpPr>
        <p:spPr>
          <a:xfrm>
            <a:off x="1464129" y="2286000"/>
            <a:ext cx="9263742" cy="1905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Example session on PHP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262867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42C8E-E3D4-DEF4-1606-A0911793D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69CA296-B309-04E4-0658-F91319559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071" y="1012711"/>
            <a:ext cx="7017250" cy="38268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E50EDBC-62CD-5F30-5054-9A82FA4E4740}"/>
              </a:ext>
            </a:extLst>
          </p:cNvPr>
          <p:cNvSpPr/>
          <p:nvPr/>
        </p:nvSpPr>
        <p:spPr>
          <a:xfrm>
            <a:off x="4196992" y="2373331"/>
            <a:ext cx="4032608" cy="10556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400" b="1" dirty="0" err="1"/>
              <a:t>Exercise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21099709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C9246-848F-4A93-9720-5257BA965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DEA099-D784-0A33-ABB2-515820C1C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308" y="2239293"/>
            <a:ext cx="10099384" cy="372607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 algn="just">
              <a:buAutoNum type="arabicParenR"/>
            </a:pPr>
            <a:r>
              <a:rPr lang="en-US" sz="3200" b="1" dirty="0">
                <a:solidFill>
                  <a:srgbClr val="0070C0"/>
                </a:solidFill>
              </a:rPr>
              <a:t>Lunch Wamp server and open phpMyAdmin.</a:t>
            </a:r>
          </a:p>
          <a:p>
            <a:pPr marL="514350" indent="-514350" algn="just">
              <a:buAutoNum type="arabicParenR"/>
            </a:pPr>
            <a:r>
              <a:rPr lang="en-US" sz="3200" b="1" dirty="0">
                <a:solidFill>
                  <a:srgbClr val="0070C0"/>
                </a:solidFill>
              </a:rPr>
              <a:t>Create a new database and new table.</a:t>
            </a:r>
          </a:p>
          <a:p>
            <a:pPr marL="514350" indent="-514350" algn="just">
              <a:buAutoNum type="arabicParenR"/>
            </a:pPr>
            <a:r>
              <a:rPr lang="en-US" sz="3200" b="1" dirty="0">
                <a:solidFill>
                  <a:srgbClr val="0070C0"/>
                </a:solidFill>
              </a:rPr>
              <a:t>Insert some instances</a:t>
            </a:r>
          </a:p>
          <a:p>
            <a:pPr marL="514350" indent="-514350" algn="just">
              <a:buAutoNum type="arabicParenR"/>
            </a:pPr>
            <a:r>
              <a:rPr lang="en-US" sz="3200" b="1" dirty="0">
                <a:solidFill>
                  <a:srgbClr val="0070C0"/>
                </a:solidFill>
              </a:rPr>
              <a:t>Connect your DB with an html and </a:t>
            </a:r>
            <a:r>
              <a:rPr lang="en-US" sz="3200" b="1" dirty="0" err="1">
                <a:solidFill>
                  <a:srgbClr val="0070C0"/>
                </a:solidFill>
              </a:rPr>
              <a:t>php</a:t>
            </a:r>
            <a:r>
              <a:rPr lang="en-US" sz="3200" b="1" dirty="0">
                <a:solidFill>
                  <a:srgbClr val="0070C0"/>
                </a:solidFill>
              </a:rPr>
              <a:t> form </a:t>
            </a:r>
          </a:p>
          <a:p>
            <a:pPr marL="514350" indent="-514350" algn="just">
              <a:buAutoNum type="arabicParenR"/>
            </a:pPr>
            <a:r>
              <a:rPr lang="en-US" sz="3200" b="1" dirty="0">
                <a:solidFill>
                  <a:srgbClr val="0070C0"/>
                </a:solidFill>
              </a:rPr>
              <a:t>Add new instances</a:t>
            </a:r>
          </a:p>
          <a:p>
            <a:pPr marL="0" indent="0" algn="just">
              <a:buNone/>
            </a:pPr>
            <a:endParaRPr lang="en-US" sz="32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6D045E-E782-BF82-5189-7D97CC569230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 err="1"/>
              <a:t>Exercise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2021852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51EAF-5053-4A02-3B1A-24B93241C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1E3202-5AE1-7E78-E15E-453BD4731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dirty="0" err="1"/>
              <a:t>Error</a:t>
            </a:r>
            <a:r>
              <a:rPr lang="fr-FR" sz="4400" dirty="0"/>
              <a:t> handling in PHP</a:t>
            </a:r>
            <a:endParaRPr lang="fr-FR" sz="4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A306CE6-6F39-847C-E05E-5FDFE834982B}"/>
              </a:ext>
            </a:extLst>
          </p:cNvPr>
          <p:cNvSpPr txBox="1"/>
          <p:nvPr/>
        </p:nvSpPr>
        <p:spPr>
          <a:xfrm>
            <a:off x="1828679" y="2138003"/>
            <a:ext cx="878489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US" sz="3200" dirty="0"/>
          </a:p>
          <a:p>
            <a:pPr algn="just"/>
            <a:endParaRPr lang="en-US" sz="3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/>
              <a:t>Minor issues that do not stop the script, such as using an undefined variable.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3200" b="1" dirty="0">
              <a:solidFill>
                <a:srgbClr val="0070C0"/>
              </a:solidFill>
            </a:endParaRPr>
          </a:p>
          <a:p>
            <a:pPr algn="just"/>
            <a:r>
              <a:rPr lang="en-US" sz="2800" b="1" dirty="0">
                <a:solidFill>
                  <a:srgbClr val="0070C0"/>
                </a:solidFill>
              </a:rPr>
              <a:t>Example : </a:t>
            </a:r>
            <a:r>
              <a:rPr lang="fr-FR" sz="2800" dirty="0" err="1"/>
              <a:t>echo</a:t>
            </a:r>
            <a:r>
              <a:rPr lang="fr-FR" sz="2800" dirty="0"/>
              <a:t> "</a:t>
            </a:r>
            <a:r>
              <a:rPr lang="fr-FR" sz="2800" dirty="0" err="1"/>
              <a:t>Welcome</a:t>
            </a:r>
            <a:r>
              <a:rPr lang="fr-FR" sz="2800" dirty="0"/>
              <a:t>, " . $</a:t>
            </a:r>
            <a:r>
              <a:rPr lang="fr-FR" sz="2800" dirty="0" err="1"/>
              <a:t>username</a:t>
            </a:r>
            <a:r>
              <a:rPr lang="fr-FR" sz="2800" dirty="0"/>
              <a:t>; </a:t>
            </a:r>
          </a:p>
          <a:p>
            <a:pPr algn="just"/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E42A4AC-5057-6DFF-8B57-045979FB95A9}"/>
              </a:ext>
            </a:extLst>
          </p:cNvPr>
          <p:cNvSpPr/>
          <p:nvPr/>
        </p:nvSpPr>
        <p:spPr>
          <a:xfrm>
            <a:off x="2188029" y="1871893"/>
            <a:ext cx="2971800" cy="96927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Notice </a:t>
            </a:r>
          </a:p>
        </p:txBody>
      </p:sp>
    </p:spTree>
    <p:extLst>
      <p:ext uri="{BB962C8B-B14F-4D97-AF65-F5344CB8AC3E}">
        <p14:creationId xmlns:p14="http://schemas.microsoft.com/office/powerpoint/2010/main" val="4154103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EE3DE-9728-4D00-CCD4-0A909A1BF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56ADC5-29C1-BF92-C715-1DD592859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dirty="0" err="1"/>
              <a:t>Error</a:t>
            </a:r>
            <a:r>
              <a:rPr lang="fr-FR" sz="4400" dirty="0"/>
              <a:t> handling in PHP</a:t>
            </a:r>
            <a:endParaRPr lang="fr-FR" sz="4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3CF0D35-5D7A-1AA3-4F22-B4868189DFE1}"/>
              </a:ext>
            </a:extLst>
          </p:cNvPr>
          <p:cNvSpPr txBox="1"/>
          <p:nvPr/>
        </p:nvSpPr>
        <p:spPr>
          <a:xfrm>
            <a:off x="1828679" y="2138003"/>
            <a:ext cx="878489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3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3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/>
              <a:t>More serious issues, but the script continues running, such as including a missing file.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3200" b="1" dirty="0">
              <a:solidFill>
                <a:srgbClr val="0070C0"/>
              </a:solidFill>
            </a:endParaRPr>
          </a:p>
          <a:p>
            <a:pPr algn="just"/>
            <a:r>
              <a:rPr lang="en-US" sz="2800" b="1" dirty="0">
                <a:solidFill>
                  <a:srgbClr val="0070C0"/>
                </a:solidFill>
              </a:rPr>
              <a:t>Example : </a:t>
            </a:r>
            <a:r>
              <a:rPr lang="en-US" sz="2800" dirty="0"/>
              <a:t>provide an incorrect number of arguments.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58729F0-3C37-3413-06AB-4A59D141F4B1}"/>
              </a:ext>
            </a:extLst>
          </p:cNvPr>
          <p:cNvSpPr/>
          <p:nvPr/>
        </p:nvSpPr>
        <p:spPr>
          <a:xfrm>
            <a:off x="2188029" y="1871893"/>
            <a:ext cx="2971800" cy="96927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Warning</a:t>
            </a:r>
          </a:p>
        </p:txBody>
      </p:sp>
    </p:spTree>
    <p:extLst>
      <p:ext uri="{BB962C8B-B14F-4D97-AF65-F5344CB8AC3E}">
        <p14:creationId xmlns:p14="http://schemas.microsoft.com/office/powerpoint/2010/main" val="4087854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BCF94-48EA-F7FE-767F-3A9A2B2A2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D61A62-8A53-28B7-EADB-ED2139986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dirty="0" err="1"/>
              <a:t>Error</a:t>
            </a:r>
            <a:r>
              <a:rPr lang="fr-FR" sz="4400" dirty="0"/>
              <a:t> handling in PHP</a:t>
            </a:r>
            <a:endParaRPr lang="fr-FR" sz="4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4E1A58D-5344-9C1D-634E-CA8763166E74}"/>
              </a:ext>
            </a:extLst>
          </p:cNvPr>
          <p:cNvSpPr txBox="1"/>
          <p:nvPr/>
        </p:nvSpPr>
        <p:spPr>
          <a:xfrm>
            <a:off x="1828679" y="2138003"/>
            <a:ext cx="878489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3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3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/>
              <a:t>Critical problems that stop the execution of the script, such as calling an undefined function. 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6A3A431-049F-44D6-4D23-A2B0D7D14193}"/>
              </a:ext>
            </a:extLst>
          </p:cNvPr>
          <p:cNvSpPr/>
          <p:nvPr/>
        </p:nvSpPr>
        <p:spPr>
          <a:xfrm>
            <a:off x="2188029" y="1871893"/>
            <a:ext cx="2971800" cy="96927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Fatal Error</a:t>
            </a:r>
          </a:p>
        </p:txBody>
      </p:sp>
    </p:spTree>
    <p:extLst>
      <p:ext uri="{BB962C8B-B14F-4D97-AF65-F5344CB8AC3E}">
        <p14:creationId xmlns:p14="http://schemas.microsoft.com/office/powerpoint/2010/main" val="336291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3253C-6282-9EFC-7A9F-F8069FA6C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1E55A1-DAF7-A651-E14B-5E045B3D5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dirty="0" err="1"/>
              <a:t>Error</a:t>
            </a:r>
            <a:r>
              <a:rPr lang="fr-FR" sz="4400" dirty="0"/>
              <a:t> handling in PHP</a:t>
            </a:r>
            <a:endParaRPr lang="fr-FR" sz="4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8774F8C-55C1-E5DB-A95F-A51831DA648C}"/>
              </a:ext>
            </a:extLst>
          </p:cNvPr>
          <p:cNvSpPr txBox="1"/>
          <p:nvPr/>
        </p:nvSpPr>
        <p:spPr>
          <a:xfrm>
            <a:off x="1828679" y="2138003"/>
            <a:ext cx="878489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3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3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/>
              <a:t>Syntax mistakes in the code, such as missing semicolons or brackets.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203F45C-316A-7D6D-63CC-72FA9DD68DEC}"/>
              </a:ext>
            </a:extLst>
          </p:cNvPr>
          <p:cNvSpPr/>
          <p:nvPr/>
        </p:nvSpPr>
        <p:spPr>
          <a:xfrm>
            <a:off x="2188029" y="1871893"/>
            <a:ext cx="2971800" cy="96927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Parse Error</a:t>
            </a:r>
          </a:p>
        </p:txBody>
      </p:sp>
    </p:spTree>
    <p:extLst>
      <p:ext uri="{BB962C8B-B14F-4D97-AF65-F5344CB8AC3E}">
        <p14:creationId xmlns:p14="http://schemas.microsoft.com/office/powerpoint/2010/main" val="74924365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erie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1959</TotalTime>
  <Words>1458</Words>
  <Application>Microsoft Office PowerPoint</Application>
  <PresentationFormat>Grand écran</PresentationFormat>
  <Paragraphs>260</Paragraphs>
  <Slides>54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54</vt:i4>
      </vt:variant>
    </vt:vector>
  </HeadingPairs>
  <TitlesOfParts>
    <vt:vector size="60" baseType="lpstr">
      <vt:lpstr>Aptos</vt:lpstr>
      <vt:lpstr>Arial</vt:lpstr>
      <vt:lpstr>Century Gothic</vt:lpstr>
      <vt:lpstr>Google Sans Text</vt:lpstr>
      <vt:lpstr>Wingdings</vt:lpstr>
      <vt:lpstr>Galerie</vt:lpstr>
      <vt:lpstr>Web application Development</vt:lpstr>
      <vt:lpstr>Présentation PowerPoint</vt:lpstr>
      <vt:lpstr>Présentation PowerPoint</vt:lpstr>
      <vt:lpstr>Error handling in PHP</vt:lpstr>
      <vt:lpstr>Error handling in PHP</vt:lpstr>
      <vt:lpstr>Error handling in PHP</vt:lpstr>
      <vt:lpstr>Error handling in PHP</vt:lpstr>
      <vt:lpstr>Error handling in PHP</vt:lpstr>
      <vt:lpstr>Error handling in PHP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&lt;form method=“POST"&gt; </vt:lpstr>
      <vt:lpstr>&lt;form method=“POST"&gt; </vt:lpstr>
      <vt:lpstr>&lt;form method=“POST"&gt; </vt:lpstr>
      <vt:lpstr>&lt;form method=“POST"&gt; </vt:lpstr>
      <vt:lpstr>Action</vt:lpstr>
      <vt:lpstr>Action</vt:lpstr>
      <vt:lpstr>Action</vt:lpstr>
      <vt:lpstr>Présentation PowerPoint</vt:lpstr>
      <vt:lpstr>Connect database to php file</vt:lpstr>
      <vt:lpstr>Connect database to php file</vt:lpstr>
      <vt:lpstr>Présentation PowerPoint</vt:lpstr>
      <vt:lpstr>Connect database to php file</vt:lpstr>
      <vt:lpstr>SQL query</vt:lpstr>
      <vt:lpstr>Présentation PowerPoint</vt:lpstr>
      <vt:lpstr>Présentation PowerPoint</vt:lpstr>
      <vt:lpstr>Présentation PowerPoint</vt:lpstr>
      <vt:lpstr>Insert</vt:lpstr>
      <vt:lpstr>Présentation PowerPoint</vt:lpstr>
      <vt:lpstr>Read</vt:lpstr>
      <vt:lpstr>Read</vt:lpstr>
      <vt:lpstr>Présentation PowerPoint</vt:lpstr>
      <vt:lpstr>Update</vt:lpstr>
      <vt:lpstr>Présentation PowerPoint</vt:lpstr>
      <vt:lpstr>Delete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Mrone</cp:lastModifiedBy>
  <cp:revision>460</cp:revision>
  <dcterms:created xsi:type="dcterms:W3CDTF">2026-01-24T12:37:45Z</dcterms:created>
  <dcterms:modified xsi:type="dcterms:W3CDTF">2026-04-19T15:20:41Z</dcterms:modified>
</cp:coreProperties>
</file>