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509" r:id="rId2"/>
    <p:sldId id="510" r:id="rId3"/>
    <p:sldId id="475" r:id="rId4"/>
    <p:sldId id="513" r:id="rId5"/>
    <p:sldId id="514" r:id="rId6"/>
    <p:sldId id="511" r:id="rId7"/>
    <p:sldId id="552" r:id="rId8"/>
    <p:sldId id="553" r:id="rId9"/>
    <p:sldId id="549" r:id="rId10"/>
    <p:sldId id="554" r:id="rId11"/>
    <p:sldId id="550" r:id="rId12"/>
    <p:sldId id="551" r:id="rId13"/>
    <p:sldId id="461" r:id="rId14"/>
    <p:sldId id="515" r:id="rId15"/>
    <p:sldId id="393" r:id="rId16"/>
    <p:sldId id="521" r:id="rId17"/>
    <p:sldId id="478" r:id="rId18"/>
    <p:sldId id="522" r:id="rId19"/>
    <p:sldId id="409" r:id="rId20"/>
    <p:sldId id="454" r:id="rId21"/>
    <p:sldId id="476" r:id="rId22"/>
    <p:sldId id="516" r:id="rId23"/>
    <p:sldId id="517" r:id="rId24"/>
    <p:sldId id="533" r:id="rId25"/>
    <p:sldId id="518" r:id="rId26"/>
    <p:sldId id="519" r:id="rId27"/>
    <p:sldId id="531" r:id="rId28"/>
    <p:sldId id="532" r:id="rId29"/>
    <p:sldId id="530" r:id="rId30"/>
    <p:sldId id="520" r:id="rId31"/>
    <p:sldId id="523" r:id="rId32"/>
    <p:sldId id="524" r:id="rId33"/>
    <p:sldId id="525" r:id="rId34"/>
    <p:sldId id="526" r:id="rId35"/>
    <p:sldId id="527" r:id="rId36"/>
    <p:sldId id="528" r:id="rId37"/>
    <p:sldId id="529" r:id="rId38"/>
    <p:sldId id="538" r:id="rId39"/>
    <p:sldId id="534" r:id="rId40"/>
    <p:sldId id="536" r:id="rId41"/>
    <p:sldId id="537" r:id="rId42"/>
    <p:sldId id="539" r:id="rId43"/>
    <p:sldId id="540" r:id="rId44"/>
    <p:sldId id="541" r:id="rId45"/>
    <p:sldId id="542" r:id="rId46"/>
    <p:sldId id="543" r:id="rId47"/>
    <p:sldId id="544" r:id="rId48"/>
    <p:sldId id="545" r:id="rId49"/>
    <p:sldId id="471" r:id="rId50"/>
    <p:sldId id="472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230248" y="3246902"/>
            <a:ext cx="86370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3: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</a:rPr>
              <a:t>Server-</a:t>
            </a:r>
            <a:r>
              <a:rPr lang="fr-FR" sz="4000" b="1" dirty="0" err="1">
                <a:solidFill>
                  <a:schemeClr val="accent1"/>
                </a:solidFill>
              </a:rPr>
              <a:t>side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</a:t>
            </a:r>
            <a:r>
              <a:rPr lang="fr-FR" sz="4000" b="1" dirty="0">
                <a:solidFill>
                  <a:schemeClr val="accent1"/>
                </a:solidFill>
              </a:rPr>
              <a:t> (PHP)</a:t>
            </a:r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63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9E40-8B57-C3CA-5A7B-2384E3115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DAF131-5622-A63E-59F3-3E154C4AB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46755A-E33D-DA0A-99D8-1157253186E1}"/>
              </a:ext>
            </a:extLst>
          </p:cNvPr>
          <p:cNvSpPr/>
          <p:nvPr/>
        </p:nvSpPr>
        <p:spPr>
          <a:xfrm>
            <a:off x="3374572" y="822658"/>
            <a:ext cx="6754585" cy="75366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Connect to databases (MySQL)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F4908E-37AA-F55F-0264-CBCD7CCC4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086" y="1731105"/>
            <a:ext cx="7326086" cy="485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49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54772-C01D-6809-9B6C-5E59FF63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F486EC-0EFA-3FF3-A10E-7B3ED2AE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8602A03-6A91-E061-E5AA-6E7A83FA3540}"/>
              </a:ext>
            </a:extLst>
          </p:cNvPr>
          <p:cNvSpPr/>
          <p:nvPr/>
        </p:nvSpPr>
        <p:spPr>
          <a:xfrm>
            <a:off x="1077686" y="1534886"/>
            <a:ext cx="9808029" cy="838199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Manage sessions &amp; login systems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095BF2-6AE5-6883-B2A6-5A0A41055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2497568"/>
            <a:ext cx="3963080" cy="353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92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B0EF4-8B6C-B7C9-F686-12BE38969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D97CF6-0189-45F1-D840-60B49F632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CF2FCBC-5FE8-1AD2-33B6-3586D42BD472}"/>
              </a:ext>
            </a:extLst>
          </p:cNvPr>
          <p:cNvSpPr/>
          <p:nvPr/>
        </p:nvSpPr>
        <p:spPr>
          <a:xfrm>
            <a:off x="1191985" y="1502230"/>
            <a:ext cx="9808029" cy="1251857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Handle files (upload, download)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F1CD2B-89A2-A243-DD7F-56B6693B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86" y="2941611"/>
            <a:ext cx="6119586" cy="344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99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460EE-E483-520E-998E-D474AA52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71BB670-F3C7-0E32-61C6-603F5BF8D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9133" y="1596493"/>
            <a:ext cx="3965667" cy="394804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74CC5AE-FB26-C73C-DA27-23E3FEB1D0A9}"/>
              </a:ext>
            </a:extLst>
          </p:cNvPr>
          <p:cNvSpPr txBox="1"/>
          <p:nvPr/>
        </p:nvSpPr>
        <p:spPr>
          <a:xfrm>
            <a:off x="457200" y="1984860"/>
            <a:ext cx="69559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800" b="1" dirty="0"/>
              <a:t>WampServer </a:t>
            </a:r>
            <a:r>
              <a:rPr lang="fr-FR" sz="2800" b="1" dirty="0" err="1"/>
              <a:t>is</a:t>
            </a:r>
            <a:r>
              <a:rPr lang="fr-FR" sz="2800" b="1" dirty="0"/>
              <a:t> a local </a:t>
            </a:r>
            <a:r>
              <a:rPr lang="fr-FR" sz="2800" b="1" dirty="0" err="1"/>
              <a:t>development</a:t>
            </a:r>
            <a:r>
              <a:rPr lang="fr-FR" sz="2800" b="1" dirty="0"/>
              <a:t> </a:t>
            </a:r>
            <a:r>
              <a:rPr lang="fr-FR" sz="2800" b="1" dirty="0" err="1"/>
              <a:t>environment</a:t>
            </a:r>
            <a:r>
              <a:rPr lang="fr-FR" sz="2800" b="1" dirty="0"/>
              <a:t> for </a:t>
            </a:r>
            <a:r>
              <a:rPr lang="fr-FR" sz="2800" b="1" dirty="0">
                <a:solidFill>
                  <a:srgbClr val="FF0000"/>
                </a:solidFill>
              </a:rPr>
              <a:t>Windows</a:t>
            </a:r>
            <a:r>
              <a:rPr lang="fr-FR" sz="2800" b="1" dirty="0"/>
              <a:t> </a:t>
            </a:r>
            <a:r>
              <a:rPr lang="fr-FR" sz="2800" b="1" dirty="0" err="1"/>
              <a:t>that</a:t>
            </a:r>
            <a:r>
              <a:rPr lang="fr-FR" sz="2800" b="1" dirty="0"/>
              <a:t> </a:t>
            </a:r>
            <a:r>
              <a:rPr lang="fr-FR" sz="2800" b="1" dirty="0" err="1"/>
              <a:t>lets</a:t>
            </a:r>
            <a:r>
              <a:rPr lang="fr-FR" sz="2800" b="1" dirty="0"/>
              <a:t> </a:t>
            </a:r>
            <a:r>
              <a:rPr lang="fr-FR" sz="2800" b="1" dirty="0" err="1"/>
              <a:t>you</a:t>
            </a:r>
            <a:r>
              <a:rPr lang="fr-FR" sz="2800" b="1" dirty="0"/>
              <a:t> run PHP + MySQL + Apache on </a:t>
            </a:r>
            <a:r>
              <a:rPr lang="fr-FR" sz="2800" b="1" dirty="0" err="1"/>
              <a:t>your</a:t>
            </a:r>
            <a:r>
              <a:rPr lang="fr-FR" sz="2800" b="1" dirty="0"/>
              <a:t> computer </a:t>
            </a:r>
            <a:r>
              <a:rPr lang="fr-FR" sz="2800" b="1" dirty="0" err="1"/>
              <a:t>without</a:t>
            </a:r>
            <a:r>
              <a:rPr lang="fr-FR" sz="2800" b="1" dirty="0"/>
              <a:t> </a:t>
            </a:r>
            <a:r>
              <a:rPr lang="fr-FR" sz="2800" b="1" dirty="0" err="1"/>
              <a:t>needing</a:t>
            </a:r>
            <a:r>
              <a:rPr lang="fr-FR" sz="2800" b="1" dirty="0"/>
              <a:t> a real web server.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C23F00-E6E0-7057-0D7B-E7C747D9448E}"/>
              </a:ext>
            </a:extLst>
          </p:cNvPr>
          <p:cNvSpPr/>
          <p:nvPr/>
        </p:nvSpPr>
        <p:spPr>
          <a:xfrm>
            <a:off x="635181" y="894748"/>
            <a:ext cx="6955971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Installing</a:t>
            </a:r>
            <a:r>
              <a:rPr lang="fr-FR" sz="3200" b="1" dirty="0"/>
              <a:t> </a:t>
            </a:r>
            <a:r>
              <a:rPr lang="fr-FR" sz="3200" b="1" dirty="0" err="1"/>
              <a:t>environment</a:t>
            </a:r>
            <a:r>
              <a:rPr lang="fr-FR" sz="32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84139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4BC76-7AB5-85A1-6359-5B01664F1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E50A2FE-F552-5AE2-C0C2-418794799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43" y="1752599"/>
            <a:ext cx="3965667" cy="400594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DCB410-1EC2-71A8-1AD2-644198417D71}"/>
              </a:ext>
            </a:extLst>
          </p:cNvPr>
          <p:cNvSpPr txBox="1"/>
          <p:nvPr/>
        </p:nvSpPr>
        <p:spPr>
          <a:xfrm>
            <a:off x="390169" y="2292421"/>
            <a:ext cx="638991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800" b="1" dirty="0"/>
              <a:t>XAMPP </a:t>
            </a:r>
            <a:r>
              <a:rPr lang="fr-FR" sz="2800" b="1" dirty="0" err="1"/>
              <a:t>is</a:t>
            </a:r>
            <a:r>
              <a:rPr lang="fr-FR" sz="2800" b="1" dirty="0"/>
              <a:t> </a:t>
            </a:r>
            <a:r>
              <a:rPr lang="fr-FR" sz="2800" b="1" dirty="0" err="1"/>
              <a:t>another</a:t>
            </a:r>
            <a:r>
              <a:rPr lang="fr-FR" sz="2800" b="1" dirty="0"/>
              <a:t> </a:t>
            </a:r>
            <a:r>
              <a:rPr lang="fr-FR" sz="2800" b="1" dirty="0" err="1"/>
              <a:t>popular</a:t>
            </a:r>
            <a:r>
              <a:rPr lang="fr-FR" sz="2800" b="1" dirty="0"/>
              <a:t> local server </a:t>
            </a:r>
            <a:r>
              <a:rPr lang="fr-FR" sz="2800" b="1" dirty="0" err="1"/>
              <a:t>environment</a:t>
            </a:r>
            <a:r>
              <a:rPr lang="fr-FR" sz="2800" b="1" dirty="0"/>
              <a:t> </a:t>
            </a:r>
            <a:r>
              <a:rPr lang="fr-FR" sz="2800" b="1" dirty="0" err="1"/>
              <a:t>very</a:t>
            </a:r>
            <a:r>
              <a:rPr lang="fr-FR" sz="2800" b="1" dirty="0"/>
              <a:t> </a:t>
            </a:r>
            <a:r>
              <a:rPr lang="fr-FR" sz="2800" b="1" dirty="0" err="1"/>
              <a:t>similar</a:t>
            </a:r>
            <a:r>
              <a:rPr lang="fr-FR" sz="2800" b="1" dirty="0"/>
              <a:t> to WampServer but </a:t>
            </a:r>
            <a:r>
              <a:rPr lang="fr-FR" sz="2800" b="1" dirty="0" err="1"/>
              <a:t>it</a:t>
            </a:r>
            <a:r>
              <a:rPr lang="fr-FR" sz="2800" b="1" dirty="0"/>
              <a:t> </a:t>
            </a:r>
            <a:r>
              <a:rPr lang="fr-FR" sz="2800" b="1" dirty="0" err="1"/>
              <a:t>works</a:t>
            </a:r>
            <a:r>
              <a:rPr lang="fr-FR" sz="2800" b="1" dirty="0"/>
              <a:t> on </a:t>
            </a:r>
          </a:p>
          <a:p>
            <a:pPr algn="just"/>
            <a:endParaRPr lang="fr-FR" sz="2800" b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FF0000"/>
                </a:solidFill>
              </a:rPr>
              <a:t>Windows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FF0000"/>
                </a:solidFill>
              </a:rPr>
              <a:t>Linux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rgbClr val="FF0000"/>
                </a:solidFill>
              </a:rPr>
              <a:t>and </a:t>
            </a:r>
            <a:r>
              <a:rPr lang="fr-FR" sz="2800" b="1" dirty="0" err="1">
                <a:solidFill>
                  <a:srgbClr val="FF0000"/>
                </a:solidFill>
              </a:rPr>
              <a:t>macOS</a:t>
            </a:r>
            <a:r>
              <a:rPr lang="fr-FR" sz="2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3FE7556-B096-4FC6-D5CA-AD64EFA036F2}"/>
              </a:ext>
            </a:extLst>
          </p:cNvPr>
          <p:cNvSpPr/>
          <p:nvPr/>
        </p:nvSpPr>
        <p:spPr>
          <a:xfrm>
            <a:off x="635181" y="894748"/>
            <a:ext cx="5776505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Installing</a:t>
            </a:r>
            <a:r>
              <a:rPr lang="fr-FR" sz="3200" b="1" dirty="0"/>
              <a:t> </a:t>
            </a:r>
            <a:r>
              <a:rPr lang="fr-FR" sz="3200" b="1" dirty="0" err="1"/>
              <a:t>environment</a:t>
            </a:r>
            <a:r>
              <a:rPr lang="fr-FR" sz="32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56340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E6D4-ABFA-ECCC-433A-E2A607F3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0150C3A-F5D4-79EC-8396-B1D251833CF4}"/>
              </a:ext>
            </a:extLst>
          </p:cNvPr>
          <p:cNvSpPr txBox="1"/>
          <p:nvPr/>
        </p:nvSpPr>
        <p:spPr>
          <a:xfrm>
            <a:off x="1242923" y="1479478"/>
            <a:ext cx="9904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We must place our code </a:t>
            </a:r>
            <a:r>
              <a:rPr lang="en-US" sz="2800" b="1" dirty="0" err="1"/>
              <a:t>php</a:t>
            </a:r>
            <a:r>
              <a:rPr lang="en-US" sz="2800" b="1" dirty="0"/>
              <a:t> File in the Server Folder</a:t>
            </a:r>
            <a:endParaRPr lang="fr-FR" sz="28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5BBE1E7-6ECF-8A43-45FC-4CE971E503B0}"/>
              </a:ext>
            </a:extLst>
          </p:cNvPr>
          <p:cNvSpPr/>
          <p:nvPr/>
        </p:nvSpPr>
        <p:spPr>
          <a:xfrm>
            <a:off x="1144586" y="2647003"/>
            <a:ext cx="2752500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WAMP</a:t>
            </a:r>
            <a:endParaRPr lang="fr-FR" sz="32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9C77996-F9BB-B422-E6E2-11040F365436}"/>
              </a:ext>
            </a:extLst>
          </p:cNvPr>
          <p:cNvSpPr/>
          <p:nvPr/>
        </p:nvSpPr>
        <p:spPr>
          <a:xfrm>
            <a:off x="1144586" y="3641884"/>
            <a:ext cx="2752500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XAMPP</a:t>
            </a:r>
            <a:endParaRPr lang="fr-FR" sz="32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445B98F-1EAE-BE21-5FC8-4966D3E6AFE7}"/>
              </a:ext>
            </a:extLst>
          </p:cNvPr>
          <p:cNvSpPr/>
          <p:nvPr/>
        </p:nvSpPr>
        <p:spPr>
          <a:xfrm>
            <a:off x="4719749" y="2647003"/>
            <a:ext cx="5850279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C:\wamp64\www\</a:t>
            </a:r>
            <a:endParaRPr lang="fr-FR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DE5793-E22F-FD18-FE3C-B6AD32233871}"/>
              </a:ext>
            </a:extLst>
          </p:cNvPr>
          <p:cNvSpPr/>
          <p:nvPr/>
        </p:nvSpPr>
        <p:spPr>
          <a:xfrm>
            <a:off x="4719749" y="3641884"/>
            <a:ext cx="5850279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C:\xampp\htdocs\</a:t>
            </a:r>
            <a:endParaRPr lang="fr-FR" sz="3200" b="1" dirty="0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AE13E0B-8C2D-D8C5-1E7C-30C7A9602962}"/>
              </a:ext>
            </a:extLst>
          </p:cNvPr>
          <p:cNvSpPr/>
          <p:nvPr/>
        </p:nvSpPr>
        <p:spPr>
          <a:xfrm>
            <a:off x="3951515" y="2957918"/>
            <a:ext cx="713806" cy="3640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7859260C-D4F9-1E3C-141A-C526ACA71E60}"/>
              </a:ext>
            </a:extLst>
          </p:cNvPr>
          <p:cNvSpPr/>
          <p:nvPr/>
        </p:nvSpPr>
        <p:spPr>
          <a:xfrm>
            <a:off x="3951515" y="3839660"/>
            <a:ext cx="713806" cy="3640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44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06AD2-1C5C-0650-5578-E4A2CC3AE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B27E75-8FAA-35B5-77B3-F66E38DB649C}"/>
              </a:ext>
            </a:extLst>
          </p:cNvPr>
          <p:cNvSpPr/>
          <p:nvPr/>
        </p:nvSpPr>
        <p:spPr>
          <a:xfrm>
            <a:off x="3178017" y="2648164"/>
            <a:ext cx="5835966" cy="780836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PHP Syntaxe</a:t>
            </a:r>
          </a:p>
        </p:txBody>
      </p:sp>
    </p:spTree>
    <p:extLst>
      <p:ext uri="{BB962C8B-B14F-4D97-AF65-F5344CB8AC3E}">
        <p14:creationId xmlns:p14="http://schemas.microsoft.com/office/powerpoint/2010/main" val="2486884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0B16F-C0CF-840B-63E8-4CF73A9F8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45A46A-2A74-17CC-6A79-AFD67E4F893B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PHP Syntaxe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78F2F1-43BA-1B48-222E-59C55ECCDAEF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/>
              <a:t>PHP code </a:t>
            </a:r>
            <a:r>
              <a:rPr lang="fr-FR" sz="2800" b="1" dirty="0" err="1"/>
              <a:t>is</a:t>
            </a:r>
            <a:r>
              <a:rPr lang="fr-FR" sz="2800" b="1" dirty="0"/>
              <a:t> </a:t>
            </a:r>
            <a:r>
              <a:rPr lang="fr-FR" sz="2800" b="1" dirty="0" err="1"/>
              <a:t>written</a:t>
            </a:r>
            <a:r>
              <a:rPr lang="fr-FR" sz="2800" b="1" dirty="0"/>
              <a:t> </a:t>
            </a:r>
            <a:r>
              <a:rPr lang="fr-FR" sz="2800" b="1" dirty="0" err="1"/>
              <a:t>inside</a:t>
            </a:r>
            <a:r>
              <a:rPr lang="fr-FR" sz="2800" b="1" dirty="0"/>
              <a:t> </a:t>
            </a:r>
            <a:r>
              <a:rPr lang="fr-FR" sz="2800" b="1" dirty="0" err="1"/>
              <a:t>special</a:t>
            </a:r>
            <a:r>
              <a:rPr lang="fr-FR" sz="2800" b="1" dirty="0"/>
              <a:t> tags: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177F8A-DCB1-4BE7-0AC5-5C025D838D18}"/>
              </a:ext>
            </a:extLst>
          </p:cNvPr>
          <p:cNvSpPr txBox="1"/>
          <p:nvPr/>
        </p:nvSpPr>
        <p:spPr>
          <a:xfrm>
            <a:off x="1222619" y="3615612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Arial Black" panose="020B0A04020102020204" pitchFamily="34" charset="0"/>
              </a:rPr>
              <a:t>&lt;?</a:t>
            </a:r>
            <a:r>
              <a:rPr lang="fr-FR" sz="2800" dirty="0" err="1">
                <a:latin typeface="Arial Black" panose="020B0A04020102020204" pitchFamily="34" charset="0"/>
              </a:rPr>
              <a:t>php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2800" dirty="0">
                <a:latin typeface="Arial Black" panose="020B0A04020102020204" pitchFamily="34" charset="0"/>
              </a:rPr>
              <a:t>   // PHP code </a:t>
            </a:r>
            <a:r>
              <a:rPr lang="fr-FR" sz="2800" dirty="0" err="1">
                <a:latin typeface="Arial Black" panose="020B0A04020102020204" pitchFamily="34" charset="0"/>
              </a:rPr>
              <a:t>here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2800" dirty="0">
                <a:latin typeface="Arial Black" panose="020B0A04020102020204" pitchFamily="34" charset="0"/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20113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B69DB-748E-974E-32F4-BC0C89459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28BB52-CCFA-B169-57FC-01A0AA99D06E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PHP Syntaxe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D43081-311B-E506-4B3D-53DA0CABE3AF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Each instruction must end with a semicolon (;).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AB17AF-F1EC-1265-6406-81E741D931D5}"/>
              </a:ext>
            </a:extLst>
          </p:cNvPr>
          <p:cNvSpPr txBox="1"/>
          <p:nvPr/>
        </p:nvSpPr>
        <p:spPr>
          <a:xfrm>
            <a:off x="1222619" y="3615612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Arial Black" panose="020B0A04020102020204" pitchFamily="34" charset="0"/>
              </a:rPr>
              <a:t>&lt;?</a:t>
            </a:r>
            <a:r>
              <a:rPr lang="fr-FR" sz="2800" dirty="0" err="1">
                <a:latin typeface="Arial Black" panose="020B0A04020102020204" pitchFamily="34" charset="0"/>
              </a:rPr>
              <a:t>php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2800" dirty="0">
                <a:latin typeface="Arial Black" panose="020B0A04020102020204" pitchFamily="34" charset="0"/>
              </a:rPr>
              <a:t>   // PHP code </a:t>
            </a:r>
            <a:r>
              <a:rPr lang="fr-FR" sz="2800" dirty="0" err="1">
                <a:latin typeface="Arial Black" panose="020B0A04020102020204" pitchFamily="34" charset="0"/>
              </a:rPr>
              <a:t>here</a:t>
            </a:r>
            <a:r>
              <a:rPr lang="fr-FR" sz="2800" dirty="0">
                <a:latin typeface="Arial Black" panose="020B0A04020102020204" pitchFamily="34" charset="0"/>
              </a:rPr>
              <a:t> </a:t>
            </a:r>
            <a:r>
              <a:rPr lang="en-US" sz="2800" b="1" dirty="0"/>
              <a:t>;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2800" dirty="0">
                <a:latin typeface="Arial Black" panose="020B0A04020102020204" pitchFamily="34" charset="0"/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653780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A92AF-2E8A-4BA0-FB45-B74B8BA8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47E234-333D-2B24-BD50-8E0419615D9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First project in HTML and  PHP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89260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25F1-3BE4-44BD-70F8-9083AEEF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3A3B88E-630A-48F8-C07F-2DE8801C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r="5327"/>
          <a:stretch/>
        </p:blipFill>
        <p:spPr>
          <a:xfrm>
            <a:off x="2126751" y="1302189"/>
            <a:ext cx="7048072" cy="4253622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81824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5F7E-76D6-761B-1279-C7112B966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512D576-CE88-4102-EDAF-E75364590D29}"/>
              </a:ext>
            </a:extLst>
          </p:cNvPr>
          <p:cNvSpPr/>
          <p:nvPr/>
        </p:nvSpPr>
        <p:spPr>
          <a:xfrm>
            <a:off x="1446945" y="1387011"/>
            <a:ext cx="9495033" cy="52295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&lt;!DOCTYPE html&gt;</a:t>
            </a:r>
          </a:p>
          <a:p>
            <a:r>
              <a:rPr lang="en-US" sz="2400" b="1" dirty="0"/>
              <a:t>&lt;html lang="</a:t>
            </a:r>
            <a:r>
              <a:rPr lang="en-US" sz="2400" b="1" dirty="0" err="1"/>
              <a:t>en</a:t>
            </a:r>
            <a:r>
              <a:rPr lang="en-US" sz="2400" b="1" dirty="0"/>
              <a:t>"&gt;</a:t>
            </a:r>
          </a:p>
          <a:p>
            <a:r>
              <a:rPr lang="en-US" sz="2400" b="1" dirty="0"/>
              <a:t>&lt;head&gt;</a:t>
            </a:r>
          </a:p>
          <a:p>
            <a:r>
              <a:rPr lang="en-US" sz="2400" b="1" dirty="0"/>
              <a:t>    &lt;meta charset="UTF-8"&gt;</a:t>
            </a:r>
          </a:p>
          <a:p>
            <a:r>
              <a:rPr lang="en-US" sz="2400" b="1" dirty="0"/>
              <a:t>    &lt;title&gt;PHP Hello World&lt;/title&gt;</a:t>
            </a:r>
          </a:p>
          <a:p>
            <a:r>
              <a:rPr lang="en-US" sz="2400" b="1" dirty="0"/>
              <a:t>&lt;/head&gt;</a:t>
            </a:r>
          </a:p>
          <a:p>
            <a:r>
              <a:rPr lang="en-US" sz="2400" b="1" dirty="0"/>
              <a:t>&lt;body&gt;</a:t>
            </a:r>
          </a:p>
          <a:p>
            <a:r>
              <a:rPr lang="en-US" sz="2400" b="1" dirty="0"/>
              <a:t>    &lt;h1&gt;My First PHP Page&lt;/h1&gt;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    &lt;?</a:t>
            </a:r>
            <a:r>
              <a:rPr lang="en-US" sz="2400" b="1" dirty="0" err="1">
                <a:solidFill>
                  <a:srgbClr val="0070C0"/>
                </a:solidFill>
              </a:rPr>
              <a:t>php</a:t>
            </a:r>
            <a:endParaRPr lang="en-US" sz="2400" b="1" dirty="0">
              <a:solidFill>
                <a:srgbClr val="0070C0"/>
              </a:solidFill>
            </a:endParaRPr>
          </a:p>
          <a:p>
            <a:r>
              <a:rPr lang="en-US" sz="2400" b="1" dirty="0">
                <a:solidFill>
                  <a:srgbClr val="0070C0"/>
                </a:solidFill>
              </a:rPr>
              <a:t>echo "&lt;p&gt;Hello World from PHP!&lt;/p&gt;";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    ?&gt;</a:t>
            </a:r>
          </a:p>
          <a:p>
            <a:r>
              <a:rPr lang="en-US" sz="2400" b="1" dirty="0"/>
              <a:t>&lt;/body&gt;</a:t>
            </a:r>
          </a:p>
          <a:p>
            <a:r>
              <a:rPr lang="en-US" sz="2400" b="1" dirty="0"/>
              <a:t>&lt;/html&gt;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55B1E5E-055E-6E38-7427-0A96A539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045" y="747841"/>
            <a:ext cx="9603275" cy="1049235"/>
          </a:xfrm>
        </p:spPr>
        <p:txBody>
          <a:bodyPr/>
          <a:lstStyle/>
          <a:p>
            <a:pPr algn="ctr"/>
            <a:r>
              <a:rPr lang="en-US" b="1" dirty="0"/>
              <a:t>First project in HTML and PHP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97684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A8CDC-06F5-2E3F-61C3-3A6CD4D7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AA5CDAF-1905-0E01-1F9E-68C44AAB8D0A}"/>
              </a:ext>
            </a:extLst>
          </p:cNvPr>
          <p:cNvSpPr/>
          <p:nvPr/>
        </p:nvSpPr>
        <p:spPr>
          <a:xfrm>
            <a:off x="1253443" y="1108570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Note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C6B98A-E451-9E6F-E8B0-556DF853BC59}"/>
              </a:ext>
            </a:extLst>
          </p:cNvPr>
          <p:cNvSpPr txBox="1"/>
          <p:nvPr/>
        </p:nvSpPr>
        <p:spPr>
          <a:xfrm>
            <a:off x="1479477" y="2358387"/>
            <a:ext cx="807817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/>
              <a:t>PHP only executes inside </a:t>
            </a:r>
            <a:r>
              <a:rPr lang="en-US" sz="3600" b="1" dirty="0"/>
              <a:t>.</a:t>
            </a:r>
            <a:r>
              <a:rPr lang="en-US" sz="3600" b="1" dirty="0" err="1"/>
              <a:t>php</a:t>
            </a:r>
            <a:r>
              <a:rPr lang="en-US" sz="3600" b="1" dirty="0"/>
              <a:t> files</a:t>
            </a:r>
            <a:endParaRPr lang="fr-FR" sz="36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90C3CA-838C-CA04-FFF2-CDF6989EFE64}"/>
              </a:ext>
            </a:extLst>
          </p:cNvPr>
          <p:cNvSpPr txBox="1"/>
          <p:nvPr/>
        </p:nvSpPr>
        <p:spPr>
          <a:xfrm>
            <a:off x="1762507" y="3429000"/>
            <a:ext cx="827069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Run the Server </a:t>
            </a: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Open WAMP/XAMPP </a:t>
            </a: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Start Apache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719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A1892-8C61-C0A0-0A8C-8DCF2F1B3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CE44C65-5342-2F0B-3F7E-2026DBE6EE47}"/>
              </a:ext>
            </a:extLst>
          </p:cNvPr>
          <p:cNvSpPr txBox="1"/>
          <p:nvPr/>
        </p:nvSpPr>
        <p:spPr>
          <a:xfrm>
            <a:off x="1403279" y="1952908"/>
            <a:ext cx="827069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Open your browser and go to: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A44B82-9F83-3AEB-D5A8-AB8FDE0BE91D}"/>
              </a:ext>
            </a:extLst>
          </p:cNvPr>
          <p:cNvSpPr txBox="1"/>
          <p:nvPr/>
        </p:nvSpPr>
        <p:spPr>
          <a:xfrm>
            <a:off x="1479479" y="3228945"/>
            <a:ext cx="827069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hlinkClick r:id="rId2"/>
              </a:rPr>
              <a:t>http://localhost/</a:t>
            </a:r>
            <a:r>
              <a:rPr lang="en-US" sz="2800" b="1" dirty="0"/>
              <a:t>PHPfile_name.php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17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9381F-8C3C-6320-7E29-C6C20AEE2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D29FAA-0B71-096A-0658-593A6176B349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 err="1"/>
              <a:t>Comments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322D77-785C-A29D-4B0C-C1D51B6F6939}"/>
              </a:ext>
            </a:extLst>
          </p:cNvPr>
          <p:cNvSpPr txBox="1"/>
          <p:nvPr/>
        </p:nvSpPr>
        <p:spPr>
          <a:xfrm>
            <a:off x="1353248" y="2387089"/>
            <a:ext cx="9667987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Single Line:</a:t>
            </a:r>
          </a:p>
          <a:p>
            <a:pPr algn="ctr"/>
            <a:r>
              <a:rPr lang="fr-FR" sz="2800" b="1" dirty="0"/>
              <a:t>//   or    </a:t>
            </a:r>
            <a:r>
              <a:rPr lang="fr-FR" sz="2800" b="1" dirty="0">
                <a:latin typeface="Arial Black" panose="020B0A04020102020204" pitchFamily="34" charset="0"/>
              </a:rPr>
              <a:t>#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C582C8-3845-65A8-5CFC-6E34F4FEC5D2}"/>
              </a:ext>
            </a:extLst>
          </p:cNvPr>
          <p:cNvSpPr txBox="1"/>
          <p:nvPr/>
        </p:nvSpPr>
        <p:spPr>
          <a:xfrm>
            <a:off x="1353248" y="4230383"/>
            <a:ext cx="9667987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Multiple Lines: </a:t>
            </a:r>
            <a:endParaRPr lang="fr-FR" sz="2800" b="1" dirty="0">
              <a:latin typeface="Arial Black" panose="020B0A04020102020204" pitchFamily="34" charset="0"/>
            </a:endParaRPr>
          </a:p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/</a:t>
            </a:r>
            <a:r>
              <a:rPr lang="fr-FR" sz="2800" dirty="0"/>
              <a:t>*……..*</a:t>
            </a:r>
            <a:r>
              <a:rPr lang="fr-FR" sz="2800" b="1" dirty="0">
                <a:latin typeface="Arial Black" panose="020B0A040201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76857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542B-AFA5-0878-012E-27206D00A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0B8541-A2D3-13E8-555A-BF4DB517E526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Output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20404A-70B3-A793-4D03-F898B829BA38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 err="1"/>
              <a:t>echo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072230-1221-9067-2CD5-61A9E740AF1D}"/>
              </a:ext>
            </a:extLst>
          </p:cNvPr>
          <p:cNvSpPr txBox="1"/>
          <p:nvPr/>
        </p:nvSpPr>
        <p:spPr>
          <a:xfrm>
            <a:off x="1353249" y="3956891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Arial Black" panose="020B0A04020102020204" pitchFamily="34" charset="0"/>
              </a:rPr>
              <a:t>&lt;?</a:t>
            </a:r>
            <a:r>
              <a:rPr lang="fr-FR" sz="2800" dirty="0" err="1">
                <a:latin typeface="Arial Black" panose="020B0A04020102020204" pitchFamily="34" charset="0"/>
              </a:rPr>
              <a:t>php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2800" dirty="0" err="1">
                <a:latin typeface="Arial Black" panose="020B0A04020102020204" pitchFamily="34" charset="0"/>
              </a:rPr>
              <a:t>echo</a:t>
            </a:r>
            <a:r>
              <a:rPr lang="fr-FR" sz="2800" dirty="0">
                <a:latin typeface="Arial Black" panose="020B0A04020102020204" pitchFamily="34" charset="0"/>
              </a:rPr>
              <a:t> "Hello World!";</a:t>
            </a:r>
          </a:p>
          <a:p>
            <a:r>
              <a:rPr lang="fr-FR" sz="2800" dirty="0">
                <a:latin typeface="Arial Black" panose="020B0A04020102020204" pitchFamily="34" charset="0"/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98066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5C985-1D9C-E850-E7C4-88E2AFB2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6F2EBF-A53F-1E8A-10CB-028FE3FBA2C4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Output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4D6BEA-A735-E835-E768-D52E4C233DC5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 err="1">
                <a:latin typeface="Arial Black" panose="020B0A04020102020204" pitchFamily="34" charset="0"/>
              </a:rPr>
              <a:t>print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211FF6D-F118-086A-BB21-8E361BF68124}"/>
              </a:ext>
            </a:extLst>
          </p:cNvPr>
          <p:cNvSpPr txBox="1"/>
          <p:nvPr/>
        </p:nvSpPr>
        <p:spPr>
          <a:xfrm>
            <a:off x="1353249" y="3956891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Arial Black" panose="020B0A04020102020204" pitchFamily="34" charset="0"/>
              </a:rPr>
              <a:t>&lt;?</a:t>
            </a:r>
            <a:r>
              <a:rPr lang="fr-FR" sz="2800" dirty="0" err="1">
                <a:latin typeface="Arial Black" panose="020B0A04020102020204" pitchFamily="34" charset="0"/>
              </a:rPr>
              <a:t>php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2800" dirty="0" err="1">
                <a:latin typeface="Arial Black" panose="020B0A04020102020204" pitchFamily="34" charset="0"/>
              </a:rPr>
              <a:t>print</a:t>
            </a:r>
            <a:r>
              <a:rPr lang="fr-FR" sz="2800" dirty="0">
                <a:latin typeface="Arial Black" panose="020B0A04020102020204" pitchFamily="34" charset="0"/>
              </a:rPr>
              <a:t> "Hello World!";</a:t>
            </a:r>
          </a:p>
          <a:p>
            <a:r>
              <a:rPr lang="fr-FR" sz="2800" dirty="0">
                <a:latin typeface="Arial Black" panose="020B0A04020102020204" pitchFamily="34" charset="0"/>
              </a:rPr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720301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A3255-A55D-90C7-9184-CB675DC38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D8A932C-9A7C-E717-E528-3F099C31E1E2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Constants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9AFAFF-F114-6108-E17C-DF01A6396E8F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/>
              <a:t>There are two ways to define constants in PHP: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533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9FAC6-3A19-6300-EC53-7B5B51D68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BDDB60-1B0D-D96A-A999-1A48DC93C873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Constants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923686-19F2-9403-1B3D-226903E9357D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/>
              <a:t>1) define() function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8B022E-8264-26A3-22AC-4C11EC149BDC}"/>
              </a:ext>
            </a:extLst>
          </p:cNvPr>
          <p:cNvSpPr txBox="1"/>
          <p:nvPr/>
        </p:nvSpPr>
        <p:spPr>
          <a:xfrm>
            <a:off x="1353249" y="3956891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&lt;?</a:t>
            </a:r>
            <a:r>
              <a:rPr lang="en-US" sz="2800" dirty="0" err="1">
                <a:latin typeface="Arial Black" panose="020B0A04020102020204" pitchFamily="34" charset="0"/>
              </a:rPr>
              <a:t>php</a:t>
            </a:r>
            <a:endParaRPr lang="en-US" sz="2800" dirty="0">
              <a:latin typeface="Arial Black" panose="020B0A04020102020204" pitchFamily="34" charset="0"/>
            </a:endParaRPr>
          </a:p>
          <a:p>
            <a:r>
              <a:rPr lang="fr-FR" sz="2800" dirty="0">
                <a:latin typeface="Arial Black" panose="020B0A04020102020204" pitchFamily="34" charset="0"/>
              </a:rPr>
              <a:t>	</a:t>
            </a:r>
            <a:r>
              <a:rPr lang="fr-FR" sz="2800" dirty="0" err="1">
                <a:latin typeface="Arial Black" panose="020B0A04020102020204" pitchFamily="34" charset="0"/>
              </a:rPr>
              <a:t>define</a:t>
            </a:r>
            <a:r>
              <a:rPr lang="fr-FR" sz="2800" dirty="0">
                <a:latin typeface="Arial Black" panose="020B0A04020102020204" pitchFamily="34" charset="0"/>
              </a:rPr>
              <a:t>("PI", "3,14");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?&gt;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13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8241C-A772-6428-6128-D4DEEEB72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CC10ED-FD59-C5A4-05DE-9D3EEEF9171F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Constants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0E3EBD9-08EF-9F51-A238-FA6E65A3D4F3}"/>
              </a:ext>
            </a:extLst>
          </p:cNvPr>
          <p:cNvSpPr txBox="1"/>
          <p:nvPr/>
        </p:nvSpPr>
        <p:spPr>
          <a:xfrm>
            <a:off x="1222620" y="2702774"/>
            <a:ext cx="966798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/>
              <a:t>2) const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3AF201B-86B1-42A7-8FF8-69E60734AECA}"/>
              </a:ext>
            </a:extLst>
          </p:cNvPr>
          <p:cNvSpPr txBox="1"/>
          <p:nvPr/>
        </p:nvSpPr>
        <p:spPr>
          <a:xfrm>
            <a:off x="1353249" y="3956891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&lt;?</a:t>
            </a:r>
            <a:r>
              <a:rPr lang="en-US" sz="2800" dirty="0" err="1">
                <a:latin typeface="Arial Black" panose="020B0A04020102020204" pitchFamily="34" charset="0"/>
              </a:rPr>
              <a:t>php</a:t>
            </a:r>
            <a:endParaRPr lang="en-US" sz="2800" dirty="0">
              <a:latin typeface="Arial Black" panose="020B0A04020102020204" pitchFamily="34" charset="0"/>
            </a:endParaRPr>
          </a:p>
          <a:p>
            <a:r>
              <a:rPr lang="fr-FR" sz="2800" dirty="0">
                <a:latin typeface="Arial Black" panose="020B0A04020102020204" pitchFamily="34" charset="0"/>
              </a:rPr>
              <a:t>	</a:t>
            </a:r>
            <a:r>
              <a:rPr lang="fr-FR" sz="2800" dirty="0" err="1">
                <a:latin typeface="Arial Black" panose="020B0A04020102020204" pitchFamily="34" charset="0"/>
              </a:rPr>
              <a:t>const</a:t>
            </a:r>
            <a:r>
              <a:rPr lang="fr-FR" sz="2800" dirty="0">
                <a:latin typeface="Arial Black" panose="020B0A04020102020204" pitchFamily="34" charset="0"/>
              </a:rPr>
              <a:t> PI = "3,14</a:t>
            </a:r>
            <a:r>
              <a:rPr lang="fr-FR" sz="2800" dirty="0"/>
              <a:t>";</a:t>
            </a:r>
            <a:endParaRPr lang="fr-FR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?&gt;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4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E1372-0FB9-0A6E-9810-BB4173C54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B0AF6F7-EBDD-C5B9-3FC5-DB93129E7B7C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Variables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645395-CC43-582A-BABB-DFB28EA27C02}"/>
              </a:ext>
            </a:extLst>
          </p:cNvPr>
          <p:cNvSpPr txBox="1"/>
          <p:nvPr/>
        </p:nvSpPr>
        <p:spPr>
          <a:xfrm>
            <a:off x="1222620" y="2702774"/>
            <a:ext cx="9667987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Variables start with $ </a:t>
            </a:r>
          </a:p>
          <a:p>
            <a:r>
              <a:rPr lang="en-US" sz="2800" b="1" dirty="0">
                <a:latin typeface="Arial Black" panose="020B0A04020102020204" pitchFamily="34" charset="0"/>
              </a:rPr>
              <a:t>No need to declare type (like </a:t>
            </a:r>
            <a:r>
              <a:rPr lang="en-US" sz="2800" b="1" dirty="0" err="1">
                <a:latin typeface="Arial Black" panose="020B0A04020102020204" pitchFamily="34" charset="0"/>
              </a:rPr>
              <a:t>js</a:t>
            </a:r>
            <a:r>
              <a:rPr lang="en-US" sz="2800" b="1" dirty="0">
                <a:latin typeface="Arial Black" panose="020B0A04020102020204" pitchFamily="34" charset="0"/>
              </a:rPr>
              <a:t>)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BF49331-5971-CE71-4731-3FBC4B1EF228}"/>
              </a:ext>
            </a:extLst>
          </p:cNvPr>
          <p:cNvSpPr txBox="1"/>
          <p:nvPr/>
        </p:nvSpPr>
        <p:spPr>
          <a:xfrm>
            <a:off x="1353249" y="3956891"/>
            <a:ext cx="966798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&lt;?</a:t>
            </a:r>
            <a:r>
              <a:rPr lang="en-US" sz="2800" dirty="0" err="1">
                <a:latin typeface="Arial Black" panose="020B0A04020102020204" pitchFamily="34" charset="0"/>
              </a:rPr>
              <a:t>php</a:t>
            </a:r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$name = “Youcef";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$age = 21;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?&gt;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08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0CFD-C830-EC5F-A482-AAF6A87D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3E272-83AC-02CB-2223-43DEC6623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457A32-9BE4-E695-AF1C-3B45DDD10AEA}"/>
              </a:ext>
            </a:extLst>
          </p:cNvPr>
          <p:cNvSpPr txBox="1"/>
          <p:nvPr/>
        </p:nvSpPr>
        <p:spPr>
          <a:xfrm>
            <a:off x="1055793" y="2138003"/>
            <a:ext cx="941626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b="1" dirty="0"/>
              <a:t>PHP</a:t>
            </a:r>
            <a:r>
              <a:rPr lang="en-US" sz="2800" b="1" dirty="0"/>
              <a:t> : PHP: Hypertext Preprocessor.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b="1" dirty="0"/>
              <a:t>PHP is a server-side programming language used to build dynamic websites and web applications.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6DAB2B-5596-91E1-6DF5-81F9BA8C6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r="5327"/>
          <a:stretch/>
        </p:blipFill>
        <p:spPr>
          <a:xfrm>
            <a:off x="8315621" y="1563300"/>
            <a:ext cx="2820586" cy="1702268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30783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CD501-7960-690F-4D06-6F542CDAB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1CEAB4-6861-019E-67A6-F82D2A7D4A43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 err="1"/>
              <a:t>Operators</a:t>
            </a:r>
            <a:endParaRPr lang="fr-FR" sz="32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50CDB04-D26A-E38F-9578-3EF78AC67E8B}"/>
              </a:ext>
            </a:extLst>
          </p:cNvPr>
          <p:cNvSpPr txBox="1"/>
          <p:nvPr/>
        </p:nvSpPr>
        <p:spPr>
          <a:xfrm>
            <a:off x="1364134" y="2106320"/>
            <a:ext cx="9667987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&lt;?</a:t>
            </a:r>
            <a:r>
              <a:rPr lang="en-US" sz="2800" dirty="0" err="1">
                <a:latin typeface="Arial Black" panose="020B0A04020102020204" pitchFamily="34" charset="0"/>
              </a:rPr>
              <a:t>php</a:t>
            </a:r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$a = 10;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$b = 5;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echo $a + $b; // addition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echo $a - $b; // subtraction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echo $a * $b; // multiplication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echo $a / $b; // division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echo $a % $b; // modulo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?&gt;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61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C90D7-82E6-CD7B-F692-0D5F7D7A8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16BA51-5EE9-CF34-E196-E59027633592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/>
              <a:t>Control Structures</a:t>
            </a:r>
            <a:endParaRPr lang="fr-FR" sz="32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87EED1-8C14-AD20-436E-712B56654AA7}"/>
              </a:ext>
            </a:extLst>
          </p:cNvPr>
          <p:cNvSpPr txBox="1"/>
          <p:nvPr/>
        </p:nvSpPr>
        <p:spPr>
          <a:xfrm>
            <a:off x="1222620" y="2158489"/>
            <a:ext cx="9667987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/>
              <a:t>PHP uses standard logic structures found in most programming languages.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84FFF2D-F0EB-1518-21FD-2DF3F4DF845D}"/>
              </a:ext>
            </a:extLst>
          </p:cNvPr>
          <p:cNvSpPr txBox="1"/>
          <p:nvPr/>
        </p:nvSpPr>
        <p:spPr>
          <a:xfrm>
            <a:off x="1262006" y="3429000"/>
            <a:ext cx="9667987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&lt;?</a:t>
            </a:r>
            <a:r>
              <a:rPr lang="en-US" sz="2800" dirty="0" err="1">
                <a:latin typeface="Arial Black" panose="020B0A04020102020204" pitchFamily="34" charset="0"/>
              </a:rPr>
              <a:t>php</a:t>
            </a:r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if ($age &gt; 18) {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echo "Adult";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} else {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echo "Minor";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}?&gt;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876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20772-58D1-0124-A501-1D1C45EDD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3C376-00C7-D38B-337A-28E10772A3F9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 err="1"/>
              <a:t>Loops</a:t>
            </a:r>
            <a:endParaRPr lang="fr-FR" sz="32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BC7D1F-DBF8-8D62-CE37-7AA09FDFEEAC}"/>
              </a:ext>
            </a:extLst>
          </p:cNvPr>
          <p:cNvSpPr/>
          <p:nvPr/>
        </p:nvSpPr>
        <p:spPr>
          <a:xfrm>
            <a:off x="2950029" y="2648164"/>
            <a:ext cx="5050971" cy="12271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latin typeface="Arial Black" panose="020B0A04020102020204" pitchFamily="34" charset="0"/>
              </a:rPr>
              <a:t>Type of </a:t>
            </a:r>
            <a:r>
              <a:rPr lang="fr-FR" sz="3200" dirty="0" err="1">
                <a:latin typeface="Arial Black" panose="020B0A04020102020204" pitchFamily="34" charset="0"/>
              </a:rPr>
              <a:t>loops</a:t>
            </a:r>
            <a:r>
              <a:rPr lang="fr-FR" sz="3200" dirty="0">
                <a:latin typeface="Arial Black" panose="020B0A04020102020204" pitchFamily="34" charset="0"/>
              </a:rPr>
              <a:t> ?</a:t>
            </a:r>
            <a:endParaRPr lang="fr-FR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13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C97FC-D843-12C0-D52E-B31DF1D08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BF43612-392B-0473-6A2A-F1A6323ED251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 err="1">
                <a:latin typeface="Arial Black" panose="020B0A04020102020204" pitchFamily="34" charset="0"/>
              </a:rPr>
              <a:t>while</a:t>
            </a:r>
            <a:r>
              <a:rPr lang="fr-FR" sz="2800" dirty="0">
                <a:latin typeface="Arial Black" panose="020B0A04020102020204" pitchFamily="34" charset="0"/>
              </a:rPr>
              <a:t> Loop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BD07B1-F238-90B9-7E21-9A2ED2A1CCE9}"/>
              </a:ext>
            </a:extLst>
          </p:cNvPr>
          <p:cNvSpPr/>
          <p:nvPr/>
        </p:nvSpPr>
        <p:spPr>
          <a:xfrm>
            <a:off x="500743" y="2082107"/>
            <a:ext cx="11364685" cy="12271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It checks the condition </a:t>
            </a:r>
            <a:r>
              <a:rPr lang="en-US" sz="3200" i="1" dirty="0"/>
              <a:t>before</a:t>
            </a:r>
            <a:r>
              <a:rPr lang="en-US" sz="3200" dirty="0"/>
              <a:t> entering the loop.</a:t>
            </a:r>
            <a:endParaRPr lang="fr-FR" sz="3200" b="1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DBA01A-249C-C8DB-5A3D-6E54008F81E9}"/>
              </a:ext>
            </a:extLst>
          </p:cNvPr>
          <p:cNvSpPr txBox="1"/>
          <p:nvPr/>
        </p:nvSpPr>
        <p:spPr>
          <a:xfrm>
            <a:off x="1262006" y="3429000"/>
            <a:ext cx="9667987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= 1;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while ($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&lt;= 10) {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echo "The number is: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&lt;</a:t>
            </a:r>
            <a:r>
              <a:rPr lang="en-US" sz="2800" dirty="0" err="1">
                <a:latin typeface="Arial Black" panose="020B0A04020102020204" pitchFamily="34" charset="0"/>
              </a:rPr>
              <a:t>br</a:t>
            </a:r>
            <a:r>
              <a:rPr lang="en-US" sz="2800" dirty="0">
                <a:latin typeface="Arial Black" panose="020B0A04020102020204" pitchFamily="34" charset="0"/>
              </a:rPr>
              <a:t>&gt;";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++;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}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436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D9515-27E7-F65C-1399-81CFA0F9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7ED5AB5-CC8B-4135-8048-FD1C15929574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Arial Black" panose="020B0A04020102020204" pitchFamily="34" charset="0"/>
              </a:rPr>
              <a:t>Do … </a:t>
            </a:r>
            <a:r>
              <a:rPr lang="fr-FR" sz="2800" dirty="0" err="1">
                <a:latin typeface="Arial Black" panose="020B0A04020102020204" pitchFamily="34" charset="0"/>
              </a:rPr>
              <a:t>while</a:t>
            </a:r>
            <a:r>
              <a:rPr lang="fr-FR" sz="2800" dirty="0">
                <a:latin typeface="Arial Black" panose="020B0A04020102020204" pitchFamily="34" charset="0"/>
              </a:rPr>
              <a:t> Loop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FBCB35-9B6F-1F47-CCAF-419951396118}"/>
              </a:ext>
            </a:extLst>
          </p:cNvPr>
          <p:cNvSpPr/>
          <p:nvPr/>
        </p:nvSpPr>
        <p:spPr>
          <a:xfrm>
            <a:off x="500743" y="2082107"/>
            <a:ext cx="11364685" cy="25225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always execute the code block </a:t>
            </a:r>
            <a:r>
              <a:rPr lang="en-US" sz="3200" b="1" dirty="0"/>
              <a:t>at least once</a:t>
            </a:r>
            <a:r>
              <a:rPr lang="en-US" sz="3200" dirty="0"/>
              <a:t>, then it checks the condition and repeats the loop as long as the condition is true.</a:t>
            </a:r>
            <a:endParaRPr lang="fr-FR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818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4E5C-62F0-5C21-1819-6924798D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BE1EF8-D6DB-F022-1239-AA527E251228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Arial Black" panose="020B0A04020102020204" pitchFamily="34" charset="0"/>
              </a:rPr>
              <a:t>Do … </a:t>
            </a:r>
            <a:r>
              <a:rPr lang="fr-FR" sz="2800" dirty="0" err="1">
                <a:latin typeface="Arial Black" panose="020B0A04020102020204" pitchFamily="34" charset="0"/>
              </a:rPr>
              <a:t>while</a:t>
            </a:r>
            <a:r>
              <a:rPr lang="fr-FR" sz="2800" dirty="0">
                <a:latin typeface="Arial Black" panose="020B0A04020102020204" pitchFamily="34" charset="0"/>
              </a:rPr>
              <a:t> Loop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17F003-1319-EB01-0FFC-5CB882655573}"/>
              </a:ext>
            </a:extLst>
          </p:cNvPr>
          <p:cNvSpPr txBox="1"/>
          <p:nvPr/>
        </p:nvSpPr>
        <p:spPr>
          <a:xfrm>
            <a:off x="1262006" y="2373085"/>
            <a:ext cx="9667987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= 1;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do {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echo "This will run at least once. Number: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++;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} while ($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&gt; 10);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222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4091D-4CC6-BC89-FC06-82D7D2DE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68C4A0-14FF-19B5-F34C-31F310FA4EBC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Arial Black" panose="020B0A04020102020204" pitchFamily="34" charset="0"/>
              </a:rPr>
              <a:t>For Loop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8DEA1D5-CA6B-FFDC-E60E-BF35704B4169}"/>
              </a:ext>
            </a:extLst>
          </p:cNvPr>
          <p:cNvSpPr/>
          <p:nvPr/>
        </p:nvSpPr>
        <p:spPr>
          <a:xfrm>
            <a:off x="620487" y="2065320"/>
            <a:ext cx="11364685" cy="12271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used when you know exactly how many times you want to run a script.</a:t>
            </a:r>
            <a:endParaRPr lang="fr-FR" sz="3200" b="1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5B41140-4EB0-0A47-A6A6-E038644B781A}"/>
              </a:ext>
            </a:extLst>
          </p:cNvPr>
          <p:cNvSpPr txBox="1"/>
          <p:nvPr/>
        </p:nvSpPr>
        <p:spPr>
          <a:xfrm>
            <a:off x="1262006" y="3429000"/>
            <a:ext cx="9667987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for ($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= 0;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&lt;= 10;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++) {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echo "Iteration: $</a:t>
            </a:r>
            <a:r>
              <a:rPr lang="en-US" sz="2800" dirty="0" err="1">
                <a:latin typeface="Arial Black" panose="020B0A04020102020204" pitchFamily="34" charset="0"/>
              </a:rPr>
              <a:t>i</a:t>
            </a:r>
            <a:r>
              <a:rPr lang="en-US" sz="2800" dirty="0">
                <a:latin typeface="Arial Black" panose="020B0A04020102020204" pitchFamily="34" charset="0"/>
              </a:rPr>
              <a:t> &lt;</a:t>
            </a:r>
            <a:r>
              <a:rPr lang="en-US" sz="2800" dirty="0" err="1">
                <a:latin typeface="Arial Black" panose="020B0A04020102020204" pitchFamily="34" charset="0"/>
              </a:rPr>
              <a:t>br</a:t>
            </a:r>
            <a:r>
              <a:rPr lang="en-US" sz="2800" dirty="0">
                <a:latin typeface="Arial Black" panose="020B0A04020102020204" pitchFamily="34" charset="0"/>
              </a:rPr>
              <a:t>&gt;";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}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6516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A62C-87B5-6DA9-60E5-D8366514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86885-9556-5A4D-52FD-34BDA21F56D5}"/>
              </a:ext>
            </a:extLst>
          </p:cNvPr>
          <p:cNvSpPr/>
          <p:nvPr/>
        </p:nvSpPr>
        <p:spPr>
          <a:xfrm>
            <a:off x="1222620" y="1147954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Arial Black" panose="020B0A04020102020204" pitchFamily="34" charset="0"/>
              </a:rPr>
              <a:t>For </a:t>
            </a:r>
            <a:r>
              <a:rPr lang="fr-FR" sz="2800" dirty="0" err="1">
                <a:latin typeface="Arial Black" panose="020B0A04020102020204" pitchFamily="34" charset="0"/>
              </a:rPr>
              <a:t>each</a:t>
            </a:r>
            <a:r>
              <a:rPr lang="fr-FR" sz="2800" dirty="0">
                <a:latin typeface="Arial Black" panose="020B0A04020102020204" pitchFamily="34" charset="0"/>
              </a:rPr>
              <a:t> Loop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2B64ED-59F8-3F31-3CC6-7DED32D718CC}"/>
              </a:ext>
            </a:extLst>
          </p:cNvPr>
          <p:cNvSpPr/>
          <p:nvPr/>
        </p:nvSpPr>
        <p:spPr>
          <a:xfrm>
            <a:off x="620487" y="2065320"/>
            <a:ext cx="11364685" cy="12271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Designed to loop through arrays.</a:t>
            </a:r>
            <a:endParaRPr lang="fr-FR" sz="3200" b="1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7955BC-2162-E454-86B8-F40A3C22310B}"/>
              </a:ext>
            </a:extLst>
          </p:cNvPr>
          <p:cNvSpPr txBox="1"/>
          <p:nvPr/>
        </p:nvSpPr>
        <p:spPr>
          <a:xfrm>
            <a:off x="1262006" y="3429000"/>
            <a:ext cx="9667987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&lt;?</a:t>
            </a:r>
            <a:r>
              <a:rPr lang="en-US" sz="2800" dirty="0" err="1">
                <a:latin typeface="Arial Black" panose="020B0A04020102020204" pitchFamily="34" charset="0"/>
              </a:rPr>
              <a:t>php</a:t>
            </a:r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$fruits = ["Apple", "Banana", "melon"];</a:t>
            </a: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foreach ($fruits as $x) {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    echo "Fruit: $x &lt;</a:t>
            </a:r>
            <a:r>
              <a:rPr lang="en-US" sz="2800" dirty="0" err="1">
                <a:latin typeface="Arial Black" panose="020B0A04020102020204" pitchFamily="34" charset="0"/>
              </a:rPr>
              <a:t>br</a:t>
            </a:r>
            <a:r>
              <a:rPr lang="en-US" sz="2800" dirty="0">
                <a:latin typeface="Arial Black" panose="020B0A04020102020204" pitchFamily="34" charset="0"/>
              </a:rPr>
              <a:t>&gt;";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}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?&gt;</a:t>
            </a:r>
            <a:endParaRPr lang="fr-F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868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7A27B-F349-BB42-E9F0-F3F34C428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28550C-3FD9-938A-FF84-AE767083D516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PHP and Database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3362915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3787E-13C4-3C21-527C-788634761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6AF9A8-2FDD-F6ED-F628-FCA8EA328FC0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and DB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FCD4BC6-1D22-3BBD-C6BC-098E995E01A6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/>
              <a:t>The relationship follows a simple request-response cycle: </a:t>
            </a:r>
          </a:p>
        </p:txBody>
      </p:sp>
    </p:spTree>
    <p:extLst>
      <p:ext uri="{BB962C8B-B14F-4D97-AF65-F5344CB8AC3E}">
        <p14:creationId xmlns:p14="http://schemas.microsoft.com/office/powerpoint/2010/main" val="346316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AAEDD-57B5-C7AE-C0AA-7A71D4C46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49C61-14FA-6849-0B86-C2CA67AFE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 </a:t>
            </a:r>
            <a:r>
              <a:rPr lang="fr-FR" sz="4400" b="1" dirty="0" err="1"/>
              <a:t>historic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2D9330-A843-D4CC-4F4E-D4189919CBF1}"/>
              </a:ext>
            </a:extLst>
          </p:cNvPr>
          <p:cNvSpPr txBox="1"/>
          <p:nvPr/>
        </p:nvSpPr>
        <p:spPr>
          <a:xfrm>
            <a:off x="1142878" y="1648146"/>
            <a:ext cx="107987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b="1" dirty="0"/>
              <a:t>In 1994, Rasmus Lerdorf created PHP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32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40A811-C2FB-B91A-5637-87DF337D0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5" y="2259343"/>
            <a:ext cx="5644243" cy="37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629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91124-6ED8-2399-E515-C0828C05D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7D7751-31BE-5850-0842-5F31CE634052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and DB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87E1C5A-4459-BE7D-2FA5-52878FC4DEAD}"/>
              </a:ext>
            </a:extLst>
          </p:cNvPr>
          <p:cNvSpPr/>
          <p:nvPr/>
        </p:nvSpPr>
        <p:spPr>
          <a:xfrm>
            <a:off x="620487" y="3942654"/>
            <a:ext cx="11364685" cy="20444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PHP receives that data and "talks" to the database using a query.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309904A-A0F2-61AD-8ECC-4CD470CDBB91}"/>
              </a:ext>
            </a:extLst>
          </p:cNvPr>
          <p:cNvSpPr/>
          <p:nvPr/>
        </p:nvSpPr>
        <p:spPr>
          <a:xfrm>
            <a:off x="242906" y="3688859"/>
            <a:ext cx="1121228" cy="859971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193598F-56F3-4C31-D828-30DB243EF6B6}"/>
              </a:ext>
            </a:extLst>
          </p:cNvPr>
          <p:cNvSpPr/>
          <p:nvPr/>
        </p:nvSpPr>
        <p:spPr>
          <a:xfrm>
            <a:off x="620487" y="1929415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The User fills out a form or clicks a link.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DCE1A3C-8888-E2E8-5921-C34641F6E612}"/>
              </a:ext>
            </a:extLst>
          </p:cNvPr>
          <p:cNvSpPr/>
          <p:nvPr/>
        </p:nvSpPr>
        <p:spPr>
          <a:xfrm>
            <a:off x="359229" y="1600821"/>
            <a:ext cx="1121228" cy="859971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60099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7474D-7CA3-0337-40E5-20218CC22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162988-5AFE-2E11-51C8-AAE90010A173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and DB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A701E6-070E-EEE4-78DF-347A61B41CAC}"/>
              </a:ext>
            </a:extLst>
          </p:cNvPr>
          <p:cNvSpPr/>
          <p:nvPr/>
        </p:nvSpPr>
        <p:spPr>
          <a:xfrm>
            <a:off x="620487" y="1765508"/>
            <a:ext cx="11364685" cy="20444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The Database finds or stores the info and sends a confirmation back to PHP.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66B51F3-DD78-F402-6AF6-83964D3BE46C}"/>
              </a:ext>
            </a:extLst>
          </p:cNvPr>
          <p:cNvSpPr/>
          <p:nvPr/>
        </p:nvSpPr>
        <p:spPr>
          <a:xfrm>
            <a:off x="620487" y="4746170"/>
            <a:ext cx="11364685" cy="12845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PHP turns that data into HTML to show the user.</a:t>
            </a:r>
            <a:endParaRPr lang="fr-FR" sz="3200" b="1" dirty="0">
              <a:latin typeface="Arial Black" panose="020B0A04020102020204" pitchFamily="34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53B062A-BE02-1CE7-5E2E-1E6A0DB32EA5}"/>
              </a:ext>
            </a:extLst>
          </p:cNvPr>
          <p:cNvSpPr/>
          <p:nvPr/>
        </p:nvSpPr>
        <p:spPr>
          <a:xfrm>
            <a:off x="359229" y="4038600"/>
            <a:ext cx="1121228" cy="859971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9ADB8D1-B736-BA90-C77C-5DE3E4659B9B}"/>
              </a:ext>
            </a:extLst>
          </p:cNvPr>
          <p:cNvSpPr/>
          <p:nvPr/>
        </p:nvSpPr>
        <p:spPr>
          <a:xfrm>
            <a:off x="242906" y="1511713"/>
            <a:ext cx="1121228" cy="859971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80717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0841C-D68A-C300-53B5-46B536441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3D8F6A-8B37-A5E7-542B-1A3E67898490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</a:t>
            </a:r>
            <a:r>
              <a:rPr lang="fr-FR" sz="2800" b="1" dirty="0" err="1">
                <a:latin typeface="Arial Black" panose="020B0A04020102020204" pitchFamily="34" charset="0"/>
              </a:rPr>
              <a:t>My</a:t>
            </a:r>
            <a:r>
              <a:rPr lang="fr-FR" sz="2800" b="1" dirty="0">
                <a:latin typeface="Arial Black" panose="020B0A04020102020204" pitchFamily="34" charset="0"/>
              </a:rPr>
              <a:t> 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8D34639-8BB7-0D0C-7F8C-112D6A2FC08E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phpMyAdmin</a:t>
            </a:r>
            <a:r>
              <a:rPr lang="en-US" sz="3200" dirty="0"/>
              <a:t> is the most popular web-based interface for managing </a:t>
            </a:r>
            <a:r>
              <a:rPr lang="en-US" sz="3200" b="1" dirty="0"/>
              <a:t>MySQL</a:t>
            </a:r>
            <a:r>
              <a:rPr lang="en-US" sz="3200" dirty="0"/>
              <a:t> and </a:t>
            </a:r>
            <a:r>
              <a:rPr lang="en-US" sz="3200" b="1" dirty="0"/>
              <a:t>MariaDB</a:t>
            </a:r>
            <a:r>
              <a:rPr lang="en-US" sz="3200" dirty="0"/>
              <a:t> databases.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002C8E-3016-2AA6-5E30-3FCBE74DE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29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C3D20-69DF-2959-13F5-6040230A1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6315B6C-7484-B3F2-0EA3-673FFC2BF396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phpMyAdmin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AC7271A-8CB3-0C82-03EF-502D99276F4C}"/>
              </a:ext>
            </a:extLst>
          </p:cNvPr>
          <p:cNvSpPr/>
          <p:nvPr/>
        </p:nvSpPr>
        <p:spPr>
          <a:xfrm>
            <a:off x="544287" y="1850571"/>
            <a:ext cx="11364685" cy="22968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Instead of typing raw SQL commands in a black terminal window, phpMyAdmin gives you a visual "point-and-click" environment to: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88F94F-C5AB-E45F-D586-09AD5F60D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00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23EF2-CC91-B695-B13A-DF8909A3E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1CFED7-CD92-BF42-9EFE-237415A4A096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</a:t>
            </a:r>
            <a:r>
              <a:rPr lang="fr-FR" sz="2800" b="1" dirty="0" err="1">
                <a:latin typeface="Arial Black" panose="020B0A04020102020204" pitchFamily="34" charset="0"/>
              </a:rPr>
              <a:t>My</a:t>
            </a:r>
            <a:r>
              <a:rPr lang="fr-FR" sz="2800" b="1" dirty="0">
                <a:latin typeface="Arial Black" panose="020B0A04020102020204" pitchFamily="34" charset="0"/>
              </a:rPr>
              <a:t> 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BD603AC-1402-5F7B-6D33-C7BD81DDCA66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Create and Delete:</a:t>
            </a:r>
            <a:r>
              <a:rPr lang="en-US" sz="3200" dirty="0"/>
              <a:t> Build new databases or remove old ones.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6C86E4-43EA-4ECF-8B7D-2EC4BACC8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027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141F5-E765-FAA0-C0AA-22F9DC435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A5E5E0-115B-046C-EA51-16799132F7BC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</a:t>
            </a:r>
            <a:r>
              <a:rPr lang="fr-FR" sz="2800" b="1" dirty="0" err="1">
                <a:latin typeface="Arial Black" panose="020B0A04020102020204" pitchFamily="34" charset="0"/>
              </a:rPr>
              <a:t>My</a:t>
            </a:r>
            <a:r>
              <a:rPr lang="fr-FR" sz="2800" b="1" dirty="0">
                <a:latin typeface="Arial Black" panose="020B0A04020102020204" pitchFamily="34" charset="0"/>
              </a:rPr>
              <a:t> 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42504E5-2B1A-0DEE-AA80-0B5BEB1F5CEF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Table Management:</a:t>
            </a:r>
            <a:r>
              <a:rPr lang="en-US" sz="3200" dirty="0"/>
              <a:t> Add columns, change data types, or set "Primary Keys."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9E8159-98B9-09A6-387E-5E25EB4C7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34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F540E-BEDD-0543-A417-3E7CB8778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5F4316-9B31-0625-3D60-3CCABE1035C4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</a:t>
            </a:r>
            <a:r>
              <a:rPr lang="fr-FR" sz="2800" b="1" dirty="0" err="1">
                <a:latin typeface="Arial Black" panose="020B0A04020102020204" pitchFamily="34" charset="0"/>
              </a:rPr>
              <a:t>My</a:t>
            </a:r>
            <a:r>
              <a:rPr lang="fr-FR" sz="2800" b="1" dirty="0">
                <a:latin typeface="Arial Black" panose="020B0A04020102020204" pitchFamily="34" charset="0"/>
              </a:rPr>
              <a:t> 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8198901-A6CA-C3F1-C58C-E4F9F365E68D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Import/Export:</a:t>
            </a:r>
            <a:r>
              <a:rPr lang="en-US" sz="3200" dirty="0"/>
              <a:t> Move your entire database into a </a:t>
            </a:r>
            <a:r>
              <a:rPr lang="en-US" sz="3200" b="1" dirty="0"/>
              <a:t>.</a:t>
            </a:r>
            <a:r>
              <a:rPr lang="en-US" sz="3200" b="1" dirty="0" err="1"/>
              <a:t>sql</a:t>
            </a:r>
            <a:r>
              <a:rPr lang="en-US" sz="4800" b="1" dirty="0"/>
              <a:t> </a:t>
            </a:r>
            <a:r>
              <a:rPr lang="en-US" sz="3200" dirty="0"/>
              <a:t>file (for backups) or upload a database from a different server.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A23AE-ED01-0771-571C-363CD4C1D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815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068D5-0E6C-FDB5-6236-6DA689F03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3E59EC-8FB4-5C1A-54B3-568F205985F9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</a:t>
            </a:r>
            <a:r>
              <a:rPr lang="fr-FR" sz="2800" b="1" dirty="0" err="1">
                <a:latin typeface="Arial Black" panose="020B0A04020102020204" pitchFamily="34" charset="0"/>
              </a:rPr>
              <a:t>My</a:t>
            </a:r>
            <a:r>
              <a:rPr lang="fr-FR" sz="2800" b="1" dirty="0">
                <a:latin typeface="Arial Black" panose="020B0A04020102020204" pitchFamily="34" charset="0"/>
              </a:rPr>
              <a:t> 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91B284B-48BD-34AF-5D03-7244BB102519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Run SQL:</a:t>
            </a:r>
            <a:r>
              <a:rPr lang="en-US" sz="3200" dirty="0"/>
              <a:t> If you </a:t>
            </a:r>
            <a:r>
              <a:rPr lang="en-US" sz="3200" i="1" dirty="0"/>
              <a:t>do</a:t>
            </a:r>
            <a:r>
              <a:rPr lang="en-US" sz="3200" dirty="0"/>
              <a:t> want to write code, there is a dedicated tab to test your queries.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D6B2DF-A9F1-343F-04B8-C018D96BE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765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6FE5A-2E78-39BA-2468-22D292456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B37E0BA-0699-57ED-9CF1-BBED86DD351F}"/>
              </a:ext>
            </a:extLst>
          </p:cNvPr>
          <p:cNvSpPr/>
          <p:nvPr/>
        </p:nvSpPr>
        <p:spPr>
          <a:xfrm>
            <a:off x="1364134" y="832269"/>
            <a:ext cx="4427066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PHP </a:t>
            </a:r>
            <a:r>
              <a:rPr lang="fr-FR" sz="2800" b="1" dirty="0" err="1">
                <a:latin typeface="Arial Black" panose="020B0A04020102020204" pitchFamily="34" charset="0"/>
              </a:rPr>
              <a:t>My</a:t>
            </a:r>
            <a:r>
              <a:rPr lang="fr-FR" sz="2800" b="1" dirty="0">
                <a:latin typeface="Arial Black" panose="020B0A04020102020204" pitchFamily="34" charset="0"/>
              </a:rPr>
              <a:t> Admin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A07EC-DB66-F7ED-8BB2-2B8835B5B41F}"/>
              </a:ext>
            </a:extLst>
          </p:cNvPr>
          <p:cNvSpPr/>
          <p:nvPr/>
        </p:nvSpPr>
        <p:spPr>
          <a:xfrm>
            <a:off x="544287" y="2483966"/>
            <a:ext cx="11364685" cy="16634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/>
              <a:t>User Permissions:</a:t>
            </a:r>
            <a:r>
              <a:rPr lang="en-US" sz="3200" dirty="0"/>
              <a:t> Manage who has access to the data and what they are allowed to change.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86F3CA-5CCA-FBF4-824B-8846F778B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4435056"/>
            <a:ext cx="26955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881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42C8E-E3D4-DEF4-1606-A0911793D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69CA296-B309-04E4-0658-F91319559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E50EDBC-62CD-5F30-5054-9A82FA4E4740}"/>
              </a:ext>
            </a:extLst>
          </p:cNvPr>
          <p:cNvSpPr/>
          <p:nvPr/>
        </p:nvSpPr>
        <p:spPr>
          <a:xfrm>
            <a:off x="4196992" y="2373331"/>
            <a:ext cx="4032608" cy="1055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b="1" dirty="0" err="1"/>
              <a:t>Exercise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109970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E9222-0BFA-7D10-3B99-B86612AC1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10D394-DE45-16E5-3315-DF1AA8C8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 </a:t>
            </a:r>
            <a:r>
              <a:rPr lang="fr-FR" sz="4400" b="1" dirty="0" err="1"/>
              <a:t>historic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EA622D-9E06-871F-08A2-64E5F9A862AE}"/>
              </a:ext>
            </a:extLst>
          </p:cNvPr>
          <p:cNvSpPr txBox="1"/>
          <p:nvPr/>
        </p:nvSpPr>
        <p:spPr>
          <a:xfrm>
            <a:off x="1142878" y="1648146"/>
            <a:ext cx="1079875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b="1" dirty="0"/>
              <a:t>Originally, it was a simple tool to track visits to his personal website It was called “Personal Home Page” (PHP)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32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b="1" dirty="0"/>
              <a:t>Later, it evolved into a powerful programming language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60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C9246-848F-4A93-9720-5257BA96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DEA099-D784-0A33-ABB2-515820C1C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818" y="2478780"/>
            <a:ext cx="10099384" cy="23591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Lunch Wamp server and open phpMyAdmin.</a:t>
            </a:r>
          </a:p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Create a new database and new table.</a:t>
            </a:r>
          </a:p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Insert some instances.</a:t>
            </a:r>
          </a:p>
          <a:p>
            <a:pPr marL="0" indent="0" algn="just">
              <a:buNone/>
            </a:pP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6D045E-E782-BF82-5189-7D97CC569230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 err="1"/>
              <a:t>Exercise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02185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E421F-2776-388D-EA0E-BAFF4DBA1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D04CF4-AFBE-E0E9-0A11-9ACCEACE7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08AC8C-2311-D856-AB32-8CA0F4DB078D}"/>
              </a:ext>
            </a:extLst>
          </p:cNvPr>
          <p:cNvSpPr/>
          <p:nvPr/>
        </p:nvSpPr>
        <p:spPr>
          <a:xfrm>
            <a:off x="1191985" y="1447575"/>
            <a:ext cx="9808029" cy="1251857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Runs on server, not browser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6E28BB6-776F-13C6-0B78-997990ECB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362" y="2852057"/>
            <a:ext cx="4494995" cy="367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23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30C2D-6FD6-9B62-8D75-506FEC456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409A4-BDCC-E18F-E224-0F8A730B6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EE6FB3-B904-A269-2E56-CE38ABE339F9}"/>
              </a:ext>
            </a:extLst>
          </p:cNvPr>
          <p:cNvSpPr/>
          <p:nvPr/>
        </p:nvSpPr>
        <p:spPr>
          <a:xfrm>
            <a:off x="1191985" y="1602354"/>
            <a:ext cx="9808029" cy="104923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Works with HTML, CSS, JavaScript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8E0F52-806B-A1EA-7962-DB6EF94E0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85" y="2793105"/>
            <a:ext cx="9909629" cy="316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16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55CEC-BD87-2FBE-75AB-1086C24F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57C847-ABD7-E2CB-3285-BDB750DB5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251A8A-B6CE-5846-39D8-A8586B325398}"/>
              </a:ext>
            </a:extLst>
          </p:cNvPr>
          <p:cNvSpPr/>
          <p:nvPr/>
        </p:nvSpPr>
        <p:spPr>
          <a:xfrm>
            <a:off x="3331029" y="608633"/>
            <a:ext cx="5927271" cy="1251857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Easy to learn and widely used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70815F-CD58-B65F-836E-01FD975E5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14" y="1624694"/>
            <a:ext cx="7924799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25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5DB1B-5C4B-CFB9-DB6E-EECF5CE4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979571-C5A5-6D19-98E5-B9B958042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PHP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9CA0C69-29C1-D55C-2ACA-4534398C86CD}"/>
              </a:ext>
            </a:extLst>
          </p:cNvPr>
          <p:cNvSpPr/>
          <p:nvPr/>
        </p:nvSpPr>
        <p:spPr>
          <a:xfrm>
            <a:off x="3429000" y="707572"/>
            <a:ext cx="3537857" cy="77288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Process forms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A2A9F93-5762-AC23-0849-F46C50053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20" y="1675970"/>
            <a:ext cx="8653428" cy="432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2095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1607</TotalTime>
  <Words>1000</Words>
  <Application>Microsoft Office PowerPoint</Application>
  <PresentationFormat>Grand écran</PresentationFormat>
  <Paragraphs>194</Paragraphs>
  <Slides>50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5" baseType="lpstr">
      <vt:lpstr>Arial</vt:lpstr>
      <vt:lpstr>Arial Black</vt:lpstr>
      <vt:lpstr>Century Gothic</vt:lpstr>
      <vt:lpstr>Wingdings</vt:lpstr>
      <vt:lpstr>Galerie</vt:lpstr>
      <vt:lpstr>Web application Development</vt:lpstr>
      <vt:lpstr>Présentation PowerPoint</vt:lpstr>
      <vt:lpstr>PHP</vt:lpstr>
      <vt:lpstr>PHP historic</vt:lpstr>
      <vt:lpstr>PHP historic</vt:lpstr>
      <vt:lpstr>PHP</vt:lpstr>
      <vt:lpstr>PHP</vt:lpstr>
      <vt:lpstr>PHP</vt:lpstr>
      <vt:lpstr>PHP</vt:lpstr>
      <vt:lpstr>PHP</vt:lpstr>
      <vt:lpstr>PHP</vt:lpstr>
      <vt:lpstr>PHP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First project in HTML and PHP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Mrone</cp:lastModifiedBy>
  <cp:revision>406</cp:revision>
  <dcterms:created xsi:type="dcterms:W3CDTF">2026-01-24T12:37:45Z</dcterms:created>
  <dcterms:modified xsi:type="dcterms:W3CDTF">2026-04-12T12:10:04Z</dcterms:modified>
</cp:coreProperties>
</file>