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71" r:id="rId3"/>
    <p:sldId id="459" r:id="rId4"/>
    <p:sldId id="544" r:id="rId5"/>
    <p:sldId id="545" r:id="rId6"/>
    <p:sldId id="543" r:id="rId7"/>
    <p:sldId id="508" r:id="rId8"/>
    <p:sldId id="460" r:id="rId9"/>
    <p:sldId id="509" r:id="rId10"/>
    <p:sldId id="510" r:id="rId11"/>
    <p:sldId id="511" r:id="rId12"/>
    <p:sldId id="512" r:id="rId13"/>
    <p:sldId id="513" r:id="rId14"/>
    <p:sldId id="514" r:id="rId15"/>
    <p:sldId id="515" r:id="rId16"/>
    <p:sldId id="516" r:id="rId17"/>
    <p:sldId id="518" r:id="rId18"/>
    <p:sldId id="469" r:id="rId19"/>
    <p:sldId id="519" r:id="rId20"/>
    <p:sldId id="520" r:id="rId21"/>
    <p:sldId id="521" r:id="rId22"/>
    <p:sldId id="523" r:id="rId23"/>
    <p:sldId id="522" r:id="rId24"/>
    <p:sldId id="524" r:id="rId25"/>
    <p:sldId id="525" r:id="rId26"/>
    <p:sldId id="466" r:id="rId27"/>
    <p:sldId id="526" r:id="rId28"/>
    <p:sldId id="527" r:id="rId29"/>
    <p:sldId id="528" r:id="rId30"/>
    <p:sldId id="529" r:id="rId31"/>
    <p:sldId id="530" r:id="rId32"/>
    <p:sldId id="531" r:id="rId33"/>
    <p:sldId id="532" r:id="rId34"/>
    <p:sldId id="474" r:id="rId35"/>
    <p:sldId id="467" r:id="rId36"/>
    <p:sldId id="549" r:id="rId37"/>
    <p:sldId id="550" r:id="rId38"/>
    <p:sldId id="533" r:id="rId39"/>
    <p:sldId id="534" r:id="rId40"/>
    <p:sldId id="535" r:id="rId41"/>
    <p:sldId id="541" r:id="rId42"/>
    <p:sldId id="536" r:id="rId43"/>
    <p:sldId id="542" r:id="rId44"/>
    <p:sldId id="537" r:id="rId45"/>
    <p:sldId id="538" r:id="rId46"/>
    <p:sldId id="539" r:id="rId47"/>
    <p:sldId id="540" r:id="rId48"/>
    <p:sldId id="546" r:id="rId49"/>
    <p:sldId id="547" r:id="rId50"/>
    <p:sldId id="548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05/04/2026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051424" y="3246902"/>
            <a:ext cx="79111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2:</a:t>
            </a:r>
          </a:p>
          <a:p>
            <a:r>
              <a:rPr lang="fr-FR" sz="4000" b="1" dirty="0">
                <a:solidFill>
                  <a:schemeClr val="accent1"/>
                </a:solidFill>
              </a:rPr>
              <a:t>Web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Languages</a:t>
            </a:r>
            <a:endParaRPr lang="fr-FR" sz="4000" dirty="0">
              <a:solidFill>
                <a:schemeClr val="accent1"/>
              </a:solidFill>
            </a:endParaRPr>
          </a:p>
          <a:p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0710B-3AA7-AF03-25AC-A4E3FF941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26B431-67F6-38EF-C729-8C5A0C10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1 ) For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2A7376-0DA5-3A5D-16B9-E53B6979CCCB}"/>
              </a:ext>
            </a:extLst>
          </p:cNvPr>
          <p:cNvSpPr/>
          <p:nvPr/>
        </p:nvSpPr>
        <p:spPr>
          <a:xfrm>
            <a:off x="1119883" y="1697234"/>
            <a:ext cx="9441951" cy="27103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for (</a:t>
            </a:r>
            <a:r>
              <a:rPr lang="en-US" sz="2800" b="1" dirty="0">
                <a:solidFill>
                  <a:srgbClr val="FF0000"/>
                </a:solidFill>
              </a:rPr>
              <a:t>initialization</a:t>
            </a:r>
            <a:r>
              <a:rPr lang="en-US" sz="2800" b="1" dirty="0">
                <a:solidFill>
                  <a:schemeClr val="tx1"/>
                </a:solidFill>
              </a:rPr>
              <a:t>; </a:t>
            </a:r>
            <a:r>
              <a:rPr lang="en-US" sz="2800" b="1" dirty="0">
                <a:solidFill>
                  <a:schemeClr val="accent4"/>
                </a:solidFill>
              </a:rPr>
              <a:t>condition</a:t>
            </a:r>
            <a:r>
              <a:rPr lang="en-US" sz="2800" b="1" dirty="0">
                <a:solidFill>
                  <a:schemeClr val="tx1"/>
                </a:solidFill>
              </a:rPr>
              <a:t>; </a:t>
            </a:r>
            <a:r>
              <a:rPr lang="en-US" sz="2800" b="1" dirty="0">
                <a:solidFill>
                  <a:srgbClr val="0070C0"/>
                </a:solidFill>
              </a:rPr>
              <a:t>increment/decrement</a:t>
            </a:r>
            <a:r>
              <a:rPr lang="en-US" sz="2800" b="1" dirty="0">
                <a:solidFill>
                  <a:schemeClr val="tx1"/>
                </a:solidFill>
              </a:rPr>
              <a:t>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 to execute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5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BACF5-F8E9-D494-57BD-25E5FE89E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C7A6D67-EF09-5817-4A58-F572AB683892}"/>
              </a:ext>
            </a:extLst>
          </p:cNvPr>
          <p:cNvSpPr/>
          <p:nvPr/>
        </p:nvSpPr>
        <p:spPr>
          <a:xfrm>
            <a:off x="1119883" y="2231489"/>
            <a:ext cx="9441951" cy="27103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for (</a:t>
            </a:r>
            <a:r>
              <a:rPr lang="en-US" sz="2800" b="1" dirty="0">
                <a:solidFill>
                  <a:srgbClr val="FF0000"/>
                </a:solidFill>
              </a:rPr>
              <a:t>let </a:t>
            </a:r>
            <a:r>
              <a:rPr lang="en-US" sz="2800" b="1" dirty="0" err="1">
                <a:solidFill>
                  <a:srgbClr val="FF0000"/>
                </a:solidFill>
              </a:rPr>
              <a:t>i</a:t>
            </a:r>
            <a:r>
              <a:rPr lang="en-US" sz="2800" b="1" dirty="0">
                <a:solidFill>
                  <a:srgbClr val="FF0000"/>
                </a:solidFill>
              </a:rPr>
              <a:t> = 0</a:t>
            </a:r>
            <a:r>
              <a:rPr lang="en-US" sz="2800" b="1" dirty="0">
                <a:solidFill>
                  <a:schemeClr val="tx1"/>
                </a:solidFill>
              </a:rPr>
              <a:t>; </a:t>
            </a:r>
            <a:r>
              <a:rPr lang="en-US" sz="2800" b="1" dirty="0" err="1">
                <a:solidFill>
                  <a:schemeClr val="accent4"/>
                </a:solidFill>
              </a:rPr>
              <a:t>i</a:t>
            </a:r>
            <a:r>
              <a:rPr lang="en-US" sz="2800" b="1" dirty="0">
                <a:solidFill>
                  <a:schemeClr val="accent4"/>
                </a:solidFill>
              </a:rPr>
              <a:t> &lt; 10</a:t>
            </a:r>
            <a:r>
              <a:rPr lang="en-US" sz="2800" b="1" dirty="0">
                <a:solidFill>
                  <a:schemeClr val="tx1"/>
                </a:solidFill>
              </a:rPr>
              <a:t>; </a:t>
            </a:r>
            <a:r>
              <a:rPr lang="en-US" sz="2800" b="1" dirty="0" err="1">
                <a:solidFill>
                  <a:srgbClr val="0070C0"/>
                </a:solidFill>
              </a:rPr>
              <a:t>i</a:t>
            </a:r>
            <a:r>
              <a:rPr lang="en-US" sz="2800" b="1" dirty="0">
                <a:solidFill>
                  <a:srgbClr val="0070C0"/>
                </a:solidFill>
              </a:rPr>
              <a:t>++</a:t>
            </a:r>
            <a:r>
              <a:rPr lang="en-US" sz="2800" b="1" dirty="0">
                <a:solidFill>
                  <a:schemeClr val="tx1"/>
                </a:solidFill>
              </a:rPr>
              <a:t>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01C4BCF-F9EC-FD80-434B-DE83F436C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1 ) For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F4C4474-1B74-48CD-AB6A-CCAA334E992A}"/>
              </a:ext>
            </a:extLst>
          </p:cNvPr>
          <p:cNvSpPr/>
          <p:nvPr/>
        </p:nvSpPr>
        <p:spPr>
          <a:xfrm>
            <a:off x="2034283" y="1871893"/>
            <a:ext cx="2219218" cy="69664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13894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07BA6-D8CD-B98E-1FFF-EA9F4E2ED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81F1D2-838D-7A3C-A6DD-3E8D3771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2 )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While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380C819-8ADE-EEB9-ADD2-F171851BF287}"/>
              </a:ext>
            </a:extLst>
          </p:cNvPr>
          <p:cNvSpPr/>
          <p:nvPr/>
        </p:nvSpPr>
        <p:spPr>
          <a:xfrm>
            <a:off x="1119883" y="1697234"/>
            <a:ext cx="9441951" cy="27103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while (</a:t>
            </a:r>
            <a:r>
              <a:rPr lang="en-US" sz="2800" b="1" dirty="0">
                <a:solidFill>
                  <a:srgbClr val="0070C0"/>
                </a:solidFill>
              </a:rPr>
              <a:t>condition</a:t>
            </a:r>
            <a:r>
              <a:rPr lang="en-US" sz="2800" b="1" dirty="0">
                <a:solidFill>
                  <a:schemeClr val="tx1"/>
                </a:solidFill>
              </a:rPr>
              <a:t>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 to execute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61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1677D-1CAA-1B24-C964-193B87734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B3C5EE-4C6C-51BD-13F0-70B0498901CC}"/>
              </a:ext>
            </a:extLst>
          </p:cNvPr>
          <p:cNvSpPr/>
          <p:nvPr/>
        </p:nvSpPr>
        <p:spPr>
          <a:xfrm>
            <a:off x="1119883" y="2231489"/>
            <a:ext cx="9441951" cy="35528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let </a:t>
            </a:r>
            <a:r>
              <a:rPr lang="en-US" sz="2800" b="1" dirty="0" err="1">
                <a:solidFill>
                  <a:schemeClr val="tx1"/>
                </a:solidFill>
              </a:rPr>
              <a:t>i</a:t>
            </a:r>
            <a:r>
              <a:rPr lang="en-US" sz="2800" b="1" dirty="0">
                <a:solidFill>
                  <a:schemeClr val="tx1"/>
                </a:solidFill>
              </a:rPr>
              <a:t> = 0;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while (</a:t>
            </a:r>
            <a:r>
              <a:rPr lang="en-US" sz="2800" b="1" dirty="0" err="1">
                <a:solidFill>
                  <a:srgbClr val="0070C0"/>
                </a:solidFill>
              </a:rPr>
              <a:t>i</a:t>
            </a:r>
            <a:r>
              <a:rPr lang="en-US" sz="2800" b="1" dirty="0">
                <a:solidFill>
                  <a:srgbClr val="0070C0"/>
                </a:solidFill>
              </a:rPr>
              <a:t> &lt; 10</a:t>
            </a:r>
            <a:r>
              <a:rPr lang="en-US" sz="2800" b="1" dirty="0">
                <a:solidFill>
                  <a:schemeClr val="tx1"/>
                </a:solidFill>
              </a:rPr>
              <a:t>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 err="1">
                <a:solidFill>
                  <a:schemeClr val="tx1"/>
                </a:solidFill>
              </a:rPr>
              <a:t>i</a:t>
            </a:r>
            <a:r>
              <a:rPr lang="en-US" sz="2800" b="1" dirty="0">
                <a:solidFill>
                  <a:schemeClr val="tx1"/>
                </a:solidFill>
              </a:rPr>
              <a:t>++;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6B85C2D-FEEC-8230-25AE-5F0120ED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2 )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While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F9461F7-BF79-F8EA-60F4-E4F1EAD73A9F}"/>
              </a:ext>
            </a:extLst>
          </p:cNvPr>
          <p:cNvSpPr/>
          <p:nvPr/>
        </p:nvSpPr>
        <p:spPr>
          <a:xfrm>
            <a:off x="2034283" y="1871893"/>
            <a:ext cx="2219218" cy="69664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793191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D72FD-8D57-18D3-E91B-DFCAB665C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1749EE-0899-C389-5BC3-D7F27B9A8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3 ) Do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While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E60754-0853-408C-CC76-0B15456463C5}"/>
              </a:ext>
            </a:extLst>
          </p:cNvPr>
          <p:cNvSpPr/>
          <p:nvPr/>
        </p:nvSpPr>
        <p:spPr>
          <a:xfrm>
            <a:off x="1119883" y="1697234"/>
            <a:ext cx="9441951" cy="27103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do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 to execute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 while (</a:t>
            </a:r>
            <a:r>
              <a:rPr lang="en-US" sz="2800" b="1" dirty="0">
                <a:solidFill>
                  <a:srgbClr val="0070C0"/>
                </a:solidFill>
              </a:rPr>
              <a:t>condition</a:t>
            </a:r>
            <a:r>
              <a:rPr lang="en-US" sz="2800" b="1" dirty="0">
                <a:solidFill>
                  <a:schemeClr val="tx1"/>
                </a:solidFill>
              </a:rPr>
              <a:t>);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495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FC6EF-A412-EDCF-DD31-2F360DE5F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7E8777-6A7A-8A61-00A2-367D0A4E110A}"/>
              </a:ext>
            </a:extLst>
          </p:cNvPr>
          <p:cNvSpPr/>
          <p:nvPr/>
        </p:nvSpPr>
        <p:spPr>
          <a:xfrm>
            <a:off x="1119883" y="2231489"/>
            <a:ext cx="9441951" cy="35528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let </a:t>
            </a:r>
            <a:r>
              <a:rPr lang="en-US" sz="2800" b="1" dirty="0" err="1">
                <a:solidFill>
                  <a:schemeClr val="tx1"/>
                </a:solidFill>
              </a:rPr>
              <a:t>i</a:t>
            </a:r>
            <a:r>
              <a:rPr lang="en-US" sz="2800" b="1" dirty="0">
                <a:solidFill>
                  <a:schemeClr val="tx1"/>
                </a:solidFill>
              </a:rPr>
              <a:t> = 0;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do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 err="1">
                <a:solidFill>
                  <a:schemeClr val="tx1"/>
                </a:solidFill>
              </a:rPr>
              <a:t>i</a:t>
            </a:r>
            <a:r>
              <a:rPr lang="en-US" sz="2800" b="1" dirty="0">
                <a:solidFill>
                  <a:schemeClr val="tx1"/>
                </a:solidFill>
              </a:rPr>
              <a:t>++;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 while (</a:t>
            </a:r>
            <a:r>
              <a:rPr lang="en-US" sz="2800" b="1" dirty="0" err="1">
                <a:solidFill>
                  <a:srgbClr val="0070C0"/>
                </a:solidFill>
              </a:rPr>
              <a:t>i</a:t>
            </a:r>
            <a:r>
              <a:rPr lang="en-US" sz="2800" b="1" dirty="0">
                <a:solidFill>
                  <a:srgbClr val="0070C0"/>
                </a:solidFill>
              </a:rPr>
              <a:t> &lt; 10</a:t>
            </a:r>
            <a:r>
              <a:rPr lang="en-US" sz="2800" b="1" dirty="0">
                <a:solidFill>
                  <a:schemeClr val="tx1"/>
                </a:solidFill>
              </a:rPr>
              <a:t>);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9CE24C1D-C871-E1FD-E2C2-04931AA5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3 ) Do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While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075A171-4837-EA27-95E5-1AEAF47EDE21}"/>
              </a:ext>
            </a:extLst>
          </p:cNvPr>
          <p:cNvSpPr/>
          <p:nvPr/>
        </p:nvSpPr>
        <p:spPr>
          <a:xfrm>
            <a:off x="2034283" y="1871893"/>
            <a:ext cx="2219218" cy="69664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125418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3931D-C7C1-376A-C368-5A6E3D7A3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EF7B2-8BCA-614A-ED39-8286B52E0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4 ) </a:t>
            </a:r>
            <a:r>
              <a:rPr lang="en-US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for...of 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83F459-0359-123C-87AD-7B1E342E2605}"/>
              </a:ext>
            </a:extLst>
          </p:cNvPr>
          <p:cNvSpPr/>
          <p:nvPr/>
        </p:nvSpPr>
        <p:spPr>
          <a:xfrm>
            <a:off x="1119883" y="1697234"/>
            <a:ext cx="9441951" cy="13952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Used </a:t>
            </a:r>
            <a:r>
              <a:rPr lang="fr-FR" sz="2800" b="1" dirty="0">
                <a:solidFill>
                  <a:schemeClr val="tx1"/>
                </a:solidFill>
              </a:rPr>
              <a:t>for </a:t>
            </a:r>
            <a:r>
              <a:rPr lang="fr-FR" sz="2800" b="1" dirty="0" err="1">
                <a:solidFill>
                  <a:schemeClr val="tx1"/>
                </a:solidFill>
              </a:rPr>
              <a:t>iterable</a:t>
            </a:r>
            <a:r>
              <a:rPr lang="fr-FR" sz="2800" b="1" dirty="0">
                <a:solidFill>
                  <a:schemeClr val="tx1"/>
                </a:solidFill>
              </a:rPr>
              <a:t> like: </a:t>
            </a:r>
            <a:r>
              <a:rPr lang="fr-FR" sz="2800" b="1" dirty="0" err="1">
                <a:solidFill>
                  <a:schemeClr val="tx1"/>
                </a:solidFill>
              </a:rPr>
              <a:t>arrays</a:t>
            </a:r>
            <a:r>
              <a:rPr lang="fr-FR" sz="2800" b="1" dirty="0">
                <a:solidFill>
                  <a:schemeClr val="tx1"/>
                </a:solidFill>
              </a:rPr>
              <a:t> and strings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CFE9FD-C2BC-9971-80ED-62283C5F622F}"/>
              </a:ext>
            </a:extLst>
          </p:cNvPr>
          <p:cNvSpPr/>
          <p:nvPr/>
        </p:nvSpPr>
        <p:spPr>
          <a:xfrm>
            <a:off x="1541120" y="1592494"/>
            <a:ext cx="3328831" cy="64727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For … of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837E4D-C099-B675-7ADC-B1C823CDB542}"/>
              </a:ext>
            </a:extLst>
          </p:cNvPr>
          <p:cNvSpPr/>
          <p:nvPr/>
        </p:nvSpPr>
        <p:spPr>
          <a:xfrm>
            <a:off x="1046251" y="3505771"/>
            <a:ext cx="9441951" cy="25295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for (</a:t>
            </a:r>
            <a:r>
              <a:rPr lang="en-US" sz="2800" b="1" dirty="0">
                <a:solidFill>
                  <a:srgbClr val="00B050"/>
                </a:solidFill>
              </a:rPr>
              <a:t>variable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of </a:t>
            </a:r>
            <a:r>
              <a:rPr lang="en-US" sz="2800" b="1" dirty="0" err="1">
                <a:solidFill>
                  <a:srgbClr val="00B050"/>
                </a:solidFill>
              </a:rPr>
              <a:t>iterable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) {</a:t>
            </a:r>
          </a:p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 // code to execute</a:t>
            </a:r>
          </a:p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79C990-B99B-9A9E-C3A8-FA41412EDCB6}"/>
              </a:ext>
            </a:extLst>
          </p:cNvPr>
          <p:cNvSpPr/>
          <p:nvPr/>
        </p:nvSpPr>
        <p:spPr>
          <a:xfrm>
            <a:off x="1467488" y="3401031"/>
            <a:ext cx="3328831" cy="64727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617920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453D5-5917-1707-B835-BE90649B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3538A4-6AB9-8783-5904-AD16BE718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4 ) </a:t>
            </a:r>
            <a:r>
              <a:rPr lang="en-US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for...of 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in JS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EA66CBE-C1A5-5614-95C6-B34EFF8C3EE5}"/>
              </a:ext>
            </a:extLst>
          </p:cNvPr>
          <p:cNvSpPr/>
          <p:nvPr/>
        </p:nvSpPr>
        <p:spPr>
          <a:xfrm>
            <a:off x="1046251" y="2200956"/>
            <a:ext cx="9441951" cy="25295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for</a:t>
            </a:r>
            <a:r>
              <a:rPr lang="en-US" sz="2800" b="1" dirty="0">
                <a:solidFill>
                  <a:schemeClr val="tx1"/>
                </a:solidFill>
              </a:rPr>
              <a:t> (</a:t>
            </a:r>
            <a:r>
              <a:rPr lang="en-US" sz="2800" b="1" dirty="0">
                <a:solidFill>
                  <a:srgbClr val="00B050"/>
                </a:solidFill>
              </a:rPr>
              <a:t>let item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table1</a:t>
            </a:r>
            <a:r>
              <a:rPr lang="en-US" sz="2800" b="1" dirty="0">
                <a:solidFill>
                  <a:schemeClr val="tx1"/>
                </a:solidFill>
              </a:rPr>
              <a:t>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  // code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DD4ACB-C194-D80D-BA32-CD2B971262FC}"/>
              </a:ext>
            </a:extLst>
          </p:cNvPr>
          <p:cNvSpPr/>
          <p:nvPr/>
        </p:nvSpPr>
        <p:spPr>
          <a:xfrm>
            <a:off x="1467488" y="2096216"/>
            <a:ext cx="5066876" cy="64727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For … of  Example</a:t>
            </a:r>
          </a:p>
        </p:txBody>
      </p:sp>
    </p:spTree>
    <p:extLst>
      <p:ext uri="{BB962C8B-B14F-4D97-AF65-F5344CB8AC3E}">
        <p14:creationId xmlns:p14="http://schemas.microsoft.com/office/powerpoint/2010/main" val="1871243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A601B-EBF4-3045-BAFA-7146FF9A3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24530EA-7B93-AD0F-F1E1-AA574EA5301A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Dialog</a:t>
            </a:r>
            <a:r>
              <a:rPr lang="fr-FR" sz="3200" b="1" dirty="0"/>
              <a:t> Boxes</a:t>
            </a:r>
          </a:p>
        </p:txBody>
      </p:sp>
    </p:spTree>
    <p:extLst>
      <p:ext uri="{BB962C8B-B14F-4D97-AF65-F5344CB8AC3E}">
        <p14:creationId xmlns:p14="http://schemas.microsoft.com/office/powerpoint/2010/main" val="2147649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7B553-1FA3-9041-5B07-D025F545F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B74E10-4831-36F1-BA36-0430D55DF02B}"/>
              </a:ext>
            </a:extLst>
          </p:cNvPr>
          <p:cNvSpPr/>
          <p:nvPr/>
        </p:nvSpPr>
        <p:spPr>
          <a:xfrm>
            <a:off x="1130156" y="1304818"/>
            <a:ext cx="3626779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alert</a:t>
            </a:r>
            <a:r>
              <a:rPr lang="fr-FR" sz="3200" b="1" dirty="0"/>
              <a:t>()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A3316F5-7430-B384-E435-E1B1236FFEC5}"/>
              </a:ext>
            </a:extLst>
          </p:cNvPr>
          <p:cNvSpPr/>
          <p:nvPr/>
        </p:nvSpPr>
        <p:spPr>
          <a:xfrm>
            <a:off x="1140430" y="2636607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prompt()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5246D1B-76D9-E8AB-F20D-568A44D99B71}"/>
              </a:ext>
            </a:extLst>
          </p:cNvPr>
          <p:cNvSpPr/>
          <p:nvPr/>
        </p:nvSpPr>
        <p:spPr>
          <a:xfrm>
            <a:off x="1140430" y="4095537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confirm</a:t>
            </a:r>
            <a:r>
              <a:rPr lang="fr-FR" sz="3200" b="1" dirty="0"/>
              <a:t>()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40EEE5E-949C-757C-9BB3-667B0B4D9588}"/>
              </a:ext>
            </a:extLst>
          </p:cNvPr>
          <p:cNvSpPr/>
          <p:nvPr/>
        </p:nvSpPr>
        <p:spPr>
          <a:xfrm>
            <a:off x="5433314" y="1304817"/>
            <a:ext cx="6084015" cy="39594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alert</a:t>
            </a:r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() :</a:t>
            </a:r>
          </a:p>
          <a:p>
            <a:pPr algn="ctr"/>
            <a:endParaRPr lang="fr-F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3200" b="1" dirty="0"/>
              <a:t>Displays a message and an "OK" button. Use it for quick notifications.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35205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25F1-3BE4-44BD-70F8-9083AEEF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3A3B88E-630A-48F8-C07F-2DE8801C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r="4228"/>
          <a:stretch/>
        </p:blipFill>
        <p:spPr>
          <a:xfrm>
            <a:off x="2126751" y="1302189"/>
            <a:ext cx="7048072" cy="4253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084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34E7-745C-196C-DBE2-35916A481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2C55345-CBF7-5D77-6D6B-00A469E31703}"/>
              </a:ext>
            </a:extLst>
          </p:cNvPr>
          <p:cNvSpPr/>
          <p:nvPr/>
        </p:nvSpPr>
        <p:spPr>
          <a:xfrm>
            <a:off x="1130156" y="1304818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alert</a:t>
            </a:r>
            <a:r>
              <a:rPr lang="fr-FR" sz="3200" b="1" dirty="0"/>
              <a:t>()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FAB6C1E-52D4-AB1F-DB6E-59D60CE68FBF}"/>
              </a:ext>
            </a:extLst>
          </p:cNvPr>
          <p:cNvSpPr/>
          <p:nvPr/>
        </p:nvSpPr>
        <p:spPr>
          <a:xfrm>
            <a:off x="1140430" y="2636607"/>
            <a:ext cx="3626779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prompt()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1251C4-8EF8-A313-1F04-6D27B3648DB0}"/>
              </a:ext>
            </a:extLst>
          </p:cNvPr>
          <p:cNvSpPr/>
          <p:nvPr/>
        </p:nvSpPr>
        <p:spPr>
          <a:xfrm>
            <a:off x="1140430" y="4095537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confirm</a:t>
            </a:r>
            <a:r>
              <a:rPr lang="fr-FR" sz="3200" b="1" dirty="0"/>
              <a:t>()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DC8A2E1-6987-B795-7374-39ABD72805D5}"/>
              </a:ext>
            </a:extLst>
          </p:cNvPr>
          <p:cNvSpPr/>
          <p:nvPr/>
        </p:nvSpPr>
        <p:spPr>
          <a:xfrm>
            <a:off x="5433314" y="1304817"/>
            <a:ext cx="6084015" cy="39594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prompt() :</a:t>
            </a:r>
          </a:p>
          <a:p>
            <a:pPr algn="ctr"/>
            <a:endParaRPr lang="fr-F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3200" b="1" dirty="0"/>
              <a:t>Asks the user to type something in. It returns the string the user typed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9048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B892E-8100-F88F-AB77-76B219788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5DA450E-0319-B520-26B0-A0DC2BD527AB}"/>
              </a:ext>
            </a:extLst>
          </p:cNvPr>
          <p:cNvSpPr/>
          <p:nvPr/>
        </p:nvSpPr>
        <p:spPr>
          <a:xfrm>
            <a:off x="1130156" y="1304818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alert</a:t>
            </a:r>
            <a:r>
              <a:rPr lang="fr-FR" sz="3200" b="1" dirty="0"/>
              <a:t>()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0C65542-AA61-4213-BC10-71D54EE9A4B2}"/>
              </a:ext>
            </a:extLst>
          </p:cNvPr>
          <p:cNvSpPr/>
          <p:nvPr/>
        </p:nvSpPr>
        <p:spPr>
          <a:xfrm>
            <a:off x="1140430" y="2636607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prompt()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6A71E4-1499-6079-661F-20D2C4DD7187}"/>
              </a:ext>
            </a:extLst>
          </p:cNvPr>
          <p:cNvSpPr/>
          <p:nvPr/>
        </p:nvSpPr>
        <p:spPr>
          <a:xfrm>
            <a:off x="1140430" y="4095537"/>
            <a:ext cx="3626779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confirm</a:t>
            </a:r>
            <a:r>
              <a:rPr lang="fr-FR" sz="3200" b="1" dirty="0"/>
              <a:t>()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6DB27E7-ADCA-B6D0-D9E2-D0F4B338432C}"/>
              </a:ext>
            </a:extLst>
          </p:cNvPr>
          <p:cNvSpPr/>
          <p:nvPr/>
        </p:nvSpPr>
        <p:spPr>
          <a:xfrm>
            <a:off x="5433314" y="1304817"/>
            <a:ext cx="6084015" cy="39594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confirm</a:t>
            </a:r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() :</a:t>
            </a:r>
          </a:p>
          <a:p>
            <a:pPr algn="ctr"/>
            <a:endParaRPr lang="fr-F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3200" b="1" dirty="0"/>
              <a:t>displays a message with two options: OK and Cancel. It returns a </a:t>
            </a:r>
            <a:r>
              <a:rPr lang="en-US" sz="3200" b="1" dirty="0" err="1"/>
              <a:t>boolean</a:t>
            </a:r>
            <a:r>
              <a:rPr lang="en-US" sz="3200" b="1" dirty="0"/>
              <a:t> (true or false)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5246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B01FA-EBB1-6151-C8B9-7080FC665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46079BD-6FC6-FB42-9307-B9CBFE91F1A2}"/>
              </a:ext>
            </a:extLst>
          </p:cNvPr>
          <p:cNvSpPr/>
          <p:nvPr/>
        </p:nvSpPr>
        <p:spPr>
          <a:xfrm>
            <a:off x="1130156" y="1304818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alert</a:t>
            </a:r>
            <a:r>
              <a:rPr lang="fr-FR" sz="3200" b="1" dirty="0"/>
              <a:t>()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3939322-9F3A-2147-25F2-8C4F0CBCC556}"/>
              </a:ext>
            </a:extLst>
          </p:cNvPr>
          <p:cNvSpPr/>
          <p:nvPr/>
        </p:nvSpPr>
        <p:spPr>
          <a:xfrm>
            <a:off x="1140430" y="2636607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prompt()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9F4AFC-ED9B-67FD-6926-99D2CFF97B6E}"/>
              </a:ext>
            </a:extLst>
          </p:cNvPr>
          <p:cNvSpPr/>
          <p:nvPr/>
        </p:nvSpPr>
        <p:spPr>
          <a:xfrm>
            <a:off x="1140430" y="4095537"/>
            <a:ext cx="3626779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confirm</a:t>
            </a:r>
            <a:r>
              <a:rPr lang="fr-FR" sz="3200" b="1" dirty="0"/>
              <a:t>()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17B162-7465-528C-794F-B72FC72AB3A4}"/>
              </a:ext>
            </a:extLst>
          </p:cNvPr>
          <p:cNvSpPr/>
          <p:nvPr/>
        </p:nvSpPr>
        <p:spPr>
          <a:xfrm>
            <a:off x="5412766" y="1304818"/>
            <a:ext cx="6084015" cy="39594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Let </a:t>
            </a:r>
            <a:r>
              <a:rPr lang="fr-F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try</a:t>
            </a:r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code</a:t>
            </a:r>
          </a:p>
          <a:p>
            <a:pPr algn="ctr"/>
            <a:r>
              <a:rPr lang="fr-F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Examples</a:t>
            </a:r>
            <a:r>
              <a:rPr lang="fr-F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9051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EE965-382A-0E5A-797C-A384BA70D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50F795-A0A4-B107-DCA6-BC66CF28A7F6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Functions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781895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D5D1B-2CBF-D3A0-6528-30BB8E9D1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7BE2B1-FD77-EA9C-BAAA-EF144649F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Functions</a:t>
            </a:r>
            <a:endParaRPr lang="fr-FR" sz="3600" b="1" u="sng" dirty="0">
              <a:solidFill>
                <a:schemeClr val="accent5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C2A19A2-50C8-715B-9988-75DB780DFF61}"/>
              </a:ext>
            </a:extLst>
          </p:cNvPr>
          <p:cNvSpPr/>
          <p:nvPr/>
        </p:nvSpPr>
        <p:spPr>
          <a:xfrm>
            <a:off x="1119883" y="1697234"/>
            <a:ext cx="9441951" cy="13336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Functions are the building blocks of JavaScript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317E01-750B-6F55-AAED-28D6FD6D0760}"/>
              </a:ext>
            </a:extLst>
          </p:cNvPr>
          <p:cNvSpPr/>
          <p:nvPr/>
        </p:nvSpPr>
        <p:spPr>
          <a:xfrm>
            <a:off x="1119882" y="3428999"/>
            <a:ext cx="9441951" cy="25094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function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nameOfFunction</a:t>
            </a:r>
            <a:r>
              <a:rPr lang="en-US" sz="2800" b="1" dirty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FF0000"/>
                </a:solidFill>
              </a:rPr>
              <a:t>parameter1, parameter2</a:t>
            </a:r>
            <a:r>
              <a:rPr lang="en-US" sz="2800" b="1" dirty="0">
                <a:solidFill>
                  <a:srgbClr val="0070C0"/>
                </a:solidFill>
              </a:rPr>
              <a:t>)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{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  // Code to be executed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  </a:t>
            </a:r>
            <a:r>
              <a:rPr lang="en-US" sz="2800" b="1" dirty="0">
                <a:solidFill>
                  <a:srgbClr val="FF0000"/>
                </a:solidFill>
              </a:rPr>
              <a:t>return parameter1 + parameter2; 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</a:rPr>
              <a:t>}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DBEEDB6-D6CE-0BC5-B6FC-0DF47C2A55F4}"/>
              </a:ext>
            </a:extLst>
          </p:cNvPr>
          <p:cNvSpPr/>
          <p:nvPr/>
        </p:nvSpPr>
        <p:spPr>
          <a:xfrm>
            <a:off x="282539" y="4315145"/>
            <a:ext cx="1900719" cy="708917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/>
              <a:t>optional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419668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F453F-596F-BEE5-DEAB-CFDA83E30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A689A-195D-9C59-5C67-83FBB697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Functions</a:t>
            </a:r>
            <a:endParaRPr lang="fr-FR" sz="3600" b="1" u="sng" dirty="0">
              <a:solidFill>
                <a:schemeClr val="accent5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333C09A-D10E-6AE4-3B4D-A1351B81BB15}"/>
              </a:ext>
            </a:extLst>
          </p:cNvPr>
          <p:cNvSpPr/>
          <p:nvPr/>
        </p:nvSpPr>
        <p:spPr>
          <a:xfrm>
            <a:off x="1119883" y="1697234"/>
            <a:ext cx="9441951" cy="40254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// Definition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</a:rPr>
              <a:t>function hello(</a:t>
            </a:r>
            <a:r>
              <a:rPr lang="en-US" sz="2800" b="1" dirty="0">
                <a:solidFill>
                  <a:schemeClr val="tx1"/>
                </a:solidFill>
              </a:rPr>
              <a:t>x</a:t>
            </a:r>
            <a:r>
              <a:rPr lang="en-US" sz="2800" b="1" dirty="0">
                <a:solidFill>
                  <a:srgbClr val="0070C0"/>
                </a:solidFill>
              </a:rPr>
              <a:t>)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{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  alert("Hello "+x);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</a:rPr>
              <a:t>}</a:t>
            </a: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// Call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x=prompt("your name!") ;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</a:rPr>
              <a:t>hello(</a:t>
            </a:r>
            <a:r>
              <a:rPr lang="en-US" sz="2800" b="1" dirty="0">
                <a:solidFill>
                  <a:schemeClr val="tx1"/>
                </a:solidFill>
              </a:rPr>
              <a:t>x</a:t>
            </a:r>
            <a:r>
              <a:rPr lang="en-US" sz="2800" b="1" dirty="0">
                <a:solidFill>
                  <a:srgbClr val="0070C0"/>
                </a:solidFill>
              </a:rPr>
              <a:t>);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0392D7-9C6A-D4CB-DDC3-1F52DE3AB0E5}"/>
              </a:ext>
            </a:extLst>
          </p:cNvPr>
          <p:cNvSpPr/>
          <p:nvPr/>
        </p:nvSpPr>
        <p:spPr>
          <a:xfrm>
            <a:off x="1630167" y="1479479"/>
            <a:ext cx="2407578" cy="88357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301845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32C5F-742B-ED9C-92A6-8B73F627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E2E6CF0-DEC0-85AA-8878-4AEB93F7D490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Arrays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029020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C2C7-4417-337D-BA16-757EAB458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1BD427-2C1A-E953-0938-37B0E81E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5AE647E-3B59-5489-1030-E3ED5CC4B1D7}"/>
              </a:ext>
            </a:extLst>
          </p:cNvPr>
          <p:cNvSpPr/>
          <p:nvPr/>
        </p:nvSpPr>
        <p:spPr>
          <a:xfrm>
            <a:off x="1119883" y="1697234"/>
            <a:ext cx="9441951" cy="13336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We define an array using square brackets [].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3AAF18-596C-AB4D-850F-2774DFFD7682}"/>
              </a:ext>
            </a:extLst>
          </p:cNvPr>
          <p:cNvSpPr/>
          <p:nvPr/>
        </p:nvSpPr>
        <p:spPr>
          <a:xfrm>
            <a:off x="1119882" y="3428999"/>
            <a:ext cx="9441951" cy="25094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JavaScript arrays are zero-indexed and utilize dynamic memory allocation</a:t>
            </a:r>
          </a:p>
        </p:txBody>
      </p:sp>
    </p:spTree>
    <p:extLst>
      <p:ext uri="{BB962C8B-B14F-4D97-AF65-F5344CB8AC3E}">
        <p14:creationId xmlns:p14="http://schemas.microsoft.com/office/powerpoint/2010/main" val="2302801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2AFF0-30EA-4D1F-E5F2-034CA982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513FE-C3EC-D666-DD01-9D1B92D7F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4737E56-AB70-366A-8857-BF7C827368D1}"/>
              </a:ext>
            </a:extLst>
          </p:cNvPr>
          <p:cNvSpPr/>
          <p:nvPr/>
        </p:nvSpPr>
        <p:spPr>
          <a:xfrm>
            <a:off x="1119883" y="1697234"/>
            <a:ext cx="9441951" cy="13336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let wilayas = [“Msila", "Algiers", "Oran"];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CD19C82-F225-A6D3-05C0-3DF1F2270C48}"/>
              </a:ext>
            </a:extLst>
          </p:cNvPr>
          <p:cNvSpPr/>
          <p:nvPr/>
        </p:nvSpPr>
        <p:spPr>
          <a:xfrm>
            <a:off x="1119882" y="3428999"/>
            <a:ext cx="9441951" cy="13336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let table1 = new Array(10); </a:t>
            </a:r>
          </a:p>
        </p:txBody>
      </p:sp>
    </p:spTree>
    <p:extLst>
      <p:ext uri="{BB962C8B-B14F-4D97-AF65-F5344CB8AC3E}">
        <p14:creationId xmlns:p14="http://schemas.microsoft.com/office/powerpoint/2010/main" val="10430255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0A80E-50ED-BB58-01F6-D790EB2E3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9B3C7C-E31D-1181-766C-9745594F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787361B-B245-6216-024E-EF8CBD472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956122"/>
              </p:ext>
            </p:extLst>
          </p:nvPr>
        </p:nvGraphicFramePr>
        <p:xfrm>
          <a:off x="791110" y="2171288"/>
          <a:ext cx="10983074" cy="246589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880171">
                  <a:extLst>
                    <a:ext uri="{9D8B030D-6E8A-4147-A177-3AD203B41FA5}">
                      <a16:colId xmlns:a16="http://schemas.microsoft.com/office/drawing/2014/main" val="189626706"/>
                    </a:ext>
                  </a:extLst>
                </a:gridCol>
                <a:gridCol w="2630184">
                  <a:extLst>
                    <a:ext uri="{9D8B030D-6E8A-4147-A177-3AD203B41FA5}">
                      <a16:colId xmlns:a16="http://schemas.microsoft.com/office/drawing/2014/main" val="2289370149"/>
                    </a:ext>
                  </a:extLst>
                </a:gridCol>
                <a:gridCol w="3567520">
                  <a:extLst>
                    <a:ext uri="{9D8B030D-6E8A-4147-A177-3AD203B41FA5}">
                      <a16:colId xmlns:a16="http://schemas.microsoft.com/office/drawing/2014/main" val="3243798489"/>
                    </a:ext>
                  </a:extLst>
                </a:gridCol>
                <a:gridCol w="2905199">
                  <a:extLst>
                    <a:ext uri="{9D8B030D-6E8A-4147-A177-3AD203B41FA5}">
                      <a16:colId xmlns:a16="http://schemas.microsoft.com/office/drawing/2014/main" val="1213061115"/>
                    </a:ext>
                  </a:extLst>
                </a:gridCol>
              </a:tblGrid>
              <a:tr h="121063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Method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Technical Action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Example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with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Wilayas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Result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4007371820"/>
                  </a:ext>
                </a:extLst>
              </a:tr>
              <a:tr h="121063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</a:rPr>
                        <a:t>.push()</a:t>
                      </a:r>
                      <a:endParaRPr lang="fr-FR" sz="3200" b="1" dirty="0">
                        <a:solidFill>
                          <a:srgbClr val="FF0000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Appends an item to the end of the array.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wilayas</a:t>
                      </a:r>
                      <a:r>
                        <a:rPr lang="fr-FR" sz="2400" b="1" dirty="0" err="1">
                          <a:solidFill>
                            <a:srgbClr val="FF0000"/>
                          </a:solidFill>
                          <a:effectLst/>
                        </a:rPr>
                        <a:t>.push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"Bejaia"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["M'Sila", "Algiers", "Oran", "Bejaia"]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3488889242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0235EA5-E5DB-CA7C-F42A-8565EC3FE03E}"/>
              </a:ext>
            </a:extLst>
          </p:cNvPr>
          <p:cNvSpPr txBox="1"/>
          <p:nvPr/>
        </p:nvSpPr>
        <p:spPr>
          <a:xfrm>
            <a:off x="5034338" y="824055"/>
            <a:ext cx="6390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  <a:effectLst/>
              </a:rPr>
              <a:t>["M'Sila", "Algiers", "Oran"]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7001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BB3E5-1723-5E2C-33EC-438795277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05E4A70-3B7B-DAC1-898E-4827BEA4D98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Template Literals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500586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A859B-E8B2-CC8B-6BBA-C2CEA7E53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F2143D-CA9B-C343-FFB0-2990ACF16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4A808B-D593-EB2A-B3FC-AA5238343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770352"/>
              </p:ext>
            </p:extLst>
          </p:nvPr>
        </p:nvGraphicFramePr>
        <p:xfrm>
          <a:off x="523982" y="2171288"/>
          <a:ext cx="10870059" cy="177901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72638">
                  <a:extLst>
                    <a:ext uri="{9D8B030D-6E8A-4147-A177-3AD203B41FA5}">
                      <a16:colId xmlns:a16="http://schemas.microsoft.com/office/drawing/2014/main" val="189626706"/>
                    </a:ext>
                  </a:extLst>
                </a:gridCol>
                <a:gridCol w="3357198">
                  <a:extLst>
                    <a:ext uri="{9D8B030D-6E8A-4147-A177-3AD203B41FA5}">
                      <a16:colId xmlns:a16="http://schemas.microsoft.com/office/drawing/2014/main" val="2289370149"/>
                    </a:ext>
                  </a:extLst>
                </a:gridCol>
                <a:gridCol w="2664918">
                  <a:extLst>
                    <a:ext uri="{9D8B030D-6E8A-4147-A177-3AD203B41FA5}">
                      <a16:colId xmlns:a16="http://schemas.microsoft.com/office/drawing/2014/main" val="3243798489"/>
                    </a:ext>
                  </a:extLst>
                </a:gridCol>
                <a:gridCol w="2875305">
                  <a:extLst>
                    <a:ext uri="{9D8B030D-6E8A-4147-A177-3AD203B41FA5}">
                      <a16:colId xmlns:a16="http://schemas.microsoft.com/office/drawing/2014/main" val="1213061115"/>
                    </a:ext>
                  </a:extLst>
                </a:gridCol>
              </a:tblGrid>
              <a:tr h="371273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Method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Technical Action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Example with Wilayas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Result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4007371820"/>
                  </a:ext>
                </a:extLst>
              </a:tr>
              <a:tr h="584558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</a:rPr>
                        <a:t>.pop()</a:t>
                      </a:r>
                      <a:endParaRPr lang="fr-FR" sz="3200" b="1" dirty="0">
                        <a:solidFill>
                          <a:srgbClr val="FF0000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Removes the last item and returns it.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wilayas.pop();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["M'Sila", "Algiers"]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3949137561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29F027-347E-CF41-9FBD-8BFD2FBD203F}"/>
              </a:ext>
            </a:extLst>
          </p:cNvPr>
          <p:cNvSpPr txBox="1"/>
          <p:nvPr/>
        </p:nvSpPr>
        <p:spPr>
          <a:xfrm>
            <a:off x="5034338" y="824055"/>
            <a:ext cx="6390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  <a:effectLst/>
              </a:rPr>
              <a:t>["M'Sila", "Algiers", "Oran"]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90736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D440B-87B4-59EE-950E-F1DF89CF2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8BB274-9CAA-67C6-5B21-906267C0A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967FA27-3691-EAF7-FDFF-BA7DEBF03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40159"/>
              </p:ext>
            </p:extLst>
          </p:nvPr>
        </p:nvGraphicFramePr>
        <p:xfrm>
          <a:off x="873302" y="2171287"/>
          <a:ext cx="10623479" cy="274025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818527">
                  <a:extLst>
                    <a:ext uri="{9D8B030D-6E8A-4147-A177-3AD203B41FA5}">
                      <a16:colId xmlns:a16="http://schemas.microsoft.com/office/drawing/2014/main" val="189626706"/>
                    </a:ext>
                  </a:extLst>
                </a:gridCol>
                <a:gridCol w="2024009">
                  <a:extLst>
                    <a:ext uri="{9D8B030D-6E8A-4147-A177-3AD203B41FA5}">
                      <a16:colId xmlns:a16="http://schemas.microsoft.com/office/drawing/2014/main" val="2289370149"/>
                    </a:ext>
                  </a:extLst>
                </a:gridCol>
                <a:gridCol w="4387065">
                  <a:extLst>
                    <a:ext uri="{9D8B030D-6E8A-4147-A177-3AD203B41FA5}">
                      <a16:colId xmlns:a16="http://schemas.microsoft.com/office/drawing/2014/main" val="3243798489"/>
                    </a:ext>
                  </a:extLst>
                </a:gridCol>
                <a:gridCol w="2393878">
                  <a:extLst>
                    <a:ext uri="{9D8B030D-6E8A-4147-A177-3AD203B41FA5}">
                      <a16:colId xmlns:a16="http://schemas.microsoft.com/office/drawing/2014/main" val="1213061115"/>
                    </a:ext>
                  </a:extLst>
                </a:gridCol>
              </a:tblGrid>
              <a:tr h="1119223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Method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Technical Action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Example with Wilayas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Result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4007371820"/>
                  </a:ext>
                </a:extLst>
              </a:tr>
              <a:tr h="157944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r>
                        <a:rPr lang="fr-FR" sz="3200" b="1" dirty="0" err="1">
                          <a:solidFill>
                            <a:srgbClr val="FF0000"/>
                          </a:solidFill>
                          <a:effectLst/>
                        </a:rPr>
                        <a:t>unshift</a:t>
                      </a: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</a:rPr>
                        <a:t>()</a:t>
                      </a:r>
                      <a:endParaRPr lang="fr-FR" sz="3200" b="1" dirty="0">
                        <a:solidFill>
                          <a:srgbClr val="FF0000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Adds an item to the front </a:t>
                      </a:r>
                    </a:p>
                    <a:p>
                      <a:pPr algn="ctr" rtl="0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(Index 0).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wilayas.</a:t>
                      </a:r>
                      <a:r>
                        <a:rPr lang="fr-FR" sz="2400" b="1" dirty="0" err="1">
                          <a:solidFill>
                            <a:srgbClr val="FF0000"/>
                          </a:solidFill>
                          <a:effectLst/>
                        </a:rPr>
                        <a:t>unshift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"Annaba"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["Annaba", "M'Sila", "Algiers", "Oran"]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1432026979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3E27DA8-503F-A11E-729F-B5133E4644D3}"/>
              </a:ext>
            </a:extLst>
          </p:cNvPr>
          <p:cNvSpPr txBox="1"/>
          <p:nvPr/>
        </p:nvSpPr>
        <p:spPr>
          <a:xfrm>
            <a:off x="5034338" y="824055"/>
            <a:ext cx="6390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  <a:effectLst/>
              </a:rPr>
              <a:t>["M'Sila", "Algiers", "Oran"]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876552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B5344-9A98-A051-55DC-2479F9B58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0EB06-CF70-F156-F18D-7ED65D2F8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A802A71-CB4E-ECF7-A281-DBC7B6DE2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91349"/>
              </p:ext>
            </p:extLst>
          </p:nvPr>
        </p:nvGraphicFramePr>
        <p:xfrm>
          <a:off x="441788" y="2171288"/>
          <a:ext cx="10983074" cy="214477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602769">
                  <a:extLst>
                    <a:ext uri="{9D8B030D-6E8A-4147-A177-3AD203B41FA5}">
                      <a16:colId xmlns:a16="http://schemas.microsoft.com/office/drawing/2014/main" val="189626706"/>
                    </a:ext>
                  </a:extLst>
                </a:gridCol>
                <a:gridCol w="2352782">
                  <a:extLst>
                    <a:ext uri="{9D8B030D-6E8A-4147-A177-3AD203B41FA5}">
                      <a16:colId xmlns:a16="http://schemas.microsoft.com/office/drawing/2014/main" val="2289370149"/>
                    </a:ext>
                  </a:extLst>
                </a:gridCol>
                <a:gridCol w="4122324">
                  <a:extLst>
                    <a:ext uri="{9D8B030D-6E8A-4147-A177-3AD203B41FA5}">
                      <a16:colId xmlns:a16="http://schemas.microsoft.com/office/drawing/2014/main" val="3243798489"/>
                    </a:ext>
                  </a:extLst>
                </a:gridCol>
                <a:gridCol w="2905199">
                  <a:extLst>
                    <a:ext uri="{9D8B030D-6E8A-4147-A177-3AD203B41FA5}">
                      <a16:colId xmlns:a16="http://schemas.microsoft.com/office/drawing/2014/main" val="1213061115"/>
                    </a:ext>
                  </a:extLst>
                </a:gridCol>
              </a:tblGrid>
              <a:tr h="371273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Method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Technical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Action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Example with Wilayas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Result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4007371820"/>
                  </a:ext>
                </a:extLst>
              </a:tr>
              <a:tr h="584558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3200" b="1" dirty="0">
                          <a:solidFill>
                            <a:srgbClr val="FF0000"/>
                          </a:solidFill>
                          <a:effectLst/>
                        </a:rPr>
                        <a:t>.shift()</a:t>
                      </a:r>
                      <a:endParaRPr lang="fr-FR" sz="3200" b="1" dirty="0">
                        <a:solidFill>
                          <a:srgbClr val="FF0000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Removes the first item (Index 0).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wilayas</a:t>
                      </a:r>
                      <a:r>
                        <a:rPr lang="fr-FR" sz="2400" b="1" dirty="0" err="1">
                          <a:solidFill>
                            <a:srgbClr val="FF0000"/>
                          </a:solidFill>
                          <a:effectLst/>
                        </a:rPr>
                        <a:t>.shift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()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["Algiers", "Oran"]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3484107818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EAECC8F-54E2-1F47-10A2-7B51FDC2A39E}"/>
              </a:ext>
            </a:extLst>
          </p:cNvPr>
          <p:cNvSpPr txBox="1"/>
          <p:nvPr/>
        </p:nvSpPr>
        <p:spPr>
          <a:xfrm>
            <a:off x="5034338" y="824055"/>
            <a:ext cx="6390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  <a:effectLst/>
              </a:rPr>
              <a:t>["M'Sila", "Algiers", "Oran"]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068982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DE878-A88D-13BE-D68C-F2950E92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90A6F0-91E7-5AA2-8932-B0946E02E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u="sng" dirty="0" err="1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Arrays</a:t>
            </a:r>
            <a:r>
              <a:rPr lang="fr-FR" sz="3600" b="1" u="sng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: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4F62532-D28B-DCC9-C99D-FBC667014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656678"/>
              </p:ext>
            </p:extLst>
          </p:nvPr>
        </p:nvGraphicFramePr>
        <p:xfrm>
          <a:off x="678094" y="2171288"/>
          <a:ext cx="10808414" cy="214477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649805">
                  <a:extLst>
                    <a:ext uri="{9D8B030D-6E8A-4147-A177-3AD203B41FA5}">
                      <a16:colId xmlns:a16="http://schemas.microsoft.com/office/drawing/2014/main" val="189626706"/>
                    </a:ext>
                  </a:extLst>
                </a:gridCol>
                <a:gridCol w="2649805">
                  <a:extLst>
                    <a:ext uri="{9D8B030D-6E8A-4147-A177-3AD203B41FA5}">
                      <a16:colId xmlns:a16="http://schemas.microsoft.com/office/drawing/2014/main" val="2289370149"/>
                    </a:ext>
                  </a:extLst>
                </a:gridCol>
                <a:gridCol w="2649805">
                  <a:extLst>
                    <a:ext uri="{9D8B030D-6E8A-4147-A177-3AD203B41FA5}">
                      <a16:colId xmlns:a16="http://schemas.microsoft.com/office/drawing/2014/main" val="3243798489"/>
                    </a:ext>
                  </a:extLst>
                </a:gridCol>
                <a:gridCol w="2858999">
                  <a:extLst>
                    <a:ext uri="{9D8B030D-6E8A-4147-A177-3AD203B41FA5}">
                      <a16:colId xmlns:a16="http://schemas.microsoft.com/office/drawing/2014/main" val="1213061115"/>
                    </a:ext>
                  </a:extLst>
                </a:gridCol>
              </a:tblGrid>
              <a:tr h="371273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Method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Technical Action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>
                          <a:solidFill>
                            <a:schemeClr val="tx1"/>
                          </a:solidFill>
                          <a:effectLst/>
                        </a:rPr>
                        <a:t>Example with Wilayas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Result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4007371820"/>
                  </a:ext>
                </a:extLst>
              </a:tr>
              <a:tr h="584558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3600" b="1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r>
                        <a:rPr lang="fr-FR" sz="3600" b="1" dirty="0" err="1">
                          <a:solidFill>
                            <a:srgbClr val="FF0000"/>
                          </a:solidFill>
                          <a:effectLst/>
                        </a:rPr>
                        <a:t>length</a:t>
                      </a:r>
                      <a:endParaRPr lang="fr-FR" sz="3600" b="1" dirty="0">
                        <a:solidFill>
                          <a:srgbClr val="FF0000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Returns the total count of elements.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 err="1">
                          <a:solidFill>
                            <a:schemeClr val="tx1"/>
                          </a:solidFill>
                          <a:effectLst/>
                        </a:rPr>
                        <a:t>wilayas</a:t>
                      </a:r>
                      <a:r>
                        <a:rPr lang="fr-FR" sz="2400" b="1" dirty="0" err="1">
                          <a:solidFill>
                            <a:srgbClr val="FF0000"/>
                          </a:solidFill>
                          <a:effectLst/>
                        </a:rPr>
                        <a:t>.length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59246" marT="78994" marB="78994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Google Sans Text"/>
                      </a:endParaRPr>
                    </a:p>
                  </a:txBody>
                  <a:tcPr marL="71095" marR="71095" marT="78994" marB="78994" anchor="ctr"/>
                </a:tc>
                <a:extLst>
                  <a:ext uri="{0D108BD9-81ED-4DB2-BD59-A6C34878D82A}">
                    <a16:rowId xmlns:a16="http://schemas.microsoft.com/office/drawing/2014/main" val="31388520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94CBF27-9DED-7DB6-BED0-12527DC40E0D}"/>
              </a:ext>
            </a:extLst>
          </p:cNvPr>
          <p:cNvSpPr txBox="1"/>
          <p:nvPr/>
        </p:nvSpPr>
        <p:spPr>
          <a:xfrm>
            <a:off x="5034338" y="824055"/>
            <a:ext cx="6390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  <a:effectLst/>
              </a:rPr>
              <a:t>["M'Sila", "Algiers", "Oran"]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536943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488AE-A409-F6F9-841E-09AD82A6C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2B1C7F9-84B3-4446-AD48-B99304067A05}"/>
              </a:ext>
            </a:extLst>
          </p:cNvPr>
          <p:cNvSpPr/>
          <p:nvPr/>
        </p:nvSpPr>
        <p:spPr>
          <a:xfrm>
            <a:off x="2630183" y="2640458"/>
            <a:ext cx="7253555" cy="117125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DOM ; </a:t>
            </a:r>
            <a:r>
              <a:rPr lang="fr-FR" sz="3200" b="1" dirty="0" err="1"/>
              <a:t>Form</a:t>
            </a:r>
            <a:r>
              <a:rPr lang="fr-FR" sz="3200" b="1" dirty="0"/>
              <a:t> in HTML and JS</a:t>
            </a:r>
          </a:p>
        </p:txBody>
      </p:sp>
    </p:spTree>
    <p:extLst>
      <p:ext uri="{BB962C8B-B14F-4D97-AF65-F5344CB8AC3E}">
        <p14:creationId xmlns:p14="http://schemas.microsoft.com/office/powerpoint/2010/main" val="657388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565C3-0729-4229-46E1-EA565D4C4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97FF9-3D2D-82CE-9D0D-E24A2567A7C2}"/>
              </a:ext>
            </a:extLst>
          </p:cNvPr>
          <p:cNvSpPr/>
          <p:nvPr/>
        </p:nvSpPr>
        <p:spPr>
          <a:xfrm>
            <a:off x="2469222" y="2041744"/>
            <a:ext cx="7253555" cy="11712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DOM (Document Object Model)</a:t>
            </a:r>
          </a:p>
        </p:txBody>
      </p:sp>
    </p:spTree>
    <p:extLst>
      <p:ext uri="{BB962C8B-B14F-4D97-AF65-F5344CB8AC3E}">
        <p14:creationId xmlns:p14="http://schemas.microsoft.com/office/powerpoint/2010/main" val="1648956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1D783-1BF2-765B-3686-C3B32D9A9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27C20-5574-EFD4-A142-1316428CC8B9}"/>
              </a:ext>
            </a:extLst>
          </p:cNvPr>
          <p:cNvSpPr/>
          <p:nvPr/>
        </p:nvSpPr>
        <p:spPr>
          <a:xfrm>
            <a:off x="990600" y="1467186"/>
            <a:ext cx="10210799" cy="392362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The </a:t>
            </a:r>
            <a:r>
              <a:rPr lang="en-US" sz="3200" b="1" dirty="0"/>
              <a:t>DOM (Document Object Model)</a:t>
            </a:r>
            <a:r>
              <a:rPr lang="en-US" sz="3200" dirty="0"/>
              <a:t> is a programming interface that represents an HTML document as a tree of objects, allowing JavaScript to read and manipulate the page's structure, content, and styles.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687494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93D6-6E4B-E639-3E64-434668640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7F3D636-C007-255E-71EE-7D1904A1BB8C}"/>
              </a:ext>
            </a:extLst>
          </p:cNvPr>
          <p:cNvSpPr/>
          <p:nvPr/>
        </p:nvSpPr>
        <p:spPr>
          <a:xfrm>
            <a:off x="990600" y="1467186"/>
            <a:ext cx="10210799" cy="392362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document</a:t>
            </a:r>
          </a:p>
          <a:p>
            <a:r>
              <a:rPr lang="en-US" sz="3200" dirty="0"/>
              <a:t>└── html</a:t>
            </a:r>
          </a:p>
          <a:p>
            <a:r>
              <a:rPr lang="en-US" sz="3200" dirty="0"/>
              <a:t>    ├── head</a:t>
            </a:r>
          </a:p>
          <a:p>
            <a:r>
              <a:rPr lang="en-US" sz="3200" dirty="0"/>
              <a:t>    │   └── title → "My Page"</a:t>
            </a:r>
          </a:p>
          <a:p>
            <a:r>
              <a:rPr lang="en-US" sz="3200" dirty="0"/>
              <a:t>    └── body</a:t>
            </a:r>
          </a:p>
          <a:p>
            <a:r>
              <a:rPr lang="en-US" sz="3200" dirty="0"/>
              <a:t>        ├── h1 (id1)→ "Hello"</a:t>
            </a:r>
          </a:p>
          <a:p>
            <a:r>
              <a:rPr lang="en-US" sz="3200" dirty="0"/>
              <a:t>        └── p (id2) → "World"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013801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C3401-3BF7-B1F0-D589-38D3DB05E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D7DE8A-D0BF-8912-6B1C-E6930395903E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Events</a:t>
            </a:r>
          </a:p>
        </p:txBody>
      </p:sp>
    </p:spTree>
    <p:extLst>
      <p:ext uri="{BB962C8B-B14F-4D97-AF65-F5344CB8AC3E}">
        <p14:creationId xmlns:p14="http://schemas.microsoft.com/office/powerpoint/2010/main" val="3030717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95E2F-D809-9625-9B15-A24987675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AC8496-DA63-78B3-BFDC-0B0E04FAB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545210"/>
              </p:ext>
            </p:extLst>
          </p:nvPr>
        </p:nvGraphicFramePr>
        <p:xfrm>
          <a:off x="2167990" y="1371600"/>
          <a:ext cx="7222590" cy="41148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99219">
                  <a:extLst>
                    <a:ext uri="{9D8B030D-6E8A-4147-A177-3AD203B41FA5}">
                      <a16:colId xmlns:a16="http://schemas.microsoft.com/office/drawing/2014/main" val="2240818596"/>
                    </a:ext>
                  </a:extLst>
                </a:gridCol>
                <a:gridCol w="4623371">
                  <a:extLst>
                    <a:ext uri="{9D8B030D-6E8A-4147-A177-3AD203B41FA5}">
                      <a16:colId xmlns:a16="http://schemas.microsoft.com/office/drawing/2014/main" val="39680524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Event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Description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57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 dirty="0" err="1"/>
                        <a:t>onclick</a:t>
                      </a:r>
                      <a:endParaRPr lang="fr-F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Mouse click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824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ondblclick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Double click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2374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onmouseover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Mouse enters element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17743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onmouseout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Mouse leaves element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9806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onmousedown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Mouse button pressed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33031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onmouseup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Mouse button released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00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onmousemove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Mouse moves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8271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/>
                        <a:t>oncontextmenu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400" b="1" dirty="0"/>
                        <a:t>Right click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231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628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B412C-AAC5-A68E-D422-D7BB2B731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1B1247-86AE-6BAC-AF79-632FF4A2E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dirty="0"/>
              <a:t>Template Literals</a:t>
            </a:r>
            <a:endParaRPr lang="fr-FR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37720C-8158-CBDF-3E17-1C46A0BCD14A}"/>
              </a:ext>
            </a:extLst>
          </p:cNvPr>
          <p:cNvSpPr/>
          <p:nvPr/>
        </p:nvSpPr>
        <p:spPr>
          <a:xfrm>
            <a:off x="1458927" y="1450654"/>
            <a:ext cx="8917972" cy="12925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 modern way to create strings. They make it easier to include variables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AD7C77-D014-7EEF-1863-4F0713270445}"/>
              </a:ext>
            </a:extLst>
          </p:cNvPr>
          <p:cNvSpPr/>
          <p:nvPr/>
        </p:nvSpPr>
        <p:spPr>
          <a:xfrm>
            <a:off x="1458927" y="2979794"/>
            <a:ext cx="8917972" cy="13970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Template literals use backticks </a:t>
            </a:r>
            <a:r>
              <a:rPr lang="en-US" sz="4000" b="1" dirty="0">
                <a:solidFill>
                  <a:srgbClr val="FF0000"/>
                </a:solidFill>
              </a:rPr>
              <a:t>` `</a:t>
            </a:r>
            <a:r>
              <a:rPr lang="en-US" sz="2800" b="1" dirty="0">
                <a:solidFill>
                  <a:schemeClr val="tx1"/>
                </a:solidFill>
              </a:rPr>
              <a:t> instead of single ' ' or double " " quotes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06F18C-88DE-5B36-E6B1-EE3A1A6CAF4A}"/>
              </a:ext>
            </a:extLst>
          </p:cNvPr>
          <p:cNvSpPr/>
          <p:nvPr/>
        </p:nvSpPr>
        <p:spPr>
          <a:xfrm>
            <a:off x="1458927" y="4613389"/>
            <a:ext cx="8917972" cy="13970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It insert variables or expressions </a:t>
            </a:r>
            <a:r>
              <a:rPr lang="fr-FR" sz="2800" b="1" dirty="0" err="1">
                <a:solidFill>
                  <a:schemeClr val="tx1"/>
                </a:solidFill>
              </a:rPr>
              <a:t>using</a:t>
            </a:r>
            <a:r>
              <a:rPr lang="fr-FR" sz="2800" b="1" dirty="0">
                <a:solidFill>
                  <a:schemeClr val="tx1"/>
                </a:solidFill>
              </a:rPr>
              <a:t> ${ }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90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BDAC4-8D75-E987-5280-F78D651A4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F49E499-7177-320C-0760-808639A454C8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Code </a:t>
            </a:r>
            <a:r>
              <a:rPr lang="fr-FR" sz="3200" b="1" dirty="0" err="1"/>
              <a:t>Examples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523325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46FCB-8AE6-CEF5-B4C7-052AD0E89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1452898-20F9-98B3-9FDD-8199A0645F35}"/>
              </a:ext>
            </a:extLst>
          </p:cNvPr>
          <p:cNvSpPr/>
          <p:nvPr/>
        </p:nvSpPr>
        <p:spPr>
          <a:xfrm>
            <a:off x="2887037" y="2671281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innerHTML</a:t>
            </a:r>
            <a:r>
              <a:rPr lang="fr-FR" sz="3200" b="1" dirty="0"/>
              <a:t> and </a:t>
            </a:r>
            <a:r>
              <a:rPr lang="fr-FR" sz="3200" b="1" dirty="0" err="1"/>
              <a:t>innerText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54300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8C127-C8E7-2E86-371A-3F26D0EAE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64EBBC-7727-A50B-23F9-F4BB89C77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380786"/>
              </p:ext>
            </p:extLst>
          </p:nvPr>
        </p:nvGraphicFramePr>
        <p:xfrm>
          <a:off x="1294606" y="3429000"/>
          <a:ext cx="9602788" cy="13716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58122">
                  <a:extLst>
                    <a:ext uri="{9D8B030D-6E8A-4147-A177-3AD203B41FA5}">
                      <a16:colId xmlns:a16="http://schemas.microsoft.com/office/drawing/2014/main" val="3437352963"/>
                    </a:ext>
                  </a:extLst>
                </a:gridCol>
                <a:gridCol w="7044666">
                  <a:extLst>
                    <a:ext uri="{9D8B030D-6E8A-4147-A177-3AD203B41FA5}">
                      <a16:colId xmlns:a16="http://schemas.microsoft.com/office/drawing/2014/main" val="3596711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Property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 dirty="0" err="1"/>
                        <a:t>What</a:t>
                      </a:r>
                      <a:r>
                        <a:rPr lang="fr-FR" sz="2400" b="1" dirty="0"/>
                        <a:t> </a:t>
                      </a:r>
                      <a:r>
                        <a:rPr lang="fr-FR" sz="2400" b="1" dirty="0" err="1"/>
                        <a:t>it</a:t>
                      </a:r>
                      <a:r>
                        <a:rPr lang="fr-FR" sz="2400" b="1" dirty="0"/>
                        <a:t> </a:t>
                      </a:r>
                      <a:r>
                        <a:rPr lang="fr-FR" sz="2400" b="1" dirty="0" err="1"/>
                        <a:t>does</a:t>
                      </a:r>
                      <a:endParaRPr lang="fr-FR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6301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 dirty="0" err="1"/>
                        <a:t>innerHTML</a:t>
                      </a:r>
                      <a:endParaRPr lang="fr-F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Reads or writes HTML inside an element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6943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innerText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Only changes text (no HTML tags)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520847"/>
                  </a:ext>
                </a:extLst>
              </a:tr>
            </a:tbl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CA922C-C9BC-DF97-598F-61BB4C00B278}"/>
              </a:ext>
            </a:extLst>
          </p:cNvPr>
          <p:cNvSpPr/>
          <p:nvPr/>
        </p:nvSpPr>
        <p:spPr>
          <a:xfrm>
            <a:off x="1869895" y="1006867"/>
            <a:ext cx="7253555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innerHTML</a:t>
            </a:r>
            <a:r>
              <a:rPr lang="fr-FR" sz="3200" b="1" dirty="0"/>
              <a:t> and </a:t>
            </a:r>
            <a:r>
              <a:rPr lang="fr-FR" sz="3200" b="1" dirty="0" err="1"/>
              <a:t>innerText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937907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7FC2B-D8A6-311C-74A0-A654D798F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78FFF-F0D3-B725-D99C-1FA3B6DEE450}"/>
              </a:ext>
            </a:extLst>
          </p:cNvPr>
          <p:cNvSpPr/>
          <p:nvPr/>
        </p:nvSpPr>
        <p:spPr>
          <a:xfrm>
            <a:off x="1869895" y="1006867"/>
            <a:ext cx="7253555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Example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69D3C4-EB6E-0524-9DBA-F52E8CE8DB48}"/>
              </a:ext>
            </a:extLst>
          </p:cNvPr>
          <p:cNvSpPr/>
          <p:nvPr/>
        </p:nvSpPr>
        <p:spPr>
          <a:xfrm>
            <a:off x="380144" y="2465798"/>
            <a:ext cx="11291299" cy="31027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&lt;p id="id1"&gt;&lt;/p&gt;</a:t>
            </a:r>
          </a:p>
          <a:p>
            <a:endParaRPr lang="en-US" sz="2400" b="1" dirty="0"/>
          </a:p>
          <a:p>
            <a:r>
              <a:rPr lang="en-US" sz="2400" b="1" dirty="0"/>
              <a:t>&lt;script&gt;</a:t>
            </a:r>
          </a:p>
          <a:p>
            <a:r>
              <a:rPr lang="en-US" sz="2400" b="1" dirty="0" err="1"/>
              <a:t>document.getElementById</a:t>
            </a:r>
            <a:r>
              <a:rPr lang="en-US" sz="2400" b="1" dirty="0"/>
              <a:t>(" id1 ")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  <a:r>
              <a:rPr lang="en-US" sz="2400" b="1" dirty="0" err="1">
                <a:solidFill>
                  <a:srgbClr val="FF0000"/>
                </a:solidFill>
              </a:rPr>
              <a:t>innerHTML</a:t>
            </a:r>
            <a:r>
              <a:rPr lang="en-US" sz="2400" b="1" dirty="0"/>
              <a:t> = "&lt;b&gt;Hello &lt;/b&gt;";</a:t>
            </a:r>
          </a:p>
          <a:p>
            <a:r>
              <a:rPr lang="en-US" sz="2400" b="1" dirty="0" err="1"/>
              <a:t>document.getElementById</a:t>
            </a:r>
            <a:r>
              <a:rPr lang="en-US" sz="2400" b="1" dirty="0"/>
              <a:t>(" id1 ")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  <a:r>
              <a:rPr lang="en-US" sz="2400" b="1" dirty="0" err="1">
                <a:solidFill>
                  <a:srgbClr val="FF0000"/>
                </a:solidFill>
              </a:rPr>
              <a:t>innerText</a:t>
            </a:r>
            <a:r>
              <a:rPr lang="en-US" sz="2400" b="1" dirty="0"/>
              <a:t> = "&lt;b&gt;Hello &lt;/b&gt;";</a:t>
            </a:r>
          </a:p>
          <a:p>
            <a:r>
              <a:rPr lang="en-US" sz="2400" b="1" dirty="0"/>
              <a:t>&lt;/script&gt;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8347203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703BF-476A-B2F3-9499-5672FB3E7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425B3F3-1D1D-2D69-9E47-E14687891A24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Read values from an HTML form using JavaScript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75757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4C505-FFCA-C15B-DEAA-9448E71EC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D3AAD7-4CCF-F8BD-31EB-713DC1C59A24}"/>
              </a:ext>
            </a:extLst>
          </p:cNvPr>
          <p:cNvSpPr/>
          <p:nvPr/>
        </p:nvSpPr>
        <p:spPr>
          <a:xfrm>
            <a:off x="565079" y="1160979"/>
            <a:ext cx="11301573" cy="116868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let value = </a:t>
            </a:r>
            <a:r>
              <a:rPr lang="en-US" sz="3200" b="1" dirty="0" err="1"/>
              <a:t>document.getElementById</a:t>
            </a:r>
            <a:r>
              <a:rPr lang="en-US" sz="3200" b="1" dirty="0"/>
              <a:t>("</a:t>
            </a:r>
            <a:r>
              <a:rPr lang="en-US" sz="3200" b="1" dirty="0" err="1"/>
              <a:t>inputId</a:t>
            </a:r>
            <a:r>
              <a:rPr lang="en-US" sz="3200" b="1" dirty="0"/>
              <a:t>").value;</a:t>
            </a:r>
            <a:endParaRPr lang="fr-FR" sz="32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3BC7D39-7343-7B3F-3BAC-6378B152877C}"/>
              </a:ext>
            </a:extLst>
          </p:cNvPr>
          <p:cNvSpPr/>
          <p:nvPr/>
        </p:nvSpPr>
        <p:spPr>
          <a:xfrm>
            <a:off x="565078" y="4170025"/>
            <a:ext cx="11301573" cy="11686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let </a:t>
            </a:r>
            <a:r>
              <a:rPr lang="fr-FR" sz="3200" b="1" dirty="0" err="1">
                <a:solidFill>
                  <a:schemeClr val="tx1"/>
                </a:solidFill>
              </a:rPr>
              <a:t>name</a:t>
            </a:r>
            <a:r>
              <a:rPr lang="fr-FR" sz="3200" b="1" dirty="0">
                <a:solidFill>
                  <a:schemeClr val="tx1"/>
                </a:solidFill>
              </a:rPr>
              <a:t> = </a:t>
            </a:r>
            <a:r>
              <a:rPr lang="fr-FR" sz="3200" b="1" dirty="0" err="1">
                <a:solidFill>
                  <a:schemeClr val="tx1"/>
                </a:solidFill>
              </a:rPr>
              <a:t>document.getElementById</a:t>
            </a:r>
            <a:r>
              <a:rPr lang="fr-FR" sz="3200" b="1" dirty="0">
                <a:solidFill>
                  <a:schemeClr val="tx1"/>
                </a:solidFill>
              </a:rPr>
              <a:t>("</a:t>
            </a:r>
            <a:r>
              <a:rPr lang="fr-FR" sz="3200" b="1" dirty="0" err="1">
                <a:solidFill>
                  <a:schemeClr val="tx1"/>
                </a:solidFill>
              </a:rPr>
              <a:t>name</a:t>
            </a:r>
            <a:r>
              <a:rPr lang="fr-FR" sz="3200" b="1" dirty="0">
                <a:solidFill>
                  <a:schemeClr val="tx1"/>
                </a:solidFill>
              </a:rPr>
              <a:t>").value;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36F39B-EF46-D139-EA45-362CB7C698D9}"/>
              </a:ext>
            </a:extLst>
          </p:cNvPr>
          <p:cNvSpPr txBox="1"/>
          <p:nvPr/>
        </p:nvSpPr>
        <p:spPr>
          <a:xfrm>
            <a:off x="565079" y="2729341"/>
            <a:ext cx="11301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input type="</a:t>
            </a:r>
            <a:r>
              <a:rPr lang="fr-FR" sz="2400" b="1" dirty="0" err="1"/>
              <a:t>text</a:t>
            </a:r>
            <a:r>
              <a:rPr lang="fr-FR" sz="2400" b="1" dirty="0"/>
              <a:t>" ; "</a:t>
            </a:r>
            <a:r>
              <a:rPr lang="fr-FR" sz="2400" b="1" dirty="0" err="1"/>
              <a:t>number</a:t>
            </a:r>
            <a:r>
              <a:rPr lang="fr-FR" sz="2400" b="1" dirty="0"/>
              <a:t>"   </a:t>
            </a:r>
            <a:r>
              <a:rPr lang="fr-FR" sz="2400" b="1" dirty="0" err="1"/>
              <a:t>also</a:t>
            </a:r>
            <a:r>
              <a:rPr lang="fr-FR" sz="2400" b="1" dirty="0"/>
              <a:t> Select (</a:t>
            </a:r>
            <a:r>
              <a:rPr lang="fr-FR" sz="2400" b="1" dirty="0" err="1"/>
              <a:t>Dropdown</a:t>
            </a:r>
            <a:r>
              <a:rPr lang="fr-FR" sz="24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412978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001B8-2961-D4B8-5B6B-7FBB8A170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274036-6DD5-876C-29C3-E67F7BEB8528}"/>
              </a:ext>
            </a:extLst>
          </p:cNvPr>
          <p:cNvSpPr/>
          <p:nvPr/>
        </p:nvSpPr>
        <p:spPr>
          <a:xfrm>
            <a:off x="565079" y="1160979"/>
            <a:ext cx="11301573" cy="116868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err="1">
                <a:solidFill>
                  <a:schemeClr val="bg1"/>
                </a:solidFill>
              </a:rPr>
              <a:t>querySelector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DB8B94A-D126-C59E-D4B0-75998520BC6E}"/>
              </a:ext>
            </a:extLst>
          </p:cNvPr>
          <p:cNvSpPr/>
          <p:nvPr/>
        </p:nvSpPr>
        <p:spPr>
          <a:xfrm>
            <a:off x="565078" y="2527443"/>
            <a:ext cx="11301573" cy="404801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&lt;input type="radio" </a:t>
            </a:r>
            <a:r>
              <a:rPr lang="fr-FR" sz="2400" b="1" dirty="0" err="1">
                <a:solidFill>
                  <a:schemeClr val="tx1"/>
                </a:solidFill>
              </a:rPr>
              <a:t>name</a:t>
            </a:r>
            <a:r>
              <a:rPr lang="fr-FR" sz="2400" b="1" dirty="0">
                <a:solidFill>
                  <a:schemeClr val="tx1"/>
                </a:solidFill>
              </a:rPr>
              <a:t>="</a:t>
            </a:r>
            <a:r>
              <a:rPr lang="fr-FR" sz="2400" b="1" dirty="0" err="1">
                <a:solidFill>
                  <a:schemeClr val="tx1"/>
                </a:solidFill>
              </a:rPr>
              <a:t>gender</a:t>
            </a:r>
            <a:r>
              <a:rPr lang="fr-FR" sz="2400" b="1" dirty="0">
                <a:solidFill>
                  <a:schemeClr val="tx1"/>
                </a:solidFill>
              </a:rPr>
              <a:t>" value="Male"&gt; Male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&lt;input type="radio" </a:t>
            </a:r>
            <a:r>
              <a:rPr lang="fr-FR" sz="2400" b="1" dirty="0" err="1">
                <a:solidFill>
                  <a:schemeClr val="tx1"/>
                </a:solidFill>
              </a:rPr>
              <a:t>name</a:t>
            </a:r>
            <a:r>
              <a:rPr lang="fr-FR" sz="2400" b="1" dirty="0">
                <a:solidFill>
                  <a:schemeClr val="tx1"/>
                </a:solidFill>
              </a:rPr>
              <a:t>="</a:t>
            </a:r>
            <a:r>
              <a:rPr lang="fr-FR" sz="2400" b="1" dirty="0" err="1">
                <a:solidFill>
                  <a:schemeClr val="tx1"/>
                </a:solidFill>
              </a:rPr>
              <a:t>gender</a:t>
            </a:r>
            <a:r>
              <a:rPr lang="fr-FR" sz="2400" b="1" dirty="0">
                <a:solidFill>
                  <a:schemeClr val="tx1"/>
                </a:solidFill>
              </a:rPr>
              <a:t>" value="</a:t>
            </a:r>
            <a:r>
              <a:rPr lang="fr-FR" sz="2400" b="1" dirty="0" err="1">
                <a:solidFill>
                  <a:schemeClr val="tx1"/>
                </a:solidFill>
              </a:rPr>
              <a:t>Female</a:t>
            </a:r>
            <a:r>
              <a:rPr lang="fr-FR" sz="2400" b="1" dirty="0">
                <a:solidFill>
                  <a:schemeClr val="tx1"/>
                </a:solidFill>
              </a:rPr>
              <a:t>"&gt; </a:t>
            </a:r>
            <a:r>
              <a:rPr lang="fr-FR" sz="2400" b="1" dirty="0" err="1">
                <a:solidFill>
                  <a:schemeClr val="tx1"/>
                </a:solidFill>
              </a:rPr>
              <a:t>Female</a:t>
            </a:r>
            <a:endParaRPr lang="fr-FR" sz="2400" b="1" dirty="0">
              <a:solidFill>
                <a:schemeClr val="tx1"/>
              </a:solidFill>
            </a:endParaRPr>
          </a:p>
          <a:p>
            <a:endParaRPr lang="fr-FR" sz="2400" b="1" dirty="0">
              <a:solidFill>
                <a:schemeClr val="tx1"/>
              </a:solidFill>
            </a:endParaRPr>
          </a:p>
          <a:p>
            <a:r>
              <a:rPr lang="fr-FR" sz="2400" b="1" dirty="0">
                <a:solidFill>
                  <a:schemeClr val="tx1"/>
                </a:solidFill>
              </a:rPr>
              <a:t>&lt;script&gt;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let </a:t>
            </a:r>
            <a:r>
              <a:rPr lang="fr-FR" sz="2400" b="1" dirty="0" err="1">
                <a:solidFill>
                  <a:schemeClr val="tx1"/>
                </a:solidFill>
              </a:rPr>
              <a:t>gender</a:t>
            </a:r>
            <a:r>
              <a:rPr lang="fr-FR" sz="2400" b="1" dirty="0">
                <a:solidFill>
                  <a:schemeClr val="tx1"/>
                </a:solidFill>
              </a:rPr>
              <a:t> = </a:t>
            </a:r>
            <a:r>
              <a:rPr lang="fr-FR" sz="2400" b="1" dirty="0" err="1">
                <a:solidFill>
                  <a:schemeClr val="tx1"/>
                </a:solidFill>
              </a:rPr>
              <a:t>document.querySelector</a:t>
            </a:r>
            <a:r>
              <a:rPr lang="fr-FR" sz="2400" b="1" dirty="0">
                <a:solidFill>
                  <a:schemeClr val="tx1"/>
                </a:solidFill>
              </a:rPr>
              <a:t>('input[</a:t>
            </a:r>
            <a:r>
              <a:rPr lang="fr-FR" sz="2400" b="1" dirty="0" err="1">
                <a:solidFill>
                  <a:schemeClr val="tx1"/>
                </a:solidFill>
              </a:rPr>
              <a:t>name</a:t>
            </a:r>
            <a:r>
              <a:rPr lang="fr-FR" sz="2400" b="1" dirty="0">
                <a:solidFill>
                  <a:schemeClr val="tx1"/>
                </a:solidFill>
              </a:rPr>
              <a:t>="</a:t>
            </a:r>
            <a:r>
              <a:rPr lang="fr-FR" sz="2400" b="1" dirty="0" err="1">
                <a:solidFill>
                  <a:schemeClr val="tx1"/>
                </a:solidFill>
              </a:rPr>
              <a:t>gender</a:t>
            </a:r>
            <a:r>
              <a:rPr lang="fr-FR" sz="2400" b="1" dirty="0">
                <a:solidFill>
                  <a:schemeClr val="tx1"/>
                </a:solidFill>
              </a:rPr>
              <a:t>"]:</a:t>
            </a:r>
            <a:r>
              <a:rPr lang="fr-FR" sz="2400" b="1" dirty="0" err="1">
                <a:solidFill>
                  <a:schemeClr val="tx1"/>
                </a:solidFill>
              </a:rPr>
              <a:t>checked</a:t>
            </a:r>
            <a:r>
              <a:rPr lang="fr-FR" sz="2400" b="1" dirty="0">
                <a:solidFill>
                  <a:schemeClr val="tx1"/>
                </a:solidFill>
              </a:rPr>
              <a:t>').value;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38028296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6DD69-3164-0BCE-F4B4-4ED2BDDCB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EB880D-CD85-CA0D-0DAE-081FC86F7969}"/>
              </a:ext>
            </a:extLst>
          </p:cNvPr>
          <p:cNvSpPr/>
          <p:nvPr/>
        </p:nvSpPr>
        <p:spPr>
          <a:xfrm>
            <a:off x="565079" y="1160979"/>
            <a:ext cx="11301573" cy="116868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let value = </a:t>
            </a:r>
          </a:p>
          <a:p>
            <a:pPr algn="ctr"/>
            <a:r>
              <a:rPr lang="en-US" sz="3200" b="1" dirty="0" err="1"/>
              <a:t>document.getElementById</a:t>
            </a:r>
            <a:r>
              <a:rPr lang="en-US" sz="3200" b="1" dirty="0"/>
              <a:t>(" </a:t>
            </a:r>
            <a:r>
              <a:rPr lang="en-US" sz="3200" b="1" dirty="0" err="1"/>
              <a:t>inputId</a:t>
            </a:r>
            <a:r>
              <a:rPr lang="en-US" sz="3200" b="1" dirty="0"/>
              <a:t> ").checked;</a:t>
            </a:r>
            <a:endParaRPr lang="fr-FR" sz="32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DFF412-66C5-D8BF-AC61-8B7FE773E728}"/>
              </a:ext>
            </a:extLst>
          </p:cNvPr>
          <p:cNvSpPr/>
          <p:nvPr/>
        </p:nvSpPr>
        <p:spPr>
          <a:xfrm>
            <a:off x="565078" y="2527443"/>
            <a:ext cx="11301573" cy="404801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&lt;input type="checkbox" id="agree"&gt;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&lt;script&gt;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let checked = </a:t>
            </a:r>
            <a:r>
              <a:rPr lang="en-US" sz="2400" b="1" dirty="0" err="1">
                <a:solidFill>
                  <a:schemeClr val="tx1"/>
                </a:solidFill>
              </a:rPr>
              <a:t>document.getElementById</a:t>
            </a:r>
            <a:r>
              <a:rPr lang="en-US" sz="2400" b="1" dirty="0">
                <a:solidFill>
                  <a:schemeClr val="tx1"/>
                </a:solidFill>
              </a:rPr>
              <a:t>("agree").checked;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&lt;/script&gt;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1313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53231-D1B2-659B-3700-57F9BB65D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4C9BA0-5787-F928-F879-582B73F0DBC1}"/>
              </a:ext>
            </a:extLst>
          </p:cNvPr>
          <p:cNvSpPr/>
          <p:nvPr/>
        </p:nvSpPr>
        <p:spPr>
          <a:xfrm>
            <a:off x="565079" y="1160979"/>
            <a:ext cx="11301573" cy="1168686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Exercise</a:t>
            </a:r>
            <a:endParaRPr lang="fr-FR" sz="32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C0E4E00-3204-9CF1-F810-5C9EAF48D658}"/>
              </a:ext>
            </a:extLst>
          </p:cNvPr>
          <p:cNvSpPr/>
          <p:nvPr/>
        </p:nvSpPr>
        <p:spPr>
          <a:xfrm>
            <a:off x="565078" y="2527443"/>
            <a:ext cx="11301573" cy="184861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Create an HTML page with JavaScript that reads an integer between 0 and 120 from an input field and validates the entry.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62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7289C-2434-86FC-780C-C3AF081CC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FD8906-EE8E-80E0-BAE4-856315BBBD50}"/>
              </a:ext>
            </a:extLst>
          </p:cNvPr>
          <p:cNvSpPr/>
          <p:nvPr/>
        </p:nvSpPr>
        <p:spPr>
          <a:xfrm>
            <a:off x="445213" y="159493"/>
            <a:ext cx="11301573" cy="7113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Solution</a:t>
            </a:r>
            <a:endParaRPr lang="fr-FR" sz="32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8EB14EE-95AF-5B62-2680-5D13FE3AE8A0}"/>
              </a:ext>
            </a:extLst>
          </p:cNvPr>
          <p:cNvSpPr/>
          <p:nvPr/>
        </p:nvSpPr>
        <p:spPr>
          <a:xfrm>
            <a:off x="664028" y="947057"/>
            <a:ext cx="11419115" cy="546462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&lt;!DOCTYPE html&gt;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&lt;html&gt;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&lt;body&gt;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&lt;h1&gt;Please enter a number between 0 and 120:&lt;/h1&gt;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&lt;input type="number" id="</a:t>
            </a:r>
            <a:r>
              <a:rPr lang="en-US" sz="2800" b="1" dirty="0" err="1">
                <a:solidFill>
                  <a:schemeClr val="tx1"/>
                </a:solidFill>
              </a:rPr>
              <a:t>userInput</a:t>
            </a:r>
            <a:r>
              <a:rPr lang="en-US" sz="2800" b="1" dirty="0">
                <a:solidFill>
                  <a:schemeClr val="tx1"/>
                </a:solidFill>
              </a:rPr>
              <a:t>" placeholder="Enter a number :"&gt; 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&lt;button onclick="</a:t>
            </a:r>
            <a:r>
              <a:rPr lang="en-US" sz="2800" b="1" dirty="0" err="1">
                <a:solidFill>
                  <a:schemeClr val="tx1"/>
                </a:solidFill>
              </a:rPr>
              <a:t>validateInput</a:t>
            </a:r>
            <a:r>
              <a:rPr lang="en-US" sz="2800" b="1" dirty="0">
                <a:solidFill>
                  <a:schemeClr val="tx1"/>
                </a:solidFill>
              </a:rPr>
              <a:t>()"&gt;Check Value&lt;/button&gt;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35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DC3BD-1A09-3670-0ED2-265CDD9D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B04CD6-1633-115C-5A0D-EF7B40B72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dirty="0"/>
              <a:t>Template Literals</a:t>
            </a:r>
            <a:endParaRPr lang="fr-FR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20BAF6-AF2D-7251-FDF4-AAFC7702F76B}"/>
              </a:ext>
            </a:extLst>
          </p:cNvPr>
          <p:cNvSpPr/>
          <p:nvPr/>
        </p:nvSpPr>
        <p:spPr>
          <a:xfrm>
            <a:off x="1458927" y="1450654"/>
            <a:ext cx="2321963" cy="66582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Example: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622EBF7-3D1F-2678-9694-BEAE33D2FA77}"/>
              </a:ext>
            </a:extLst>
          </p:cNvPr>
          <p:cNvSpPr/>
          <p:nvPr/>
        </p:nvSpPr>
        <p:spPr>
          <a:xfrm>
            <a:off x="1047961" y="2499889"/>
            <a:ext cx="8917972" cy="26298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let a = 2;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let b = 3;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let result = `The sum is ${a + b}`;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console.log(result);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21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5DF71-E823-F6F7-D9CE-3FA0B4B6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4BFFD72-302B-D7FD-5ECC-773D0EAE655C}"/>
              </a:ext>
            </a:extLst>
          </p:cNvPr>
          <p:cNvSpPr/>
          <p:nvPr/>
        </p:nvSpPr>
        <p:spPr>
          <a:xfrm>
            <a:off x="445213" y="159493"/>
            <a:ext cx="11301573" cy="7113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Solution</a:t>
            </a:r>
            <a:endParaRPr lang="fr-FR" sz="32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977F2DD-AB1C-1748-D92D-2E3A248499A5}"/>
              </a:ext>
            </a:extLst>
          </p:cNvPr>
          <p:cNvSpPr/>
          <p:nvPr/>
        </p:nvSpPr>
        <p:spPr>
          <a:xfrm>
            <a:off x="272144" y="947057"/>
            <a:ext cx="11474642" cy="583474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&lt;script&gt;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        function </a:t>
            </a:r>
            <a:r>
              <a:rPr lang="en-US" sz="2400" b="1" dirty="0" err="1">
                <a:solidFill>
                  <a:schemeClr val="tx1"/>
                </a:solidFill>
              </a:rPr>
              <a:t>validateInput</a:t>
            </a:r>
            <a:r>
              <a:rPr lang="en-US" sz="2400" b="1" dirty="0">
                <a:solidFill>
                  <a:schemeClr val="tx1"/>
                </a:solidFill>
              </a:rPr>
              <a:t>() {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            let </a:t>
            </a:r>
            <a:r>
              <a:rPr lang="en-US" sz="2400" b="1" dirty="0" err="1">
                <a:solidFill>
                  <a:schemeClr val="tx1"/>
                </a:solidFill>
              </a:rPr>
              <a:t>inputField</a:t>
            </a:r>
            <a:r>
              <a:rPr lang="en-US" sz="2400" b="1" dirty="0">
                <a:solidFill>
                  <a:schemeClr val="tx1"/>
                </a:solidFill>
              </a:rPr>
              <a:t> = </a:t>
            </a:r>
            <a:r>
              <a:rPr lang="en-US" sz="2400" b="1" dirty="0" err="1">
                <a:solidFill>
                  <a:schemeClr val="tx1"/>
                </a:solidFill>
              </a:rPr>
              <a:t>document.getElementById</a:t>
            </a:r>
            <a:r>
              <a:rPr lang="en-US" sz="2400" b="1" dirty="0">
                <a:solidFill>
                  <a:schemeClr val="tx1"/>
                </a:solidFill>
              </a:rPr>
              <a:t>('</a:t>
            </a:r>
            <a:r>
              <a:rPr lang="en-US" sz="2400" b="1" dirty="0" err="1">
                <a:solidFill>
                  <a:schemeClr val="tx1"/>
                </a:solidFill>
              </a:rPr>
              <a:t>userInput</a:t>
            </a:r>
            <a:r>
              <a:rPr lang="en-US" sz="2400" b="1" dirty="0">
                <a:solidFill>
                  <a:schemeClr val="tx1"/>
                </a:solidFill>
              </a:rPr>
              <a:t>');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            let value = </a:t>
            </a:r>
            <a:r>
              <a:rPr lang="en-US" sz="2400" b="1" dirty="0" err="1">
                <a:solidFill>
                  <a:schemeClr val="tx1"/>
                </a:solidFill>
              </a:rPr>
              <a:t>inputField.value</a:t>
            </a:r>
            <a:r>
              <a:rPr lang="en-US" sz="2400" b="1" dirty="0">
                <a:solidFill>
                  <a:schemeClr val="tx1"/>
                </a:solidFill>
              </a:rPr>
              <a:t>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            let number = Number(value);</a:t>
            </a:r>
          </a:p>
          <a:p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if (value === "" || </a:t>
            </a:r>
            <a:r>
              <a:rPr lang="en-US" sz="2400" b="1" dirty="0" err="1">
                <a:solidFill>
                  <a:srgbClr val="FF0000"/>
                </a:solidFill>
              </a:rPr>
              <a:t>isNaN</a:t>
            </a:r>
            <a:r>
              <a:rPr lang="en-US" sz="2400" b="1" dirty="0">
                <a:solidFill>
                  <a:srgbClr val="FF0000"/>
                </a:solidFill>
              </a:rPr>
              <a:t>(number))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{alert("Please enter a valid integer.");} 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else if (number &gt;= 0 &amp;&amp; number &lt;= 120) 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{alert("Success: " + number + " is valid.");}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else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{alert("Error: The number must be between 0 and 120.");}}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    &lt;/script&gt;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&lt;/body&gt;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&lt;/html&gt;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623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D49CA-0A85-4C9D-5BF0-2A3804E70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E0B28F-BBB4-8F95-E388-A927950BDF15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Conditions in JS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90162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9ED9F-0364-423D-B870-14A50F803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A8D742-41BE-22FC-84EC-3E8A1B1D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If/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else</a:t>
            </a:r>
            <a:r>
              <a:rPr lang="fr-FR" b="1" u="sng" dirty="0">
                <a:latin typeface="+mn-lt"/>
                <a:ea typeface="+mn-ea"/>
                <a:cs typeface="+mn-cs"/>
              </a:rPr>
              <a:t>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statment</a:t>
            </a:r>
            <a:r>
              <a:rPr lang="fr-FR" b="1" u="sng" dirty="0"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7917A6-556B-F893-6B50-58731065E194}"/>
              </a:ext>
            </a:extLst>
          </p:cNvPr>
          <p:cNvSpPr/>
          <p:nvPr/>
        </p:nvSpPr>
        <p:spPr>
          <a:xfrm>
            <a:off x="1458927" y="1450654"/>
            <a:ext cx="8917972" cy="52275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let temp = 25; 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if (temp &lt;= 0) {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  console.log("It's freezing! ");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} </a:t>
            </a:r>
            <a:r>
              <a:rPr lang="en-US" sz="2800" b="1" dirty="0">
                <a:solidFill>
                  <a:schemeClr val="tx1"/>
                </a:solidFill>
              </a:rPr>
              <a:t>else if (temp &gt; 0 &amp;&amp; temp &lt; 20)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console.log("It's a bit chilly. ");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 </a:t>
            </a:r>
            <a:r>
              <a:rPr lang="en-US" sz="2800" b="1" dirty="0">
                <a:solidFill>
                  <a:srgbClr val="0070C0"/>
                </a:solidFill>
              </a:rPr>
              <a:t>else if (temp &gt;= 20 &amp;&amp; temp &lt; 30) {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  console.log("Perfect weather! ");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}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else {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console.log("It's a heatwave! ");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37359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6AA4-37C7-FA7C-5737-E2798026A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FD2DF4-211A-764E-E29C-4FA8EE6E2558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Loops in JS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365268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72F95-DEBE-1DDD-978B-70F6BA9A7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58B21A9-AC15-F188-8493-0E708B314695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Type of loops ?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57535364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1745</TotalTime>
  <Words>1285</Words>
  <Application>Microsoft Office PowerPoint</Application>
  <PresentationFormat>Grand écran</PresentationFormat>
  <Paragraphs>268</Paragraphs>
  <Slides>50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4" baseType="lpstr">
      <vt:lpstr>Arial</vt:lpstr>
      <vt:lpstr>Century Gothic</vt:lpstr>
      <vt:lpstr>Google Sans Text</vt:lpstr>
      <vt:lpstr>Galerie</vt:lpstr>
      <vt:lpstr>Web application Development</vt:lpstr>
      <vt:lpstr>Présentation PowerPoint</vt:lpstr>
      <vt:lpstr>Présentation PowerPoint</vt:lpstr>
      <vt:lpstr>Template Literals</vt:lpstr>
      <vt:lpstr>Template Literals</vt:lpstr>
      <vt:lpstr>Présentation PowerPoint</vt:lpstr>
      <vt:lpstr>If/else statment in JS</vt:lpstr>
      <vt:lpstr>Présentation PowerPoint</vt:lpstr>
      <vt:lpstr>Présentation PowerPoint</vt:lpstr>
      <vt:lpstr>1 ) For loop in JS</vt:lpstr>
      <vt:lpstr>1 ) For loop in JS</vt:lpstr>
      <vt:lpstr>2 ) While loop in JS</vt:lpstr>
      <vt:lpstr>2 ) While loop in JS</vt:lpstr>
      <vt:lpstr>3 ) Do While loop in JS</vt:lpstr>
      <vt:lpstr>3 ) Do While loop in JS</vt:lpstr>
      <vt:lpstr>4 ) for...of in JS</vt:lpstr>
      <vt:lpstr>4 ) for...of in JS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Functions</vt:lpstr>
      <vt:lpstr>Functions</vt:lpstr>
      <vt:lpstr>Présentation PowerPoint</vt:lpstr>
      <vt:lpstr>Arrays : </vt:lpstr>
      <vt:lpstr>Arrays : </vt:lpstr>
      <vt:lpstr>Arrays : </vt:lpstr>
      <vt:lpstr>Arrays : </vt:lpstr>
      <vt:lpstr>Arrays : </vt:lpstr>
      <vt:lpstr>Arrays : </vt:lpstr>
      <vt:lpstr>Arrays 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Mrone</cp:lastModifiedBy>
  <cp:revision>370</cp:revision>
  <dcterms:created xsi:type="dcterms:W3CDTF">2026-01-24T12:37:45Z</dcterms:created>
  <dcterms:modified xsi:type="dcterms:W3CDTF">2026-04-05T12:34:43Z</dcterms:modified>
</cp:coreProperties>
</file>