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71" r:id="rId3"/>
    <p:sldId id="418" r:id="rId4"/>
    <p:sldId id="475" r:id="rId5"/>
    <p:sldId id="461" r:id="rId6"/>
    <p:sldId id="505" r:id="rId7"/>
    <p:sldId id="506" r:id="rId8"/>
    <p:sldId id="462" r:id="rId9"/>
    <p:sldId id="463" r:id="rId10"/>
    <p:sldId id="507" r:id="rId11"/>
    <p:sldId id="393" r:id="rId12"/>
    <p:sldId id="476" r:id="rId13"/>
    <p:sldId id="501" r:id="rId14"/>
    <p:sldId id="478" r:id="rId15"/>
    <p:sldId id="502" r:id="rId16"/>
    <p:sldId id="477" r:id="rId17"/>
    <p:sldId id="503" r:id="rId18"/>
    <p:sldId id="504" r:id="rId19"/>
    <p:sldId id="458" r:id="rId20"/>
    <p:sldId id="481" r:id="rId21"/>
    <p:sldId id="409" r:id="rId22"/>
    <p:sldId id="454" r:id="rId23"/>
    <p:sldId id="480" r:id="rId24"/>
    <p:sldId id="457" r:id="rId25"/>
    <p:sldId id="440" r:id="rId26"/>
    <p:sldId id="441" r:id="rId27"/>
    <p:sldId id="482" r:id="rId28"/>
    <p:sldId id="489" r:id="rId29"/>
    <p:sldId id="488" r:id="rId30"/>
    <p:sldId id="483" r:id="rId31"/>
    <p:sldId id="464" r:id="rId32"/>
    <p:sldId id="484" r:id="rId33"/>
    <p:sldId id="490" r:id="rId34"/>
    <p:sldId id="491" r:id="rId35"/>
    <p:sldId id="470" r:id="rId36"/>
    <p:sldId id="485" r:id="rId37"/>
    <p:sldId id="492" r:id="rId38"/>
    <p:sldId id="493" r:id="rId39"/>
    <p:sldId id="486" r:id="rId40"/>
    <p:sldId id="494" r:id="rId41"/>
    <p:sldId id="495" r:id="rId42"/>
    <p:sldId id="487" r:id="rId43"/>
    <p:sldId id="497" r:id="rId44"/>
    <p:sldId id="459" r:id="rId45"/>
    <p:sldId id="508" r:id="rId46"/>
    <p:sldId id="471" r:id="rId47"/>
    <p:sldId id="472" r:id="rId48"/>
    <p:sldId id="498" r:id="rId49"/>
    <p:sldId id="499" r:id="rId50"/>
    <p:sldId id="500" r:id="rId51"/>
    <p:sldId id="473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08/03/2026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051424" y="3246902"/>
            <a:ext cx="79111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2:</a:t>
            </a:r>
          </a:p>
          <a:p>
            <a:r>
              <a:rPr lang="fr-FR" sz="4000" b="1" dirty="0">
                <a:solidFill>
                  <a:schemeClr val="accent1"/>
                </a:solidFill>
              </a:rPr>
              <a:t>Web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Languages</a:t>
            </a:r>
            <a:endParaRPr lang="fr-FR" sz="4000" dirty="0">
              <a:solidFill>
                <a:schemeClr val="accent1"/>
              </a:solidFill>
            </a:endParaRPr>
          </a:p>
          <a:p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C6FA-602A-6749-2AD9-4E279E0E0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4B91E2-9632-7B62-B306-03524F974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73" y="843207"/>
            <a:ext cx="11239927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Role of JavaScript in web development</a:t>
            </a:r>
            <a:endParaRPr lang="fr-FR" sz="4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F85E22C-0738-C9C0-3B83-4F28297B1B17}"/>
              </a:ext>
            </a:extLst>
          </p:cNvPr>
          <p:cNvSpPr txBox="1"/>
          <p:nvPr/>
        </p:nvSpPr>
        <p:spPr>
          <a:xfrm>
            <a:off x="1099336" y="1571946"/>
            <a:ext cx="99042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Form validation: check user input before sending data to the server.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Communication with servers: load or send data without reloading the page (API(</a:t>
            </a:r>
            <a:r>
              <a:rPr lang="fr-FR" sz="2400" b="1" dirty="0"/>
              <a:t>Application </a:t>
            </a:r>
            <a:r>
              <a:rPr lang="fr-FR" sz="2400" b="1" dirty="0" err="1"/>
              <a:t>Programming</a:t>
            </a:r>
            <a:r>
              <a:rPr lang="fr-FR" sz="2400" b="1" dirty="0"/>
              <a:t> Interfaces</a:t>
            </a:r>
            <a:r>
              <a:rPr lang="en-US" sz="2400" b="1" dirty="0"/>
              <a:t>)).</a:t>
            </a:r>
          </a:p>
        </p:txBody>
      </p:sp>
    </p:spTree>
    <p:extLst>
      <p:ext uri="{BB962C8B-B14F-4D97-AF65-F5344CB8AC3E}">
        <p14:creationId xmlns:p14="http://schemas.microsoft.com/office/powerpoint/2010/main" val="1293411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EE6D4-ABFA-ECCC-433A-E2A607F3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0150C3A-F5D4-79EC-8396-B1D251833CF4}"/>
              </a:ext>
            </a:extLst>
          </p:cNvPr>
          <p:cNvSpPr txBox="1"/>
          <p:nvPr/>
        </p:nvSpPr>
        <p:spPr>
          <a:xfrm>
            <a:off x="1613039" y="1479478"/>
            <a:ext cx="9904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How to add JS to an HTML file?</a:t>
            </a:r>
            <a:endParaRPr lang="fr-FR" sz="24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5BBE1E7-6ECF-8A43-45FC-4CE971E503B0}"/>
              </a:ext>
            </a:extLst>
          </p:cNvPr>
          <p:cNvSpPr/>
          <p:nvPr/>
        </p:nvSpPr>
        <p:spPr>
          <a:xfrm>
            <a:off x="3996643" y="2146260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Inline</a:t>
            </a:r>
            <a:r>
              <a:rPr lang="fr-FR" sz="3200" b="1" dirty="0"/>
              <a:t> JS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9C77996-F9BB-B422-E6E2-11040F365436}"/>
              </a:ext>
            </a:extLst>
          </p:cNvPr>
          <p:cNvSpPr/>
          <p:nvPr/>
        </p:nvSpPr>
        <p:spPr>
          <a:xfrm>
            <a:off x="3996643" y="3141141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Internal</a:t>
            </a:r>
            <a:r>
              <a:rPr lang="fr-FR" sz="3200" b="1" dirty="0"/>
              <a:t>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33D0CB-5DB8-764B-25E4-6E73B6BC22BA}"/>
              </a:ext>
            </a:extLst>
          </p:cNvPr>
          <p:cNvSpPr/>
          <p:nvPr/>
        </p:nvSpPr>
        <p:spPr>
          <a:xfrm>
            <a:off x="3996643" y="4136022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External</a:t>
            </a:r>
            <a:r>
              <a:rPr lang="fr-FR" sz="3200" b="1" dirty="0"/>
              <a:t> JS</a:t>
            </a:r>
          </a:p>
        </p:txBody>
      </p:sp>
    </p:spTree>
    <p:extLst>
      <p:ext uri="{BB962C8B-B14F-4D97-AF65-F5344CB8AC3E}">
        <p14:creationId xmlns:p14="http://schemas.microsoft.com/office/powerpoint/2010/main" val="358644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A8CDC-06F5-2E3F-61C3-3A6CD4D7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AA5CDAF-1905-0E01-1F9E-68C44AAB8D0A}"/>
              </a:ext>
            </a:extLst>
          </p:cNvPr>
          <p:cNvSpPr/>
          <p:nvPr/>
        </p:nvSpPr>
        <p:spPr>
          <a:xfrm>
            <a:off x="1253443" y="1108570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Inline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C6B98A-E451-9E6F-E8B0-556DF853BC59}"/>
              </a:ext>
            </a:extLst>
          </p:cNvPr>
          <p:cNvSpPr txBox="1"/>
          <p:nvPr/>
        </p:nvSpPr>
        <p:spPr>
          <a:xfrm>
            <a:off x="1479478" y="2358387"/>
            <a:ext cx="9226193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b="1" dirty="0" err="1"/>
              <a:t>inline</a:t>
            </a:r>
            <a:r>
              <a:rPr lang="fr-FR" sz="2800" b="1" dirty="0"/>
              <a:t> JavaScript </a:t>
            </a:r>
            <a:r>
              <a:rPr lang="fr-FR" sz="2800" b="1" dirty="0" err="1"/>
              <a:t>refers</a:t>
            </a:r>
            <a:r>
              <a:rPr lang="fr-FR" sz="2800" b="1" dirty="0"/>
              <a:t> to </a:t>
            </a:r>
            <a:r>
              <a:rPr lang="fr-FR" sz="2800" b="1" dirty="0" err="1"/>
              <a:t>writing</a:t>
            </a:r>
            <a:r>
              <a:rPr lang="fr-FR" sz="2800" b="1" dirty="0"/>
              <a:t> JavaScript code </a:t>
            </a:r>
            <a:r>
              <a:rPr lang="fr-FR" sz="2800" b="1" dirty="0" err="1"/>
              <a:t>directly</a:t>
            </a:r>
            <a:r>
              <a:rPr lang="fr-FR" sz="2800" b="1" dirty="0"/>
              <a:t> </a:t>
            </a:r>
            <a:r>
              <a:rPr lang="fr-FR" sz="2800" b="1" dirty="0" err="1"/>
              <a:t>inside</a:t>
            </a:r>
            <a:r>
              <a:rPr lang="fr-FR" sz="2800" b="1" dirty="0"/>
              <a:t> HTML </a:t>
            </a:r>
            <a:r>
              <a:rPr lang="fr-FR" sz="2800" b="1" dirty="0" err="1"/>
              <a:t>elements</a:t>
            </a:r>
            <a:r>
              <a:rPr lang="fr-FR" sz="2800" b="1" dirty="0"/>
              <a:t> </a:t>
            </a:r>
            <a:r>
              <a:rPr lang="fr-FR" sz="2800" b="1" dirty="0" err="1"/>
              <a:t>using</a:t>
            </a:r>
            <a:r>
              <a:rPr lang="fr-FR" sz="2800" b="1" dirty="0"/>
              <a:t> </a:t>
            </a:r>
            <a:r>
              <a:rPr lang="fr-FR" sz="2800" b="1" dirty="0" err="1">
                <a:solidFill>
                  <a:srgbClr val="FF0000"/>
                </a:solidFill>
              </a:rPr>
              <a:t>event</a:t>
            </a:r>
            <a:r>
              <a:rPr lang="fr-FR" sz="2800" b="1" dirty="0"/>
              <a:t> </a:t>
            </a:r>
            <a:r>
              <a:rPr lang="fr-FR" sz="2800" b="1" dirty="0" err="1"/>
              <a:t>attributes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113954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0A1C8-6CD3-3CB6-3A61-AC98334EE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5A262A7-BC73-0093-E183-A6FCE5034E18}"/>
              </a:ext>
            </a:extLst>
          </p:cNvPr>
          <p:cNvSpPr/>
          <p:nvPr/>
        </p:nvSpPr>
        <p:spPr>
          <a:xfrm>
            <a:off x="1253443" y="1108570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Inline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2A6B12-A4E2-6D95-520B-DD3D7EDA1B4D}"/>
              </a:ext>
            </a:extLst>
          </p:cNvPr>
          <p:cNvSpPr txBox="1"/>
          <p:nvPr/>
        </p:nvSpPr>
        <p:spPr>
          <a:xfrm>
            <a:off x="1479479" y="2163181"/>
            <a:ext cx="827069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/>
              <a:t>Example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2367E3-9728-C346-D557-4A6C4B916044}"/>
              </a:ext>
            </a:extLst>
          </p:cNvPr>
          <p:cNvSpPr txBox="1"/>
          <p:nvPr/>
        </p:nvSpPr>
        <p:spPr>
          <a:xfrm>
            <a:off x="1479479" y="2801994"/>
            <a:ext cx="827069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&lt;!DOCTYPE html&gt;</a:t>
            </a:r>
            <a:br>
              <a:rPr lang="en-US" sz="2000" dirty="0">
                <a:latin typeface="Arial Black" panose="020B0A04020102020204" pitchFamily="34" charset="0"/>
              </a:rPr>
            </a:br>
            <a:r>
              <a:rPr lang="en-US" sz="2000" dirty="0">
                <a:latin typeface="Arial Black" panose="020B0A04020102020204" pitchFamily="34" charset="0"/>
              </a:rPr>
              <a:t>&lt;html&gt;</a:t>
            </a:r>
            <a:br>
              <a:rPr lang="en-US" sz="2000" dirty="0">
                <a:latin typeface="Arial Black" panose="020B0A04020102020204" pitchFamily="34" charset="0"/>
              </a:rPr>
            </a:br>
            <a:r>
              <a:rPr lang="en-US" sz="2000" dirty="0">
                <a:latin typeface="Arial Black" panose="020B0A04020102020204" pitchFamily="34" charset="0"/>
              </a:rPr>
              <a:t>&lt;body&gt;</a:t>
            </a:r>
            <a:br>
              <a:rPr lang="en-US" sz="2000" dirty="0">
                <a:latin typeface="Arial Black" panose="020B0A04020102020204" pitchFamily="34" charset="0"/>
              </a:rPr>
            </a:br>
            <a:br>
              <a:rPr lang="en-US" sz="2000" dirty="0">
                <a:latin typeface="Arial Black" panose="020B0A04020102020204" pitchFamily="34" charset="0"/>
              </a:rPr>
            </a:br>
            <a:r>
              <a:rPr lang="en-US" sz="2000" dirty="0">
                <a:latin typeface="Arial Black" panose="020B0A04020102020204" pitchFamily="34" charset="0"/>
              </a:rPr>
              <a:t>&lt;button </a:t>
            </a:r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onclick="let name = prompt('Enter your name:'); alert('Hello ' + name)"</a:t>
            </a:r>
            <a:r>
              <a:rPr lang="en-US" sz="2000" dirty="0">
                <a:latin typeface="Arial Black" panose="020B0A04020102020204" pitchFamily="34" charset="0"/>
              </a:rPr>
              <a:t>&gt;click me &lt;/button&gt;</a:t>
            </a:r>
            <a:br>
              <a:rPr lang="en-US" sz="2000" dirty="0">
                <a:latin typeface="Arial Black" panose="020B0A04020102020204" pitchFamily="34" charset="0"/>
              </a:rPr>
            </a:br>
            <a:br>
              <a:rPr lang="en-US" sz="2000" dirty="0">
                <a:latin typeface="Arial Black" panose="020B0A04020102020204" pitchFamily="34" charset="0"/>
              </a:rPr>
            </a:br>
            <a:r>
              <a:rPr lang="en-US" sz="2000" dirty="0">
                <a:latin typeface="Arial Black" panose="020B0A04020102020204" pitchFamily="34" charset="0"/>
              </a:rPr>
              <a:t>&lt;/body&gt;</a:t>
            </a:r>
            <a:br>
              <a:rPr lang="en-US" sz="2000" dirty="0">
                <a:latin typeface="Arial Black" panose="020B0A04020102020204" pitchFamily="34" charset="0"/>
              </a:rPr>
            </a:br>
            <a:r>
              <a:rPr lang="en-US" sz="2000" dirty="0">
                <a:latin typeface="Arial Black" panose="020B0A04020102020204" pitchFamily="34" charset="0"/>
              </a:rPr>
              <a:t>&lt;/html&gt;</a:t>
            </a:r>
            <a:endParaRPr lang="fr-FR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51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0B16F-C0CF-840B-63E8-4CF73A9F8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45A46A-2A74-17CC-6A79-AFD67E4F893B}"/>
              </a:ext>
            </a:extLst>
          </p:cNvPr>
          <p:cNvSpPr/>
          <p:nvPr/>
        </p:nvSpPr>
        <p:spPr>
          <a:xfrm>
            <a:off x="1222620" y="1147954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Internal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78F2F1-43BA-1B48-222E-59C55ECCDAEF}"/>
              </a:ext>
            </a:extLst>
          </p:cNvPr>
          <p:cNvSpPr txBox="1"/>
          <p:nvPr/>
        </p:nvSpPr>
        <p:spPr>
          <a:xfrm>
            <a:off x="1222620" y="2702774"/>
            <a:ext cx="966798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dirty="0" err="1">
                <a:latin typeface="Arial Black" panose="020B0A04020102020204" pitchFamily="34" charset="0"/>
              </a:rPr>
              <a:t>internal</a:t>
            </a:r>
            <a:r>
              <a:rPr lang="fr-FR" sz="2400" dirty="0">
                <a:latin typeface="Arial Black" panose="020B0A04020102020204" pitchFamily="34" charset="0"/>
              </a:rPr>
              <a:t> JavaScript </a:t>
            </a:r>
            <a:r>
              <a:rPr lang="fr-FR" sz="2400" dirty="0" err="1">
                <a:latin typeface="Arial Black" panose="020B0A04020102020204" pitchFamily="34" charset="0"/>
              </a:rPr>
              <a:t>refers</a:t>
            </a:r>
            <a:r>
              <a:rPr lang="fr-FR" sz="2400" dirty="0">
                <a:latin typeface="Arial Black" panose="020B0A04020102020204" pitchFamily="34" charset="0"/>
              </a:rPr>
              <a:t> to </a:t>
            </a:r>
            <a:r>
              <a:rPr lang="fr-FR" sz="2400" dirty="0" err="1">
                <a:latin typeface="Arial Black" panose="020B0A04020102020204" pitchFamily="34" charset="0"/>
              </a:rPr>
              <a:t>writing</a:t>
            </a:r>
            <a:r>
              <a:rPr lang="fr-FR" sz="2400" dirty="0">
                <a:latin typeface="Arial Black" panose="020B0A04020102020204" pitchFamily="34" charset="0"/>
              </a:rPr>
              <a:t> JavaScript code </a:t>
            </a:r>
            <a:r>
              <a:rPr lang="fr-FR" sz="2400" dirty="0" err="1">
                <a:latin typeface="Arial Black" panose="020B0A04020102020204" pitchFamily="34" charset="0"/>
              </a:rPr>
              <a:t>inside</a:t>
            </a:r>
            <a:r>
              <a:rPr lang="fr-FR" sz="2400" dirty="0">
                <a:latin typeface="Arial Black" panose="020B0A04020102020204" pitchFamily="34" charset="0"/>
              </a:rPr>
              <a:t> a &lt;script&gt; tag in the HTML file, </a:t>
            </a:r>
            <a:r>
              <a:rPr lang="fr-FR" sz="2400" dirty="0" err="1">
                <a:latin typeface="Arial Black" panose="020B0A04020102020204" pitchFamily="34" charset="0"/>
              </a:rPr>
              <a:t>usually</a:t>
            </a:r>
            <a:r>
              <a:rPr lang="fr-FR" sz="2400" dirty="0">
                <a:latin typeface="Arial Black" panose="020B0A04020102020204" pitchFamily="34" charset="0"/>
              </a:rPr>
              <a:t> </a:t>
            </a:r>
            <a:r>
              <a:rPr lang="fr-FR" sz="2400" dirty="0" err="1">
                <a:latin typeface="Arial Black" panose="020B0A04020102020204" pitchFamily="34" charset="0"/>
              </a:rPr>
              <a:t>within</a:t>
            </a:r>
            <a:r>
              <a:rPr lang="fr-FR" sz="2400" dirty="0">
                <a:latin typeface="Arial Black" panose="020B0A04020102020204" pitchFamily="34" charset="0"/>
              </a:rPr>
              <a:t> the &lt;</a:t>
            </a:r>
            <a:r>
              <a:rPr lang="fr-FR" sz="2400" dirty="0" err="1">
                <a:latin typeface="Arial Black" panose="020B0A04020102020204" pitchFamily="34" charset="0"/>
              </a:rPr>
              <a:t>head</a:t>
            </a:r>
            <a:r>
              <a:rPr lang="fr-FR" sz="2400" dirty="0">
                <a:latin typeface="Arial Black" panose="020B0A04020102020204" pitchFamily="34" charset="0"/>
              </a:rPr>
              <a:t>&gt; or &lt;body&gt;</a:t>
            </a:r>
          </a:p>
        </p:txBody>
      </p:sp>
    </p:spTree>
    <p:extLst>
      <p:ext uri="{BB962C8B-B14F-4D97-AF65-F5344CB8AC3E}">
        <p14:creationId xmlns:p14="http://schemas.microsoft.com/office/powerpoint/2010/main" val="320113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951D8-FE77-7403-7EF9-A96BCAB27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57FB1E2-5D24-928F-5A5F-A703A384740D}"/>
              </a:ext>
            </a:extLst>
          </p:cNvPr>
          <p:cNvSpPr/>
          <p:nvPr/>
        </p:nvSpPr>
        <p:spPr>
          <a:xfrm>
            <a:off x="1232894" y="153073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Internal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305390-B3AB-5A67-5F4D-B407FEFDDCEC}"/>
              </a:ext>
            </a:extLst>
          </p:cNvPr>
          <p:cNvSpPr txBox="1"/>
          <p:nvPr/>
        </p:nvSpPr>
        <p:spPr>
          <a:xfrm>
            <a:off x="4982966" y="472244"/>
            <a:ext cx="377061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/>
              <a:t>Example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BED5F2-5FED-D613-4A44-0A1F02EF05F2}"/>
              </a:ext>
            </a:extLst>
          </p:cNvPr>
          <p:cNvSpPr txBox="1"/>
          <p:nvPr/>
        </p:nvSpPr>
        <p:spPr>
          <a:xfrm>
            <a:off x="1232894" y="1072616"/>
            <a:ext cx="9852922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&lt;!DOCTYPE html&gt;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&lt;html&gt;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&lt;head&gt;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  &lt;title&gt;Internal JS Example&lt;/title&gt;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  </a:t>
            </a:r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&lt;script&gt;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   function hi() {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     let name = prompt("Enter your name:");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     alert("Hello " + name + "!");  }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 &lt;/script&gt;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&lt;/head&gt;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&lt;body&gt;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&lt;button </a:t>
            </a:r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onclick="hi()"</a:t>
            </a:r>
            <a:r>
              <a:rPr lang="en-US" sz="2000" dirty="0">
                <a:latin typeface="Arial Black" panose="020B0A04020102020204" pitchFamily="34" charset="0"/>
              </a:rPr>
              <a:t>&gt;Click Me&lt;/button&gt;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&lt;/body&gt;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&lt;/html&gt;</a:t>
            </a:r>
            <a:endParaRPr lang="fr-FR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587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F59D3-F241-216A-FAC5-46B6CDA9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E7042DE-A618-9C1C-2251-90A53ECF6552}"/>
              </a:ext>
            </a:extLst>
          </p:cNvPr>
          <p:cNvSpPr/>
          <p:nvPr/>
        </p:nvSpPr>
        <p:spPr>
          <a:xfrm>
            <a:off x="1253443" y="1108570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External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E04DDD-3A39-B9E7-7075-85C6A8FC6D0E}"/>
              </a:ext>
            </a:extLst>
          </p:cNvPr>
          <p:cNvSpPr txBox="1"/>
          <p:nvPr/>
        </p:nvSpPr>
        <p:spPr>
          <a:xfrm>
            <a:off x="1253443" y="2228671"/>
            <a:ext cx="887687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err="1"/>
              <a:t>external</a:t>
            </a:r>
            <a:r>
              <a:rPr lang="fr-FR" sz="2400" b="1" dirty="0"/>
              <a:t> JavaScript </a:t>
            </a:r>
            <a:r>
              <a:rPr lang="fr-FR" sz="2400" b="1" dirty="0" err="1"/>
              <a:t>refers</a:t>
            </a:r>
            <a:r>
              <a:rPr lang="fr-FR" sz="2400" b="1" dirty="0"/>
              <a:t> to </a:t>
            </a:r>
            <a:r>
              <a:rPr lang="fr-FR" sz="2400" b="1" dirty="0" err="1"/>
              <a:t>writing</a:t>
            </a:r>
            <a:r>
              <a:rPr lang="fr-FR" sz="2400" b="1" dirty="0"/>
              <a:t> JavaScript code in a </a:t>
            </a:r>
            <a:r>
              <a:rPr lang="fr-FR" sz="2400" b="1" dirty="0" err="1"/>
              <a:t>separate</a:t>
            </a:r>
            <a:r>
              <a:rPr lang="fr-FR" sz="2400" b="1" dirty="0"/>
              <a:t> .</a:t>
            </a:r>
            <a:r>
              <a:rPr lang="fr-FR" sz="2400" b="1" dirty="0" err="1"/>
              <a:t>js</a:t>
            </a:r>
            <a:r>
              <a:rPr lang="fr-FR" sz="2400" b="1" dirty="0"/>
              <a:t> file and </a:t>
            </a:r>
            <a:r>
              <a:rPr lang="fr-FR" sz="2400" b="1" dirty="0" err="1"/>
              <a:t>then</a:t>
            </a:r>
            <a:r>
              <a:rPr lang="fr-FR" sz="2400" b="1" dirty="0"/>
              <a:t> </a:t>
            </a:r>
            <a:r>
              <a:rPr lang="fr-FR" sz="2400" b="1" dirty="0" err="1"/>
              <a:t>linking</a:t>
            </a:r>
            <a:r>
              <a:rPr lang="fr-FR" sz="2400" b="1" dirty="0"/>
              <a:t> </a:t>
            </a:r>
            <a:r>
              <a:rPr lang="fr-FR" sz="2400" b="1" dirty="0" err="1"/>
              <a:t>it</a:t>
            </a:r>
            <a:r>
              <a:rPr lang="fr-FR" sz="2400" b="1" dirty="0"/>
              <a:t> to the HTML file </a:t>
            </a:r>
            <a:r>
              <a:rPr lang="fr-FR" sz="2400" b="1" dirty="0" err="1"/>
              <a:t>using</a:t>
            </a:r>
            <a:r>
              <a:rPr lang="fr-FR" sz="2400" b="1" dirty="0"/>
              <a:t>: </a:t>
            </a:r>
          </a:p>
          <a:p>
            <a:endParaRPr lang="fr-FR" sz="2400" b="1" dirty="0"/>
          </a:p>
          <a:p>
            <a:r>
              <a:rPr lang="fr-FR" sz="2400" b="1" dirty="0"/>
              <a:t>&lt;script src="..."&gt;&lt;/script&gt; tag.</a:t>
            </a:r>
          </a:p>
        </p:txBody>
      </p:sp>
    </p:spTree>
    <p:extLst>
      <p:ext uri="{BB962C8B-B14F-4D97-AF65-F5344CB8AC3E}">
        <p14:creationId xmlns:p14="http://schemas.microsoft.com/office/powerpoint/2010/main" val="2487743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16B63-8D9C-62CA-0663-9086CE3FA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1222817-441D-B060-0006-77B1C81AB264}"/>
              </a:ext>
            </a:extLst>
          </p:cNvPr>
          <p:cNvSpPr/>
          <p:nvPr/>
        </p:nvSpPr>
        <p:spPr>
          <a:xfrm>
            <a:off x="1232894" y="1474335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External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D4550B-5A89-A5A4-09B0-01776F197D06}"/>
              </a:ext>
            </a:extLst>
          </p:cNvPr>
          <p:cNvSpPr txBox="1"/>
          <p:nvPr/>
        </p:nvSpPr>
        <p:spPr>
          <a:xfrm>
            <a:off x="3359649" y="2407054"/>
            <a:ext cx="377061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/>
              <a:t>Example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19C777-DBF5-8B2F-2D51-CA270592C715}"/>
              </a:ext>
            </a:extLst>
          </p:cNvPr>
          <p:cNvSpPr txBox="1"/>
          <p:nvPr/>
        </p:nvSpPr>
        <p:spPr>
          <a:xfrm>
            <a:off x="1169539" y="3020602"/>
            <a:ext cx="9852922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// script.js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function hi() {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   let name = prompt("Enter your name:");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    alert("Hello " + name + "!");</a:t>
            </a:r>
          </a:p>
          <a:p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}</a:t>
            </a:r>
            <a:endParaRPr lang="fr-FR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668F7D-263D-C578-EFA3-97C602CB1F87}"/>
              </a:ext>
            </a:extLst>
          </p:cNvPr>
          <p:cNvSpPr/>
          <p:nvPr/>
        </p:nvSpPr>
        <p:spPr>
          <a:xfrm>
            <a:off x="7859731" y="3368736"/>
            <a:ext cx="2998344" cy="9349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 Black" panose="020B0A04020102020204" pitchFamily="34" charset="0"/>
              </a:rPr>
              <a:t>script</a:t>
            </a:r>
            <a:r>
              <a:rPr lang="fr-FR" sz="4000" b="1" dirty="0"/>
              <a:t>.JS</a:t>
            </a:r>
          </a:p>
        </p:txBody>
      </p:sp>
    </p:spTree>
    <p:extLst>
      <p:ext uri="{BB962C8B-B14F-4D97-AF65-F5344CB8AC3E}">
        <p14:creationId xmlns:p14="http://schemas.microsoft.com/office/powerpoint/2010/main" val="2059999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6F93D-A84F-A04F-FA57-D9075A65F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1E3FA3D-8423-D677-D84B-7752DDE2F5EC}"/>
              </a:ext>
            </a:extLst>
          </p:cNvPr>
          <p:cNvSpPr/>
          <p:nvPr/>
        </p:nvSpPr>
        <p:spPr>
          <a:xfrm>
            <a:off x="1232894" y="851711"/>
            <a:ext cx="3616504" cy="780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External</a:t>
            </a:r>
            <a:r>
              <a:rPr lang="fr-FR" sz="3200" b="1" dirty="0"/>
              <a:t> JS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B659FDB-2931-2142-A72F-0F558D90C56B}"/>
              </a:ext>
            </a:extLst>
          </p:cNvPr>
          <p:cNvSpPr txBox="1"/>
          <p:nvPr/>
        </p:nvSpPr>
        <p:spPr>
          <a:xfrm>
            <a:off x="3359649" y="1784430"/>
            <a:ext cx="377061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/>
              <a:t>Example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2F2CEA-DC49-9D86-E384-71D3374284A1}"/>
              </a:ext>
            </a:extLst>
          </p:cNvPr>
          <p:cNvSpPr txBox="1"/>
          <p:nvPr/>
        </p:nvSpPr>
        <p:spPr>
          <a:xfrm>
            <a:off x="1169539" y="2397978"/>
            <a:ext cx="9852922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&lt;!DOCTYPE html&gt;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&lt;html&gt;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&lt;head&gt;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  &lt;title&gt;External JS Example&lt;/title&gt;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  </a:t>
            </a:r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&lt;script </a:t>
            </a:r>
            <a:r>
              <a:rPr lang="en-US" sz="2000" dirty="0" err="1">
                <a:solidFill>
                  <a:srgbClr val="00B050"/>
                </a:solidFill>
                <a:latin typeface="Arial Black" panose="020B0A04020102020204" pitchFamily="34" charset="0"/>
              </a:rPr>
              <a:t>src</a:t>
            </a:r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="script.js"&gt;&lt;/script&gt;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&lt;/head&gt;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&lt;body&gt;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&lt;button </a:t>
            </a:r>
            <a:r>
              <a:rPr lang="en-US" sz="2000" dirty="0">
                <a:solidFill>
                  <a:srgbClr val="00B050"/>
                </a:solidFill>
                <a:latin typeface="Arial Black" panose="020B0A04020102020204" pitchFamily="34" charset="0"/>
              </a:rPr>
              <a:t>onclick="hi()"</a:t>
            </a:r>
            <a:r>
              <a:rPr lang="en-US" sz="2000" dirty="0">
                <a:latin typeface="Arial Black" panose="020B0A04020102020204" pitchFamily="34" charset="0"/>
              </a:rPr>
              <a:t>&gt;Click Me&lt;/button&gt;</a:t>
            </a:r>
          </a:p>
          <a:p>
            <a:endParaRPr lang="en-US" sz="2000" dirty="0">
              <a:latin typeface="Arial Black" panose="020B0A04020102020204" pitchFamily="34" charset="0"/>
            </a:endParaRPr>
          </a:p>
          <a:p>
            <a:r>
              <a:rPr lang="en-US" sz="2000" dirty="0">
                <a:latin typeface="Arial Black" panose="020B0A04020102020204" pitchFamily="34" charset="0"/>
              </a:rPr>
              <a:t>&lt;/body&gt;</a:t>
            </a:r>
          </a:p>
          <a:p>
            <a:r>
              <a:rPr lang="en-US" sz="2000" dirty="0">
                <a:latin typeface="Arial Black" panose="020B0A04020102020204" pitchFamily="34" charset="0"/>
              </a:rPr>
              <a:t>&lt;/html&gt;</a:t>
            </a:r>
            <a:endParaRPr lang="fr-FR" sz="2000" dirty="0">
              <a:latin typeface="Arial Black" panose="020B0A04020102020204" pitchFamily="34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8F6818-92D5-9B68-5AFA-436584C090B0}"/>
              </a:ext>
            </a:extLst>
          </p:cNvPr>
          <p:cNvSpPr/>
          <p:nvPr/>
        </p:nvSpPr>
        <p:spPr>
          <a:xfrm>
            <a:off x="7859733" y="2784292"/>
            <a:ext cx="2998344" cy="9349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Main.HTML</a:t>
            </a:r>
          </a:p>
        </p:txBody>
      </p:sp>
    </p:spTree>
    <p:extLst>
      <p:ext uri="{BB962C8B-B14F-4D97-AF65-F5344CB8AC3E}">
        <p14:creationId xmlns:p14="http://schemas.microsoft.com/office/powerpoint/2010/main" val="2965575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4D0BF-8DDC-1634-4BF4-7DE2C92B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DC4909-8021-D1DB-6660-B2D8F996470D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How to run the code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71777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25F1-3BE4-44BD-70F8-9083AEEF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3A3B88E-630A-48F8-C07F-2DE8801C7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r="4228"/>
          <a:stretch/>
        </p:blipFill>
        <p:spPr>
          <a:xfrm>
            <a:off x="2126751" y="1302189"/>
            <a:ext cx="7048072" cy="4253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084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5DE3-27EB-B3F9-F95F-3E19A21C7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A221CB9-5FF2-B5B1-3430-56D066234B19}"/>
              </a:ext>
            </a:extLst>
          </p:cNvPr>
          <p:cNvSpPr/>
          <p:nvPr/>
        </p:nvSpPr>
        <p:spPr>
          <a:xfrm>
            <a:off x="1446945" y="1654136"/>
            <a:ext cx="9495033" cy="338019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To execute JavaScript within an HTML document, the JavaScript code must be placed inside the &lt;script&gt; tag in the HTML file.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Once the code is included, the HTML file can be opened in a web browser to run the JavaScript program.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F8E0155-B18E-5E13-681B-F500B5482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045" y="1014966"/>
            <a:ext cx="9603275" cy="1049235"/>
          </a:xfrm>
        </p:spPr>
        <p:txBody>
          <a:bodyPr/>
          <a:lstStyle/>
          <a:p>
            <a:pPr algn="ctr"/>
            <a:r>
              <a:rPr lang="en-US" b="1" dirty="0"/>
              <a:t>How to run the code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915731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A92AF-2E8A-4BA0-FB45-B74B8BA8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47E234-333D-2B24-BD50-8E0419615D9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First project in JS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74174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5F7E-76D6-761B-1279-C7112B966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512D576-CE88-4102-EDAF-E75364590D29}"/>
              </a:ext>
            </a:extLst>
          </p:cNvPr>
          <p:cNvSpPr/>
          <p:nvPr/>
        </p:nvSpPr>
        <p:spPr>
          <a:xfrm>
            <a:off x="1446945" y="1387011"/>
            <a:ext cx="9495033" cy="52295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&lt;!DOCTYPE html&gt;</a:t>
            </a:r>
          </a:p>
          <a:p>
            <a:r>
              <a:rPr lang="en-US" sz="2400" b="1" dirty="0"/>
              <a:t>&lt;html&gt;</a:t>
            </a:r>
          </a:p>
          <a:p>
            <a:r>
              <a:rPr lang="en-US" sz="2400" b="1" dirty="0"/>
              <a:t>&lt;head&gt;</a:t>
            </a:r>
          </a:p>
          <a:p>
            <a:r>
              <a:rPr lang="en-US" sz="2400" b="1" dirty="0"/>
              <a:t>    &lt;title&gt;My First JavaScript&lt;/title&gt;</a:t>
            </a:r>
          </a:p>
          <a:p>
            <a:r>
              <a:rPr lang="en-US" sz="2400" b="1" dirty="0"/>
              <a:t>&lt;/head&gt;</a:t>
            </a:r>
          </a:p>
          <a:p>
            <a:r>
              <a:rPr lang="en-US" sz="2400" b="1" dirty="0"/>
              <a:t>&lt;body&gt;</a:t>
            </a:r>
          </a:p>
          <a:p>
            <a:r>
              <a:rPr lang="en-US" sz="2400" b="1" dirty="0"/>
              <a:t>		&lt;h1&gt;My First JavaScript Program&lt;/h1&gt;</a:t>
            </a:r>
          </a:p>
          <a:p>
            <a:r>
              <a:rPr lang="en-US" sz="2400" b="1" dirty="0"/>
              <a:t>	</a:t>
            </a:r>
            <a:r>
              <a:rPr lang="en-US" sz="2400" b="1" dirty="0">
                <a:solidFill>
                  <a:srgbClr val="0070C0"/>
                </a:solidFill>
              </a:rPr>
              <a:t>	&lt;script&gt;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    			JS Code;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		&lt;/script&gt;</a:t>
            </a:r>
          </a:p>
          <a:p>
            <a:r>
              <a:rPr lang="en-US" sz="2400" b="1" dirty="0"/>
              <a:t>&lt;/body&gt;</a:t>
            </a:r>
          </a:p>
          <a:p>
            <a:r>
              <a:rPr lang="en-US" sz="2400" b="1" dirty="0"/>
              <a:t>&lt;/html&gt;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55B1E5E-055E-6E38-7427-0A96A539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045" y="747841"/>
            <a:ext cx="9603275" cy="1049235"/>
          </a:xfrm>
        </p:spPr>
        <p:txBody>
          <a:bodyPr/>
          <a:lstStyle/>
          <a:p>
            <a:pPr algn="ctr"/>
            <a:r>
              <a:rPr lang="en-US" b="1" dirty="0"/>
              <a:t>First project in JS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11575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45BE9-6B34-6404-47AD-132867EDB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485B74A-7340-AEE2-45B2-3B6E90B8696B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Example Hello world</a:t>
            </a:r>
            <a:endParaRPr lang="fr-FR" sz="32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959D611-2D9E-D696-40FE-33E94D79C16A}"/>
              </a:ext>
            </a:extLst>
          </p:cNvPr>
          <p:cNvSpPr/>
          <p:nvPr/>
        </p:nvSpPr>
        <p:spPr>
          <a:xfrm>
            <a:off x="6318607" y="4202130"/>
            <a:ext cx="3482939" cy="116868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In Terminal</a:t>
            </a:r>
          </a:p>
        </p:txBody>
      </p:sp>
    </p:spTree>
    <p:extLst>
      <p:ext uri="{BB962C8B-B14F-4D97-AF65-F5344CB8AC3E}">
        <p14:creationId xmlns:p14="http://schemas.microsoft.com/office/powerpoint/2010/main" val="3537223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ABE75-57E0-E85D-8872-34A0D7C09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4E43E9A-2108-7B9C-69CC-580045483B1E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Comment in JS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598109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154F6-7C83-41EF-EC8A-CCA19086D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CCE87-E423-FAAE-B837-CA2CCEE83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>
                <a:latin typeface="+mn-lt"/>
                <a:ea typeface="+mn-ea"/>
                <a:cs typeface="+mn-cs"/>
              </a:rPr>
              <a:t>Comments</a:t>
            </a:r>
            <a:r>
              <a:rPr lang="fr-FR" b="1" u="sng" dirty="0"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DF7785-B25E-9EAC-D7A5-131BC852EE94}"/>
              </a:ext>
            </a:extLst>
          </p:cNvPr>
          <p:cNvSpPr/>
          <p:nvPr/>
        </p:nvSpPr>
        <p:spPr>
          <a:xfrm>
            <a:off x="1541120" y="2414427"/>
            <a:ext cx="8917972" cy="22808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A single-line comment starts with </a:t>
            </a:r>
            <a:r>
              <a:rPr lang="en-US" sz="3200" b="1" dirty="0"/>
              <a:t>//</a:t>
            </a:r>
          </a:p>
          <a:p>
            <a:pPr algn="ctr"/>
            <a:endParaRPr lang="en-US" sz="3200" dirty="0"/>
          </a:p>
          <a:p>
            <a:pPr algn="ctr"/>
            <a:r>
              <a:rPr lang="en-US" sz="3200" b="1" dirty="0"/>
              <a:t>/*</a:t>
            </a:r>
            <a:r>
              <a:rPr lang="en-US" sz="3200" dirty="0"/>
              <a:t> This is a comment in CSS </a:t>
            </a:r>
            <a:r>
              <a:rPr lang="en-US" sz="3200" b="1" dirty="0"/>
              <a:t>*/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37904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2542E-A4C1-5032-E097-2E660247D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A105143-0D31-6142-51C9-EAB6874A30F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Variables and constants in JS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401469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3B638-983D-0110-9E81-3C61023A5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DD421B-B8B6-CCB8-C29E-B62BD4831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Constants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D5B041-C2DC-F986-76B2-8967A33D39D0}"/>
              </a:ext>
            </a:extLst>
          </p:cNvPr>
          <p:cNvSpPr/>
          <p:nvPr/>
        </p:nvSpPr>
        <p:spPr>
          <a:xfrm>
            <a:off x="1303104" y="1512298"/>
            <a:ext cx="9585792" cy="20528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/>
              <a:t>A constant is a variable whose value cannot be changed after it is assigned.</a:t>
            </a:r>
          </a:p>
          <a:p>
            <a:endParaRPr lang="en-US" sz="24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/>
              <a:t> Constants are declared using the keyword const.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F8F36E-0207-3D96-86E1-5EB2505217CD}"/>
              </a:ext>
            </a:extLst>
          </p:cNvPr>
          <p:cNvSpPr/>
          <p:nvPr/>
        </p:nvSpPr>
        <p:spPr>
          <a:xfrm>
            <a:off x="1541120" y="4078839"/>
            <a:ext cx="9195374" cy="17671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>
                <a:solidFill>
                  <a:srgbClr val="0070C0"/>
                </a:solidFill>
              </a:rPr>
              <a:t>const</a:t>
            </a:r>
            <a:r>
              <a:rPr lang="fr-FR" sz="3200" b="1" dirty="0"/>
              <a:t> </a:t>
            </a:r>
            <a:r>
              <a:rPr lang="fr-FR" sz="3200" b="1" dirty="0" err="1"/>
              <a:t>constantName</a:t>
            </a:r>
            <a:r>
              <a:rPr lang="fr-FR" sz="3200" b="1" dirty="0"/>
              <a:t> </a:t>
            </a:r>
            <a:r>
              <a:rPr lang="fr-FR" sz="3200" b="1" dirty="0">
                <a:solidFill>
                  <a:srgbClr val="0070C0"/>
                </a:solidFill>
              </a:rPr>
              <a:t>=</a:t>
            </a:r>
            <a:r>
              <a:rPr lang="fr-FR" sz="3200" b="1" dirty="0"/>
              <a:t> value</a:t>
            </a:r>
            <a:r>
              <a:rPr lang="fr-FR" sz="3200" b="1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0FD997E-0240-BCDC-9893-B6F59F51FA03}"/>
              </a:ext>
            </a:extLst>
          </p:cNvPr>
          <p:cNvSpPr/>
          <p:nvPr/>
        </p:nvSpPr>
        <p:spPr>
          <a:xfrm>
            <a:off x="2373330" y="3821987"/>
            <a:ext cx="3102796" cy="77056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/>
              <a:t>Syntax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608774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AEB9E-FF51-B380-BA95-4C2CE593E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81AB08-778D-B345-A33C-B1D2D1B4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Constants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E81D97-369E-AAB4-4DE8-B740EA46A723}"/>
              </a:ext>
            </a:extLst>
          </p:cNvPr>
          <p:cNvSpPr/>
          <p:nvPr/>
        </p:nvSpPr>
        <p:spPr>
          <a:xfrm>
            <a:off x="1303104" y="1512298"/>
            <a:ext cx="9585792" cy="33062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/>
              <a:t>Must be initialized when declared.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/>
              <a:t>Cannot be reassigned later.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/>
              <a:t>Usually written in UPPERCASE by convention (for fixed values).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824792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0D373-4D9C-0261-9817-546F5A16E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711EE9-4514-F4B3-DCBC-E80D56889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Constants in JS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740595-6114-5B36-C5EC-8C6FB2595D74}"/>
              </a:ext>
            </a:extLst>
          </p:cNvPr>
          <p:cNvSpPr/>
          <p:nvPr/>
        </p:nvSpPr>
        <p:spPr>
          <a:xfrm>
            <a:off x="1541120" y="2239767"/>
            <a:ext cx="9195374" cy="34521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>
                <a:solidFill>
                  <a:srgbClr val="0070C0"/>
                </a:solidFill>
              </a:rPr>
              <a:t>const</a:t>
            </a:r>
            <a:r>
              <a:rPr lang="fr-FR" sz="3200" b="1" dirty="0"/>
              <a:t> </a:t>
            </a:r>
            <a:r>
              <a:rPr lang="fr-FR" sz="3200" b="1" dirty="0" err="1"/>
              <a:t>constantName</a:t>
            </a:r>
            <a:r>
              <a:rPr lang="fr-FR" sz="3200" b="1" dirty="0"/>
              <a:t> </a:t>
            </a:r>
            <a:r>
              <a:rPr lang="fr-FR" sz="3200" b="1" dirty="0">
                <a:solidFill>
                  <a:srgbClr val="0070C0"/>
                </a:solidFill>
              </a:rPr>
              <a:t>=</a:t>
            </a:r>
            <a:r>
              <a:rPr lang="fr-FR" sz="3200" b="1" dirty="0"/>
              <a:t> value</a:t>
            </a:r>
            <a:r>
              <a:rPr lang="fr-FR" sz="3200" b="1" dirty="0">
                <a:solidFill>
                  <a:srgbClr val="0070C0"/>
                </a:solidFill>
              </a:rPr>
              <a:t>;</a:t>
            </a:r>
          </a:p>
          <a:p>
            <a:pPr algn="ctr"/>
            <a:endParaRPr lang="fr-FR" sz="3200" b="1" dirty="0">
              <a:solidFill>
                <a:srgbClr val="0070C0"/>
              </a:solidFill>
            </a:endParaRPr>
          </a:p>
          <a:p>
            <a:pPr algn="ctr"/>
            <a:r>
              <a:rPr lang="fr-FR" sz="3200" b="1" dirty="0" err="1">
                <a:solidFill>
                  <a:srgbClr val="0070C0"/>
                </a:solidFill>
              </a:rPr>
              <a:t>const</a:t>
            </a:r>
            <a:r>
              <a:rPr lang="fr-FR" sz="3200" b="1" dirty="0">
                <a:solidFill>
                  <a:srgbClr val="0070C0"/>
                </a:solidFill>
              </a:rPr>
              <a:t> </a:t>
            </a:r>
            <a:r>
              <a:rPr lang="fr-FR" sz="3200" b="1" dirty="0">
                <a:solidFill>
                  <a:schemeClr val="tx1"/>
                </a:solidFill>
              </a:rPr>
              <a:t>PI</a:t>
            </a:r>
            <a:r>
              <a:rPr lang="fr-FR" sz="3200" b="1" dirty="0">
                <a:solidFill>
                  <a:srgbClr val="0070C0"/>
                </a:solidFill>
              </a:rPr>
              <a:t> = </a:t>
            </a:r>
            <a:r>
              <a:rPr lang="fr-FR" sz="3200" b="1" dirty="0">
                <a:solidFill>
                  <a:schemeClr val="tx1"/>
                </a:solidFill>
              </a:rPr>
              <a:t>3.14</a:t>
            </a:r>
            <a:r>
              <a:rPr lang="fr-FR" sz="3200" b="1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095D770-31C3-655D-6726-A7FFF84DE779}"/>
              </a:ext>
            </a:extLst>
          </p:cNvPr>
          <p:cNvSpPr/>
          <p:nvPr/>
        </p:nvSpPr>
        <p:spPr>
          <a:xfrm>
            <a:off x="2373330" y="1982916"/>
            <a:ext cx="3102796" cy="8116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73336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7ED9E-7DCF-2594-0D18-BD35AF7D0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4D1294-6FD6-462B-563C-48698E86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 err="1"/>
              <a:t>From</a:t>
            </a:r>
            <a:r>
              <a:rPr lang="fr-FR" sz="4400" b="1" dirty="0"/>
              <a:t> HTML and CSS to JS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AAAEE-8896-17D9-C85E-B9FD8862E7CC}"/>
              </a:ext>
            </a:extLst>
          </p:cNvPr>
          <p:cNvSpPr txBox="1"/>
          <p:nvPr/>
        </p:nvSpPr>
        <p:spPr>
          <a:xfrm>
            <a:off x="1037691" y="1347275"/>
            <a:ext cx="99042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HTML and CSS create the </a:t>
            </a:r>
            <a:r>
              <a:rPr lang="en-US" sz="2400" b="1" dirty="0">
                <a:solidFill>
                  <a:srgbClr val="0070C0"/>
                </a:solidFill>
              </a:rPr>
              <a:t>structure</a:t>
            </a:r>
            <a:r>
              <a:rPr lang="en-US" sz="2400" b="1" dirty="0"/>
              <a:t> and </a:t>
            </a:r>
            <a:r>
              <a:rPr lang="en-US" sz="2400" b="1" dirty="0">
                <a:solidFill>
                  <a:srgbClr val="0070C0"/>
                </a:solidFill>
              </a:rPr>
              <a:t>style</a:t>
            </a:r>
            <a:r>
              <a:rPr lang="en-US" sz="2400" b="1" dirty="0"/>
              <a:t> of a web page.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JavaScript adds </a:t>
            </a:r>
            <a:r>
              <a:rPr lang="en-US" sz="2400" b="1" dirty="0">
                <a:solidFill>
                  <a:srgbClr val="0070C0"/>
                </a:solidFill>
              </a:rPr>
              <a:t>interactivity</a:t>
            </a:r>
            <a:r>
              <a:rPr lang="en-US" sz="2400" b="1" dirty="0"/>
              <a:t> by allowing the page to respond to user actions and modify content dynamically.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BA6D8A-84C0-D843-8863-359559219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155" y="3364322"/>
            <a:ext cx="5631201" cy="32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895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25FA1-A61B-F3C7-C9B8-D118F6720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1FE3E2-6D50-3599-9109-BD924BB0E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Variables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1591A27-32DD-FC2A-D244-37B390A6A3FD}"/>
              </a:ext>
            </a:extLst>
          </p:cNvPr>
          <p:cNvSpPr/>
          <p:nvPr/>
        </p:nvSpPr>
        <p:spPr>
          <a:xfrm>
            <a:off x="1541120" y="1458931"/>
            <a:ext cx="9554970" cy="19700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A variable is a container used to store data values.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The value stored in a variable can be used or changed during the execution of the program.</a:t>
            </a:r>
            <a:endParaRPr lang="fr-FR" sz="24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0D38F7-891E-67B0-7B5D-5660AD0CC33E}"/>
              </a:ext>
            </a:extLst>
          </p:cNvPr>
          <p:cNvSpPr/>
          <p:nvPr/>
        </p:nvSpPr>
        <p:spPr>
          <a:xfrm>
            <a:off x="1541120" y="3801437"/>
            <a:ext cx="9195374" cy="19829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70C0"/>
                </a:solidFill>
              </a:rPr>
              <a:t>var </a:t>
            </a:r>
            <a:r>
              <a:rPr lang="fr-FR" sz="2800" b="1" dirty="0" err="1">
                <a:solidFill>
                  <a:schemeClr val="tx1"/>
                </a:solidFill>
              </a:rPr>
              <a:t>variableName</a:t>
            </a:r>
            <a:r>
              <a:rPr lang="fr-FR" sz="2800" b="1" dirty="0">
                <a:solidFill>
                  <a:srgbClr val="0070C0"/>
                </a:solidFill>
              </a:rPr>
              <a:t> = </a:t>
            </a:r>
            <a:r>
              <a:rPr lang="fr-FR" sz="2800" b="1" dirty="0">
                <a:solidFill>
                  <a:schemeClr val="tx1"/>
                </a:solidFill>
              </a:rPr>
              <a:t>value</a:t>
            </a:r>
            <a:r>
              <a:rPr lang="fr-FR" sz="2800" b="1" dirty="0">
                <a:solidFill>
                  <a:srgbClr val="0070C0"/>
                </a:solidFill>
              </a:rPr>
              <a:t>;</a:t>
            </a:r>
          </a:p>
          <a:p>
            <a:pPr algn="ctr"/>
            <a:r>
              <a:rPr lang="fr-FR" sz="2800" b="1" dirty="0">
                <a:solidFill>
                  <a:srgbClr val="0070C0"/>
                </a:solidFill>
              </a:rPr>
              <a:t>let </a:t>
            </a:r>
            <a:r>
              <a:rPr lang="fr-FR" sz="2800" b="1" dirty="0" err="1">
                <a:solidFill>
                  <a:schemeClr val="tx1"/>
                </a:solidFill>
              </a:rPr>
              <a:t>variableName</a:t>
            </a:r>
            <a:r>
              <a:rPr lang="fr-FR" sz="2800" b="1" dirty="0">
                <a:solidFill>
                  <a:srgbClr val="0070C0"/>
                </a:solidFill>
              </a:rPr>
              <a:t> = </a:t>
            </a:r>
            <a:r>
              <a:rPr lang="fr-FR" sz="2800" b="1" dirty="0">
                <a:solidFill>
                  <a:schemeClr val="tx1"/>
                </a:solidFill>
              </a:rPr>
              <a:t>value</a:t>
            </a:r>
            <a:r>
              <a:rPr lang="fr-FR" sz="2800" b="1" dirty="0">
                <a:solidFill>
                  <a:srgbClr val="0070C0"/>
                </a:solidFill>
              </a:rPr>
              <a:t>; </a:t>
            </a:r>
          </a:p>
          <a:p>
            <a:pPr algn="ctr"/>
            <a:r>
              <a:rPr lang="fr-FR" sz="2800" b="1" dirty="0">
                <a:solidFill>
                  <a:srgbClr val="0070C0"/>
                </a:solidFill>
              </a:rPr>
              <a:t>let </a:t>
            </a:r>
            <a:r>
              <a:rPr lang="fr-FR" sz="2800" b="1" dirty="0" err="1">
                <a:solidFill>
                  <a:schemeClr val="tx1"/>
                </a:solidFill>
              </a:rPr>
              <a:t>number</a:t>
            </a:r>
            <a:r>
              <a:rPr lang="fr-FR" sz="2800" b="1" dirty="0">
                <a:solidFill>
                  <a:srgbClr val="0070C0"/>
                </a:solidFill>
              </a:rPr>
              <a:t>;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3922589-92F5-7DC2-81FA-E01F0CDEE42F}"/>
              </a:ext>
            </a:extLst>
          </p:cNvPr>
          <p:cNvSpPr/>
          <p:nvPr/>
        </p:nvSpPr>
        <p:spPr>
          <a:xfrm>
            <a:off x="2373330" y="3544585"/>
            <a:ext cx="3102796" cy="5206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/>
              <a:t>Syntax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141692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9DBD3-E348-E8B4-02C3-4620885B1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E146C47-0CDD-7E48-DA76-F182D87350E0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Data Types</a:t>
            </a:r>
          </a:p>
        </p:txBody>
      </p:sp>
    </p:spTree>
    <p:extLst>
      <p:ext uri="{BB962C8B-B14F-4D97-AF65-F5344CB8AC3E}">
        <p14:creationId xmlns:p14="http://schemas.microsoft.com/office/powerpoint/2010/main" val="3714286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63CBC-1403-4887-844B-12058C36B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AEB72E-8518-E3FD-070D-70910A4A5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Data types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C61B297-AD5B-AF84-A7D0-2BC746179C01}"/>
              </a:ext>
            </a:extLst>
          </p:cNvPr>
          <p:cNvSpPr/>
          <p:nvPr/>
        </p:nvSpPr>
        <p:spPr>
          <a:xfrm>
            <a:off x="1637014" y="2291138"/>
            <a:ext cx="8917972" cy="15411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Java script use </a:t>
            </a:r>
            <a:r>
              <a:rPr lang="en-US" sz="2400" b="1" dirty="0">
                <a:solidFill>
                  <a:srgbClr val="FF0000"/>
                </a:solidFill>
              </a:rPr>
              <a:t>dynamic typing</a:t>
            </a:r>
            <a:r>
              <a:rPr lang="en-US" sz="2400" b="1" dirty="0"/>
              <a:t>, which means you do not need to declare the data type of a variable.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802509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80C28-89E2-E0C5-E93E-21C6617D0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7B631-E90F-3AEE-0DCB-844109FF5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Constants in JS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BEFA5E-FBA9-9E13-C65D-C83EA40A04A0}"/>
              </a:ext>
            </a:extLst>
          </p:cNvPr>
          <p:cNvSpPr/>
          <p:nvPr/>
        </p:nvSpPr>
        <p:spPr>
          <a:xfrm>
            <a:off x="1541120" y="2239767"/>
            <a:ext cx="9195374" cy="34521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let age = 25;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let x = “</a:t>
            </a:r>
            <a:r>
              <a:rPr lang="en-US" sz="3200" b="1" dirty="0" err="1">
                <a:solidFill>
                  <a:schemeClr val="tx1"/>
                </a:solidFill>
              </a:rPr>
              <a:t>ramadan</a:t>
            </a:r>
            <a:r>
              <a:rPr lang="en-US" sz="3200" b="1" dirty="0">
                <a:solidFill>
                  <a:schemeClr val="tx1"/>
                </a:solidFill>
              </a:rPr>
              <a:t>";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let </a:t>
            </a:r>
            <a:r>
              <a:rPr lang="en-US" sz="3200" b="1" dirty="0" err="1">
                <a:solidFill>
                  <a:schemeClr val="tx1"/>
                </a:solidFill>
              </a:rPr>
              <a:t>isStudent</a:t>
            </a:r>
            <a:r>
              <a:rPr lang="en-US" sz="3200" b="1" dirty="0">
                <a:solidFill>
                  <a:schemeClr val="tx1"/>
                </a:solidFill>
              </a:rPr>
              <a:t> = true;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060795-A6B4-2E3F-C849-8B93195CC13A}"/>
              </a:ext>
            </a:extLst>
          </p:cNvPr>
          <p:cNvSpPr/>
          <p:nvPr/>
        </p:nvSpPr>
        <p:spPr>
          <a:xfrm>
            <a:off x="2373330" y="1982916"/>
            <a:ext cx="3102796" cy="8116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 1</a:t>
            </a:r>
          </a:p>
        </p:txBody>
      </p:sp>
    </p:spTree>
    <p:extLst>
      <p:ext uri="{BB962C8B-B14F-4D97-AF65-F5344CB8AC3E}">
        <p14:creationId xmlns:p14="http://schemas.microsoft.com/office/powerpoint/2010/main" val="2563252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7A035-ADDB-80F3-88E7-F2DC87AB8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22E6F6-1F73-4D7F-AEC8-7707797C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Constants in JS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86EE2B9-AFF3-BCBA-C469-8FC1DB7A76E1}"/>
              </a:ext>
            </a:extLst>
          </p:cNvPr>
          <p:cNvSpPr/>
          <p:nvPr/>
        </p:nvSpPr>
        <p:spPr>
          <a:xfrm>
            <a:off x="1541120" y="2239767"/>
            <a:ext cx="9195374" cy="34521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let x = 10;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x = “</a:t>
            </a:r>
            <a:r>
              <a:rPr lang="en-US" sz="3200" b="1" dirty="0" err="1">
                <a:solidFill>
                  <a:schemeClr val="tx1"/>
                </a:solidFill>
              </a:rPr>
              <a:t>ramadan</a:t>
            </a:r>
            <a:r>
              <a:rPr lang="en-US" sz="3200" b="1" dirty="0">
                <a:solidFill>
                  <a:schemeClr val="tx1"/>
                </a:solidFill>
              </a:rPr>
              <a:t>";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AB76D0D-52A9-15BC-B043-167A78B86136}"/>
              </a:ext>
            </a:extLst>
          </p:cNvPr>
          <p:cNvSpPr/>
          <p:nvPr/>
        </p:nvSpPr>
        <p:spPr>
          <a:xfrm>
            <a:off x="2373330" y="1982916"/>
            <a:ext cx="3102796" cy="8116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 2</a:t>
            </a:r>
          </a:p>
        </p:txBody>
      </p:sp>
    </p:spTree>
    <p:extLst>
      <p:ext uri="{BB962C8B-B14F-4D97-AF65-F5344CB8AC3E}">
        <p14:creationId xmlns:p14="http://schemas.microsoft.com/office/powerpoint/2010/main" val="19970856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CA5EF-C61E-1DEC-57A2-A67B5E2A6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DCCD98-02C1-BEFD-3C39-40CA25119770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Input / Output</a:t>
            </a:r>
          </a:p>
        </p:txBody>
      </p:sp>
    </p:spTree>
    <p:extLst>
      <p:ext uri="{BB962C8B-B14F-4D97-AF65-F5344CB8AC3E}">
        <p14:creationId xmlns:p14="http://schemas.microsoft.com/office/powerpoint/2010/main" val="24188355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EC333-9F15-AC89-2E8C-F7C93A05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E04F30-93EE-6066-DB7E-A9A7B9E6D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Read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87A2391-4036-6FC4-1025-F648EFBE205A}"/>
              </a:ext>
            </a:extLst>
          </p:cNvPr>
          <p:cNvSpPr/>
          <p:nvPr/>
        </p:nvSpPr>
        <p:spPr>
          <a:xfrm>
            <a:off x="1541120" y="1551398"/>
            <a:ext cx="8917972" cy="160276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prompt() displays a dialog box where the user can enter a value.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8ECF9C7-C67D-C66E-167F-6F044CF26794}"/>
              </a:ext>
            </a:extLst>
          </p:cNvPr>
          <p:cNvSpPr/>
          <p:nvPr/>
        </p:nvSpPr>
        <p:spPr>
          <a:xfrm>
            <a:off x="1541120" y="3801437"/>
            <a:ext cx="9195374" cy="19829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70C0"/>
                </a:solidFill>
              </a:rPr>
              <a:t>prompt("</a:t>
            </a:r>
            <a:r>
              <a:rPr lang="fr-FR" sz="2800" b="1" dirty="0">
                <a:solidFill>
                  <a:schemeClr val="tx1"/>
                </a:solidFill>
              </a:rPr>
              <a:t>message</a:t>
            </a:r>
            <a:r>
              <a:rPr lang="fr-FR" sz="2800" b="1" dirty="0">
                <a:solidFill>
                  <a:srgbClr val="0070C0"/>
                </a:solidFill>
              </a:rPr>
              <a:t>");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D2DEAA-A92F-37B7-3C8B-461D775A575A}"/>
              </a:ext>
            </a:extLst>
          </p:cNvPr>
          <p:cNvSpPr/>
          <p:nvPr/>
        </p:nvSpPr>
        <p:spPr>
          <a:xfrm>
            <a:off x="2373330" y="3544585"/>
            <a:ext cx="3102796" cy="5206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/>
              <a:t>Syntax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251161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1AAAC-5D29-AE95-CD97-F3506A772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B97FD2-63B8-21D9-92EA-8C3A912C8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Read in JS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D08A43-5B10-3632-3DF2-58952DA64753}"/>
              </a:ext>
            </a:extLst>
          </p:cNvPr>
          <p:cNvSpPr/>
          <p:nvPr/>
        </p:nvSpPr>
        <p:spPr>
          <a:xfrm>
            <a:off x="1541120" y="1643867"/>
            <a:ext cx="9195374" cy="18236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let </a:t>
            </a:r>
            <a:r>
              <a:rPr lang="en-US" sz="2800" b="1" dirty="0">
                <a:solidFill>
                  <a:schemeClr val="tx1"/>
                </a:solidFill>
              </a:rPr>
              <a:t>name</a:t>
            </a:r>
            <a:r>
              <a:rPr lang="en-US" sz="2800" b="1" dirty="0">
                <a:solidFill>
                  <a:srgbClr val="0070C0"/>
                </a:solidFill>
              </a:rPr>
              <a:t> = prompt("</a:t>
            </a:r>
            <a:r>
              <a:rPr lang="en-US" sz="2800" b="1" dirty="0">
                <a:solidFill>
                  <a:schemeClr val="tx1"/>
                </a:solidFill>
              </a:rPr>
              <a:t>Enter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your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name:</a:t>
            </a:r>
            <a:r>
              <a:rPr lang="en-US" sz="2800" b="1" dirty="0">
                <a:solidFill>
                  <a:srgbClr val="0070C0"/>
                </a:solidFill>
              </a:rPr>
              <a:t>");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660C68-D2AB-78AD-66D6-82DA08C3D482}"/>
              </a:ext>
            </a:extLst>
          </p:cNvPr>
          <p:cNvSpPr/>
          <p:nvPr/>
        </p:nvSpPr>
        <p:spPr>
          <a:xfrm>
            <a:off x="2373330" y="1387016"/>
            <a:ext cx="3102796" cy="8116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 1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3B0BF3-AE74-562B-7A40-92C1060D2612}"/>
              </a:ext>
            </a:extLst>
          </p:cNvPr>
          <p:cNvSpPr/>
          <p:nvPr/>
        </p:nvSpPr>
        <p:spPr>
          <a:xfrm>
            <a:off x="1539409" y="3773182"/>
            <a:ext cx="9195374" cy="18236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prompt() returns a string, so if you want a number you must convert it.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5820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DC4C3-87CE-4B95-7462-F170BFEF0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EB5E96-BD2E-D27F-24D1-A0FA4801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Read in JS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6C750AC-6173-C366-5CAA-0EE2F539EF3B}"/>
              </a:ext>
            </a:extLst>
          </p:cNvPr>
          <p:cNvSpPr/>
          <p:nvPr/>
        </p:nvSpPr>
        <p:spPr>
          <a:xfrm>
            <a:off x="1541120" y="1705511"/>
            <a:ext cx="9195374" cy="21370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let </a:t>
            </a:r>
            <a:r>
              <a:rPr lang="en-US" sz="2800" b="1" dirty="0">
                <a:solidFill>
                  <a:schemeClr val="tx1"/>
                </a:solidFill>
              </a:rPr>
              <a:t>age</a:t>
            </a:r>
            <a:r>
              <a:rPr lang="en-US" sz="2800" b="1" dirty="0">
                <a:solidFill>
                  <a:srgbClr val="0070C0"/>
                </a:solidFill>
              </a:rPr>
              <a:t> = Number(prompt("</a:t>
            </a:r>
            <a:r>
              <a:rPr lang="en-US" sz="2800" b="1" dirty="0">
                <a:solidFill>
                  <a:schemeClr val="tx1"/>
                </a:solidFill>
              </a:rPr>
              <a:t>Enter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your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age:</a:t>
            </a:r>
            <a:r>
              <a:rPr lang="en-US" sz="2800" b="1" dirty="0">
                <a:solidFill>
                  <a:srgbClr val="0070C0"/>
                </a:solidFill>
              </a:rPr>
              <a:t>"));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F250D4C-C656-A6C2-587F-2BA454D9F3E1}"/>
              </a:ext>
            </a:extLst>
          </p:cNvPr>
          <p:cNvSpPr/>
          <p:nvPr/>
        </p:nvSpPr>
        <p:spPr>
          <a:xfrm>
            <a:off x="2373330" y="1448661"/>
            <a:ext cx="3102796" cy="8116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 2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194B5F-179B-7193-718D-9458BB0E76C9}"/>
              </a:ext>
            </a:extLst>
          </p:cNvPr>
          <p:cNvSpPr/>
          <p:nvPr/>
        </p:nvSpPr>
        <p:spPr>
          <a:xfrm>
            <a:off x="1539409" y="4245792"/>
            <a:ext cx="9195374" cy="11275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We can use input + JavaScript to Read data from an HTML form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15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BEC4D-B332-B328-F28F-40E96C99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69BCAB-CE88-AC90-975A-6D4751289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Write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FCF2467-A399-545E-A863-7E731D5ADE06}"/>
              </a:ext>
            </a:extLst>
          </p:cNvPr>
          <p:cNvSpPr/>
          <p:nvPr/>
        </p:nvSpPr>
        <p:spPr>
          <a:xfrm>
            <a:off x="1541120" y="2414427"/>
            <a:ext cx="8917972" cy="22808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FF0000"/>
                </a:solidFill>
              </a:rPr>
              <a:t>console.log() </a:t>
            </a:r>
            <a:r>
              <a:rPr lang="en-US" sz="2800" b="1" dirty="0">
                <a:solidFill>
                  <a:schemeClr val="tx1"/>
                </a:solidFill>
              </a:rPr>
              <a:t>writes output to the browser console. 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tx1"/>
                </a:solidFill>
              </a:rPr>
              <a:t>It is mainly used for testing and debugging.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020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0CFD-C830-EC5F-A482-AAF6A87D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3E272-83AC-02CB-2223-43DEC6623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Java Script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5457A32-9BE4-E695-AF1C-3B45DDD10AEA}"/>
              </a:ext>
            </a:extLst>
          </p:cNvPr>
          <p:cNvSpPr txBox="1"/>
          <p:nvPr/>
        </p:nvSpPr>
        <p:spPr>
          <a:xfrm>
            <a:off x="1099336" y="1571946"/>
            <a:ext cx="99042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JavaScript is a </a:t>
            </a:r>
            <a:r>
              <a:rPr lang="en-US" sz="2400" b="1" dirty="0">
                <a:solidFill>
                  <a:srgbClr val="0070C0"/>
                </a:solidFill>
              </a:rPr>
              <a:t>programming language </a:t>
            </a:r>
            <a:r>
              <a:rPr lang="en-US" sz="2400" b="1" dirty="0"/>
              <a:t>used to make web pages interactive and dynamic.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It allows developers to respond to </a:t>
            </a:r>
            <a:r>
              <a:rPr lang="en-US" sz="2400" b="1" dirty="0">
                <a:solidFill>
                  <a:srgbClr val="0070C0"/>
                </a:solidFill>
              </a:rPr>
              <a:t>user actions</a:t>
            </a:r>
            <a:r>
              <a:rPr lang="en-US" sz="2400" b="1" dirty="0"/>
              <a:t>, </a:t>
            </a:r>
            <a:r>
              <a:rPr lang="en-US" sz="2400" b="1" dirty="0">
                <a:solidFill>
                  <a:srgbClr val="0070C0"/>
                </a:solidFill>
              </a:rPr>
              <a:t>manipulate HTML/CSS</a:t>
            </a:r>
            <a:r>
              <a:rPr lang="en-US" sz="2400" b="1" dirty="0"/>
              <a:t>, and </a:t>
            </a:r>
            <a:r>
              <a:rPr lang="en-US" sz="2400" b="1" dirty="0">
                <a:solidFill>
                  <a:srgbClr val="0070C0"/>
                </a:solidFill>
              </a:rPr>
              <a:t>control the behavior of web applications.</a:t>
            </a:r>
          </a:p>
        </p:txBody>
      </p:sp>
    </p:spTree>
    <p:extLst>
      <p:ext uri="{BB962C8B-B14F-4D97-AF65-F5344CB8AC3E}">
        <p14:creationId xmlns:p14="http://schemas.microsoft.com/office/powerpoint/2010/main" val="9307838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A69DF-FA92-4B31-02E9-937808E40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38EAE1-EE05-A2F7-3BD4-32FF02952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Write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B20AA-BF53-4AD8-452D-8682B5BE2710}"/>
              </a:ext>
            </a:extLst>
          </p:cNvPr>
          <p:cNvSpPr/>
          <p:nvPr/>
        </p:nvSpPr>
        <p:spPr>
          <a:xfrm>
            <a:off x="1458927" y="1871893"/>
            <a:ext cx="8917972" cy="17568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FF0000"/>
                </a:solidFill>
              </a:rPr>
              <a:t>alert()</a:t>
            </a:r>
            <a:r>
              <a:rPr lang="en-US" sz="2800" b="1" dirty="0">
                <a:solidFill>
                  <a:schemeClr val="tx1"/>
                </a:solidFill>
              </a:rPr>
              <a:t> displays a popup message box.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71B6C4-78AA-1A13-0ABB-AFA2D4DA1F0B}"/>
              </a:ext>
            </a:extLst>
          </p:cNvPr>
          <p:cNvSpPr/>
          <p:nvPr/>
        </p:nvSpPr>
        <p:spPr>
          <a:xfrm>
            <a:off x="1498313" y="4176656"/>
            <a:ext cx="9195374" cy="16189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alert(“</a:t>
            </a:r>
            <a:r>
              <a:rPr lang="en-US" sz="2800" b="1" dirty="0">
                <a:solidFill>
                  <a:schemeClr val="tx1"/>
                </a:solidFill>
              </a:rPr>
              <a:t>Hello</a:t>
            </a:r>
            <a:r>
              <a:rPr lang="en-US" sz="2800" b="1" dirty="0">
                <a:solidFill>
                  <a:srgbClr val="0070C0"/>
                </a:solidFill>
              </a:rPr>
              <a:t>");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6FF48-714A-A5C9-9613-2285F159944E}"/>
              </a:ext>
            </a:extLst>
          </p:cNvPr>
          <p:cNvSpPr/>
          <p:nvPr/>
        </p:nvSpPr>
        <p:spPr>
          <a:xfrm>
            <a:off x="2330523" y="3919806"/>
            <a:ext cx="3102796" cy="6148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Example </a:t>
            </a:r>
          </a:p>
        </p:txBody>
      </p:sp>
    </p:spTree>
    <p:extLst>
      <p:ext uri="{BB962C8B-B14F-4D97-AF65-F5344CB8AC3E}">
        <p14:creationId xmlns:p14="http://schemas.microsoft.com/office/powerpoint/2010/main" val="34296885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BEA3E-6F2E-BD56-9C20-41A7C9278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C165A-65E2-DAE1-6E71-5CE2D96B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Write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02318D7-E92F-8B76-DB55-0B40C83F5D8B}"/>
              </a:ext>
            </a:extLst>
          </p:cNvPr>
          <p:cNvSpPr/>
          <p:nvPr/>
        </p:nvSpPr>
        <p:spPr>
          <a:xfrm>
            <a:off x="1458927" y="1871893"/>
            <a:ext cx="8917972" cy="17568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FF0000"/>
                </a:solidFill>
              </a:rPr>
              <a:t>You can display output inside an HTML element using </a:t>
            </a:r>
            <a:r>
              <a:rPr lang="en-US" sz="2800" b="1" dirty="0" err="1">
                <a:solidFill>
                  <a:srgbClr val="FF0000"/>
                </a:solidFill>
              </a:rPr>
              <a:t>innerHTML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883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8035A-9F1E-98C4-0FE0-DAE12AFC8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235E17-C34D-8E1E-9349-40F2056D3C60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err="1"/>
              <a:t>Arithmetic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811839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A9904-514F-2569-2A32-DAD7B3F13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686ED3-5660-8FBA-2B6F-28F4DDA8A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Write in JS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7C67B3-A67E-883F-60EF-71AF3B0C4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40143"/>
              </p:ext>
            </p:extLst>
          </p:nvPr>
        </p:nvGraphicFramePr>
        <p:xfrm>
          <a:off x="1048093" y="1696089"/>
          <a:ext cx="9602787" cy="424237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910864">
                  <a:extLst>
                    <a:ext uri="{9D8B030D-6E8A-4147-A177-3AD203B41FA5}">
                      <a16:colId xmlns:a16="http://schemas.microsoft.com/office/drawing/2014/main" val="2122864791"/>
                    </a:ext>
                  </a:extLst>
                </a:gridCol>
                <a:gridCol w="4490994">
                  <a:extLst>
                    <a:ext uri="{9D8B030D-6E8A-4147-A177-3AD203B41FA5}">
                      <a16:colId xmlns:a16="http://schemas.microsoft.com/office/drawing/2014/main" val="1315167399"/>
                    </a:ext>
                  </a:extLst>
                </a:gridCol>
                <a:gridCol w="3200929">
                  <a:extLst>
                    <a:ext uri="{9D8B030D-6E8A-4147-A177-3AD203B41FA5}">
                      <a16:colId xmlns:a16="http://schemas.microsoft.com/office/drawing/2014/main" val="2562632342"/>
                    </a:ext>
                  </a:extLst>
                </a:gridCol>
              </a:tblGrid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Operator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Meaning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Example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015853"/>
                  </a:ext>
                </a:extLst>
              </a:tr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Addition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a +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1446616"/>
                  </a:ext>
                </a:extLst>
              </a:tr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Subtraction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a -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5394473"/>
                  </a:ext>
                </a:extLst>
              </a:tr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Multiplication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a *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6544770"/>
                  </a:ext>
                </a:extLst>
              </a:tr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/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Division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a /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0073784"/>
                  </a:ext>
                </a:extLst>
              </a:tr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Modulus (remainder)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a %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7185332"/>
                  </a:ext>
                </a:extLst>
              </a:tr>
              <a:tr h="6060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/>
                        <a:t>Exponentiation (power)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2400" b="1" dirty="0"/>
                        <a:t>a **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5502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295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BB3E5-1723-5E2C-33EC-438795277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05E4A70-3B7B-DAC1-898E-4827BEA4D987}"/>
              </a:ext>
            </a:extLst>
          </p:cNvPr>
          <p:cNvSpPr/>
          <p:nvPr/>
        </p:nvSpPr>
        <p:spPr>
          <a:xfrm>
            <a:off x="2630183" y="2640458"/>
            <a:ext cx="7253555" cy="116868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Conditions in JS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500586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9ED9F-0364-423D-B870-14A50F803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A8D742-41BE-22FC-84EC-3E8A1B1D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>
                <a:latin typeface="+mn-lt"/>
                <a:ea typeface="+mn-ea"/>
                <a:cs typeface="+mn-cs"/>
              </a:rPr>
              <a:t>If/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else</a:t>
            </a:r>
            <a:r>
              <a:rPr lang="fr-FR" b="1" u="sng" dirty="0">
                <a:latin typeface="+mn-lt"/>
                <a:ea typeface="+mn-ea"/>
                <a:cs typeface="+mn-cs"/>
              </a:rPr>
              <a:t> </a:t>
            </a:r>
            <a:r>
              <a:rPr lang="fr-FR" b="1" u="sng" dirty="0" err="1">
                <a:latin typeface="+mn-lt"/>
                <a:ea typeface="+mn-ea"/>
                <a:cs typeface="+mn-cs"/>
              </a:rPr>
              <a:t>statment</a:t>
            </a:r>
            <a:r>
              <a:rPr lang="fr-FR" b="1" u="sng" dirty="0">
                <a:latin typeface="+mn-lt"/>
                <a:ea typeface="+mn-ea"/>
                <a:cs typeface="+mn-cs"/>
              </a:rPr>
              <a:t> in JS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7917A6-556B-F893-6B50-58731065E194}"/>
              </a:ext>
            </a:extLst>
          </p:cNvPr>
          <p:cNvSpPr/>
          <p:nvPr/>
        </p:nvSpPr>
        <p:spPr>
          <a:xfrm>
            <a:off x="1458927" y="1450654"/>
            <a:ext cx="8917972" cy="52275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</a:rPr>
              <a:t>let temp = 25; 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if (temp &lt;= 0) {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  console.log("It's freezing! ");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} </a:t>
            </a:r>
            <a:r>
              <a:rPr lang="en-US" sz="2800" b="1" dirty="0">
                <a:solidFill>
                  <a:schemeClr val="tx1"/>
                </a:solidFill>
              </a:rPr>
              <a:t>else if (temp &gt; 0 &amp;&amp; temp &lt; 20) {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console.log("It's a bit chilly. ");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} </a:t>
            </a:r>
            <a:r>
              <a:rPr lang="en-US" sz="2800" b="1" dirty="0">
                <a:solidFill>
                  <a:srgbClr val="0070C0"/>
                </a:solidFill>
              </a:rPr>
              <a:t>else if (temp &gt;= 20 &amp;&amp; temp &lt; 30) {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  console.log("Perfect weather! ");</a:t>
            </a:r>
          </a:p>
          <a:p>
            <a:r>
              <a:rPr lang="en-US" sz="2800" b="1" dirty="0">
                <a:solidFill>
                  <a:srgbClr val="0070C0"/>
                </a:solidFill>
              </a:rPr>
              <a:t>}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else {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console.log("It's a heatwave! ");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373599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42C8E-E3D4-DEF4-1606-A0911793D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69CA296-B309-04E4-0658-F91319559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E50EDBC-62CD-5F30-5054-9A82FA4E4740}"/>
              </a:ext>
            </a:extLst>
          </p:cNvPr>
          <p:cNvSpPr/>
          <p:nvPr/>
        </p:nvSpPr>
        <p:spPr>
          <a:xfrm>
            <a:off x="4196992" y="2373331"/>
            <a:ext cx="4032608" cy="1055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b="1" dirty="0" err="1"/>
              <a:t>Exercise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1099709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C9246-848F-4A93-9720-5257BA965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DEA099-D784-0A33-ABB2-515820C1C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818" y="2478780"/>
            <a:ext cx="10099384" cy="23591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Read two numbers, a and b, then calculate their addition, subtraction, multiplication, division, a modulo b, and a to the power of b.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6D045E-E782-BF82-5189-7D97CC569230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 err="1"/>
              <a:t>Exercise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0218527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99DB0-1769-CE06-BA8D-958537569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13857E-D010-C7AD-FA25-7B7046B1C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63" y="2478780"/>
            <a:ext cx="10798139" cy="235913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// Read two numbers from the user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a = Number(prompt("Enter the first number (a):"));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b = Number(prompt("Enter the second number (b):"));</a:t>
            </a:r>
          </a:p>
          <a:p>
            <a:pPr marL="0" indent="0" algn="just">
              <a:buNone/>
            </a:pP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7ACF1CE-1BBB-C114-845A-E68FDC1A8620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4540093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386E3-BFF6-4B9C-9B3F-CBC3D458D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70B7A4-E50A-7E8D-9515-24CCDCE8F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818" y="2252751"/>
            <a:ext cx="10099384" cy="3644619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// Perform arithmetic operations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addition = a + b;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subtraction = a - b;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multiplication = a * b;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division = a / b;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modulus = a % b;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let power = a ** b;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45F337C-A24A-D1BA-4F08-69C3BA18EB97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25099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460EE-E483-520E-998E-D474AA52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6F2A0-C6BC-90C2-BA3F-7931F4F3D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Java Script </a:t>
            </a:r>
            <a:r>
              <a:rPr lang="fr-FR" sz="4400" b="1" dirty="0" err="1"/>
              <a:t>historic</a:t>
            </a:r>
            <a:r>
              <a:rPr lang="fr-FR" sz="4400" b="1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B75B0C-67B8-7E59-942F-021CB0F239C1}"/>
              </a:ext>
            </a:extLst>
          </p:cNvPr>
          <p:cNvSpPr txBox="1"/>
          <p:nvPr/>
        </p:nvSpPr>
        <p:spPr>
          <a:xfrm>
            <a:off x="1099336" y="1571946"/>
            <a:ext cx="99042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JavaScript was created in 1995 by </a:t>
            </a:r>
            <a:r>
              <a:rPr lang="en-US" sz="2400" b="1" dirty="0">
                <a:solidFill>
                  <a:srgbClr val="0070C0"/>
                </a:solidFill>
              </a:rPr>
              <a:t>Brendan Eich </a:t>
            </a:r>
            <a:r>
              <a:rPr lang="en-US" sz="2400" b="1" dirty="0"/>
              <a:t>at Netscape in only 10 days to make web pages interactive in the browser Netscape Navigator.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8EECE0-58E8-D520-EB3E-479EC2E4F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180" y="2848273"/>
            <a:ext cx="4114800" cy="31889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DCCD111-7DEE-F365-2548-EDD1C37642F6}"/>
              </a:ext>
            </a:extLst>
          </p:cNvPr>
          <p:cNvSpPr/>
          <p:nvPr/>
        </p:nvSpPr>
        <p:spPr>
          <a:xfrm>
            <a:off x="8465906" y="2866490"/>
            <a:ext cx="1797977" cy="14142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41396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B6BDA-41F8-EF60-8E2A-C09AA559B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607E5F-FB67-3206-B749-FAB0FD6D5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818" y="2283573"/>
            <a:ext cx="10099384" cy="37165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// Display the results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console.log("Addition: " + addition);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console.log("Subtraction: " + subtraction);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console.log("Multiplication: " + multiplication);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console.log("Division: " + division);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console.log("Modulus (a % b): " + modulus);</a:t>
            </a: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70C0"/>
                </a:solidFill>
              </a:rPr>
              <a:t>console.log("Power (</a:t>
            </a:r>
            <a:r>
              <a:rPr lang="en-US" sz="3200" b="1" dirty="0" err="1">
                <a:solidFill>
                  <a:srgbClr val="0070C0"/>
                </a:solidFill>
              </a:rPr>
              <a:t>a^b</a:t>
            </a:r>
            <a:r>
              <a:rPr lang="en-US" sz="3200" b="1" dirty="0">
                <a:solidFill>
                  <a:srgbClr val="0070C0"/>
                </a:solidFill>
              </a:rPr>
              <a:t>): " + power);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15537EC-74AF-A7E8-D6F2-563C107ECBF9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34525164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8CBC3-5A0C-C85E-67B2-0E4DAF060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803FA6C-8030-000A-0999-528A4DB66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885" y="873303"/>
            <a:ext cx="5275780" cy="527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57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F880-B9AC-6C12-01C1-8D3CE3C93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23E53B-C52C-ACD8-CF96-3408819E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/>
              <a:t>Java Script </a:t>
            </a:r>
            <a:r>
              <a:rPr lang="fr-FR" sz="4400" b="1" dirty="0" err="1"/>
              <a:t>historic</a:t>
            </a:r>
            <a:r>
              <a:rPr lang="fr-FR" sz="4400" b="1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3D93E5-1503-55FF-C528-92DA6CB01B78}"/>
              </a:ext>
            </a:extLst>
          </p:cNvPr>
          <p:cNvSpPr txBox="1"/>
          <p:nvPr/>
        </p:nvSpPr>
        <p:spPr>
          <a:xfrm>
            <a:off x="1099336" y="1571946"/>
            <a:ext cx="99042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In 1997, it was standardized by ECMA International under the name ECMAScript, which continues to define the official JavaScript specifications used by modern browsers today.</a:t>
            </a:r>
          </a:p>
        </p:txBody>
      </p:sp>
      <p:pic>
        <p:nvPicPr>
          <p:cNvPr id="1026" name="Picture 2" descr="ECMAScript - a brief overview">
            <a:extLst>
              <a:ext uri="{FF2B5EF4-FFF2-40B4-BE49-F238E27FC236}">
                <a16:creationId xmlns:a16="http://schemas.microsoft.com/office/drawing/2014/main" id="{25D9D3A8-7D59-80B4-294A-DB1A3387A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296" y="3319342"/>
            <a:ext cx="5198724" cy="292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97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D9C60-B560-6CEF-8326-B8D4B72EE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6D7DB0-126B-82AD-7125-6611F1C77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73" y="938209"/>
            <a:ext cx="11239927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Difference between Java and JavaScript</a:t>
            </a:r>
            <a:endParaRPr lang="fr-FR" sz="4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B523EA-3A86-A349-A6AD-86D3DEFA2D52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 and JavaScript are different programming languages.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 is mainly used to build applications, Android apps, and large systems.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JavaScript is mainly used to create interactive web pages in web browsers.</a:t>
            </a:r>
          </a:p>
        </p:txBody>
      </p:sp>
    </p:spTree>
    <p:extLst>
      <p:ext uri="{BB962C8B-B14F-4D97-AF65-F5344CB8AC3E}">
        <p14:creationId xmlns:p14="http://schemas.microsoft.com/office/powerpoint/2010/main" val="251778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34224-A55A-CA4C-90CC-5563C2127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E4EAA8-9CBC-DDBC-0AC5-6C2C116AB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73" y="938209"/>
            <a:ext cx="11239927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Difference between Java and JavaScript</a:t>
            </a:r>
            <a:endParaRPr lang="fr-FR" sz="4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1F0C31-05D8-7C2C-55EE-8C125953BE46}"/>
              </a:ext>
            </a:extLst>
          </p:cNvPr>
          <p:cNvSpPr txBox="1"/>
          <p:nvPr/>
        </p:nvSpPr>
        <p:spPr>
          <a:xfrm>
            <a:off x="1099336" y="1571946"/>
            <a:ext cx="9904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 and JavaScript are different programming languages.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 is mainly used to build applications, Android apps, and large systems.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JavaScript is mainly used to create interactive web pages in web browsers.</a:t>
            </a:r>
          </a:p>
        </p:txBody>
      </p:sp>
      <p:pic>
        <p:nvPicPr>
          <p:cNvPr id="2050" name="Picture 2" descr="Java vs JavaScript - What is the difference between? | SCAND Blog">
            <a:extLst>
              <a:ext uri="{FF2B5EF4-FFF2-40B4-BE49-F238E27FC236}">
                <a16:creationId xmlns:a16="http://schemas.microsoft.com/office/drawing/2014/main" id="{889C41D3-A01C-48D3-3DB9-A7B016E5A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88" y="938209"/>
            <a:ext cx="11801504" cy="56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832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7BE64-9207-30F9-961C-12F02BD5E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CC722-2652-C2BB-F700-859B8B6C5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73" y="843207"/>
            <a:ext cx="11239927" cy="1049235"/>
          </a:xfrm>
        </p:spPr>
        <p:txBody>
          <a:bodyPr>
            <a:normAutofit/>
          </a:bodyPr>
          <a:lstStyle/>
          <a:p>
            <a:r>
              <a:rPr lang="en-US" sz="4000" b="1" dirty="0"/>
              <a:t>Role of JavaScript in web development</a:t>
            </a:r>
            <a:endParaRPr lang="fr-FR" sz="4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83D681-4496-09A5-9E02-2053D5BD3E3C}"/>
              </a:ext>
            </a:extLst>
          </p:cNvPr>
          <p:cNvSpPr txBox="1"/>
          <p:nvPr/>
        </p:nvSpPr>
        <p:spPr>
          <a:xfrm>
            <a:off x="1099336" y="1571946"/>
            <a:ext cx="99042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User interaction: respond to events like clicks, typing, or mouse movement.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DOM (Document Object Model) manipulation: modify HTML content and CSS styles dynamically.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5236983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1459</TotalTime>
  <Words>1414</Words>
  <Application>Microsoft Office PowerPoint</Application>
  <PresentationFormat>Grand écran</PresentationFormat>
  <Paragraphs>248</Paragraphs>
  <Slides>51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6" baseType="lpstr">
      <vt:lpstr>Arial</vt:lpstr>
      <vt:lpstr>Arial Black</vt:lpstr>
      <vt:lpstr>Century Gothic</vt:lpstr>
      <vt:lpstr>Wingdings</vt:lpstr>
      <vt:lpstr>Galerie</vt:lpstr>
      <vt:lpstr>Web application Development</vt:lpstr>
      <vt:lpstr>Présentation PowerPoint</vt:lpstr>
      <vt:lpstr>From HTML and CSS to JS</vt:lpstr>
      <vt:lpstr>Java Script </vt:lpstr>
      <vt:lpstr>Java Script historic </vt:lpstr>
      <vt:lpstr>Java Script historic </vt:lpstr>
      <vt:lpstr>Difference between Java and JavaScript</vt:lpstr>
      <vt:lpstr>Difference between Java and JavaScript</vt:lpstr>
      <vt:lpstr>Role of JavaScript in web development</vt:lpstr>
      <vt:lpstr>Role of JavaScript in web development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How to run the code</vt:lpstr>
      <vt:lpstr>Présentation PowerPoint</vt:lpstr>
      <vt:lpstr>First project in JS</vt:lpstr>
      <vt:lpstr>Présentation PowerPoint</vt:lpstr>
      <vt:lpstr>Présentation PowerPoint</vt:lpstr>
      <vt:lpstr>Comments in JS</vt:lpstr>
      <vt:lpstr>Présentation PowerPoint</vt:lpstr>
      <vt:lpstr>Constants in JS</vt:lpstr>
      <vt:lpstr>Constants in JS</vt:lpstr>
      <vt:lpstr>Constants in JS</vt:lpstr>
      <vt:lpstr>Variables in JS</vt:lpstr>
      <vt:lpstr>Présentation PowerPoint</vt:lpstr>
      <vt:lpstr>Data types in JS</vt:lpstr>
      <vt:lpstr>Constants in JS</vt:lpstr>
      <vt:lpstr>Constants in JS</vt:lpstr>
      <vt:lpstr>Présentation PowerPoint</vt:lpstr>
      <vt:lpstr>Read in JS</vt:lpstr>
      <vt:lpstr>Read in JS</vt:lpstr>
      <vt:lpstr>Read in JS</vt:lpstr>
      <vt:lpstr>Write in JS</vt:lpstr>
      <vt:lpstr>Write in JS</vt:lpstr>
      <vt:lpstr>Write in JS</vt:lpstr>
      <vt:lpstr>Présentation PowerPoint</vt:lpstr>
      <vt:lpstr>Write in JS</vt:lpstr>
      <vt:lpstr>Présentation PowerPoint</vt:lpstr>
      <vt:lpstr>If/else statment in JS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337</cp:revision>
  <dcterms:created xsi:type="dcterms:W3CDTF">2026-01-24T12:37:45Z</dcterms:created>
  <dcterms:modified xsi:type="dcterms:W3CDTF">2026-03-08T21:12:42Z</dcterms:modified>
</cp:coreProperties>
</file>