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371" r:id="rId3"/>
    <p:sldId id="418" r:id="rId4"/>
    <p:sldId id="393" r:id="rId5"/>
    <p:sldId id="401" r:id="rId6"/>
    <p:sldId id="409" r:id="rId7"/>
    <p:sldId id="440" r:id="rId8"/>
    <p:sldId id="441" r:id="rId9"/>
    <p:sldId id="439" r:id="rId10"/>
    <p:sldId id="410" r:id="rId11"/>
    <p:sldId id="442" r:id="rId12"/>
    <p:sldId id="419" r:id="rId13"/>
    <p:sldId id="420" r:id="rId14"/>
    <p:sldId id="421" r:id="rId15"/>
    <p:sldId id="443" r:id="rId16"/>
    <p:sldId id="422" r:id="rId17"/>
    <p:sldId id="423" r:id="rId18"/>
    <p:sldId id="425" r:id="rId19"/>
    <p:sldId id="444" r:id="rId20"/>
    <p:sldId id="424" r:id="rId21"/>
    <p:sldId id="426" r:id="rId22"/>
    <p:sldId id="427" r:id="rId23"/>
    <p:sldId id="445" r:id="rId24"/>
    <p:sldId id="428" r:id="rId25"/>
    <p:sldId id="434" r:id="rId26"/>
    <p:sldId id="435" r:id="rId27"/>
    <p:sldId id="436" r:id="rId28"/>
    <p:sldId id="437" r:id="rId29"/>
    <p:sldId id="456" r:id="rId30"/>
    <p:sldId id="438" r:id="rId31"/>
    <p:sldId id="429" r:id="rId32"/>
    <p:sldId id="430" r:id="rId33"/>
    <p:sldId id="431" r:id="rId34"/>
    <p:sldId id="432" r:id="rId35"/>
    <p:sldId id="433" r:id="rId36"/>
    <p:sldId id="446" r:id="rId37"/>
    <p:sldId id="454" r:id="rId38"/>
    <p:sldId id="319" r:id="rId39"/>
    <p:sldId id="320" r:id="rId40"/>
    <p:sldId id="448" r:id="rId41"/>
    <p:sldId id="449" r:id="rId42"/>
    <p:sldId id="450" r:id="rId43"/>
    <p:sldId id="451" r:id="rId44"/>
    <p:sldId id="452" r:id="rId45"/>
    <p:sldId id="453" r:id="rId46"/>
    <p:sldId id="455" r:id="rId47"/>
    <p:sldId id="417" r:id="rId4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E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24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8637073" cy="2618554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8404" y="3564467"/>
            <a:ext cx="8637072" cy="1071095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01/03/2026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27124" y="329307"/>
            <a:ext cx="5943668" cy="309201"/>
          </a:xfr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24392" y="134930"/>
            <a:ext cx="811019" cy="503578"/>
          </a:xfrm>
        </p:spPr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83381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01/03/2026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5" name="Picture 14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4216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4709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30270" y="798973"/>
            <a:ext cx="7828830" cy="465988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01/03/2026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7" name="Picture 16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59215" b="36435"/>
          <a:stretch/>
        </p:blipFill>
        <p:spPr>
          <a:xfrm rot="5400000">
            <a:off x="8642279" y="3046916"/>
            <a:ext cx="4663440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3889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/>
            </a:lvl1pPr>
          </a:lstStyle>
          <a:p>
            <a:fld id="{128EBA41-CD21-4633-9B66-6F9E6315F803}" type="datetimeFigureOut">
              <a:rPr lang="fr-FR" smtClean="0"/>
              <a:t>01/03/2026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24" name="Picture 2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76930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7" y="1756129"/>
            <a:ext cx="8619060" cy="205006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129166" y="3806195"/>
            <a:ext cx="861906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01/03/2026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3647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1052" y="958037"/>
            <a:ext cx="9605635" cy="105930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9166" y="2165621"/>
            <a:ext cx="4645152" cy="329385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606" y="2171769"/>
            <a:ext cx="4645152" cy="328709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01/03/2026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29853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6" y="953336"/>
            <a:ext cx="9607661" cy="105631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2169727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9166" y="2974448"/>
            <a:ext cx="4645152" cy="249387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4337" y="2173181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4337" y="2971669"/>
            <a:ext cx="4645152" cy="248719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01/03/2026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8" name="Picture 17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8682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01/03/2026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4" name="Picture 1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96041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01/03/2026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8702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4291" y="952578"/>
            <a:ext cx="3275013" cy="2322176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3334" y="952578"/>
            <a:ext cx="6012470" cy="4505221"/>
          </a:xfrm>
        </p:spPr>
        <p:txBody>
          <a:bodyPr anchor="ctr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4291" y="3274754"/>
            <a:ext cx="3275013" cy="2178918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01/03/2026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94384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24" y="1129513"/>
            <a:ext cx="5854872" cy="192420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8247" y="3053721"/>
            <a:ext cx="5846486" cy="209601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25300" y="5469856"/>
            <a:ext cx="5849605" cy="320123"/>
          </a:xfrm>
        </p:spPr>
        <p:txBody>
          <a:bodyPr/>
          <a:lstStyle>
            <a:lvl1pPr algn="l">
              <a:defRPr/>
            </a:lvl1pPr>
          </a:lstStyle>
          <a:p>
            <a:fld id="{128EBA41-CD21-4633-9B66-6F9E6315F803}" type="datetimeFigureOut">
              <a:rPr lang="fr-FR" smtClean="0"/>
              <a:t>01/03/2026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25300" y="318640"/>
            <a:ext cx="4877818" cy="320931"/>
          </a:xfr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176794" y="137408"/>
            <a:ext cx="811019" cy="503578"/>
          </a:xfrm>
        </p:spPr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22" name="Picture 21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48549" b="36564"/>
          <a:stretch/>
        </p:blipFill>
        <p:spPr>
          <a:xfrm>
            <a:off x="1125460" y="643464"/>
            <a:ext cx="5879592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0806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cxnSp>
        <p:nvCxnSpPr>
          <p:cNvPr id="14" name="Straight Connector 13"/>
          <p:cNvCxnSpPr/>
          <p:nvPr/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0270" y="2171769"/>
            <a:ext cx="9603275" cy="329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32830" y="330370"/>
            <a:ext cx="251539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8EBA41-CD21-4633-9B66-6F9E6315F803}" type="datetimeFigureOut">
              <a:rPr lang="fr-FR" smtClean="0"/>
              <a:t>01/03/2026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30270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18076" y="137408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7521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schools.com/cssref/sel_visited.php" TargetMode="External"/><Relationship Id="rId2" Type="http://schemas.openxmlformats.org/officeDocument/2006/relationships/hyperlink" Target="https://www.w3schools.com/cssref/sel_link.php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w3schools.com/cssref/sel_active.php" TargetMode="External"/><Relationship Id="rId4" Type="http://schemas.openxmlformats.org/officeDocument/2006/relationships/hyperlink" Target="https://www.w3schools.com/cssref/sel_hover.php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exampels/Links%20on%20CSS.html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exampels/image%20opacity.html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exampels/border.html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exampels/position%20css.html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exampels/button%20css.html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hyperlink" Target="../../Project/DAW%20mini%20project%202025-2026.pdf" TargetMode="Externa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4DFB9E-0FE8-C83B-99DB-CE82972397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8637073" cy="1889754"/>
          </a:xfrm>
        </p:spPr>
        <p:txBody>
          <a:bodyPr/>
          <a:lstStyle/>
          <a:p>
            <a:r>
              <a:rPr lang="en-US" noProof="0" dirty="0"/>
              <a:t>Web application Development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E61346B-C127-66C7-97AE-45C32B74CE6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noProof="0" dirty="0"/>
              <a:t>2025 / 2026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CEE2013-A3EA-44B5-844E-1EEDBC36687F}"/>
              </a:ext>
            </a:extLst>
          </p:cNvPr>
          <p:cNvSpPr txBox="1"/>
          <p:nvPr/>
        </p:nvSpPr>
        <p:spPr>
          <a:xfrm>
            <a:off x="3051424" y="3246902"/>
            <a:ext cx="791110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000" b="1" dirty="0" err="1">
                <a:solidFill>
                  <a:schemeClr val="accent1"/>
                </a:solidFill>
              </a:rPr>
              <a:t>Chapter</a:t>
            </a:r>
            <a:r>
              <a:rPr lang="fr-FR" sz="4000" b="1" dirty="0">
                <a:solidFill>
                  <a:schemeClr val="accent1"/>
                </a:solidFill>
              </a:rPr>
              <a:t> 2:</a:t>
            </a:r>
          </a:p>
          <a:p>
            <a:r>
              <a:rPr lang="fr-FR" sz="4000" b="1" dirty="0">
                <a:solidFill>
                  <a:schemeClr val="accent1"/>
                </a:solidFill>
              </a:rPr>
              <a:t>Web </a:t>
            </a:r>
            <a:r>
              <a:rPr lang="fr-FR" sz="4000" b="1" dirty="0" err="1">
                <a:solidFill>
                  <a:schemeClr val="accent1"/>
                </a:solidFill>
              </a:rPr>
              <a:t>Programming</a:t>
            </a:r>
            <a:r>
              <a:rPr lang="fr-FR" sz="4000" b="1" dirty="0">
                <a:solidFill>
                  <a:schemeClr val="accent1"/>
                </a:solidFill>
              </a:rPr>
              <a:t> </a:t>
            </a:r>
            <a:r>
              <a:rPr lang="fr-FR" sz="4000" b="1" dirty="0" err="1">
                <a:solidFill>
                  <a:schemeClr val="accent1"/>
                </a:solidFill>
              </a:rPr>
              <a:t>Languages</a:t>
            </a:r>
            <a:endParaRPr lang="fr-FR" sz="4000" dirty="0">
              <a:solidFill>
                <a:schemeClr val="accent1"/>
              </a:solidFill>
            </a:endParaRPr>
          </a:p>
          <a:p>
            <a:endParaRPr lang="fr-FR" sz="4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184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1C8B3-188F-7D4D-FA62-40F7AF744A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403ECD-5ADA-2FDB-D12D-C112DE89D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b="1" u="sng" dirty="0">
                <a:latin typeface="+mn-lt"/>
                <a:ea typeface="+mn-ea"/>
                <a:cs typeface="+mn-cs"/>
              </a:rPr>
              <a:t>CSS for </a:t>
            </a:r>
            <a:r>
              <a:rPr lang="fr-FR" b="1" u="sng" dirty="0" err="1">
                <a:latin typeface="+mn-lt"/>
                <a:ea typeface="+mn-ea"/>
                <a:cs typeface="+mn-cs"/>
              </a:rPr>
              <a:t>Styling</a:t>
            </a:r>
            <a:r>
              <a:rPr lang="fr-FR" b="1" u="sng" dirty="0">
                <a:latin typeface="+mn-lt"/>
                <a:ea typeface="+mn-ea"/>
                <a:cs typeface="+mn-cs"/>
              </a:rPr>
              <a:t> </a:t>
            </a:r>
            <a:r>
              <a:rPr lang="fr-FR" b="1" u="sng" dirty="0" err="1">
                <a:latin typeface="+mn-lt"/>
                <a:ea typeface="+mn-ea"/>
                <a:cs typeface="+mn-cs"/>
              </a:rPr>
              <a:t>Text</a:t>
            </a:r>
            <a:endParaRPr lang="fr-FR" b="1" u="sng" dirty="0">
              <a:latin typeface="+mn-lt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EAE18D3-993E-F21C-1B4A-AB5FE2D5EA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2420632"/>
              </p:ext>
            </p:extLst>
          </p:nvPr>
        </p:nvGraphicFramePr>
        <p:xfrm>
          <a:off x="760288" y="1399243"/>
          <a:ext cx="11239926" cy="4475372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2650732">
                  <a:extLst>
                    <a:ext uri="{9D8B030D-6E8A-4147-A177-3AD203B41FA5}">
                      <a16:colId xmlns:a16="http://schemas.microsoft.com/office/drawing/2014/main" val="229695235"/>
                    </a:ext>
                  </a:extLst>
                </a:gridCol>
                <a:gridCol w="4842552">
                  <a:extLst>
                    <a:ext uri="{9D8B030D-6E8A-4147-A177-3AD203B41FA5}">
                      <a16:colId xmlns:a16="http://schemas.microsoft.com/office/drawing/2014/main" val="1512764269"/>
                    </a:ext>
                  </a:extLst>
                </a:gridCol>
                <a:gridCol w="3746642">
                  <a:extLst>
                    <a:ext uri="{9D8B030D-6E8A-4147-A177-3AD203B41FA5}">
                      <a16:colId xmlns:a16="http://schemas.microsoft.com/office/drawing/2014/main" val="4224494353"/>
                    </a:ext>
                  </a:extLst>
                </a:gridCol>
              </a:tblGrid>
              <a:tr h="21153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fr-FR" sz="2000" b="1" dirty="0"/>
                        <a:t>CSS </a:t>
                      </a:r>
                      <a:r>
                        <a:rPr lang="fr-FR" sz="2000" b="1" dirty="0" err="1"/>
                        <a:t>Property</a:t>
                      </a:r>
                      <a:endParaRPr lang="fr-FR" sz="2000" b="1" dirty="0"/>
                    </a:p>
                  </a:txBody>
                  <a:tcPr marL="45124" marR="45124" marT="22562" marB="22562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fr-FR" sz="2000" b="1"/>
                        <a:t>Description</a:t>
                      </a:r>
                    </a:p>
                  </a:txBody>
                  <a:tcPr marL="45124" marR="45124" marT="22562" marB="22562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fr-FR" sz="2000" b="1" dirty="0"/>
                        <a:t>Example</a:t>
                      </a:r>
                    </a:p>
                  </a:txBody>
                  <a:tcPr marL="45124" marR="45124" marT="22562" marB="22562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4739266"/>
                  </a:ext>
                </a:extLst>
              </a:tr>
              <a:tr h="37069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fr-FR" sz="2000" b="1" dirty="0" err="1"/>
                        <a:t>text-align</a:t>
                      </a:r>
                      <a:endParaRPr lang="fr-FR" sz="2000" b="1" dirty="0"/>
                    </a:p>
                  </a:txBody>
                  <a:tcPr marL="45124" marR="45124" marT="22562" marB="2256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en-US" sz="2000" b="1" dirty="0"/>
                        <a:t>Aligns text left, right, center, or justify</a:t>
                      </a:r>
                    </a:p>
                  </a:txBody>
                  <a:tcPr marL="45124" marR="45124" marT="22562" marB="2256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fr-FR" sz="2000" b="1" dirty="0" err="1"/>
                        <a:t>text-align</a:t>
                      </a:r>
                      <a:r>
                        <a:rPr lang="fr-FR" sz="2000" b="1" dirty="0"/>
                        <a:t>: center;</a:t>
                      </a:r>
                    </a:p>
                  </a:txBody>
                  <a:tcPr marL="45124" marR="45124" marT="22562" marB="22562" anchor="ctr"/>
                </a:tc>
                <a:extLst>
                  <a:ext uri="{0D108BD9-81ED-4DB2-BD59-A6C34878D82A}">
                    <a16:rowId xmlns:a16="http://schemas.microsoft.com/office/drawing/2014/main" val="3907695012"/>
                  </a:ext>
                </a:extLst>
              </a:tr>
              <a:tr h="37069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fr-FR" sz="2000" b="1" dirty="0" err="1"/>
                        <a:t>text-decoration</a:t>
                      </a:r>
                      <a:endParaRPr lang="fr-FR" sz="2000" b="1" dirty="0"/>
                    </a:p>
                  </a:txBody>
                  <a:tcPr marL="45124" marR="45124" marT="22562" marB="2256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en-US" sz="2000" b="1" dirty="0"/>
                        <a:t>Adds underline, line-through, overline, or none</a:t>
                      </a:r>
                    </a:p>
                  </a:txBody>
                  <a:tcPr marL="45124" marR="45124" marT="22562" marB="2256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fr-FR" sz="2000" b="1"/>
                        <a:t>text-decoration: underline;</a:t>
                      </a:r>
                    </a:p>
                  </a:txBody>
                  <a:tcPr marL="45124" marR="45124" marT="22562" marB="22562" anchor="ctr"/>
                </a:tc>
                <a:extLst>
                  <a:ext uri="{0D108BD9-81ED-4DB2-BD59-A6C34878D82A}">
                    <a16:rowId xmlns:a16="http://schemas.microsoft.com/office/drawing/2014/main" val="1107526264"/>
                  </a:ext>
                </a:extLst>
              </a:tr>
              <a:tr h="52986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fr-FR" sz="2000" b="1" dirty="0" err="1"/>
                        <a:t>text-transform</a:t>
                      </a:r>
                      <a:endParaRPr lang="fr-FR" sz="2000" b="1" dirty="0"/>
                    </a:p>
                  </a:txBody>
                  <a:tcPr marL="45124" marR="45124" marT="22562" marB="2256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en-US" sz="2000" b="1" dirty="0"/>
                        <a:t>Changes text to uppercase, lowercase, capitalize</a:t>
                      </a:r>
                    </a:p>
                  </a:txBody>
                  <a:tcPr marL="45124" marR="45124" marT="22562" marB="2256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fr-FR" sz="2000" b="1"/>
                        <a:t>text-transform: uppercase;</a:t>
                      </a:r>
                    </a:p>
                  </a:txBody>
                  <a:tcPr marL="45124" marR="45124" marT="22562" marB="22562" anchor="ctr"/>
                </a:tc>
                <a:extLst>
                  <a:ext uri="{0D108BD9-81ED-4DB2-BD59-A6C34878D82A}">
                    <a16:rowId xmlns:a16="http://schemas.microsoft.com/office/drawing/2014/main" val="3862943645"/>
                  </a:ext>
                </a:extLst>
              </a:tr>
              <a:tr h="37069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fr-FR" sz="2000" b="1"/>
                        <a:t>letter-spacing</a:t>
                      </a:r>
                    </a:p>
                  </a:txBody>
                  <a:tcPr marL="45124" marR="45124" marT="22562" marB="2256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fr-FR" sz="2000" b="1"/>
                        <a:t>Sets space between letters</a:t>
                      </a:r>
                    </a:p>
                  </a:txBody>
                  <a:tcPr marL="45124" marR="45124" marT="22562" marB="2256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fr-FR" sz="2000" b="1" dirty="0" err="1"/>
                        <a:t>letter-spacing</a:t>
                      </a:r>
                      <a:r>
                        <a:rPr lang="fr-FR" sz="2000" b="1" dirty="0"/>
                        <a:t>: 2px;</a:t>
                      </a:r>
                    </a:p>
                  </a:txBody>
                  <a:tcPr marL="45124" marR="45124" marT="22562" marB="22562" anchor="ctr"/>
                </a:tc>
                <a:extLst>
                  <a:ext uri="{0D108BD9-81ED-4DB2-BD59-A6C34878D82A}">
                    <a16:rowId xmlns:a16="http://schemas.microsoft.com/office/drawing/2014/main" val="79860043"/>
                  </a:ext>
                </a:extLst>
              </a:tr>
              <a:tr h="37069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fr-FR" sz="2000" b="1"/>
                        <a:t>word-spacing</a:t>
                      </a:r>
                    </a:p>
                  </a:txBody>
                  <a:tcPr marL="45124" marR="45124" marT="22562" marB="2256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fr-FR" sz="2000" b="1"/>
                        <a:t>Sets space between words</a:t>
                      </a:r>
                    </a:p>
                  </a:txBody>
                  <a:tcPr marL="45124" marR="45124" marT="22562" marB="2256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fr-FR" sz="2000" b="1"/>
                        <a:t>word-spacing: 5px;</a:t>
                      </a:r>
                    </a:p>
                  </a:txBody>
                  <a:tcPr marL="45124" marR="45124" marT="22562" marB="22562" anchor="ctr"/>
                </a:tc>
                <a:extLst>
                  <a:ext uri="{0D108BD9-81ED-4DB2-BD59-A6C34878D82A}">
                    <a16:rowId xmlns:a16="http://schemas.microsoft.com/office/drawing/2014/main" val="3479741288"/>
                  </a:ext>
                </a:extLst>
              </a:tr>
              <a:tr h="37069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fr-FR" sz="2000" b="1"/>
                        <a:t>text-shadow</a:t>
                      </a:r>
                    </a:p>
                  </a:txBody>
                  <a:tcPr marL="45124" marR="45124" marT="22562" marB="2256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fr-FR" sz="2000" b="1" dirty="0" err="1"/>
                        <a:t>Adds</a:t>
                      </a:r>
                      <a:r>
                        <a:rPr lang="fr-FR" sz="2000" b="1" dirty="0"/>
                        <a:t> </a:t>
                      </a:r>
                      <a:r>
                        <a:rPr lang="fr-FR" sz="2000" b="1" dirty="0" err="1"/>
                        <a:t>shadow</a:t>
                      </a:r>
                      <a:r>
                        <a:rPr lang="fr-FR" sz="2000" b="1" dirty="0"/>
                        <a:t> to </a:t>
                      </a:r>
                      <a:r>
                        <a:rPr lang="fr-FR" sz="2000" b="1" dirty="0" err="1"/>
                        <a:t>text</a:t>
                      </a:r>
                      <a:endParaRPr lang="fr-FR" sz="2000" b="1" dirty="0"/>
                    </a:p>
                  </a:txBody>
                  <a:tcPr marL="45124" marR="45124" marT="22562" marB="2256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en-US" sz="2000" b="1" dirty="0"/>
                        <a:t>text-shadow: 2px </a:t>
                      </a:r>
                      <a:r>
                        <a:rPr lang="en-US" sz="2000" b="1" dirty="0" err="1"/>
                        <a:t>2px</a:t>
                      </a:r>
                      <a:r>
                        <a:rPr lang="en-US" sz="2000" b="1" dirty="0"/>
                        <a:t> 3px gray;</a:t>
                      </a:r>
                    </a:p>
                  </a:txBody>
                  <a:tcPr marL="45124" marR="45124" marT="22562" marB="22562" anchor="ctr"/>
                </a:tc>
                <a:extLst>
                  <a:ext uri="{0D108BD9-81ED-4DB2-BD59-A6C34878D82A}">
                    <a16:rowId xmlns:a16="http://schemas.microsoft.com/office/drawing/2014/main" val="10043252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07697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E27C37-FA54-252D-3B8D-D2AA749830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81C7A35-F92F-BB05-C3D7-DCB4DF58014F}"/>
              </a:ext>
            </a:extLst>
          </p:cNvPr>
          <p:cNvSpPr/>
          <p:nvPr/>
        </p:nvSpPr>
        <p:spPr>
          <a:xfrm>
            <a:off x="2630183" y="2640458"/>
            <a:ext cx="7253555" cy="116868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Links in CSS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259726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8251B3-50BD-6A15-A403-E0419DF42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FA91E0-7BBF-6ABF-522B-073F33927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1" y="822658"/>
            <a:ext cx="9709082" cy="1049235"/>
          </a:xfrm>
        </p:spPr>
        <p:txBody>
          <a:bodyPr>
            <a:normAutofit fontScale="90000"/>
          </a:bodyPr>
          <a:lstStyle/>
          <a:p>
            <a:r>
              <a:rPr lang="fr-FR" b="1" u="sng" dirty="0">
                <a:latin typeface="+mn-lt"/>
                <a:ea typeface="+mn-ea"/>
                <a:cs typeface="+mn-cs"/>
              </a:rPr>
              <a:t>CSS for Links:</a:t>
            </a:r>
            <a:br>
              <a:rPr lang="fr-FR" b="1" u="sng" dirty="0">
                <a:latin typeface="+mn-lt"/>
                <a:ea typeface="+mn-ea"/>
                <a:cs typeface="+mn-cs"/>
              </a:rPr>
            </a:br>
            <a:br>
              <a:rPr lang="fr-FR" b="1" u="sng" dirty="0">
                <a:latin typeface="+mn-lt"/>
                <a:ea typeface="+mn-ea"/>
                <a:cs typeface="+mn-cs"/>
              </a:rPr>
            </a:br>
            <a:r>
              <a:rPr lang="en-US" sz="2700" b="1" dirty="0">
                <a:latin typeface="+mn-lt"/>
                <a:ea typeface="+mn-ea"/>
                <a:cs typeface="+mn-cs"/>
              </a:rPr>
              <a:t>HTML links can be styled with many CSS properties, like: </a:t>
            </a:r>
            <a:br>
              <a:rPr lang="en-US" sz="2700" b="1" dirty="0">
                <a:latin typeface="+mn-lt"/>
                <a:ea typeface="+mn-ea"/>
                <a:cs typeface="+mn-cs"/>
              </a:rPr>
            </a:br>
            <a:r>
              <a:rPr lang="en-US" sz="2700" b="1" dirty="0">
                <a:latin typeface="+mn-lt"/>
                <a:ea typeface="+mn-ea"/>
                <a:cs typeface="+mn-cs"/>
              </a:rPr>
              <a:t>color, text-decoration, background-color, font-size,</a:t>
            </a:r>
            <a:br>
              <a:rPr lang="en-US" sz="2700" b="1" dirty="0">
                <a:latin typeface="+mn-lt"/>
                <a:ea typeface="+mn-ea"/>
                <a:cs typeface="+mn-cs"/>
              </a:rPr>
            </a:br>
            <a:r>
              <a:rPr lang="en-US" sz="2700" b="1" dirty="0">
                <a:latin typeface="+mn-lt"/>
                <a:ea typeface="+mn-ea"/>
                <a:cs typeface="+mn-cs"/>
              </a:rPr>
              <a:t> font-weight, font-family, etc.).</a:t>
            </a:r>
            <a:br>
              <a:rPr lang="en-US" sz="2700" b="1" dirty="0">
                <a:latin typeface="+mn-lt"/>
                <a:ea typeface="+mn-ea"/>
                <a:cs typeface="+mn-cs"/>
              </a:rPr>
            </a:br>
            <a:br>
              <a:rPr lang="en-US" b="1" u="sng" dirty="0">
                <a:latin typeface="+mn-lt"/>
                <a:ea typeface="+mn-ea"/>
                <a:cs typeface="+mn-cs"/>
              </a:rPr>
            </a:br>
            <a:r>
              <a:rPr lang="en-US" dirty="0">
                <a:solidFill>
                  <a:srgbClr val="FF0000"/>
                </a:solidFill>
              </a:rPr>
              <a:t>a {</a:t>
            </a:r>
            <a:br>
              <a:rPr lang="en-US" dirty="0">
                <a:solidFill>
                  <a:srgbClr val="FF0000"/>
                </a:solidFill>
              </a:rPr>
            </a:br>
            <a:r>
              <a:rPr lang="en-US" dirty="0">
                <a:solidFill>
                  <a:srgbClr val="FF0000"/>
                </a:solidFill>
              </a:rPr>
              <a:t>  color: red;</a:t>
            </a:r>
            <a:br>
              <a:rPr lang="en-US" dirty="0">
                <a:solidFill>
                  <a:srgbClr val="FF0000"/>
                </a:solidFill>
              </a:rPr>
            </a:br>
            <a:r>
              <a:rPr lang="en-US" dirty="0">
                <a:solidFill>
                  <a:srgbClr val="FF0000"/>
                </a:solidFill>
              </a:rPr>
              <a:t>  background-color: yellow;</a:t>
            </a:r>
            <a:br>
              <a:rPr lang="en-US" dirty="0">
                <a:solidFill>
                  <a:srgbClr val="FF0000"/>
                </a:solidFill>
              </a:rPr>
            </a:br>
            <a:r>
              <a:rPr lang="en-US" dirty="0">
                <a:solidFill>
                  <a:srgbClr val="FF0000"/>
                </a:solidFill>
              </a:rPr>
              <a:t>  font-weight: bold;</a:t>
            </a:r>
            <a:br>
              <a:rPr lang="en-US" dirty="0">
                <a:solidFill>
                  <a:srgbClr val="FF0000"/>
                </a:solidFill>
              </a:rPr>
            </a:br>
            <a:r>
              <a:rPr lang="en-US" dirty="0">
                <a:solidFill>
                  <a:srgbClr val="FF0000"/>
                </a:solidFill>
              </a:rPr>
              <a:t>}</a:t>
            </a:r>
            <a:endParaRPr lang="fr-FR" b="1" u="sng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3789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049AF-BA67-EF80-11E0-C1DE95616C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F7A17E-6070-6E25-F2F6-EAC2A197A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1" y="822658"/>
            <a:ext cx="9709082" cy="467401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fr-FR" b="1" u="sng" dirty="0">
                <a:latin typeface="+mn-lt"/>
                <a:ea typeface="+mn-ea"/>
                <a:cs typeface="+mn-cs"/>
              </a:rPr>
              <a:t>CSS for Links:</a:t>
            </a:r>
            <a:br>
              <a:rPr lang="fr-FR" b="1" u="sng" dirty="0">
                <a:latin typeface="+mn-lt"/>
                <a:ea typeface="+mn-ea"/>
                <a:cs typeface="+mn-cs"/>
              </a:rPr>
            </a:br>
            <a:br>
              <a:rPr lang="fr-FR" b="1" u="sng" dirty="0">
                <a:latin typeface="+mn-lt"/>
                <a:ea typeface="+mn-ea"/>
                <a:cs typeface="+mn-cs"/>
              </a:rPr>
            </a:br>
            <a:r>
              <a:rPr lang="en-US" sz="2400" b="1" dirty="0">
                <a:latin typeface="+mn-lt"/>
                <a:ea typeface="+mn-ea"/>
                <a:cs typeface="+mn-cs"/>
              </a:rPr>
              <a:t>In addition, links can be styled differently depending on what </a:t>
            </a:r>
            <a:r>
              <a:rPr lang="en-US" sz="2400" b="1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state</a:t>
            </a:r>
            <a:r>
              <a:rPr lang="en-US" sz="2400" b="1" dirty="0">
                <a:latin typeface="+mn-lt"/>
                <a:ea typeface="+mn-ea"/>
                <a:cs typeface="+mn-cs"/>
              </a:rPr>
              <a:t> they are in.</a:t>
            </a:r>
            <a:br>
              <a:rPr lang="en-US" sz="2400" b="1" dirty="0">
                <a:latin typeface="+mn-lt"/>
                <a:ea typeface="+mn-ea"/>
                <a:cs typeface="+mn-cs"/>
              </a:rPr>
            </a:br>
            <a:br>
              <a:rPr lang="en-US" sz="2400" b="1" dirty="0">
                <a:latin typeface="+mn-lt"/>
                <a:ea typeface="+mn-ea"/>
                <a:cs typeface="+mn-cs"/>
              </a:rPr>
            </a:br>
            <a:br>
              <a:rPr lang="en-US" sz="2400" b="1" dirty="0">
                <a:latin typeface="+mn-lt"/>
                <a:ea typeface="+mn-ea"/>
                <a:cs typeface="+mn-cs"/>
              </a:rPr>
            </a:br>
            <a:r>
              <a:rPr lang="en-US" sz="2400" b="1" dirty="0">
                <a:latin typeface="+mn-lt"/>
                <a:ea typeface="+mn-ea"/>
                <a:cs typeface="+mn-cs"/>
              </a:rPr>
              <a:t>The four link states are:</a:t>
            </a:r>
            <a:br>
              <a:rPr lang="en-US" sz="2400" b="1" dirty="0">
                <a:latin typeface="+mn-lt"/>
                <a:ea typeface="+mn-ea"/>
                <a:cs typeface="+mn-cs"/>
              </a:rPr>
            </a:br>
            <a:r>
              <a:rPr lang="en-US" sz="2400" b="1" dirty="0">
                <a:latin typeface="+mn-lt"/>
                <a:ea typeface="+mn-ea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:link</a:t>
            </a:r>
            <a:r>
              <a:rPr lang="en-US" sz="2400" b="1" dirty="0">
                <a:latin typeface="+mn-lt"/>
                <a:ea typeface="+mn-ea"/>
                <a:cs typeface="+mn-cs"/>
              </a:rPr>
              <a:t> - a normal, unvisited link</a:t>
            </a:r>
            <a:br>
              <a:rPr lang="en-US" sz="2400" b="1" dirty="0">
                <a:latin typeface="+mn-lt"/>
                <a:ea typeface="+mn-ea"/>
                <a:cs typeface="+mn-cs"/>
              </a:rPr>
            </a:br>
            <a:r>
              <a:rPr lang="en-US" sz="2400" b="1" dirty="0">
                <a:latin typeface="+mn-lt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:visited</a:t>
            </a:r>
            <a:r>
              <a:rPr lang="en-US" sz="2400" b="1" dirty="0">
                <a:latin typeface="+mn-lt"/>
                <a:ea typeface="+mn-ea"/>
                <a:cs typeface="+mn-cs"/>
              </a:rPr>
              <a:t> - a link the user has visited</a:t>
            </a:r>
            <a:br>
              <a:rPr lang="en-US" sz="2400" b="1" dirty="0">
                <a:latin typeface="+mn-lt"/>
                <a:ea typeface="+mn-ea"/>
                <a:cs typeface="+mn-cs"/>
              </a:rPr>
            </a:br>
            <a:r>
              <a:rPr lang="en-US" sz="2400" b="1" dirty="0">
                <a:latin typeface="+mn-lt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:hover</a:t>
            </a:r>
            <a:r>
              <a:rPr lang="en-US" sz="2400" b="1" dirty="0">
                <a:latin typeface="+mn-lt"/>
                <a:ea typeface="+mn-ea"/>
                <a:cs typeface="+mn-cs"/>
              </a:rPr>
              <a:t> - a link when the user mouses over it</a:t>
            </a:r>
            <a:br>
              <a:rPr lang="en-US" sz="2400" b="1" dirty="0">
                <a:latin typeface="+mn-lt"/>
                <a:ea typeface="+mn-ea"/>
                <a:cs typeface="+mn-cs"/>
              </a:rPr>
            </a:br>
            <a:r>
              <a:rPr lang="en-US" sz="2400" b="1" dirty="0">
                <a:latin typeface="+mn-lt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:active</a:t>
            </a:r>
            <a:r>
              <a:rPr lang="en-US" sz="2400" b="1" dirty="0">
                <a:latin typeface="+mn-lt"/>
                <a:ea typeface="+mn-ea"/>
                <a:cs typeface="+mn-cs"/>
              </a:rPr>
              <a:t> - a link the moment it is clicked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3B85F44-09CB-BE8C-B2B4-CDF406FFCC7C}"/>
              </a:ext>
            </a:extLst>
          </p:cNvPr>
          <p:cNvSpPr/>
          <p:nvPr/>
        </p:nvSpPr>
        <p:spPr>
          <a:xfrm>
            <a:off x="1541121" y="3693922"/>
            <a:ext cx="6596012" cy="1535624"/>
          </a:xfrm>
          <a:prstGeom prst="round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/>
              <a:t>Pseudo-class !</a:t>
            </a:r>
          </a:p>
        </p:txBody>
      </p:sp>
    </p:spTree>
    <p:extLst>
      <p:ext uri="{BB962C8B-B14F-4D97-AF65-F5344CB8AC3E}">
        <p14:creationId xmlns:p14="http://schemas.microsoft.com/office/powerpoint/2010/main" val="1181753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3C7370-A2B9-564F-96E3-3D40E73D89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79EC947-61B5-B725-40C5-FE7A94984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1" y="822658"/>
            <a:ext cx="9709082" cy="467401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fr-FR" b="1" u="sng" dirty="0">
                <a:latin typeface="+mn-lt"/>
                <a:ea typeface="+mn-ea"/>
                <a:cs typeface="+mn-cs"/>
              </a:rPr>
              <a:t>CSS for Links:</a:t>
            </a:r>
            <a:br>
              <a:rPr lang="fr-FR" b="1" u="sng" dirty="0">
                <a:latin typeface="+mn-lt"/>
                <a:ea typeface="+mn-ea"/>
                <a:cs typeface="+mn-cs"/>
              </a:rPr>
            </a:br>
            <a:br>
              <a:rPr lang="fr-FR" b="1" u="sng" dirty="0">
                <a:latin typeface="+mn-lt"/>
                <a:ea typeface="+mn-ea"/>
                <a:cs typeface="+mn-cs"/>
              </a:rPr>
            </a:br>
            <a:endParaRPr lang="en-US" sz="2400" b="1" dirty="0">
              <a:latin typeface="+mn-lt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554D9C5-9390-4DFC-EABE-333BF554F1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9762" y="-102742"/>
            <a:ext cx="7685690" cy="68580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ACDBB19-0255-D02C-30A0-B8A6FCFD1462}"/>
              </a:ext>
            </a:extLst>
          </p:cNvPr>
          <p:cNvSpPr txBox="1"/>
          <p:nvPr/>
        </p:nvSpPr>
        <p:spPr>
          <a:xfrm>
            <a:off x="7736441" y="6108927"/>
            <a:ext cx="1767155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  <a:hlinkClick r:id="rId3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exampels</a:t>
            </a:r>
            <a:r>
              <a:rPr lang="en-US" dirty="0">
                <a:solidFill>
                  <a:schemeClr val="bg1"/>
                </a:solidFill>
                <a:hlinkClick r:id="rId3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\Links on CSS.html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3614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A597DF-91CD-8CB5-4F82-1901D68835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8DEC2C5-7B50-F00E-5C63-B3BB2735E071}"/>
              </a:ext>
            </a:extLst>
          </p:cNvPr>
          <p:cNvSpPr/>
          <p:nvPr/>
        </p:nvSpPr>
        <p:spPr>
          <a:xfrm>
            <a:off x="2630183" y="2640458"/>
            <a:ext cx="7253555" cy="116868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Images in CSS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29941709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8B34FE-1F88-104F-F84E-A652254AD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B8F45C-EA04-90F0-ED6F-6B0EA619D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1" y="822658"/>
            <a:ext cx="9709082" cy="1049235"/>
          </a:xfrm>
        </p:spPr>
        <p:txBody>
          <a:bodyPr>
            <a:normAutofit fontScale="90000"/>
          </a:bodyPr>
          <a:lstStyle/>
          <a:p>
            <a:r>
              <a:rPr lang="fr-FR" b="1" u="sng" dirty="0">
                <a:latin typeface="+mn-lt"/>
                <a:ea typeface="+mn-ea"/>
                <a:cs typeface="+mn-cs"/>
              </a:rPr>
              <a:t>CSS for Image:</a:t>
            </a:r>
            <a:br>
              <a:rPr lang="fr-FR" b="1" u="sng" dirty="0">
                <a:latin typeface="+mn-lt"/>
                <a:ea typeface="+mn-ea"/>
                <a:cs typeface="+mn-cs"/>
              </a:rPr>
            </a:br>
            <a:br>
              <a:rPr lang="fr-FR" b="1" u="sng" dirty="0">
                <a:latin typeface="+mn-lt"/>
                <a:ea typeface="+mn-ea"/>
                <a:cs typeface="+mn-cs"/>
              </a:rPr>
            </a:br>
            <a:r>
              <a:rPr lang="en-US" sz="2700" b="1" dirty="0">
                <a:latin typeface="+mn-lt"/>
                <a:ea typeface="+mn-ea"/>
                <a:cs typeface="+mn-cs"/>
              </a:rPr>
              <a:t>Image Width &amp; Height:</a:t>
            </a:r>
            <a:br>
              <a:rPr lang="en-US" sz="2700" b="1" dirty="0">
                <a:latin typeface="+mn-lt"/>
                <a:ea typeface="+mn-ea"/>
                <a:cs typeface="+mn-cs"/>
              </a:rPr>
            </a:br>
            <a:br>
              <a:rPr lang="en-US" sz="2700" b="1" dirty="0">
                <a:latin typeface="+mn-lt"/>
                <a:ea typeface="+mn-ea"/>
                <a:cs typeface="+mn-cs"/>
              </a:rPr>
            </a:br>
            <a:br>
              <a:rPr lang="en-US" sz="2700" b="1" dirty="0">
                <a:latin typeface="+mn-lt"/>
                <a:ea typeface="+mn-ea"/>
                <a:cs typeface="+mn-cs"/>
              </a:rPr>
            </a:br>
            <a:endParaRPr lang="fr-FR" b="1" u="sng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E552C09-4535-C81C-1EFD-730FE1CD7766}"/>
              </a:ext>
            </a:extLst>
          </p:cNvPr>
          <p:cNvSpPr/>
          <p:nvPr/>
        </p:nvSpPr>
        <p:spPr>
          <a:xfrm>
            <a:off x="6390526" y="2619908"/>
            <a:ext cx="3842535" cy="242470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/>
              <a:t>img {</a:t>
            </a:r>
            <a:br>
              <a:rPr lang="en-US" sz="2400" b="1"/>
            </a:br>
            <a:r>
              <a:rPr lang="en-US" sz="2400" b="1"/>
              <a:t>    max-width: 100%;</a:t>
            </a:r>
            <a:br>
              <a:rPr lang="en-US" sz="2400" b="1"/>
            </a:br>
            <a:r>
              <a:rPr lang="en-US" sz="2400" b="1"/>
              <a:t>    height: auto;</a:t>
            </a:r>
            <a:br>
              <a:rPr lang="en-US" sz="2400" b="1"/>
            </a:br>
            <a:r>
              <a:rPr lang="en-US" sz="2400" b="1"/>
              <a:t>}</a:t>
            </a:r>
            <a:endParaRPr lang="fr-FR" sz="240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CC29C0E-16B6-C3A3-E102-56423EA3505F}"/>
              </a:ext>
            </a:extLst>
          </p:cNvPr>
          <p:cNvSpPr/>
          <p:nvPr/>
        </p:nvSpPr>
        <p:spPr>
          <a:xfrm>
            <a:off x="1755169" y="2619908"/>
            <a:ext cx="3842535" cy="242470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/>
              <a:t>img</a:t>
            </a:r>
            <a:r>
              <a:rPr lang="en-US" sz="2400" b="1" dirty="0"/>
              <a:t> {</a:t>
            </a:r>
            <a:br>
              <a:rPr lang="en-US" sz="2400" b="1" dirty="0"/>
            </a:br>
            <a:r>
              <a:rPr lang="en-US" sz="2400" b="1" dirty="0"/>
              <a:t>    width: 300px;</a:t>
            </a:r>
            <a:br>
              <a:rPr lang="en-US" sz="2400" b="1" dirty="0"/>
            </a:br>
            <a:r>
              <a:rPr lang="en-US" sz="2400" b="1" dirty="0"/>
              <a:t>    height: 200px;</a:t>
            </a:r>
            <a:br>
              <a:rPr lang="en-US" sz="2400" b="1" dirty="0"/>
            </a:br>
            <a:r>
              <a:rPr lang="en-US" sz="2400" b="1" dirty="0"/>
              <a:t>}</a:t>
            </a:r>
            <a:br>
              <a:rPr lang="en-US" sz="2400" b="1" dirty="0"/>
            </a:b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1018848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293B3-7D1C-687B-6BF8-64D597971A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2D2A18-E91B-3F5F-BE79-862824571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1" y="822658"/>
            <a:ext cx="9709082" cy="1049235"/>
          </a:xfrm>
        </p:spPr>
        <p:txBody>
          <a:bodyPr>
            <a:normAutofit fontScale="90000"/>
          </a:bodyPr>
          <a:lstStyle/>
          <a:p>
            <a:r>
              <a:rPr lang="fr-FR" b="1" u="sng" dirty="0">
                <a:latin typeface="+mn-lt"/>
                <a:ea typeface="+mn-ea"/>
                <a:cs typeface="+mn-cs"/>
              </a:rPr>
              <a:t>CSS for Image:</a:t>
            </a:r>
            <a:br>
              <a:rPr lang="fr-FR" b="1" u="sng" dirty="0">
                <a:latin typeface="+mn-lt"/>
                <a:ea typeface="+mn-ea"/>
                <a:cs typeface="+mn-cs"/>
              </a:rPr>
            </a:br>
            <a:br>
              <a:rPr lang="fr-FR" b="1" u="sng" dirty="0">
                <a:latin typeface="+mn-lt"/>
                <a:ea typeface="+mn-ea"/>
                <a:cs typeface="+mn-cs"/>
              </a:rPr>
            </a:br>
            <a:r>
              <a:rPr lang="en-US" sz="2700" b="1" dirty="0">
                <a:latin typeface="+mn-lt"/>
                <a:ea typeface="+mn-ea"/>
                <a:cs typeface="+mn-cs"/>
              </a:rPr>
              <a:t>Hover Effect</a:t>
            </a:r>
            <a:br>
              <a:rPr lang="en-US" sz="2700" b="1" dirty="0">
                <a:latin typeface="+mn-lt"/>
                <a:ea typeface="+mn-ea"/>
                <a:cs typeface="+mn-cs"/>
              </a:rPr>
            </a:br>
            <a:br>
              <a:rPr lang="en-US" sz="2700" b="1" dirty="0">
                <a:latin typeface="+mn-lt"/>
                <a:ea typeface="+mn-ea"/>
                <a:cs typeface="+mn-cs"/>
              </a:rPr>
            </a:br>
            <a:endParaRPr lang="fr-FR" b="1" u="sng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3ABBEDD-44F5-409A-20ED-C6D60992D4E5}"/>
              </a:ext>
            </a:extLst>
          </p:cNvPr>
          <p:cNvSpPr/>
          <p:nvPr/>
        </p:nvSpPr>
        <p:spPr>
          <a:xfrm>
            <a:off x="1755169" y="2619908"/>
            <a:ext cx="4799743" cy="242470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/>
              <a:t>img:hover</a:t>
            </a:r>
            <a:r>
              <a:rPr lang="en-US" sz="2400" b="1" dirty="0"/>
              <a:t> {</a:t>
            </a:r>
          </a:p>
          <a:p>
            <a:r>
              <a:rPr lang="en-US" sz="2400" b="1" dirty="0"/>
              <a:t>    transform: scale(1.1);</a:t>
            </a:r>
          </a:p>
          <a:p>
            <a:r>
              <a:rPr lang="en-US" sz="2400" b="1" dirty="0"/>
              <a:t>    transition: 0.5s;</a:t>
            </a:r>
          </a:p>
          <a:p>
            <a:r>
              <a:rPr lang="en-US" sz="2400" b="1" dirty="0"/>
              <a:t>}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40751181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896314-3B7D-2837-895E-131B9E402C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9202FF-FDC1-3231-D98F-8D37C818F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1" y="822658"/>
            <a:ext cx="9709082" cy="574627"/>
          </a:xfrm>
        </p:spPr>
        <p:txBody>
          <a:bodyPr>
            <a:normAutofit fontScale="90000"/>
          </a:bodyPr>
          <a:lstStyle/>
          <a:p>
            <a:r>
              <a:rPr lang="fr-FR" b="1" u="sng" dirty="0">
                <a:latin typeface="+mn-lt"/>
                <a:ea typeface="+mn-ea"/>
                <a:cs typeface="+mn-cs"/>
              </a:rPr>
              <a:t>CSS for Image:</a:t>
            </a:r>
            <a:br>
              <a:rPr lang="fr-FR" b="1" u="sng" dirty="0">
                <a:latin typeface="+mn-lt"/>
                <a:ea typeface="+mn-ea"/>
                <a:cs typeface="+mn-cs"/>
              </a:rPr>
            </a:br>
            <a:br>
              <a:rPr lang="fr-FR" b="1" u="sng" dirty="0">
                <a:latin typeface="+mn-lt"/>
                <a:ea typeface="+mn-ea"/>
                <a:cs typeface="+mn-cs"/>
              </a:rPr>
            </a:br>
            <a:r>
              <a:rPr lang="en-US" sz="2700" b="1" dirty="0">
                <a:latin typeface="+mn-lt"/>
                <a:ea typeface="+mn-ea"/>
                <a:cs typeface="+mn-cs"/>
              </a:rPr>
              <a:t>Opacity</a:t>
            </a:r>
            <a:br>
              <a:rPr lang="en-US" sz="2700" b="1" dirty="0">
                <a:latin typeface="+mn-lt"/>
                <a:ea typeface="+mn-ea"/>
                <a:cs typeface="+mn-cs"/>
              </a:rPr>
            </a:br>
            <a:endParaRPr lang="fr-FR" b="1" u="sng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B272346-327F-8DE7-577F-8CA96B82F07D}"/>
              </a:ext>
            </a:extLst>
          </p:cNvPr>
          <p:cNvSpPr/>
          <p:nvPr/>
        </p:nvSpPr>
        <p:spPr>
          <a:xfrm>
            <a:off x="1755169" y="2619908"/>
            <a:ext cx="4799743" cy="242470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/>
              <a:t>img</a:t>
            </a:r>
            <a:r>
              <a:rPr lang="en-US" sz="2400" b="1" dirty="0"/>
              <a:t> {</a:t>
            </a:r>
          </a:p>
          <a:p>
            <a:r>
              <a:rPr lang="en-US" sz="2400" b="1" dirty="0"/>
              <a:t>    opacity: 0.8;</a:t>
            </a:r>
          </a:p>
          <a:p>
            <a:r>
              <a:rPr lang="en-US" sz="2400" b="1" dirty="0"/>
              <a:t>}</a:t>
            </a:r>
            <a:endParaRPr lang="fr-FR" sz="240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A7F2324-598E-D8E1-7224-B506A45B7535}"/>
              </a:ext>
            </a:extLst>
          </p:cNvPr>
          <p:cNvSpPr txBox="1"/>
          <p:nvPr/>
        </p:nvSpPr>
        <p:spPr>
          <a:xfrm>
            <a:off x="7315200" y="6160698"/>
            <a:ext cx="2280863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 err="1">
                <a:solidFill>
                  <a:schemeClr val="bg1"/>
                </a:solidFill>
                <a:hlinkClick r:id="rId2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exampels</a:t>
            </a:r>
            <a:r>
              <a:rPr lang="fr-FR" dirty="0">
                <a:solidFill>
                  <a:schemeClr val="bg1"/>
                </a:solidFill>
                <a:hlinkClick r:id="rId2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\image opacity.html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86240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950472-B109-1263-6295-FB3B77F28A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47C1B16-5CF1-FBCF-6910-AAD1FDB58CF2}"/>
              </a:ext>
            </a:extLst>
          </p:cNvPr>
          <p:cNvSpPr/>
          <p:nvPr/>
        </p:nvSpPr>
        <p:spPr>
          <a:xfrm>
            <a:off x="2630183" y="2640458"/>
            <a:ext cx="7253555" cy="116868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Borders in CSS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2090213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025F1-3BE4-44BD-70F8-9083AEEF3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33A3B88E-630A-48F8-C07F-2DE8801C7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751" y="1302189"/>
            <a:ext cx="7048072" cy="425362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0478E36-92B5-11F1-03D5-17342F71ED60}"/>
              </a:ext>
            </a:extLst>
          </p:cNvPr>
          <p:cNvSpPr/>
          <p:nvPr/>
        </p:nvSpPr>
        <p:spPr>
          <a:xfrm>
            <a:off x="6513817" y="4889245"/>
            <a:ext cx="2609636" cy="4726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08477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1A7E98-EC7D-E734-B5EB-8311A46CAA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67046E-0364-D78A-352E-9606367E37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1" y="822658"/>
            <a:ext cx="9709082" cy="1049235"/>
          </a:xfrm>
        </p:spPr>
        <p:txBody>
          <a:bodyPr>
            <a:normAutofit fontScale="90000"/>
          </a:bodyPr>
          <a:lstStyle/>
          <a:p>
            <a:r>
              <a:rPr lang="fr-FR" b="1" u="sng" dirty="0">
                <a:latin typeface="+mn-lt"/>
                <a:ea typeface="+mn-ea"/>
                <a:cs typeface="+mn-cs"/>
              </a:rPr>
              <a:t>CSS for border:</a:t>
            </a:r>
            <a:br>
              <a:rPr lang="fr-FR" b="1" u="sng" dirty="0">
                <a:latin typeface="+mn-lt"/>
                <a:ea typeface="+mn-ea"/>
                <a:cs typeface="+mn-cs"/>
              </a:rPr>
            </a:br>
            <a:br>
              <a:rPr lang="fr-FR" b="1" u="sng" dirty="0">
                <a:latin typeface="+mn-lt"/>
                <a:ea typeface="+mn-ea"/>
                <a:cs typeface="+mn-cs"/>
              </a:rPr>
            </a:br>
            <a:r>
              <a:rPr lang="en-US" sz="2700" b="1" dirty="0">
                <a:latin typeface="+mn-lt"/>
                <a:ea typeface="+mn-ea"/>
                <a:cs typeface="+mn-cs"/>
              </a:rPr>
              <a:t>Basic Border</a:t>
            </a:r>
            <a:br>
              <a:rPr lang="en-US" sz="2700" b="1" dirty="0">
                <a:latin typeface="+mn-lt"/>
                <a:ea typeface="+mn-ea"/>
                <a:cs typeface="+mn-cs"/>
              </a:rPr>
            </a:br>
            <a:endParaRPr lang="fr-FR" b="1" u="sng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636C065-494C-73E8-B47D-ECAFF4A6DF47}"/>
              </a:ext>
            </a:extLst>
          </p:cNvPr>
          <p:cNvSpPr/>
          <p:nvPr/>
        </p:nvSpPr>
        <p:spPr>
          <a:xfrm>
            <a:off x="1755169" y="2619908"/>
            <a:ext cx="4799743" cy="242470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/>
              <a:t>div {</a:t>
            </a:r>
          </a:p>
          <a:p>
            <a:r>
              <a:rPr lang="en-US" sz="2400" b="1" dirty="0"/>
              <a:t>    border: 2px solid black;</a:t>
            </a:r>
          </a:p>
          <a:p>
            <a:r>
              <a:rPr lang="en-US" sz="2400" b="1" dirty="0"/>
              <a:t>}</a:t>
            </a:r>
            <a:endParaRPr lang="fr-FR" sz="2400" dirty="0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C145E2-76E9-9207-397F-7C47F946A4A0}"/>
              </a:ext>
            </a:extLst>
          </p:cNvPr>
          <p:cNvSpPr/>
          <p:nvPr/>
        </p:nvSpPr>
        <p:spPr>
          <a:xfrm>
            <a:off x="7356297" y="2794571"/>
            <a:ext cx="4643919" cy="119180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border: </a:t>
            </a:r>
            <a:r>
              <a:rPr lang="fr-FR" sz="2400" b="1" dirty="0" err="1">
                <a:solidFill>
                  <a:srgbClr val="FF0000"/>
                </a:solidFill>
              </a:rPr>
              <a:t>width</a:t>
            </a:r>
            <a:r>
              <a:rPr lang="fr-FR" sz="2400" b="1" dirty="0">
                <a:solidFill>
                  <a:srgbClr val="FF0000"/>
                </a:solidFill>
              </a:rPr>
              <a:t> style </a:t>
            </a:r>
            <a:r>
              <a:rPr lang="fr-FR" sz="2400" b="1" dirty="0" err="1">
                <a:solidFill>
                  <a:srgbClr val="FF0000"/>
                </a:solidFill>
              </a:rPr>
              <a:t>color</a:t>
            </a:r>
            <a:r>
              <a:rPr lang="fr-FR" sz="2400" b="1" dirty="0">
                <a:solidFill>
                  <a:srgbClr val="FF0000"/>
                </a:solidFill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2193843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62074-43B9-E49C-BEBD-EC96CB70D7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D31550-F192-C557-D3D6-FD102E605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1" y="822658"/>
            <a:ext cx="9709082" cy="1049235"/>
          </a:xfrm>
        </p:spPr>
        <p:txBody>
          <a:bodyPr>
            <a:normAutofit fontScale="90000"/>
          </a:bodyPr>
          <a:lstStyle/>
          <a:p>
            <a:r>
              <a:rPr lang="fr-FR" b="1" u="sng" dirty="0">
                <a:latin typeface="+mn-lt"/>
                <a:ea typeface="+mn-ea"/>
                <a:cs typeface="+mn-cs"/>
              </a:rPr>
              <a:t>CSS for border:</a:t>
            </a:r>
            <a:br>
              <a:rPr lang="fr-FR" b="1" u="sng" dirty="0">
                <a:latin typeface="+mn-lt"/>
                <a:ea typeface="+mn-ea"/>
                <a:cs typeface="+mn-cs"/>
              </a:rPr>
            </a:br>
            <a:br>
              <a:rPr lang="fr-FR" b="1" u="sng" dirty="0">
                <a:latin typeface="+mn-lt"/>
                <a:ea typeface="+mn-ea"/>
                <a:cs typeface="+mn-cs"/>
              </a:rPr>
            </a:br>
            <a:r>
              <a:rPr lang="en-US" sz="2700" b="1" dirty="0">
                <a:latin typeface="+mn-lt"/>
                <a:ea typeface="+mn-ea"/>
                <a:cs typeface="+mn-cs"/>
              </a:rPr>
              <a:t>Basic Border</a:t>
            </a:r>
            <a:br>
              <a:rPr lang="en-US" sz="2700" b="1" dirty="0">
                <a:latin typeface="+mn-lt"/>
                <a:ea typeface="+mn-ea"/>
                <a:cs typeface="+mn-cs"/>
              </a:rPr>
            </a:br>
            <a:endParaRPr lang="fr-FR" b="1" u="sng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95838DA-BC06-720B-94E3-06CC66AC085E}"/>
              </a:ext>
            </a:extLst>
          </p:cNvPr>
          <p:cNvSpPr/>
          <p:nvPr/>
        </p:nvSpPr>
        <p:spPr>
          <a:xfrm>
            <a:off x="1541121" y="2054828"/>
            <a:ext cx="4799743" cy="413021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Common styles:</a:t>
            </a:r>
          </a:p>
          <a:p>
            <a:pPr algn="ctr"/>
            <a:r>
              <a:rPr lang="en-US" sz="2400" b="1" dirty="0"/>
              <a:t>solid</a:t>
            </a:r>
          </a:p>
          <a:p>
            <a:pPr algn="ctr"/>
            <a:r>
              <a:rPr lang="en-US" sz="2400" b="1" dirty="0"/>
              <a:t>dashed</a:t>
            </a:r>
          </a:p>
          <a:p>
            <a:pPr algn="ctr"/>
            <a:r>
              <a:rPr lang="en-US" sz="2400" b="1" dirty="0"/>
              <a:t>dotted</a:t>
            </a:r>
          </a:p>
          <a:p>
            <a:pPr algn="ctr"/>
            <a:r>
              <a:rPr lang="en-US" sz="2400" b="1" dirty="0"/>
              <a:t>double</a:t>
            </a:r>
          </a:p>
          <a:p>
            <a:pPr algn="ctr"/>
            <a:r>
              <a:rPr lang="en-US" sz="2400" b="1" dirty="0"/>
              <a:t>groove</a:t>
            </a:r>
          </a:p>
          <a:p>
            <a:pPr algn="ctr"/>
            <a:r>
              <a:rPr lang="en-US" sz="2400" b="1" dirty="0"/>
              <a:t>ridge</a:t>
            </a:r>
          </a:p>
          <a:p>
            <a:pPr algn="ctr"/>
            <a:r>
              <a:rPr lang="en-US" sz="2400" b="1" dirty="0"/>
              <a:t>inset</a:t>
            </a:r>
          </a:p>
          <a:p>
            <a:pPr algn="ctr"/>
            <a:r>
              <a:rPr lang="en-US" sz="2400" b="1" dirty="0"/>
              <a:t>outset</a:t>
            </a:r>
          </a:p>
          <a:p>
            <a:pPr algn="ctr"/>
            <a:r>
              <a:rPr lang="en-US" sz="2400" b="1" dirty="0"/>
              <a:t>none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C7BEBBF-04E5-94E3-A613-C59BBC30509E}"/>
              </a:ext>
            </a:extLst>
          </p:cNvPr>
          <p:cNvSpPr/>
          <p:nvPr/>
        </p:nvSpPr>
        <p:spPr>
          <a:xfrm>
            <a:off x="7356297" y="2794571"/>
            <a:ext cx="4643919" cy="119180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border: </a:t>
            </a:r>
            <a:r>
              <a:rPr lang="fr-FR" sz="2400" b="1" dirty="0" err="1">
                <a:solidFill>
                  <a:srgbClr val="FF0000"/>
                </a:solidFill>
              </a:rPr>
              <a:t>width</a:t>
            </a:r>
            <a:r>
              <a:rPr lang="fr-FR" sz="2400" b="1" dirty="0">
                <a:solidFill>
                  <a:srgbClr val="FF0000"/>
                </a:solidFill>
              </a:rPr>
              <a:t> style </a:t>
            </a:r>
            <a:r>
              <a:rPr lang="fr-FR" sz="2400" b="1" dirty="0" err="1">
                <a:solidFill>
                  <a:srgbClr val="FF0000"/>
                </a:solidFill>
              </a:rPr>
              <a:t>color</a:t>
            </a:r>
            <a:r>
              <a:rPr lang="fr-FR" sz="2400" b="1" dirty="0">
                <a:solidFill>
                  <a:srgbClr val="FF0000"/>
                </a:solidFill>
              </a:rPr>
              <a:t>;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A0A00EB-040C-F1B3-B8E9-77CB9D0A62C7}"/>
              </a:ext>
            </a:extLst>
          </p:cNvPr>
          <p:cNvSpPr txBox="1"/>
          <p:nvPr/>
        </p:nvSpPr>
        <p:spPr>
          <a:xfrm>
            <a:off x="7972746" y="6318609"/>
            <a:ext cx="2704587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fr-FR" dirty="0" err="1">
                <a:solidFill>
                  <a:schemeClr val="bg1"/>
                </a:solidFill>
                <a:hlinkClick r:id="rId2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exampels</a:t>
            </a:r>
            <a:r>
              <a:rPr lang="fr-FR" dirty="0">
                <a:solidFill>
                  <a:schemeClr val="bg1"/>
                </a:solidFill>
                <a:hlinkClick r:id="rId2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\border.html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3590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AE0FF-5852-5A2D-2A80-6197BAE96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18E2C5-4A9A-315F-AB9D-F2F88D363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1" y="822658"/>
            <a:ext cx="9709082" cy="1049235"/>
          </a:xfrm>
        </p:spPr>
        <p:txBody>
          <a:bodyPr>
            <a:normAutofit fontScale="90000"/>
          </a:bodyPr>
          <a:lstStyle/>
          <a:p>
            <a:r>
              <a:rPr lang="fr-FR" b="1" u="sng" dirty="0">
                <a:latin typeface="+mn-lt"/>
                <a:ea typeface="+mn-ea"/>
                <a:cs typeface="+mn-cs"/>
              </a:rPr>
              <a:t>CSS for border:</a:t>
            </a:r>
            <a:br>
              <a:rPr lang="fr-FR" b="1" u="sng" dirty="0">
                <a:latin typeface="+mn-lt"/>
                <a:ea typeface="+mn-ea"/>
                <a:cs typeface="+mn-cs"/>
              </a:rPr>
            </a:br>
            <a:br>
              <a:rPr lang="fr-FR" b="1" u="sng" dirty="0">
                <a:latin typeface="+mn-lt"/>
                <a:ea typeface="+mn-ea"/>
                <a:cs typeface="+mn-cs"/>
              </a:rPr>
            </a:br>
            <a:r>
              <a:rPr lang="en-US" sz="2700" b="1" dirty="0">
                <a:latin typeface="+mn-lt"/>
                <a:ea typeface="+mn-ea"/>
                <a:cs typeface="+mn-cs"/>
              </a:rPr>
              <a:t>Rounded corners</a:t>
            </a:r>
            <a:endParaRPr lang="fr-FR" b="1" u="sng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22F649C-D67B-16E9-DE56-ED76BFA82342}"/>
              </a:ext>
            </a:extLst>
          </p:cNvPr>
          <p:cNvSpPr/>
          <p:nvPr/>
        </p:nvSpPr>
        <p:spPr>
          <a:xfrm>
            <a:off x="1541121" y="2054828"/>
            <a:ext cx="4799743" cy="413021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div {</a:t>
            </a:r>
          </a:p>
          <a:p>
            <a:pPr algn="ctr"/>
            <a:r>
              <a:rPr lang="en-US" sz="2400" b="1" dirty="0"/>
              <a:t>    border-radius: 10px;</a:t>
            </a:r>
          </a:p>
          <a:p>
            <a:pPr algn="ctr"/>
            <a:r>
              <a:rPr lang="en-US" sz="2400" b="1" dirty="0"/>
              <a:t>}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5226705-2B1C-A93B-A773-5EC3C109B734}"/>
              </a:ext>
            </a:extLst>
          </p:cNvPr>
          <p:cNvSpPr/>
          <p:nvPr/>
        </p:nvSpPr>
        <p:spPr>
          <a:xfrm>
            <a:off x="7356297" y="2794571"/>
            <a:ext cx="4643919" cy="119180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border: </a:t>
            </a:r>
            <a:r>
              <a:rPr lang="fr-FR" sz="2400" b="1" dirty="0" err="1">
                <a:solidFill>
                  <a:srgbClr val="FF0000"/>
                </a:solidFill>
              </a:rPr>
              <a:t>width</a:t>
            </a:r>
            <a:r>
              <a:rPr lang="fr-FR" sz="2400" b="1" dirty="0">
                <a:solidFill>
                  <a:srgbClr val="FF0000"/>
                </a:solidFill>
              </a:rPr>
              <a:t> style </a:t>
            </a:r>
            <a:r>
              <a:rPr lang="fr-FR" sz="2400" b="1" dirty="0" err="1">
                <a:solidFill>
                  <a:srgbClr val="FF0000"/>
                </a:solidFill>
              </a:rPr>
              <a:t>color</a:t>
            </a:r>
            <a:r>
              <a:rPr lang="fr-FR" sz="2400" b="1" dirty="0">
                <a:solidFill>
                  <a:srgbClr val="FF0000"/>
                </a:solidFill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089510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B43588-4117-5C0E-4E86-CAE2B29F8C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910857A-9D05-F347-E7EF-3A3528D4752D}"/>
              </a:ext>
            </a:extLst>
          </p:cNvPr>
          <p:cNvSpPr/>
          <p:nvPr/>
        </p:nvSpPr>
        <p:spPr>
          <a:xfrm>
            <a:off x="2630183" y="2640458"/>
            <a:ext cx="7253555" cy="116868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Layout and positioning in CSS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17576231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1A792F-3393-17CE-9BBA-E969857D42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068598-CEA6-2DDB-605B-991896442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1" y="822658"/>
            <a:ext cx="9709082" cy="1049235"/>
          </a:xfrm>
        </p:spPr>
        <p:txBody>
          <a:bodyPr>
            <a:normAutofit fontScale="90000"/>
          </a:bodyPr>
          <a:lstStyle/>
          <a:p>
            <a:r>
              <a:rPr lang="fr-FR" b="1" u="sng" dirty="0">
                <a:latin typeface="+mn-lt"/>
                <a:ea typeface="+mn-ea"/>
                <a:cs typeface="+mn-cs"/>
              </a:rPr>
              <a:t>CSS for </a:t>
            </a:r>
            <a:r>
              <a:rPr lang="fr-FR" b="1" u="sng" dirty="0" err="1">
                <a:latin typeface="+mn-lt"/>
                <a:ea typeface="+mn-ea"/>
                <a:cs typeface="+mn-cs"/>
              </a:rPr>
              <a:t>layout</a:t>
            </a:r>
            <a:r>
              <a:rPr lang="fr-FR" b="1" u="sng" dirty="0">
                <a:latin typeface="+mn-lt"/>
                <a:ea typeface="+mn-ea"/>
                <a:cs typeface="+mn-cs"/>
              </a:rPr>
              <a:t>:</a:t>
            </a:r>
            <a:br>
              <a:rPr lang="fr-FR" b="1" u="sng" dirty="0">
                <a:latin typeface="+mn-lt"/>
                <a:ea typeface="+mn-ea"/>
                <a:cs typeface="+mn-cs"/>
              </a:rPr>
            </a:br>
            <a:br>
              <a:rPr lang="fr-FR" b="1" u="sng" dirty="0">
                <a:latin typeface="+mn-lt"/>
                <a:ea typeface="+mn-ea"/>
                <a:cs typeface="+mn-cs"/>
              </a:rPr>
            </a:br>
            <a:endParaRPr lang="fr-FR" b="1" u="sng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E2A678E-68EB-2744-8446-0BFCD34BF0B9}"/>
              </a:ext>
            </a:extLst>
          </p:cNvPr>
          <p:cNvSpPr txBox="1"/>
          <p:nvPr/>
        </p:nvSpPr>
        <p:spPr>
          <a:xfrm>
            <a:off x="1849348" y="2899525"/>
            <a:ext cx="8075488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400" b="1" dirty="0" err="1"/>
              <a:t>Elements</a:t>
            </a:r>
            <a:r>
              <a:rPr lang="fr-FR" sz="2400" b="1" dirty="0"/>
              <a:t> </a:t>
            </a:r>
            <a:r>
              <a:rPr lang="fr-FR" sz="2400" b="1" dirty="0" err="1"/>
              <a:t>take</a:t>
            </a:r>
            <a:r>
              <a:rPr lang="fr-FR" sz="2400" b="1" dirty="0"/>
              <a:t> up the full </a:t>
            </a:r>
            <a:r>
              <a:rPr lang="fr-FR" sz="2400" b="1" dirty="0" err="1"/>
              <a:t>width</a:t>
            </a:r>
            <a:r>
              <a:rPr lang="fr-FR" sz="2400" b="1" dirty="0"/>
              <a:t> </a:t>
            </a:r>
            <a:r>
              <a:rPr lang="fr-FR" sz="2400" b="1" dirty="0" err="1"/>
              <a:t>available</a:t>
            </a:r>
            <a:r>
              <a:rPr lang="fr-FR" sz="2400" b="1" dirty="0"/>
              <a:t> and stack </a:t>
            </a:r>
            <a:r>
              <a:rPr lang="fr-FR" sz="2400" b="1" dirty="0" err="1"/>
              <a:t>vertically</a:t>
            </a:r>
            <a:r>
              <a:rPr lang="fr-FR" sz="2400" b="1" dirty="0"/>
              <a:t> (e.g., &lt;div&gt;, &lt;h1&gt;, &lt;p&gt;).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A2E9F40-B5D0-C11A-E42F-7953F65FDF85}"/>
              </a:ext>
            </a:extLst>
          </p:cNvPr>
          <p:cNvSpPr/>
          <p:nvPr/>
        </p:nvSpPr>
        <p:spPr>
          <a:xfrm>
            <a:off x="1777429" y="1582220"/>
            <a:ext cx="2404153" cy="801384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/>
              <a:t>Block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0367E00-4DDE-C661-FC21-FD840D4D4E4B}"/>
              </a:ext>
            </a:extLst>
          </p:cNvPr>
          <p:cNvSpPr/>
          <p:nvPr/>
        </p:nvSpPr>
        <p:spPr>
          <a:xfrm>
            <a:off x="10203951" y="2047275"/>
            <a:ext cx="1027416" cy="493159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F23DF90-46BB-F3A5-8722-97B2B90FC110}"/>
              </a:ext>
            </a:extLst>
          </p:cNvPr>
          <p:cNvSpPr/>
          <p:nvPr/>
        </p:nvSpPr>
        <p:spPr>
          <a:xfrm>
            <a:off x="10191966" y="2620914"/>
            <a:ext cx="1027416" cy="493159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E7D36DDF-76B6-3F5F-6394-D34C7988484E}"/>
              </a:ext>
            </a:extLst>
          </p:cNvPr>
          <p:cNvSpPr/>
          <p:nvPr/>
        </p:nvSpPr>
        <p:spPr>
          <a:xfrm>
            <a:off x="10202240" y="3237363"/>
            <a:ext cx="1027416" cy="493159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A01F040-8D9A-D43D-44FD-EECD43B21020}"/>
              </a:ext>
            </a:extLst>
          </p:cNvPr>
          <p:cNvSpPr/>
          <p:nvPr/>
        </p:nvSpPr>
        <p:spPr>
          <a:xfrm>
            <a:off x="10222787" y="3946274"/>
            <a:ext cx="1027416" cy="493159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CA580AC-AA4B-DEC4-C14E-3B2364E32614}"/>
              </a:ext>
            </a:extLst>
          </p:cNvPr>
          <p:cNvSpPr txBox="1"/>
          <p:nvPr/>
        </p:nvSpPr>
        <p:spPr>
          <a:xfrm>
            <a:off x="4664468" y="1695757"/>
            <a:ext cx="61028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i="0" dirty="0">
                <a:solidFill>
                  <a:srgbClr val="1F1F1F"/>
                </a:solidFill>
                <a:effectLst/>
                <a:latin typeface="Google Sans Flex"/>
              </a:rPr>
              <a:t>display: block;</a:t>
            </a: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1840233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F41423-BB34-2C16-9C65-2841DAD77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0C8294-C824-ADFD-2C36-FADC76A01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1" y="822658"/>
            <a:ext cx="9709082" cy="1049235"/>
          </a:xfrm>
        </p:spPr>
        <p:txBody>
          <a:bodyPr>
            <a:normAutofit fontScale="90000"/>
          </a:bodyPr>
          <a:lstStyle/>
          <a:p>
            <a:r>
              <a:rPr lang="fr-FR" b="1" u="sng" dirty="0">
                <a:latin typeface="+mn-lt"/>
                <a:ea typeface="+mn-ea"/>
                <a:cs typeface="+mn-cs"/>
              </a:rPr>
              <a:t>CSS for </a:t>
            </a:r>
            <a:r>
              <a:rPr lang="fr-FR" b="1" u="sng" dirty="0" err="1">
                <a:latin typeface="+mn-lt"/>
                <a:ea typeface="+mn-ea"/>
                <a:cs typeface="+mn-cs"/>
              </a:rPr>
              <a:t>layout</a:t>
            </a:r>
            <a:r>
              <a:rPr lang="fr-FR" b="1" u="sng" dirty="0">
                <a:latin typeface="+mn-lt"/>
                <a:ea typeface="+mn-ea"/>
                <a:cs typeface="+mn-cs"/>
              </a:rPr>
              <a:t>:</a:t>
            </a:r>
            <a:br>
              <a:rPr lang="fr-FR" b="1" u="sng" dirty="0">
                <a:latin typeface="+mn-lt"/>
                <a:ea typeface="+mn-ea"/>
                <a:cs typeface="+mn-cs"/>
              </a:rPr>
            </a:br>
            <a:br>
              <a:rPr lang="fr-FR" b="1" u="sng" dirty="0">
                <a:latin typeface="+mn-lt"/>
                <a:ea typeface="+mn-ea"/>
                <a:cs typeface="+mn-cs"/>
              </a:rPr>
            </a:br>
            <a:endParaRPr lang="fr-FR" b="1" u="sng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7477227-954A-4BF6-26CD-4D2ECBD9818C}"/>
              </a:ext>
            </a:extLst>
          </p:cNvPr>
          <p:cNvSpPr txBox="1"/>
          <p:nvPr/>
        </p:nvSpPr>
        <p:spPr>
          <a:xfrm>
            <a:off x="503433" y="2644170"/>
            <a:ext cx="7962472" cy="15696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b="1" dirty="0"/>
              <a:t>Elements only take up as much width as necessary and sit side-by-side (e.g., &lt;span&gt;, &lt;a&gt;). </a:t>
            </a:r>
          </a:p>
          <a:p>
            <a:endParaRPr lang="en-US" sz="2400" b="1" dirty="0"/>
          </a:p>
          <a:p>
            <a:r>
              <a:rPr lang="en-US" sz="2400" b="1" dirty="0"/>
              <a:t>They don't respect top/bottom margins or height.</a:t>
            </a:r>
            <a:endParaRPr lang="fr-FR" sz="2400" b="1" dirty="0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68D8713-0398-C715-5619-EB7F5A5753E4}"/>
              </a:ext>
            </a:extLst>
          </p:cNvPr>
          <p:cNvSpPr/>
          <p:nvPr/>
        </p:nvSpPr>
        <p:spPr>
          <a:xfrm>
            <a:off x="1777429" y="1582220"/>
            <a:ext cx="2404153" cy="801384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err="1"/>
              <a:t>Inline</a:t>
            </a:r>
            <a:endParaRPr lang="fr-FR" sz="3200" b="1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5A9DF5A-7F5B-1993-73A1-4F35CEC73087}"/>
              </a:ext>
            </a:extLst>
          </p:cNvPr>
          <p:cNvSpPr/>
          <p:nvPr/>
        </p:nvSpPr>
        <p:spPr>
          <a:xfrm>
            <a:off x="8632005" y="2061468"/>
            <a:ext cx="1027416" cy="493159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8DBF51B-A768-C270-22E8-18173F94D887}"/>
              </a:ext>
            </a:extLst>
          </p:cNvPr>
          <p:cNvSpPr/>
          <p:nvPr/>
        </p:nvSpPr>
        <p:spPr>
          <a:xfrm>
            <a:off x="9822097" y="2061468"/>
            <a:ext cx="1027416" cy="493159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D131358-7244-CF8B-CC6B-54A6C8EFF5A3}"/>
              </a:ext>
            </a:extLst>
          </p:cNvPr>
          <p:cNvSpPr/>
          <p:nvPr/>
        </p:nvSpPr>
        <p:spPr>
          <a:xfrm>
            <a:off x="11012189" y="2052263"/>
            <a:ext cx="1027416" cy="493159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B55BED-CBB1-74DD-5357-88A9297A9965}"/>
              </a:ext>
            </a:extLst>
          </p:cNvPr>
          <p:cNvSpPr/>
          <p:nvPr/>
        </p:nvSpPr>
        <p:spPr>
          <a:xfrm>
            <a:off x="8632005" y="2916718"/>
            <a:ext cx="1027416" cy="493159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57CBBFE-3483-D8EB-1286-65655DCAA929}"/>
              </a:ext>
            </a:extLst>
          </p:cNvPr>
          <p:cNvSpPr txBox="1"/>
          <p:nvPr/>
        </p:nvSpPr>
        <p:spPr>
          <a:xfrm>
            <a:off x="4664468" y="1695757"/>
            <a:ext cx="61028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i="0" dirty="0">
                <a:solidFill>
                  <a:srgbClr val="1F1F1F"/>
                </a:solidFill>
                <a:effectLst/>
                <a:latin typeface="Google Sans Flex"/>
              </a:rPr>
              <a:t>display: </a:t>
            </a:r>
            <a:r>
              <a:rPr lang="fr-FR" sz="2800" b="1" i="0" dirty="0" err="1">
                <a:solidFill>
                  <a:srgbClr val="1F1F1F"/>
                </a:solidFill>
                <a:effectLst/>
                <a:latin typeface="Google Sans Flex"/>
              </a:rPr>
              <a:t>inline</a:t>
            </a:r>
            <a:r>
              <a:rPr lang="fr-FR" sz="2800" b="1" i="0" dirty="0">
                <a:solidFill>
                  <a:srgbClr val="1F1F1F"/>
                </a:solidFill>
                <a:effectLst/>
                <a:latin typeface="Google Sans Flex"/>
              </a:rPr>
              <a:t>;</a:t>
            </a: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560287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A67501-53D2-6579-60D1-6A5014E81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24AAD7-EDA1-B7F3-D46B-7015C8CA9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1" y="822658"/>
            <a:ext cx="9709082" cy="1049235"/>
          </a:xfrm>
        </p:spPr>
        <p:txBody>
          <a:bodyPr>
            <a:normAutofit fontScale="90000"/>
          </a:bodyPr>
          <a:lstStyle/>
          <a:p>
            <a:r>
              <a:rPr lang="fr-FR" b="1" u="sng" dirty="0">
                <a:latin typeface="+mn-lt"/>
                <a:ea typeface="+mn-ea"/>
                <a:cs typeface="+mn-cs"/>
              </a:rPr>
              <a:t>CSS for </a:t>
            </a:r>
            <a:r>
              <a:rPr lang="fr-FR" b="1" u="sng" dirty="0" err="1">
                <a:latin typeface="+mn-lt"/>
                <a:ea typeface="+mn-ea"/>
                <a:cs typeface="+mn-cs"/>
              </a:rPr>
              <a:t>layout</a:t>
            </a:r>
            <a:r>
              <a:rPr lang="fr-FR" b="1" u="sng" dirty="0">
                <a:latin typeface="+mn-lt"/>
                <a:ea typeface="+mn-ea"/>
                <a:cs typeface="+mn-cs"/>
              </a:rPr>
              <a:t>:</a:t>
            </a:r>
            <a:br>
              <a:rPr lang="fr-FR" b="1" u="sng" dirty="0">
                <a:latin typeface="+mn-lt"/>
                <a:ea typeface="+mn-ea"/>
                <a:cs typeface="+mn-cs"/>
              </a:rPr>
            </a:br>
            <a:br>
              <a:rPr lang="fr-FR" b="1" u="sng" dirty="0">
                <a:latin typeface="+mn-lt"/>
                <a:ea typeface="+mn-ea"/>
                <a:cs typeface="+mn-cs"/>
              </a:rPr>
            </a:br>
            <a:endParaRPr lang="fr-FR" b="1" u="sng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6883B8D-CA9E-0B95-7EE0-D759C70EFA29}"/>
              </a:ext>
            </a:extLst>
          </p:cNvPr>
          <p:cNvSpPr txBox="1"/>
          <p:nvPr/>
        </p:nvSpPr>
        <p:spPr>
          <a:xfrm>
            <a:off x="1880170" y="2727667"/>
            <a:ext cx="7510408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b="1" dirty="0"/>
              <a:t>Elements sit side-by-side like inline elements but can have a defined width, height, and padding.</a:t>
            </a:r>
            <a:endParaRPr lang="fr-FR" sz="2400" b="1" dirty="0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4EF4DB9-AE27-8798-E336-04E5E974FD09}"/>
              </a:ext>
            </a:extLst>
          </p:cNvPr>
          <p:cNvSpPr/>
          <p:nvPr/>
        </p:nvSpPr>
        <p:spPr>
          <a:xfrm>
            <a:off x="1777429" y="1582220"/>
            <a:ext cx="3061699" cy="801384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Inline-Block:</a:t>
            </a:r>
            <a:endParaRPr lang="fr-FR" sz="3200" b="1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7ABECE4-5FC1-7E9C-E957-8FA957465CCE}"/>
              </a:ext>
            </a:extLst>
          </p:cNvPr>
          <p:cNvSpPr/>
          <p:nvPr/>
        </p:nvSpPr>
        <p:spPr>
          <a:xfrm>
            <a:off x="3474378" y="3927371"/>
            <a:ext cx="1027416" cy="493159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ED3DE3D-34B2-7190-4985-A9B073A394CD}"/>
              </a:ext>
            </a:extLst>
          </p:cNvPr>
          <p:cNvSpPr/>
          <p:nvPr/>
        </p:nvSpPr>
        <p:spPr>
          <a:xfrm>
            <a:off x="4664470" y="3927371"/>
            <a:ext cx="1027416" cy="493159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3197522-A5C8-51CD-8339-C727B1A68F49}"/>
              </a:ext>
            </a:extLst>
          </p:cNvPr>
          <p:cNvSpPr/>
          <p:nvPr/>
        </p:nvSpPr>
        <p:spPr>
          <a:xfrm>
            <a:off x="5854562" y="3918166"/>
            <a:ext cx="1027416" cy="493159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6861E7F-8A44-B907-A224-08CAE828A80B}"/>
              </a:ext>
            </a:extLst>
          </p:cNvPr>
          <p:cNvSpPr/>
          <p:nvPr/>
        </p:nvSpPr>
        <p:spPr>
          <a:xfrm>
            <a:off x="3474378" y="4782621"/>
            <a:ext cx="1027416" cy="1155842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F29900A-E444-8605-BBC0-F7AA50BF6CE3}"/>
              </a:ext>
            </a:extLst>
          </p:cNvPr>
          <p:cNvSpPr txBox="1"/>
          <p:nvPr/>
        </p:nvSpPr>
        <p:spPr>
          <a:xfrm>
            <a:off x="5301468" y="1682312"/>
            <a:ext cx="61028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/>
              <a:t>display: </a:t>
            </a:r>
            <a:r>
              <a:rPr lang="fr-FR" sz="2800" b="1" dirty="0" err="1"/>
              <a:t>inline</a:t>
            </a:r>
            <a:r>
              <a:rPr lang="fr-FR" sz="2800" b="1" dirty="0"/>
              <a:t>-block</a:t>
            </a:r>
          </a:p>
        </p:txBody>
      </p:sp>
    </p:spTree>
    <p:extLst>
      <p:ext uri="{BB962C8B-B14F-4D97-AF65-F5344CB8AC3E}">
        <p14:creationId xmlns:p14="http://schemas.microsoft.com/office/powerpoint/2010/main" val="2341078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94EBE-B360-DEA3-F5E9-FA004F148C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1BF090-2643-1C2F-68D6-EE695E68E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1" y="822658"/>
            <a:ext cx="9709082" cy="1049235"/>
          </a:xfrm>
        </p:spPr>
        <p:txBody>
          <a:bodyPr>
            <a:normAutofit fontScale="90000"/>
          </a:bodyPr>
          <a:lstStyle/>
          <a:p>
            <a:r>
              <a:rPr lang="fr-FR" b="1" u="sng" dirty="0">
                <a:latin typeface="+mn-lt"/>
                <a:ea typeface="+mn-ea"/>
                <a:cs typeface="+mn-cs"/>
              </a:rPr>
              <a:t>CSS for </a:t>
            </a:r>
            <a:r>
              <a:rPr lang="fr-FR" b="1" u="sng" dirty="0" err="1">
                <a:latin typeface="+mn-lt"/>
                <a:ea typeface="+mn-ea"/>
                <a:cs typeface="+mn-cs"/>
              </a:rPr>
              <a:t>layout</a:t>
            </a:r>
            <a:r>
              <a:rPr lang="fr-FR" b="1" u="sng" dirty="0">
                <a:latin typeface="+mn-lt"/>
                <a:ea typeface="+mn-ea"/>
                <a:cs typeface="+mn-cs"/>
              </a:rPr>
              <a:t>:</a:t>
            </a:r>
            <a:br>
              <a:rPr lang="fr-FR" b="1" u="sng" dirty="0">
                <a:latin typeface="+mn-lt"/>
                <a:ea typeface="+mn-ea"/>
                <a:cs typeface="+mn-cs"/>
              </a:rPr>
            </a:br>
            <a:br>
              <a:rPr lang="fr-FR" b="1" u="sng" dirty="0">
                <a:latin typeface="+mn-lt"/>
                <a:ea typeface="+mn-ea"/>
                <a:cs typeface="+mn-cs"/>
              </a:rPr>
            </a:br>
            <a:endParaRPr lang="fr-FR" b="1" u="sng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2000B18-F77E-70BA-BD49-0493EF74F053}"/>
              </a:ext>
            </a:extLst>
          </p:cNvPr>
          <p:cNvSpPr txBox="1"/>
          <p:nvPr/>
        </p:nvSpPr>
        <p:spPr>
          <a:xfrm>
            <a:off x="1695237" y="2828835"/>
            <a:ext cx="9215918" cy="19389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b="1" dirty="0"/>
              <a:t>Designed for one-dimensional layouts either a row or a column. </a:t>
            </a:r>
          </a:p>
          <a:p>
            <a:endParaRPr lang="en-US" sz="2400" b="1" dirty="0"/>
          </a:p>
          <a:p>
            <a:r>
              <a:rPr lang="en-US" sz="2400" b="1" dirty="0"/>
              <a:t>It’s perfect for distributing space and aligning items within a container, even when their size is unknown.</a:t>
            </a:r>
            <a:endParaRPr lang="fr-FR" sz="2400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A119193-80A6-5C28-F42A-AAE40EF078D5}"/>
              </a:ext>
            </a:extLst>
          </p:cNvPr>
          <p:cNvSpPr/>
          <p:nvPr/>
        </p:nvSpPr>
        <p:spPr>
          <a:xfrm>
            <a:off x="1777429" y="1582220"/>
            <a:ext cx="3061699" cy="801384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Flexbox</a:t>
            </a:r>
            <a:endParaRPr lang="fr-FR" sz="3200" b="1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B933AFD-F601-DFA5-B891-6009BDE0BBD8}"/>
              </a:ext>
            </a:extLst>
          </p:cNvPr>
          <p:cNvSpPr txBox="1"/>
          <p:nvPr/>
        </p:nvSpPr>
        <p:spPr>
          <a:xfrm>
            <a:off x="5640513" y="1687227"/>
            <a:ext cx="61028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/>
              <a:t>display: </a:t>
            </a:r>
            <a:r>
              <a:rPr lang="fr-FR" sz="2800" b="1" dirty="0" err="1"/>
              <a:t>flex</a:t>
            </a:r>
            <a:r>
              <a:rPr lang="fr-FR" sz="2800" b="1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41809217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11871-BF5C-AE20-F8C1-4C14527CC8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6DB522-C087-1D68-587A-CA4AA5809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1" y="822658"/>
            <a:ext cx="9709082" cy="1049235"/>
          </a:xfrm>
        </p:spPr>
        <p:txBody>
          <a:bodyPr>
            <a:normAutofit fontScale="90000"/>
          </a:bodyPr>
          <a:lstStyle/>
          <a:p>
            <a:r>
              <a:rPr lang="fr-FR" b="1" u="sng" dirty="0">
                <a:latin typeface="+mn-lt"/>
                <a:ea typeface="+mn-ea"/>
                <a:cs typeface="+mn-cs"/>
              </a:rPr>
              <a:t>CSS for </a:t>
            </a:r>
            <a:r>
              <a:rPr lang="fr-FR" b="1" u="sng" dirty="0" err="1">
                <a:latin typeface="+mn-lt"/>
                <a:ea typeface="+mn-ea"/>
                <a:cs typeface="+mn-cs"/>
              </a:rPr>
              <a:t>layout</a:t>
            </a:r>
            <a:r>
              <a:rPr lang="fr-FR" b="1" u="sng" dirty="0">
                <a:latin typeface="+mn-lt"/>
                <a:ea typeface="+mn-ea"/>
                <a:cs typeface="+mn-cs"/>
              </a:rPr>
              <a:t>:</a:t>
            </a:r>
            <a:br>
              <a:rPr lang="fr-FR" b="1" u="sng" dirty="0">
                <a:latin typeface="+mn-lt"/>
                <a:ea typeface="+mn-ea"/>
                <a:cs typeface="+mn-cs"/>
              </a:rPr>
            </a:br>
            <a:br>
              <a:rPr lang="fr-FR" b="1" u="sng" dirty="0">
                <a:latin typeface="+mn-lt"/>
                <a:ea typeface="+mn-ea"/>
                <a:cs typeface="+mn-cs"/>
              </a:rPr>
            </a:br>
            <a:endParaRPr lang="fr-FR" b="1" u="sng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0B3C7DB-3BC3-C97E-81EB-5EF1487AF166}"/>
              </a:ext>
            </a:extLst>
          </p:cNvPr>
          <p:cNvSpPr txBox="1"/>
          <p:nvPr/>
        </p:nvSpPr>
        <p:spPr>
          <a:xfrm>
            <a:off x="1772291" y="2882372"/>
            <a:ext cx="9246741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b="1" dirty="0"/>
              <a:t>the powerhouse of CSS. Unlike Flexbox, it is two-dimensional, meaning it handles both rows and columns simultaneously.</a:t>
            </a:r>
            <a:endParaRPr lang="fr-FR" sz="2400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457AF49-855A-51B2-2B0A-FBEF8C692ED0}"/>
              </a:ext>
            </a:extLst>
          </p:cNvPr>
          <p:cNvSpPr/>
          <p:nvPr/>
        </p:nvSpPr>
        <p:spPr>
          <a:xfrm>
            <a:off x="1777429" y="1582220"/>
            <a:ext cx="3061699" cy="801384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Grid</a:t>
            </a:r>
            <a:endParaRPr lang="fr-FR" sz="3200" b="1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B0B0869-D99D-7676-F949-9807576E9F22}"/>
              </a:ext>
            </a:extLst>
          </p:cNvPr>
          <p:cNvSpPr txBox="1"/>
          <p:nvPr/>
        </p:nvSpPr>
        <p:spPr>
          <a:xfrm>
            <a:off x="5383663" y="1758416"/>
            <a:ext cx="61028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/>
              <a:t>display: </a:t>
            </a:r>
            <a:r>
              <a:rPr lang="fr-FR" sz="2800" b="1" dirty="0" err="1"/>
              <a:t>grid</a:t>
            </a:r>
            <a:r>
              <a:rPr lang="fr-FR" sz="2800" b="1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7646577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FAFB9D-AD1F-44E8-BF30-9F251B212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0ED438-12A0-CA58-D882-174904A71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1" y="822658"/>
            <a:ext cx="9709082" cy="1049235"/>
          </a:xfrm>
        </p:spPr>
        <p:txBody>
          <a:bodyPr>
            <a:normAutofit fontScale="90000"/>
          </a:bodyPr>
          <a:lstStyle/>
          <a:p>
            <a:r>
              <a:rPr lang="fr-FR" b="1" u="sng" dirty="0">
                <a:latin typeface="+mn-lt"/>
                <a:ea typeface="+mn-ea"/>
                <a:cs typeface="+mn-cs"/>
              </a:rPr>
              <a:t>CSS for </a:t>
            </a:r>
            <a:r>
              <a:rPr lang="fr-FR" b="1" u="sng" dirty="0" err="1">
                <a:latin typeface="+mn-lt"/>
                <a:ea typeface="+mn-ea"/>
                <a:cs typeface="+mn-cs"/>
              </a:rPr>
              <a:t>layout</a:t>
            </a:r>
            <a:r>
              <a:rPr lang="fr-FR" b="1" u="sng" dirty="0">
                <a:latin typeface="+mn-lt"/>
                <a:ea typeface="+mn-ea"/>
                <a:cs typeface="+mn-cs"/>
              </a:rPr>
              <a:t>:</a:t>
            </a:r>
            <a:br>
              <a:rPr lang="fr-FR" b="1" u="sng" dirty="0">
                <a:latin typeface="+mn-lt"/>
                <a:ea typeface="+mn-ea"/>
                <a:cs typeface="+mn-cs"/>
              </a:rPr>
            </a:br>
            <a:br>
              <a:rPr lang="fr-FR" b="1" u="sng" dirty="0">
                <a:latin typeface="+mn-lt"/>
                <a:ea typeface="+mn-ea"/>
                <a:cs typeface="+mn-cs"/>
              </a:rPr>
            </a:br>
            <a:endParaRPr lang="fr-FR" b="1" u="sng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6DDBD54-78E9-A83C-DEF2-4D0DD99B22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1894" y="1816947"/>
            <a:ext cx="6131735" cy="322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15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C7ED9E-7DCF-2594-0D18-BD35AF7D00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74D1294-6FD6-462B-563C-48698E866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sz="4400" b="1" dirty="0"/>
              <a:t>CSS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EDAAAEE-8896-17D9-C85E-B9FD8862E7CC}"/>
              </a:ext>
            </a:extLst>
          </p:cNvPr>
          <p:cNvSpPr txBox="1"/>
          <p:nvPr/>
        </p:nvSpPr>
        <p:spPr>
          <a:xfrm>
            <a:off x="1099336" y="1571946"/>
            <a:ext cx="990428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FF0000"/>
                </a:solidFill>
              </a:rPr>
              <a:t>CSS</a:t>
            </a:r>
            <a:r>
              <a:rPr lang="en-US" sz="2400" b="1" dirty="0"/>
              <a:t> (</a:t>
            </a:r>
            <a:r>
              <a:rPr lang="en-US" sz="2400" b="1" dirty="0">
                <a:solidFill>
                  <a:srgbClr val="FF0000"/>
                </a:solidFill>
              </a:rPr>
              <a:t>C</a:t>
            </a:r>
            <a:r>
              <a:rPr lang="en-US" sz="2400" b="1" dirty="0"/>
              <a:t>ascading </a:t>
            </a:r>
            <a:r>
              <a:rPr lang="en-US" sz="2400" b="1" dirty="0">
                <a:solidFill>
                  <a:srgbClr val="FF0000"/>
                </a:solidFill>
              </a:rPr>
              <a:t>S</a:t>
            </a:r>
            <a:r>
              <a:rPr lang="en-US" sz="2400" b="1" dirty="0"/>
              <a:t>tyle </a:t>
            </a:r>
            <a:r>
              <a:rPr lang="en-US" sz="2400" b="1" dirty="0">
                <a:solidFill>
                  <a:srgbClr val="FF0000"/>
                </a:solidFill>
              </a:rPr>
              <a:t>S</a:t>
            </a:r>
            <a:r>
              <a:rPr lang="en-US" sz="2400" b="1" dirty="0"/>
              <a:t>heets) is a style sheet language used to describe the visual presentation of web pages.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It allows the separation of presentation from content, which makes web pages easier to maintain and update.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4057895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BF5869-B6AD-DB49-2BFB-03D0818AEB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D8F2CC-BF99-ABA8-55B0-EAADEDD5F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1" y="822658"/>
            <a:ext cx="9709082" cy="1049235"/>
          </a:xfrm>
        </p:spPr>
        <p:txBody>
          <a:bodyPr>
            <a:normAutofit fontScale="90000"/>
          </a:bodyPr>
          <a:lstStyle/>
          <a:p>
            <a:r>
              <a:rPr lang="fr-FR" b="1" u="sng" dirty="0">
                <a:latin typeface="+mn-lt"/>
                <a:ea typeface="+mn-ea"/>
                <a:cs typeface="+mn-cs"/>
              </a:rPr>
              <a:t>CSS for </a:t>
            </a:r>
            <a:r>
              <a:rPr lang="fr-FR" b="1" u="sng" dirty="0" err="1">
                <a:latin typeface="+mn-lt"/>
                <a:ea typeface="+mn-ea"/>
                <a:cs typeface="+mn-cs"/>
              </a:rPr>
              <a:t>layout</a:t>
            </a:r>
            <a:r>
              <a:rPr lang="fr-FR" b="1" u="sng" dirty="0">
                <a:latin typeface="+mn-lt"/>
                <a:ea typeface="+mn-ea"/>
                <a:cs typeface="+mn-cs"/>
              </a:rPr>
              <a:t>:</a:t>
            </a:r>
            <a:br>
              <a:rPr lang="fr-FR" b="1" u="sng" dirty="0">
                <a:latin typeface="+mn-lt"/>
                <a:ea typeface="+mn-ea"/>
                <a:cs typeface="+mn-cs"/>
              </a:rPr>
            </a:br>
            <a:br>
              <a:rPr lang="fr-FR" b="1" u="sng" dirty="0">
                <a:latin typeface="+mn-lt"/>
                <a:ea typeface="+mn-ea"/>
                <a:cs typeface="+mn-cs"/>
              </a:rPr>
            </a:br>
            <a:endParaRPr lang="fr-FR" b="1" u="sng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7F048CA-8CA9-16CE-7AB2-CA304CE9F5C7}"/>
              </a:ext>
            </a:extLst>
          </p:cNvPr>
          <p:cNvSpPr txBox="1"/>
          <p:nvPr/>
        </p:nvSpPr>
        <p:spPr>
          <a:xfrm>
            <a:off x="2332234" y="3429000"/>
            <a:ext cx="7222732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accent1"/>
                </a:solidFill>
              </a:rPr>
              <a:t>Sometimes we need to pull an element out of the natural flow of the page entirely.</a:t>
            </a:r>
            <a:endParaRPr lang="fr-FR" sz="2400" b="1" dirty="0">
              <a:solidFill>
                <a:schemeClr val="accent1"/>
              </a:solidFill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71CA680-6F1B-3300-6BB7-88F0F545A6E4}"/>
              </a:ext>
            </a:extLst>
          </p:cNvPr>
          <p:cNvSpPr/>
          <p:nvPr/>
        </p:nvSpPr>
        <p:spPr>
          <a:xfrm>
            <a:off x="4376791" y="2219218"/>
            <a:ext cx="3061699" cy="80138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Positioning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5430084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F93172-4FCD-375E-ED8C-30E5035C18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C6A58D-F6E9-047D-AE69-CE79947EF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1" y="822658"/>
            <a:ext cx="9709082" cy="1049235"/>
          </a:xfrm>
        </p:spPr>
        <p:txBody>
          <a:bodyPr>
            <a:normAutofit fontScale="90000"/>
          </a:bodyPr>
          <a:lstStyle/>
          <a:p>
            <a:r>
              <a:rPr lang="fr-FR" b="1" u="sng" dirty="0">
                <a:latin typeface="+mn-lt"/>
                <a:ea typeface="+mn-ea"/>
                <a:cs typeface="+mn-cs"/>
              </a:rPr>
              <a:t>CSS for position:</a:t>
            </a:r>
            <a:br>
              <a:rPr lang="fr-FR" b="1" u="sng" dirty="0">
                <a:latin typeface="+mn-lt"/>
                <a:ea typeface="+mn-ea"/>
                <a:cs typeface="+mn-cs"/>
              </a:rPr>
            </a:br>
            <a:br>
              <a:rPr lang="fr-FR" b="1" u="sng" dirty="0">
                <a:latin typeface="+mn-lt"/>
                <a:ea typeface="+mn-ea"/>
                <a:cs typeface="+mn-cs"/>
              </a:rPr>
            </a:br>
            <a:endParaRPr lang="fr-FR" b="1" u="sng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3CD0788-C3A8-7ED0-CDA9-71A9C8F2266E}"/>
              </a:ext>
            </a:extLst>
          </p:cNvPr>
          <p:cNvSpPr/>
          <p:nvPr/>
        </p:nvSpPr>
        <p:spPr>
          <a:xfrm>
            <a:off x="1541121" y="1582220"/>
            <a:ext cx="2712380" cy="81165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1) </a:t>
            </a:r>
            <a:r>
              <a:rPr lang="fr-FR" sz="2400" b="1" dirty="0" err="1"/>
              <a:t>Static</a:t>
            </a:r>
            <a:endParaRPr lang="fr-FR" sz="2400" b="1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FD1D42-4AAC-3DE8-C24A-EBEF2A2ED9F9}"/>
              </a:ext>
            </a:extLst>
          </p:cNvPr>
          <p:cNvSpPr/>
          <p:nvPr/>
        </p:nvSpPr>
        <p:spPr>
          <a:xfrm>
            <a:off x="1684962" y="2722652"/>
            <a:ext cx="8928242" cy="188017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Every element is static by default. It follows the normal document flow.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top to bottom, left to right.</a:t>
            </a:r>
            <a:endParaRPr lang="fr-FR" sz="2400" b="1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86E9050-2BE2-14D5-DAC2-6985BF878D87}"/>
              </a:ext>
            </a:extLst>
          </p:cNvPr>
          <p:cNvSpPr txBox="1"/>
          <p:nvPr/>
        </p:nvSpPr>
        <p:spPr>
          <a:xfrm>
            <a:off x="4700428" y="1599170"/>
            <a:ext cx="61028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/>
              <a:t>position: </a:t>
            </a:r>
            <a:r>
              <a:rPr lang="fr-FR" sz="2800" b="1" dirty="0" err="1"/>
              <a:t>Static</a:t>
            </a:r>
            <a:r>
              <a:rPr lang="fr-FR" sz="2800" b="1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14093709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4AB97-8A11-C97F-188A-ED7D11C241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205B80-1118-3E67-6ABC-D22991481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1" y="822658"/>
            <a:ext cx="9709082" cy="1049235"/>
          </a:xfrm>
        </p:spPr>
        <p:txBody>
          <a:bodyPr>
            <a:normAutofit fontScale="90000"/>
          </a:bodyPr>
          <a:lstStyle/>
          <a:p>
            <a:r>
              <a:rPr lang="fr-FR" b="1" u="sng" dirty="0">
                <a:latin typeface="+mn-lt"/>
                <a:ea typeface="+mn-ea"/>
                <a:cs typeface="+mn-cs"/>
              </a:rPr>
              <a:t>CSS for position:</a:t>
            </a:r>
            <a:br>
              <a:rPr lang="fr-FR" b="1" u="sng" dirty="0">
                <a:latin typeface="+mn-lt"/>
                <a:ea typeface="+mn-ea"/>
                <a:cs typeface="+mn-cs"/>
              </a:rPr>
            </a:br>
            <a:br>
              <a:rPr lang="fr-FR" b="1" u="sng" dirty="0">
                <a:latin typeface="+mn-lt"/>
                <a:ea typeface="+mn-ea"/>
                <a:cs typeface="+mn-cs"/>
              </a:rPr>
            </a:br>
            <a:endParaRPr lang="fr-FR" b="1" u="sng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E1266D3-2F98-B61E-D3C1-E99E4949603F}"/>
              </a:ext>
            </a:extLst>
          </p:cNvPr>
          <p:cNvSpPr/>
          <p:nvPr/>
        </p:nvSpPr>
        <p:spPr>
          <a:xfrm>
            <a:off x="1541121" y="1582220"/>
            <a:ext cx="2712380" cy="81165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2) Relative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39AB5BF-DB08-E4CD-532B-8BB2FFA576D0}"/>
              </a:ext>
            </a:extLst>
          </p:cNvPr>
          <p:cNvSpPr/>
          <p:nvPr/>
        </p:nvSpPr>
        <p:spPr>
          <a:xfrm>
            <a:off x="1633591" y="2547991"/>
            <a:ext cx="9277564" cy="330942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The element stays in its usual spot, but you can nudge it slightly without pushing other items around.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If you move it down by N </a:t>
            </a:r>
            <a:r>
              <a:rPr lang="en-US" sz="2400" b="1" dirty="0" err="1"/>
              <a:t>px</a:t>
            </a:r>
            <a:r>
              <a:rPr lang="en-US" sz="2400" b="1" dirty="0"/>
              <a:t>, it shifts, but it leaves a gap where it used to be.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The other parts of the page don't move to fill that gap.</a:t>
            </a:r>
            <a:endParaRPr lang="fr-FR" sz="24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75602E2-82EF-649C-D6ED-652E4D27199F}"/>
              </a:ext>
            </a:extLst>
          </p:cNvPr>
          <p:cNvSpPr txBox="1"/>
          <p:nvPr/>
        </p:nvSpPr>
        <p:spPr>
          <a:xfrm>
            <a:off x="4700428" y="1599170"/>
            <a:ext cx="61028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/>
              <a:t>position: relative;</a:t>
            </a:r>
          </a:p>
        </p:txBody>
      </p:sp>
    </p:spTree>
    <p:extLst>
      <p:ext uri="{BB962C8B-B14F-4D97-AF65-F5344CB8AC3E}">
        <p14:creationId xmlns:p14="http://schemas.microsoft.com/office/powerpoint/2010/main" val="1811975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D5CB80-F0CF-E8AC-F6FD-9B90D2A91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F48287-B4B9-FC5C-FCA9-DCAAA92BC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1" y="822658"/>
            <a:ext cx="9709082" cy="1049235"/>
          </a:xfrm>
        </p:spPr>
        <p:txBody>
          <a:bodyPr>
            <a:normAutofit fontScale="90000"/>
          </a:bodyPr>
          <a:lstStyle/>
          <a:p>
            <a:r>
              <a:rPr lang="fr-FR" b="1" u="sng" dirty="0">
                <a:latin typeface="+mn-lt"/>
                <a:ea typeface="+mn-ea"/>
                <a:cs typeface="+mn-cs"/>
              </a:rPr>
              <a:t>CSS for position:</a:t>
            </a:r>
            <a:br>
              <a:rPr lang="fr-FR" b="1" u="sng" dirty="0">
                <a:latin typeface="+mn-lt"/>
                <a:ea typeface="+mn-ea"/>
                <a:cs typeface="+mn-cs"/>
              </a:rPr>
            </a:br>
            <a:br>
              <a:rPr lang="fr-FR" b="1" u="sng" dirty="0">
                <a:latin typeface="+mn-lt"/>
                <a:ea typeface="+mn-ea"/>
                <a:cs typeface="+mn-cs"/>
              </a:rPr>
            </a:br>
            <a:endParaRPr lang="fr-FR" b="1" u="sng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89AF054-2B13-F5EC-493F-03808C60B832}"/>
              </a:ext>
            </a:extLst>
          </p:cNvPr>
          <p:cNvSpPr/>
          <p:nvPr/>
        </p:nvSpPr>
        <p:spPr>
          <a:xfrm>
            <a:off x="1541121" y="1582220"/>
            <a:ext cx="2712380" cy="81165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3) </a:t>
            </a:r>
            <a:r>
              <a:rPr lang="fr-FR" sz="2400" b="1" dirty="0" err="1"/>
              <a:t>Absolute</a:t>
            </a:r>
            <a:endParaRPr lang="fr-FR" sz="2400" b="1" dirty="0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6173664-4B5B-01C1-FA8E-261E544A2938}"/>
              </a:ext>
            </a:extLst>
          </p:cNvPr>
          <p:cNvSpPr/>
          <p:nvPr/>
        </p:nvSpPr>
        <p:spPr>
          <a:xfrm>
            <a:off x="1633591" y="2784296"/>
            <a:ext cx="9359757" cy="249148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The element is removed off the page.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It no longer takes up any room,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other items will move up to fill the gap as if it disappeared.</a:t>
            </a:r>
            <a:endParaRPr lang="fr-FR" sz="2400" b="1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E919EEB-D3FF-0734-A35F-D6AA6B44168D}"/>
              </a:ext>
            </a:extLst>
          </p:cNvPr>
          <p:cNvSpPr txBox="1"/>
          <p:nvPr/>
        </p:nvSpPr>
        <p:spPr>
          <a:xfrm>
            <a:off x="4700428" y="1599170"/>
            <a:ext cx="61028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/>
              <a:t>position: </a:t>
            </a:r>
            <a:r>
              <a:rPr lang="fr-FR" sz="2800" b="1" dirty="0" err="1"/>
              <a:t>absolute</a:t>
            </a:r>
            <a:r>
              <a:rPr lang="fr-FR" sz="2800" b="1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3662008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0F92F0-A0E4-DAE3-E91C-8227741DC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AEE93F9-D83E-5C9F-7DB2-62FA31E11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1" y="822658"/>
            <a:ext cx="9709082" cy="1049235"/>
          </a:xfrm>
        </p:spPr>
        <p:txBody>
          <a:bodyPr>
            <a:normAutofit fontScale="90000"/>
          </a:bodyPr>
          <a:lstStyle/>
          <a:p>
            <a:r>
              <a:rPr lang="fr-FR" b="1" u="sng" dirty="0">
                <a:latin typeface="+mn-lt"/>
                <a:ea typeface="+mn-ea"/>
                <a:cs typeface="+mn-cs"/>
              </a:rPr>
              <a:t>CSS for position:</a:t>
            </a:r>
            <a:br>
              <a:rPr lang="fr-FR" b="1" u="sng" dirty="0">
                <a:latin typeface="+mn-lt"/>
                <a:ea typeface="+mn-ea"/>
                <a:cs typeface="+mn-cs"/>
              </a:rPr>
            </a:br>
            <a:br>
              <a:rPr lang="fr-FR" b="1" u="sng" dirty="0">
                <a:latin typeface="+mn-lt"/>
                <a:ea typeface="+mn-ea"/>
                <a:cs typeface="+mn-cs"/>
              </a:rPr>
            </a:br>
            <a:endParaRPr lang="fr-FR" b="1" u="sng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FE1495E-39FA-444F-05CE-469906F2D706}"/>
              </a:ext>
            </a:extLst>
          </p:cNvPr>
          <p:cNvSpPr/>
          <p:nvPr/>
        </p:nvSpPr>
        <p:spPr>
          <a:xfrm>
            <a:off x="1541121" y="1582220"/>
            <a:ext cx="2712380" cy="81165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4) </a:t>
            </a:r>
            <a:r>
              <a:rPr lang="fr-FR" sz="2400" b="1" dirty="0" err="1"/>
              <a:t>Fixed</a:t>
            </a:r>
            <a:endParaRPr lang="fr-FR" sz="2400" b="1" dirty="0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035EE4-292F-13FB-A2AB-69A899B13FBC}"/>
              </a:ext>
            </a:extLst>
          </p:cNvPr>
          <p:cNvSpPr/>
          <p:nvPr/>
        </p:nvSpPr>
        <p:spPr>
          <a:xfrm>
            <a:off x="1633591" y="2784296"/>
            <a:ext cx="9359757" cy="249148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Like absolute, it’s removed from the flow, but it is relative to the browser viewport (the screen).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It stays in the exact same spot even when you scroll. </a:t>
            </a:r>
            <a:endParaRPr lang="fr-FR" sz="2400" b="1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E735152-7F15-51DC-6CDE-023C9B4D0F69}"/>
              </a:ext>
            </a:extLst>
          </p:cNvPr>
          <p:cNvSpPr txBox="1"/>
          <p:nvPr/>
        </p:nvSpPr>
        <p:spPr>
          <a:xfrm>
            <a:off x="4700428" y="1599170"/>
            <a:ext cx="61028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/>
              <a:t>position: </a:t>
            </a:r>
            <a:r>
              <a:rPr lang="fr-FR" sz="2800" b="1" dirty="0" err="1"/>
              <a:t>fixed</a:t>
            </a:r>
            <a:r>
              <a:rPr lang="fr-FR" sz="2800" b="1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1738022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F8085E-0816-87B9-E57B-29B8B4A4B9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0AC0E9-ED2C-EB92-1466-59B0ABE88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1" y="822658"/>
            <a:ext cx="9709082" cy="1049235"/>
          </a:xfrm>
        </p:spPr>
        <p:txBody>
          <a:bodyPr>
            <a:normAutofit fontScale="90000"/>
          </a:bodyPr>
          <a:lstStyle/>
          <a:p>
            <a:r>
              <a:rPr lang="fr-FR" b="1" u="sng" dirty="0">
                <a:latin typeface="+mn-lt"/>
                <a:ea typeface="+mn-ea"/>
                <a:cs typeface="+mn-cs"/>
              </a:rPr>
              <a:t>CSS for position:</a:t>
            </a:r>
            <a:br>
              <a:rPr lang="fr-FR" b="1" u="sng" dirty="0">
                <a:latin typeface="+mn-lt"/>
                <a:ea typeface="+mn-ea"/>
                <a:cs typeface="+mn-cs"/>
              </a:rPr>
            </a:br>
            <a:br>
              <a:rPr lang="fr-FR" b="1" u="sng" dirty="0">
                <a:latin typeface="+mn-lt"/>
                <a:ea typeface="+mn-ea"/>
                <a:cs typeface="+mn-cs"/>
              </a:rPr>
            </a:br>
            <a:endParaRPr lang="fr-FR" b="1" u="sng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04D294B-5BB8-6AEC-9435-C8DAAB74F024}"/>
              </a:ext>
            </a:extLst>
          </p:cNvPr>
          <p:cNvSpPr/>
          <p:nvPr/>
        </p:nvSpPr>
        <p:spPr>
          <a:xfrm>
            <a:off x="1541121" y="1582220"/>
            <a:ext cx="2712380" cy="81165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5) </a:t>
            </a:r>
            <a:r>
              <a:rPr lang="fr-FR" sz="2400" b="1" dirty="0" err="1"/>
              <a:t>Sticky</a:t>
            </a:r>
            <a:endParaRPr lang="fr-FR" sz="2400" b="1" dirty="0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7B0CC60-4237-9FC7-F8C0-694517BF5AB9}"/>
              </a:ext>
            </a:extLst>
          </p:cNvPr>
          <p:cNvSpPr/>
          <p:nvPr/>
        </p:nvSpPr>
        <p:spPr>
          <a:xfrm>
            <a:off x="1633591" y="2784296"/>
            <a:ext cx="9359757" cy="249148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A hybrid of relative and fixed.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The element acts like relative until the user scrolls to a specific point, at which it sticks like it's fixed.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7891433-44B7-9C6B-3807-CE5EBF673B54}"/>
              </a:ext>
            </a:extLst>
          </p:cNvPr>
          <p:cNvSpPr txBox="1"/>
          <p:nvPr/>
        </p:nvSpPr>
        <p:spPr>
          <a:xfrm>
            <a:off x="7417941" y="6177908"/>
            <a:ext cx="1839075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 err="1">
                <a:solidFill>
                  <a:schemeClr val="bg1"/>
                </a:solidFill>
                <a:hlinkClick r:id="rId2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exampels</a:t>
            </a:r>
            <a:r>
              <a:rPr lang="fr-FR" dirty="0">
                <a:solidFill>
                  <a:schemeClr val="bg1"/>
                </a:solidFill>
                <a:hlinkClick r:id="rId2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\position css.html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840BB97-7B5C-E530-3EB0-F88F3806668F}"/>
              </a:ext>
            </a:extLst>
          </p:cNvPr>
          <p:cNvSpPr txBox="1"/>
          <p:nvPr/>
        </p:nvSpPr>
        <p:spPr>
          <a:xfrm>
            <a:off x="4700428" y="1599170"/>
            <a:ext cx="61028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/>
              <a:t>position: </a:t>
            </a:r>
            <a:r>
              <a:rPr lang="fr-FR" sz="2800" b="1" dirty="0" err="1"/>
              <a:t>sticky</a:t>
            </a:r>
            <a:r>
              <a:rPr lang="fr-FR" sz="2800" b="1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7505377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E6ADF2-0152-C26E-BDEE-C2119797D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E83A04-82E7-448E-080B-AEACF23DA1D6}"/>
              </a:ext>
            </a:extLst>
          </p:cNvPr>
          <p:cNvSpPr/>
          <p:nvPr/>
        </p:nvSpPr>
        <p:spPr>
          <a:xfrm>
            <a:off x="2630183" y="2640458"/>
            <a:ext cx="7253555" cy="116868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Button in CSS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36226120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695F7E-76D6-761B-1279-C7112B9668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512D576-CE88-4102-EDAF-E75364590D29}"/>
              </a:ext>
            </a:extLst>
          </p:cNvPr>
          <p:cNvSpPr/>
          <p:nvPr/>
        </p:nvSpPr>
        <p:spPr>
          <a:xfrm>
            <a:off x="1446945" y="2198668"/>
            <a:ext cx="9495033" cy="350349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u="sng" dirty="0"/>
              <a:t>Pseudo class:</a:t>
            </a:r>
          </a:p>
          <a:p>
            <a:r>
              <a:rPr lang="en-US" sz="2400" b="1" dirty="0"/>
              <a:t> </a:t>
            </a:r>
          </a:p>
          <a:p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:hover</a:t>
            </a:r>
            <a:r>
              <a:rPr lang="en-US" sz="2400" b="1" dirty="0"/>
              <a:t>  Triggered when the user mouses over the button. </a:t>
            </a:r>
          </a:p>
          <a:p>
            <a:endParaRPr lang="en-US" sz="2400" b="1" dirty="0"/>
          </a:p>
          <a:p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:active</a:t>
            </a:r>
            <a:r>
              <a:rPr lang="en-US" sz="2400" b="1" dirty="0"/>
              <a:t> Triggered the moment the button is clicked. </a:t>
            </a: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655B1E5E-055E-6E38-7427-0A96A5396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CSS for Button</a:t>
            </a:r>
          </a:p>
        </p:txBody>
      </p:sp>
      <p:sp>
        <p:nvSpPr>
          <p:cNvPr id="7" name="ZoneTexte 6">
            <a:hlinkClick r:id="rId2" action="ppaction://hlinkfile"/>
            <a:extLst>
              <a:ext uri="{FF2B5EF4-FFF2-40B4-BE49-F238E27FC236}">
                <a16:creationId xmlns:a16="http://schemas.microsoft.com/office/drawing/2014/main" id="{D63E808D-9026-6382-F941-688A20ADCA15}"/>
              </a:ext>
            </a:extLst>
          </p:cNvPr>
          <p:cNvSpPr txBox="1"/>
          <p:nvPr/>
        </p:nvSpPr>
        <p:spPr>
          <a:xfrm>
            <a:off x="8454877" y="6277511"/>
            <a:ext cx="1449411" cy="41096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4865186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5B88E6-0A7B-950D-A082-2C6460743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D88D7FDC-C19D-6A95-E543-7F3BF30DBC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071" y="1012711"/>
            <a:ext cx="7017250" cy="38268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67041971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4DC742-9E32-0931-6984-3D3A101269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ED54DCB-11AD-FA50-64F1-628CCF4FCE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0070C0"/>
                </a:solidFill>
              </a:rPr>
              <a:t>What does CSS stand for</a:t>
            </a:r>
            <a:r>
              <a:rPr lang="fr-FR" sz="3200" b="1" dirty="0">
                <a:solidFill>
                  <a:srgbClr val="0070C0"/>
                </a:solidFill>
              </a:rPr>
              <a:t> ? </a:t>
            </a:r>
          </a:p>
          <a:p>
            <a:r>
              <a:rPr lang="fr-FR" sz="3200" b="1" dirty="0"/>
              <a:t>A) Computer Style Sheets </a:t>
            </a:r>
          </a:p>
          <a:p>
            <a:r>
              <a:rPr lang="fr-FR" sz="3200" b="1" dirty="0"/>
              <a:t>B) Creative Style System </a:t>
            </a:r>
          </a:p>
          <a:p>
            <a:r>
              <a:rPr lang="fr-FR" sz="3200" b="1" dirty="0"/>
              <a:t>C) </a:t>
            </a:r>
            <a:r>
              <a:rPr lang="fr-FR" sz="3200" b="1" dirty="0" err="1"/>
              <a:t>Cascading</a:t>
            </a:r>
            <a:r>
              <a:rPr lang="fr-FR" sz="3200" b="1" dirty="0"/>
              <a:t> Style Sheets </a:t>
            </a:r>
          </a:p>
          <a:p>
            <a:r>
              <a:rPr lang="fr-FR" sz="3200" b="1" dirty="0"/>
              <a:t>D) </a:t>
            </a:r>
            <a:r>
              <a:rPr lang="fr-FR" sz="3200" b="1" dirty="0" err="1"/>
              <a:t>Colorful</a:t>
            </a:r>
            <a:r>
              <a:rPr lang="fr-FR" sz="3200" b="1" dirty="0"/>
              <a:t> Style </a:t>
            </a:r>
            <a:r>
              <a:rPr lang="fr-FR" sz="3200" b="1" dirty="0" err="1"/>
              <a:t>Syntax</a:t>
            </a:r>
            <a:endParaRPr lang="en-US" sz="3200" b="1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978E7DB-87F5-E2C7-7B2F-C26413AECD3E}"/>
              </a:ext>
            </a:extLst>
          </p:cNvPr>
          <p:cNvSpPr/>
          <p:nvPr/>
        </p:nvSpPr>
        <p:spPr>
          <a:xfrm>
            <a:off x="4144203" y="1064590"/>
            <a:ext cx="3575407" cy="95549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/>
              <a:t>Quiz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80D39E2-E948-B381-6FC5-D2F9DAA40F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4382" y="4006922"/>
            <a:ext cx="995228" cy="714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626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DEE6D4-ABFA-ECCC-433A-E2A607F3E3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70150C3A-F5D4-79EC-8396-B1D251833CF4}"/>
              </a:ext>
            </a:extLst>
          </p:cNvPr>
          <p:cNvSpPr txBox="1"/>
          <p:nvPr/>
        </p:nvSpPr>
        <p:spPr>
          <a:xfrm>
            <a:off x="1613039" y="1479478"/>
            <a:ext cx="99042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How to add CSS to an HTML file?</a:t>
            </a:r>
            <a:endParaRPr lang="fr-FR" sz="2400" b="1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A5BBE1E7-6ECF-8A43-45FC-4CE971E503B0}"/>
              </a:ext>
            </a:extLst>
          </p:cNvPr>
          <p:cNvSpPr/>
          <p:nvPr/>
        </p:nvSpPr>
        <p:spPr>
          <a:xfrm>
            <a:off x="3996643" y="2146260"/>
            <a:ext cx="3616504" cy="7808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 err="1"/>
              <a:t>Inline</a:t>
            </a:r>
            <a:r>
              <a:rPr lang="fr-FR" sz="3200" b="1" dirty="0"/>
              <a:t> CSS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9C77996-F9BB-B422-E6E2-11040F365436}"/>
              </a:ext>
            </a:extLst>
          </p:cNvPr>
          <p:cNvSpPr/>
          <p:nvPr/>
        </p:nvSpPr>
        <p:spPr>
          <a:xfrm>
            <a:off x="3996643" y="3141141"/>
            <a:ext cx="3616504" cy="7808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 err="1"/>
              <a:t>Internal</a:t>
            </a:r>
            <a:r>
              <a:rPr lang="fr-FR" sz="3200" b="1" dirty="0"/>
              <a:t> CSS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D33D0CB-5DB8-764B-25E4-6E73B6BC22BA}"/>
              </a:ext>
            </a:extLst>
          </p:cNvPr>
          <p:cNvSpPr/>
          <p:nvPr/>
        </p:nvSpPr>
        <p:spPr>
          <a:xfrm>
            <a:off x="3996643" y="4136022"/>
            <a:ext cx="3616504" cy="7808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 err="1"/>
              <a:t>External</a:t>
            </a:r>
            <a:r>
              <a:rPr lang="fr-FR" sz="3200" b="1" dirty="0"/>
              <a:t> CSS</a:t>
            </a:r>
          </a:p>
        </p:txBody>
      </p:sp>
    </p:spTree>
    <p:extLst>
      <p:ext uri="{BB962C8B-B14F-4D97-AF65-F5344CB8AC3E}">
        <p14:creationId xmlns:p14="http://schemas.microsoft.com/office/powerpoint/2010/main" val="3586447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27DD8E-8E3A-2497-2B45-01F176CBE1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791C1D6-3DF8-E300-8874-A645036529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0070C0"/>
                </a:solidFill>
              </a:rPr>
              <a:t>Which of the following is the correct way to write a comment in CSS? </a:t>
            </a:r>
          </a:p>
          <a:p>
            <a:r>
              <a:rPr lang="en-US" sz="3800" b="1" dirty="0"/>
              <a:t>A) // This is a comment </a:t>
            </a:r>
          </a:p>
          <a:p>
            <a:r>
              <a:rPr lang="en-US" sz="3800" b="1" dirty="0"/>
              <a:t>B) /* This is a comment */ </a:t>
            </a:r>
          </a:p>
          <a:p>
            <a:r>
              <a:rPr lang="en-US" sz="3800" b="1" dirty="0"/>
              <a:t>C) &lt;-- This is a comment --&gt; </a:t>
            </a:r>
          </a:p>
          <a:p>
            <a:r>
              <a:rPr lang="en-US" sz="3800" b="1" dirty="0"/>
              <a:t>D) # This is a comment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0E1F402-BE78-C350-DF72-A4A62604FBDC}"/>
              </a:ext>
            </a:extLst>
          </p:cNvPr>
          <p:cNvSpPr/>
          <p:nvPr/>
        </p:nvSpPr>
        <p:spPr>
          <a:xfrm>
            <a:off x="4144203" y="1064590"/>
            <a:ext cx="3575407" cy="95549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/>
              <a:t>Quiz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DF0A630-49C4-BFAD-13AD-AF038575D1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429000"/>
            <a:ext cx="995228" cy="714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148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FF0880-1B71-D6D5-6707-684EC8530E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185821B-14BD-3220-7AF8-09135AB6FD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68" y="2171769"/>
            <a:ext cx="9603275" cy="329457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0070C0"/>
                </a:solidFill>
              </a:rPr>
              <a:t>Which layout tool is described as the "powerhouse of CSS" because it handles both rows and columns simultaneously? </a:t>
            </a:r>
          </a:p>
          <a:p>
            <a:r>
              <a:rPr lang="en-US" sz="3100" b="1" dirty="0"/>
              <a:t>A) Flexbox  </a:t>
            </a:r>
          </a:p>
          <a:p>
            <a:r>
              <a:rPr lang="en-US" sz="3100" b="1" dirty="0"/>
              <a:t>B) Grid </a:t>
            </a:r>
          </a:p>
          <a:p>
            <a:r>
              <a:rPr lang="en-US" sz="3100" b="1" dirty="0"/>
              <a:t>C) Block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FCC317A-E7D9-EDAF-60E7-2011B38633A3}"/>
              </a:ext>
            </a:extLst>
          </p:cNvPr>
          <p:cNvSpPr/>
          <p:nvPr/>
        </p:nvSpPr>
        <p:spPr>
          <a:xfrm>
            <a:off x="4144203" y="1064590"/>
            <a:ext cx="3575407" cy="95549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/>
              <a:t>Quiz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09DB60D-0DED-991C-D9E4-80D8A48A45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0463" y="4035175"/>
            <a:ext cx="995228" cy="714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313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A9108-8525-DD27-FEB7-51F1A682F4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E7CC14D-B5F7-63D0-AEDF-41B524A0C2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68" y="2171769"/>
            <a:ext cx="9603275" cy="329457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0070C0"/>
                </a:solidFill>
              </a:rPr>
              <a:t>Which positioning value keeps an element in the exact same spot on the screen even when scrolling?  </a:t>
            </a:r>
          </a:p>
          <a:p>
            <a:r>
              <a:rPr lang="en-US" sz="3400" b="1" dirty="0"/>
              <a:t>A) Relative </a:t>
            </a:r>
          </a:p>
          <a:p>
            <a:r>
              <a:rPr lang="en-US" sz="3400" b="1" dirty="0"/>
              <a:t>B) Absolute </a:t>
            </a:r>
          </a:p>
          <a:p>
            <a:r>
              <a:rPr lang="en-US" sz="3400" b="1" dirty="0"/>
              <a:t>C) Static </a:t>
            </a:r>
          </a:p>
          <a:p>
            <a:r>
              <a:rPr lang="en-US" sz="3400" b="1" dirty="0"/>
              <a:t>D) Fixed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E1ACC6C-9233-9E13-9F33-3DDD7A640D62}"/>
              </a:ext>
            </a:extLst>
          </p:cNvPr>
          <p:cNvSpPr/>
          <p:nvPr/>
        </p:nvSpPr>
        <p:spPr>
          <a:xfrm>
            <a:off x="4144203" y="1064590"/>
            <a:ext cx="3575407" cy="95549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/>
              <a:t>Quiz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C38A26C-C1ED-86E8-D59A-FBE72328E7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834" y="4670099"/>
            <a:ext cx="995228" cy="714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850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FAF7EE-A340-146F-8A73-291266A98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21B34FF-DBD6-FA5E-AB97-BFC908ABEB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68" y="2171769"/>
            <a:ext cx="9603275" cy="32945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0070C0"/>
                </a:solidFill>
              </a:rPr>
              <a:t>What does the border-radius property do?  </a:t>
            </a:r>
          </a:p>
          <a:p>
            <a:pPr>
              <a:lnSpc>
                <a:spcPct val="110000"/>
              </a:lnSpc>
            </a:pPr>
            <a:r>
              <a:rPr lang="en-US" sz="2900" b="1" dirty="0"/>
              <a:t>A) Adds a shadow to the border </a:t>
            </a:r>
          </a:p>
          <a:p>
            <a:pPr>
              <a:lnSpc>
                <a:spcPct val="110000"/>
              </a:lnSpc>
            </a:pPr>
            <a:r>
              <a:rPr lang="en-US" sz="2900" b="1" dirty="0"/>
              <a:t>B) Creates rounded corners </a:t>
            </a:r>
          </a:p>
          <a:p>
            <a:pPr>
              <a:lnSpc>
                <a:spcPct val="110000"/>
              </a:lnSpc>
            </a:pPr>
            <a:r>
              <a:rPr lang="en-US" sz="2900" b="1" dirty="0"/>
              <a:t>C) Changes the border color </a:t>
            </a:r>
          </a:p>
          <a:p>
            <a:pPr>
              <a:lnSpc>
                <a:spcPct val="110000"/>
              </a:lnSpc>
            </a:pPr>
            <a:r>
              <a:rPr lang="en-US" sz="2900" b="1" dirty="0"/>
              <a:t>D) Makes the border dashed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F746DD5-4A96-EF8B-F0AD-E1762D6A3CC3}"/>
              </a:ext>
            </a:extLst>
          </p:cNvPr>
          <p:cNvSpPr/>
          <p:nvPr/>
        </p:nvSpPr>
        <p:spPr>
          <a:xfrm>
            <a:off x="4144203" y="1064590"/>
            <a:ext cx="3575407" cy="95549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/>
              <a:t>Quiz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8DA4EF8-87F3-F822-BE53-4FF8E2AA95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756" y="3334457"/>
            <a:ext cx="995228" cy="714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729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A10688-37C7-5CB1-77F7-5CF4EDDA4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85EB996-1697-5E6B-66FB-897C5E2921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68" y="2171769"/>
            <a:ext cx="9603275" cy="329457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0070C0"/>
                </a:solidFill>
              </a:rPr>
              <a:t>What does the </a:t>
            </a:r>
            <a:r>
              <a:rPr lang="en-US" sz="3200" b="1" dirty="0" err="1">
                <a:solidFill>
                  <a:srgbClr val="0070C0"/>
                </a:solidFill>
              </a:rPr>
              <a:t>img:hover</a:t>
            </a:r>
            <a:r>
              <a:rPr lang="en-US" sz="3200" b="1" dirty="0">
                <a:solidFill>
                  <a:srgbClr val="0070C0"/>
                </a:solidFill>
              </a:rPr>
              <a:t> { transform: scale(1.1); } rule do? </a:t>
            </a:r>
          </a:p>
          <a:p>
            <a:r>
              <a:rPr lang="en-US" sz="3700" b="1" dirty="0"/>
              <a:t>A) It makes the image transparent  </a:t>
            </a:r>
          </a:p>
          <a:p>
            <a:r>
              <a:rPr lang="en-US" sz="3700" b="1" dirty="0"/>
              <a:t>B) It changes the image opacity </a:t>
            </a:r>
          </a:p>
          <a:p>
            <a:r>
              <a:rPr lang="en-US" sz="3700" b="1" dirty="0"/>
              <a:t>C) It slightly enlarges the image when the mouse moves over it </a:t>
            </a:r>
          </a:p>
          <a:p>
            <a:r>
              <a:rPr lang="en-US" sz="3700" b="1" dirty="0"/>
              <a:t>D) It adds a border to the image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1181100-BA50-A8B6-EAB8-27A8EB3EBFBA}"/>
              </a:ext>
            </a:extLst>
          </p:cNvPr>
          <p:cNvSpPr/>
          <p:nvPr/>
        </p:nvSpPr>
        <p:spPr>
          <a:xfrm>
            <a:off x="4144203" y="1064590"/>
            <a:ext cx="3575407" cy="95549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/>
              <a:t>Quiz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E6A775C-16F7-F56E-A4DA-B0B9930ABA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0050" y="3819057"/>
            <a:ext cx="995228" cy="714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499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A4EB97-495C-F616-3918-85E9773F33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65BD701-911B-5649-313B-5EF9CCF4C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68" y="2171769"/>
            <a:ext cx="9603275" cy="329457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0070C0"/>
                </a:solidFill>
              </a:rPr>
              <a:t>Which layout tool is best for "one-dimensional" layouts (either a row or a column)? </a:t>
            </a:r>
          </a:p>
          <a:p>
            <a:r>
              <a:rPr lang="en-US" sz="3400" b="1" dirty="0"/>
              <a:t>A) Grid </a:t>
            </a:r>
          </a:p>
          <a:p>
            <a:r>
              <a:rPr lang="en-US" sz="3400" b="1" dirty="0"/>
              <a:t>B) Flexbox  </a:t>
            </a:r>
          </a:p>
          <a:p>
            <a:r>
              <a:rPr lang="en-US" sz="3400" b="1" dirty="0"/>
              <a:t>C) Static </a:t>
            </a:r>
          </a:p>
          <a:p>
            <a:r>
              <a:rPr lang="en-US" sz="3400" b="1" dirty="0"/>
              <a:t>D) Absolute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38B7145-93B2-0CAF-6E4B-CF1281D0FC96}"/>
              </a:ext>
            </a:extLst>
          </p:cNvPr>
          <p:cNvSpPr/>
          <p:nvPr/>
        </p:nvSpPr>
        <p:spPr>
          <a:xfrm>
            <a:off x="4144203" y="1064590"/>
            <a:ext cx="3575407" cy="95549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/>
              <a:t>Quiz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22ECE40-9D30-F997-6EF8-5F377DED8C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172" y="3462030"/>
            <a:ext cx="995228" cy="714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130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607EE7-CFB8-577A-B7FA-86D4ACC3B3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C7302DD1-9F98-3983-AC19-D58887285CE0}"/>
              </a:ext>
            </a:extLst>
          </p:cNvPr>
          <p:cNvSpPr txBox="1"/>
          <p:nvPr/>
        </p:nvSpPr>
        <p:spPr>
          <a:xfrm>
            <a:off x="2506895" y="2845942"/>
            <a:ext cx="8820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linkClick r:id="rId2" action="ppaction://hlinkfile"/>
              </a:rPr>
              <a:t>..\..\Project\DAW mini </a:t>
            </a:r>
            <a:r>
              <a:rPr lang="fr-FR" dirty="0" err="1">
                <a:hlinkClick r:id="rId2" action="ppaction://hlinkfile"/>
              </a:rPr>
              <a:t>project</a:t>
            </a:r>
            <a:r>
              <a:rPr lang="fr-FR" dirty="0">
                <a:hlinkClick r:id="rId2" action="ppaction://hlinkfile"/>
              </a:rPr>
              <a:t> 2025-2026.pdf</a:t>
            </a:r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A97AB14-95F1-09C0-4FB9-E0B276E61524}"/>
              </a:ext>
            </a:extLst>
          </p:cNvPr>
          <p:cNvSpPr txBox="1"/>
          <p:nvPr/>
        </p:nvSpPr>
        <p:spPr>
          <a:xfrm>
            <a:off x="3000054" y="1839074"/>
            <a:ext cx="25843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/>
              <a:t>MINI Projet</a:t>
            </a:r>
          </a:p>
        </p:txBody>
      </p:sp>
    </p:spTree>
    <p:extLst>
      <p:ext uri="{BB962C8B-B14F-4D97-AF65-F5344CB8AC3E}">
        <p14:creationId xmlns:p14="http://schemas.microsoft.com/office/powerpoint/2010/main" val="420754376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FA15FA-C733-8973-1AED-520EF1D68D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8FAA0B05-E429-4EB7-E218-EA75EA4FB9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885" y="873303"/>
            <a:ext cx="5275780" cy="5275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7358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BD9750-49D7-8ADD-F8AB-BA5EB89D93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F40ADD-A166-F9AC-5BA0-390A9EB58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b="1" u="sng" dirty="0"/>
              <a:t>Type of </a:t>
            </a:r>
            <a:r>
              <a:rPr lang="fr-FR" b="1" u="sng" dirty="0" err="1"/>
              <a:t>selectors</a:t>
            </a:r>
            <a:r>
              <a:rPr lang="fr-FR" b="1" u="sng" dirty="0"/>
              <a:t> in CSS :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6C8037A-CECA-7280-7B91-2D0865E09070}"/>
              </a:ext>
            </a:extLst>
          </p:cNvPr>
          <p:cNvSpPr txBox="1"/>
          <p:nvPr/>
        </p:nvSpPr>
        <p:spPr>
          <a:xfrm>
            <a:off x="1099336" y="1571946"/>
            <a:ext cx="990428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Basic </a:t>
            </a:r>
            <a:r>
              <a:rPr lang="fr-FR" sz="2400" b="1" dirty="0" err="1"/>
              <a:t>Selectors</a:t>
            </a:r>
            <a:r>
              <a:rPr lang="fr-FR" sz="2400" b="1" dirty="0"/>
              <a:t> in CSS are:</a:t>
            </a:r>
          </a:p>
          <a:p>
            <a:endParaRPr lang="fr-FR" sz="2400" b="1" dirty="0"/>
          </a:p>
          <a:p>
            <a:endParaRPr lang="fr-FR" sz="2400" b="1" dirty="0"/>
          </a:p>
          <a:p>
            <a:endParaRPr lang="fr-FR" sz="2400" b="1" dirty="0">
              <a:solidFill>
                <a:srgbClr val="FF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fr-FR" sz="2400" b="1" dirty="0">
              <a:solidFill>
                <a:srgbClr val="FF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fr-FR" sz="2400" b="1" dirty="0">
              <a:solidFill>
                <a:srgbClr val="FF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fr-FR" sz="2400" b="1" dirty="0"/>
          </a:p>
          <a:p>
            <a:endParaRPr lang="fr-FR" sz="2400" b="1" dirty="0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20516C6-CDD7-E079-71EF-93C41396275D}"/>
              </a:ext>
            </a:extLst>
          </p:cNvPr>
          <p:cNvSpPr/>
          <p:nvPr/>
        </p:nvSpPr>
        <p:spPr>
          <a:xfrm>
            <a:off x="590766" y="2190387"/>
            <a:ext cx="5424754" cy="136625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600" b="1" dirty="0">
                <a:solidFill>
                  <a:srgbClr val="FF0000"/>
                </a:solidFill>
              </a:rPr>
              <a:t>Universal </a:t>
            </a:r>
            <a:r>
              <a:rPr lang="fr-FR" sz="2600" b="1" dirty="0" err="1">
                <a:solidFill>
                  <a:srgbClr val="FF0000"/>
                </a:solidFill>
              </a:rPr>
              <a:t>Selector</a:t>
            </a:r>
            <a:r>
              <a:rPr lang="fr-FR" sz="2600" b="1" dirty="0">
                <a:solidFill>
                  <a:srgbClr val="FF0000"/>
                </a:solidFill>
              </a:rPr>
              <a:t> (*)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F288254-5350-F83E-75A1-D64534EA563D}"/>
              </a:ext>
            </a:extLst>
          </p:cNvPr>
          <p:cNvSpPr/>
          <p:nvPr/>
        </p:nvSpPr>
        <p:spPr>
          <a:xfrm>
            <a:off x="6277510" y="2190387"/>
            <a:ext cx="5167896" cy="137474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600" b="1" dirty="0">
                <a:solidFill>
                  <a:srgbClr val="FF0000"/>
                </a:solidFill>
              </a:rPr>
              <a:t>Class </a:t>
            </a:r>
            <a:r>
              <a:rPr lang="fr-FR" sz="2600" b="1" dirty="0" err="1">
                <a:solidFill>
                  <a:srgbClr val="FF0000"/>
                </a:solidFill>
              </a:rPr>
              <a:t>Selector</a:t>
            </a:r>
            <a:r>
              <a:rPr lang="fr-FR" sz="2600" b="1" dirty="0">
                <a:solidFill>
                  <a:srgbClr val="FF0000"/>
                </a:solidFill>
              </a:rPr>
              <a:t> (.</a:t>
            </a:r>
            <a:r>
              <a:rPr lang="fr-FR" sz="2600" b="1" dirty="0" err="1">
                <a:solidFill>
                  <a:srgbClr val="FF0000"/>
                </a:solidFill>
              </a:rPr>
              <a:t>className</a:t>
            </a:r>
            <a:r>
              <a:rPr lang="fr-FR" sz="2600" b="1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A56EBC5-0D99-DA8D-4C33-812676663EE3}"/>
              </a:ext>
            </a:extLst>
          </p:cNvPr>
          <p:cNvSpPr/>
          <p:nvPr/>
        </p:nvSpPr>
        <p:spPr>
          <a:xfrm>
            <a:off x="6277510" y="3865076"/>
            <a:ext cx="5167896" cy="13723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600" b="1" dirty="0">
                <a:solidFill>
                  <a:srgbClr val="FF0000"/>
                </a:solidFill>
              </a:rPr>
              <a:t>ID </a:t>
            </a:r>
            <a:r>
              <a:rPr lang="fr-FR" sz="2600" b="1" dirty="0" err="1">
                <a:solidFill>
                  <a:srgbClr val="FF0000"/>
                </a:solidFill>
              </a:rPr>
              <a:t>Selector</a:t>
            </a:r>
            <a:r>
              <a:rPr lang="fr-FR" sz="2600" b="1" dirty="0">
                <a:solidFill>
                  <a:srgbClr val="FF0000"/>
                </a:solidFill>
              </a:rPr>
              <a:t> (#idName)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FE713C2-580F-83B3-05C6-BCF36F541F4C}"/>
              </a:ext>
            </a:extLst>
          </p:cNvPr>
          <p:cNvSpPr/>
          <p:nvPr/>
        </p:nvSpPr>
        <p:spPr>
          <a:xfrm>
            <a:off x="590766" y="3859104"/>
            <a:ext cx="5424754" cy="137827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600" b="1" dirty="0" err="1">
                <a:solidFill>
                  <a:srgbClr val="FF0000"/>
                </a:solidFill>
              </a:rPr>
              <a:t>Element</a:t>
            </a:r>
            <a:r>
              <a:rPr lang="fr-FR" sz="2600" b="1" dirty="0">
                <a:solidFill>
                  <a:srgbClr val="FF0000"/>
                </a:solidFill>
              </a:rPr>
              <a:t> </a:t>
            </a:r>
            <a:r>
              <a:rPr lang="fr-FR" sz="2600" b="1" dirty="0" err="1">
                <a:solidFill>
                  <a:srgbClr val="FF0000"/>
                </a:solidFill>
              </a:rPr>
              <a:t>Selector</a:t>
            </a:r>
            <a:r>
              <a:rPr lang="fr-FR" sz="2600" b="1" dirty="0">
                <a:solidFill>
                  <a:srgbClr val="FF0000"/>
                </a:solidFill>
              </a:rPr>
              <a:t> (tag </a:t>
            </a:r>
            <a:r>
              <a:rPr lang="fr-FR" sz="2600" b="1" dirty="0" err="1">
                <a:solidFill>
                  <a:srgbClr val="FF0000"/>
                </a:solidFill>
              </a:rPr>
              <a:t>name</a:t>
            </a:r>
            <a:r>
              <a:rPr lang="fr-FR" sz="2600" b="1" dirty="0">
                <a:solidFill>
                  <a:srgbClr val="FF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24129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AA92AF-2E8A-4BA0-FB45-B74B8BA8B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947E234-333D-2B24-BD50-8E0419615D97}"/>
              </a:ext>
            </a:extLst>
          </p:cNvPr>
          <p:cNvSpPr/>
          <p:nvPr/>
        </p:nvSpPr>
        <p:spPr>
          <a:xfrm>
            <a:off x="2630183" y="2640458"/>
            <a:ext cx="7253555" cy="116868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Comment in CSS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4909769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6154F6-7C83-41EF-EC8A-CCA19086D7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ACCE87-E423-FAAE-B837-CA2CCEE83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b="1" u="sng" dirty="0" err="1">
                <a:latin typeface="+mn-lt"/>
                <a:ea typeface="+mn-ea"/>
                <a:cs typeface="+mn-cs"/>
              </a:rPr>
              <a:t>Comments</a:t>
            </a:r>
            <a:r>
              <a:rPr lang="fr-FR" b="1" u="sng" dirty="0">
                <a:latin typeface="+mn-lt"/>
                <a:ea typeface="+mn-ea"/>
                <a:cs typeface="+mn-cs"/>
              </a:rPr>
              <a:t> in CSS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8DF7785-B25E-9EAC-D7A5-131BC852EE94}"/>
              </a:ext>
            </a:extLst>
          </p:cNvPr>
          <p:cNvSpPr/>
          <p:nvPr/>
        </p:nvSpPr>
        <p:spPr>
          <a:xfrm>
            <a:off x="1541120" y="2414427"/>
            <a:ext cx="8917972" cy="164129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/* This is a comment in CSS */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3379044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22542E-A4C1-5032-E097-2E660247D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A105143-0D31-6142-51C9-EAB6874A30F7}"/>
              </a:ext>
            </a:extLst>
          </p:cNvPr>
          <p:cNvSpPr/>
          <p:nvPr/>
        </p:nvSpPr>
        <p:spPr>
          <a:xfrm>
            <a:off x="2630183" y="2640458"/>
            <a:ext cx="7253555" cy="116868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Styling text in CSS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14014694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672DC7-21C9-E38B-4145-5CE9194227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00EF22-99C4-912A-4989-A816E9D49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b="1" u="sng" dirty="0">
                <a:latin typeface="+mn-lt"/>
                <a:ea typeface="+mn-ea"/>
                <a:cs typeface="+mn-cs"/>
              </a:rPr>
              <a:t>CSS for </a:t>
            </a:r>
            <a:r>
              <a:rPr lang="fr-FR" b="1" u="sng" dirty="0" err="1">
                <a:latin typeface="+mn-lt"/>
                <a:ea typeface="+mn-ea"/>
                <a:cs typeface="+mn-cs"/>
              </a:rPr>
              <a:t>Styling</a:t>
            </a:r>
            <a:r>
              <a:rPr lang="fr-FR" b="1" u="sng" dirty="0">
                <a:latin typeface="+mn-lt"/>
                <a:ea typeface="+mn-ea"/>
                <a:cs typeface="+mn-cs"/>
              </a:rPr>
              <a:t> </a:t>
            </a:r>
            <a:r>
              <a:rPr lang="fr-FR" b="1" u="sng" dirty="0" err="1">
                <a:latin typeface="+mn-lt"/>
                <a:ea typeface="+mn-ea"/>
                <a:cs typeface="+mn-cs"/>
              </a:rPr>
              <a:t>Text</a:t>
            </a:r>
            <a:endParaRPr lang="fr-FR" b="1" u="sng" dirty="0">
              <a:latin typeface="+mn-lt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1E47E9F-1534-5492-0557-909985E5AA3C}"/>
              </a:ext>
            </a:extLst>
          </p:cNvPr>
          <p:cNvGraphicFramePr>
            <a:graphicFrameLocks noGrp="1"/>
          </p:cNvGraphicFramePr>
          <p:nvPr/>
        </p:nvGraphicFramePr>
        <p:xfrm>
          <a:off x="1078787" y="1438382"/>
          <a:ext cx="10140594" cy="3955776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2845941">
                  <a:extLst>
                    <a:ext uri="{9D8B030D-6E8A-4147-A177-3AD203B41FA5}">
                      <a16:colId xmlns:a16="http://schemas.microsoft.com/office/drawing/2014/main" val="229695235"/>
                    </a:ext>
                  </a:extLst>
                </a:gridCol>
                <a:gridCol w="3914455">
                  <a:extLst>
                    <a:ext uri="{9D8B030D-6E8A-4147-A177-3AD203B41FA5}">
                      <a16:colId xmlns:a16="http://schemas.microsoft.com/office/drawing/2014/main" val="1512764269"/>
                    </a:ext>
                  </a:extLst>
                </a:gridCol>
                <a:gridCol w="3380198">
                  <a:extLst>
                    <a:ext uri="{9D8B030D-6E8A-4147-A177-3AD203B41FA5}">
                      <a16:colId xmlns:a16="http://schemas.microsoft.com/office/drawing/2014/main" val="4224494353"/>
                    </a:ext>
                  </a:extLst>
                </a:gridCol>
              </a:tblGrid>
              <a:tr h="211531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FR" sz="2000" b="1" dirty="0"/>
                        <a:t>CSS </a:t>
                      </a:r>
                      <a:r>
                        <a:rPr lang="fr-FR" sz="2000" b="1" dirty="0" err="1"/>
                        <a:t>Property</a:t>
                      </a:r>
                      <a:endParaRPr lang="fr-FR" sz="2000" b="1" dirty="0"/>
                    </a:p>
                  </a:txBody>
                  <a:tcPr marL="45124" marR="45124" marT="22562" marB="22562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FR" sz="2000" b="1" dirty="0"/>
                        <a:t>Description</a:t>
                      </a:r>
                    </a:p>
                  </a:txBody>
                  <a:tcPr marL="45124" marR="45124" marT="22562" marB="22562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FR" sz="2000" b="1" dirty="0"/>
                        <a:t>Example</a:t>
                      </a:r>
                    </a:p>
                  </a:txBody>
                  <a:tcPr marL="45124" marR="45124" marT="22562" marB="22562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4739266"/>
                  </a:ext>
                </a:extLst>
              </a:tr>
              <a:tr h="211531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FR" sz="2000" b="1"/>
                        <a:t>color</a:t>
                      </a:r>
                    </a:p>
                  </a:txBody>
                  <a:tcPr marL="45124" marR="45124" marT="22562" marB="2256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FR" sz="2000" b="1" dirty="0"/>
                        <a:t>Sets the </a:t>
                      </a:r>
                      <a:r>
                        <a:rPr lang="fr-FR" sz="2000" b="1" dirty="0" err="1"/>
                        <a:t>text</a:t>
                      </a:r>
                      <a:r>
                        <a:rPr lang="fr-FR" sz="2000" b="1" dirty="0"/>
                        <a:t> </a:t>
                      </a:r>
                      <a:r>
                        <a:rPr lang="fr-FR" sz="2000" b="1" dirty="0" err="1"/>
                        <a:t>color</a:t>
                      </a:r>
                      <a:endParaRPr lang="fr-FR" sz="2000" b="1" dirty="0"/>
                    </a:p>
                  </a:txBody>
                  <a:tcPr marL="45124" marR="45124" marT="22562" marB="2256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FR" sz="2000" b="1"/>
                        <a:t>color: red;</a:t>
                      </a:r>
                    </a:p>
                  </a:txBody>
                  <a:tcPr marL="45124" marR="45124" marT="22562" marB="22562" anchor="ctr"/>
                </a:tc>
                <a:extLst>
                  <a:ext uri="{0D108BD9-81ED-4DB2-BD59-A6C34878D82A}">
                    <a16:rowId xmlns:a16="http://schemas.microsoft.com/office/drawing/2014/main" val="3599200474"/>
                  </a:ext>
                </a:extLst>
              </a:tr>
              <a:tr h="370699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FR" sz="2000" b="1" dirty="0"/>
                        <a:t>font-</a:t>
                      </a:r>
                      <a:r>
                        <a:rPr lang="fr-FR" sz="2000" b="1" dirty="0" err="1"/>
                        <a:t>family</a:t>
                      </a:r>
                      <a:endParaRPr lang="fr-FR" sz="2000" b="1" dirty="0"/>
                    </a:p>
                  </a:txBody>
                  <a:tcPr marL="45124" marR="45124" marT="22562" marB="2256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FR" sz="2000" b="1"/>
                        <a:t>Sets the font type</a:t>
                      </a:r>
                    </a:p>
                  </a:txBody>
                  <a:tcPr marL="45124" marR="45124" marT="22562" marB="2256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FR" sz="2000" b="1"/>
                        <a:t>font-family: Arial, sans-serif;</a:t>
                      </a:r>
                    </a:p>
                  </a:txBody>
                  <a:tcPr marL="45124" marR="45124" marT="22562" marB="22562" anchor="ctr"/>
                </a:tc>
                <a:extLst>
                  <a:ext uri="{0D108BD9-81ED-4DB2-BD59-A6C34878D82A}">
                    <a16:rowId xmlns:a16="http://schemas.microsoft.com/office/drawing/2014/main" val="523904277"/>
                  </a:ext>
                </a:extLst>
              </a:tr>
              <a:tr h="211531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FR" sz="2000" b="1" dirty="0"/>
                        <a:t>font-size</a:t>
                      </a:r>
                    </a:p>
                  </a:txBody>
                  <a:tcPr marL="45124" marR="45124" marT="22562" marB="2256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en-US" sz="2000" b="1"/>
                        <a:t>Sets the size of text</a:t>
                      </a:r>
                    </a:p>
                  </a:txBody>
                  <a:tcPr marL="45124" marR="45124" marT="22562" marB="2256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FR" sz="2000" b="1"/>
                        <a:t>font-size: 16px;</a:t>
                      </a:r>
                    </a:p>
                  </a:txBody>
                  <a:tcPr marL="45124" marR="45124" marT="22562" marB="22562" anchor="ctr"/>
                </a:tc>
                <a:extLst>
                  <a:ext uri="{0D108BD9-81ED-4DB2-BD59-A6C34878D82A}">
                    <a16:rowId xmlns:a16="http://schemas.microsoft.com/office/drawing/2014/main" val="2344940210"/>
                  </a:ext>
                </a:extLst>
              </a:tr>
              <a:tr h="211531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FR" sz="2000" b="1"/>
                        <a:t>font-weight</a:t>
                      </a:r>
                    </a:p>
                  </a:txBody>
                  <a:tcPr marL="45124" marR="45124" marT="22562" marB="2256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en-US" sz="2000" b="1"/>
                        <a:t>Sets the boldness of text</a:t>
                      </a:r>
                    </a:p>
                  </a:txBody>
                  <a:tcPr marL="45124" marR="45124" marT="22562" marB="2256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FR" sz="2000" b="1"/>
                        <a:t>font-weight: bold;</a:t>
                      </a:r>
                    </a:p>
                  </a:txBody>
                  <a:tcPr marL="45124" marR="45124" marT="22562" marB="22562" anchor="ctr"/>
                </a:tc>
                <a:extLst>
                  <a:ext uri="{0D108BD9-81ED-4DB2-BD59-A6C34878D82A}">
                    <a16:rowId xmlns:a16="http://schemas.microsoft.com/office/drawing/2014/main" val="190686524"/>
                  </a:ext>
                </a:extLst>
              </a:tr>
              <a:tr h="211531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FR" sz="2000" b="1" dirty="0"/>
                        <a:t>font-style</a:t>
                      </a:r>
                    </a:p>
                  </a:txBody>
                  <a:tcPr marL="45124" marR="45124" marT="22562" marB="2256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en-US" sz="2000" b="1"/>
                        <a:t>Makes text italic or normal</a:t>
                      </a:r>
                    </a:p>
                  </a:txBody>
                  <a:tcPr marL="45124" marR="45124" marT="22562" marB="2256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FR" sz="2000" b="1" dirty="0"/>
                        <a:t>font-style: </a:t>
                      </a:r>
                      <a:r>
                        <a:rPr lang="fr-FR" sz="2000" b="1" dirty="0" err="1"/>
                        <a:t>italic</a:t>
                      </a:r>
                      <a:r>
                        <a:rPr lang="fr-FR" sz="2000" b="1" dirty="0"/>
                        <a:t>;</a:t>
                      </a:r>
                    </a:p>
                  </a:txBody>
                  <a:tcPr marL="45124" marR="45124" marT="22562" marB="22562" anchor="ctr"/>
                </a:tc>
                <a:extLst>
                  <a:ext uri="{0D108BD9-81ED-4DB2-BD59-A6C34878D82A}">
                    <a16:rowId xmlns:a16="http://schemas.microsoft.com/office/drawing/2014/main" val="683725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6055186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e">
  <a:themeElements>
    <a:clrScheme name="Galerie">
      <a:dk1>
        <a:sysClr val="windowText" lastClr="000000"/>
      </a:dk1>
      <a:lt1>
        <a:sysClr val="window" lastClr="FFFFFF"/>
      </a:lt1>
      <a:dk2>
        <a:srgbClr val="454545"/>
      </a:dk2>
      <a:lt2>
        <a:srgbClr val="DCDCE0"/>
      </a:lt2>
      <a:accent1>
        <a:srgbClr val="415588"/>
      </a:accent1>
      <a:accent2>
        <a:srgbClr val="4294B6"/>
      </a:accent2>
      <a:accent3>
        <a:srgbClr val="087D7C"/>
      </a:accent3>
      <a:accent4>
        <a:srgbClr val="2CB663"/>
      </a:accent4>
      <a:accent5>
        <a:srgbClr val="DF8822"/>
      </a:accent5>
      <a:accent6>
        <a:srgbClr val="BC410A"/>
      </a:accent6>
      <a:hlink>
        <a:srgbClr val="5977C4"/>
      </a:hlink>
      <a:folHlink>
        <a:srgbClr val="A1A9BF"/>
      </a:folHlink>
    </a:clrScheme>
    <a:fontScheme name="Galerie">
      <a:majorFont>
        <a:latin typeface="Century Gothic" panose="020B0502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e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E050AC27-895F-4B90-991D-A6818FC89AB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1220</TotalTime>
  <Words>1338</Words>
  <Application>Microsoft Office PowerPoint</Application>
  <PresentationFormat>Grand écran</PresentationFormat>
  <Paragraphs>228</Paragraphs>
  <Slides>47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47</vt:i4>
      </vt:variant>
    </vt:vector>
  </HeadingPairs>
  <TitlesOfParts>
    <vt:vector size="52" baseType="lpstr">
      <vt:lpstr>Arial</vt:lpstr>
      <vt:lpstr>Century Gothic</vt:lpstr>
      <vt:lpstr>Google Sans Flex</vt:lpstr>
      <vt:lpstr>Wingdings</vt:lpstr>
      <vt:lpstr>Galerie</vt:lpstr>
      <vt:lpstr>Web application Development</vt:lpstr>
      <vt:lpstr>Présentation PowerPoint</vt:lpstr>
      <vt:lpstr>CSS </vt:lpstr>
      <vt:lpstr>Présentation PowerPoint</vt:lpstr>
      <vt:lpstr>Type of selectors in CSS :</vt:lpstr>
      <vt:lpstr>Présentation PowerPoint</vt:lpstr>
      <vt:lpstr>Comments in CSS</vt:lpstr>
      <vt:lpstr>Présentation PowerPoint</vt:lpstr>
      <vt:lpstr>CSS for Styling Text</vt:lpstr>
      <vt:lpstr>CSS for Styling Text</vt:lpstr>
      <vt:lpstr>Présentation PowerPoint</vt:lpstr>
      <vt:lpstr>CSS for Links:  HTML links can be styled with many CSS properties, like:  color, text-decoration, background-color, font-size,  font-weight, font-family, etc.).  a {   color: red;   background-color: yellow;   font-weight: bold; }</vt:lpstr>
      <vt:lpstr>CSS for Links:  In addition, links can be styled differently depending on what state they are in.   The four link states are: :link - a normal, unvisited link :visited - a link the user has visited :hover - a link when the user mouses over it :active - a link the moment it is clicked</vt:lpstr>
      <vt:lpstr>CSS for Links:  </vt:lpstr>
      <vt:lpstr>Présentation PowerPoint</vt:lpstr>
      <vt:lpstr>CSS for Image:  Image Width &amp; Height:   </vt:lpstr>
      <vt:lpstr>CSS for Image:  Hover Effect  </vt:lpstr>
      <vt:lpstr>CSS for Image:  Opacity </vt:lpstr>
      <vt:lpstr>Présentation PowerPoint</vt:lpstr>
      <vt:lpstr>CSS for border:  Basic Border </vt:lpstr>
      <vt:lpstr>CSS for border:  Basic Border </vt:lpstr>
      <vt:lpstr>CSS for border:  Rounded corners</vt:lpstr>
      <vt:lpstr>Présentation PowerPoint</vt:lpstr>
      <vt:lpstr>CSS for layout:  </vt:lpstr>
      <vt:lpstr>CSS for layout:  </vt:lpstr>
      <vt:lpstr>CSS for layout:  </vt:lpstr>
      <vt:lpstr>CSS for layout:  </vt:lpstr>
      <vt:lpstr>CSS for layout:  </vt:lpstr>
      <vt:lpstr>CSS for layout:  </vt:lpstr>
      <vt:lpstr>CSS for layout:  </vt:lpstr>
      <vt:lpstr>CSS for position:  </vt:lpstr>
      <vt:lpstr>CSS for position:  </vt:lpstr>
      <vt:lpstr>CSS for position:  </vt:lpstr>
      <vt:lpstr>CSS for position:  </vt:lpstr>
      <vt:lpstr>CSS for position:  </vt:lpstr>
      <vt:lpstr>Présentation PowerPoint</vt:lpstr>
      <vt:lpstr>CSS for Button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DELL</dc:creator>
  <cp:lastModifiedBy>DELL</cp:lastModifiedBy>
  <cp:revision>276</cp:revision>
  <dcterms:created xsi:type="dcterms:W3CDTF">2026-01-24T12:37:45Z</dcterms:created>
  <dcterms:modified xsi:type="dcterms:W3CDTF">2026-03-01T13:46:12Z</dcterms:modified>
</cp:coreProperties>
</file>