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371" r:id="rId3"/>
    <p:sldId id="391" r:id="rId4"/>
    <p:sldId id="418" r:id="rId5"/>
    <p:sldId id="390" r:id="rId6"/>
    <p:sldId id="392" r:id="rId7"/>
    <p:sldId id="393" r:id="rId8"/>
    <p:sldId id="372" r:id="rId9"/>
    <p:sldId id="397" r:id="rId10"/>
    <p:sldId id="395" r:id="rId11"/>
    <p:sldId id="398" r:id="rId12"/>
    <p:sldId id="394" r:id="rId13"/>
    <p:sldId id="399" r:id="rId14"/>
    <p:sldId id="408" r:id="rId15"/>
    <p:sldId id="396" r:id="rId16"/>
    <p:sldId id="380" r:id="rId17"/>
    <p:sldId id="381" r:id="rId18"/>
    <p:sldId id="401" r:id="rId19"/>
    <p:sldId id="404" r:id="rId20"/>
    <p:sldId id="400" r:id="rId21"/>
    <p:sldId id="405" r:id="rId22"/>
    <p:sldId id="402" r:id="rId23"/>
    <p:sldId id="406" r:id="rId24"/>
    <p:sldId id="403" r:id="rId25"/>
    <p:sldId id="407" r:id="rId26"/>
    <p:sldId id="409" r:id="rId27"/>
    <p:sldId id="410" r:id="rId28"/>
    <p:sldId id="419" r:id="rId29"/>
    <p:sldId id="420" r:id="rId30"/>
    <p:sldId id="421" r:id="rId31"/>
    <p:sldId id="319" r:id="rId32"/>
    <p:sldId id="320" r:id="rId33"/>
    <p:sldId id="411" r:id="rId34"/>
    <p:sldId id="412" r:id="rId35"/>
    <p:sldId id="413" r:id="rId36"/>
    <p:sldId id="414" r:id="rId37"/>
    <p:sldId id="415" r:id="rId38"/>
    <p:sldId id="416" r:id="rId39"/>
    <p:sldId id="417" r:id="rId4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E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06897" units="1/cm"/>
          <inkml:channelProperty channel="T" name="resolution" value="1" units="1/dev"/>
        </inkml:channelProperties>
      </inkml:inkSource>
      <inkml:timestamp xml:id="ts0" timeString="2026-02-22T14:16:14.6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9119 13194 0,'71'18'218,"123"-1"-202,70-52 0,125 0-1,-231-18 1,72 17-1,-142 19 1,106 17 15,-88 0-15,88 0 0,-71 0-1,1 17 1,-19-17-1,-52 0 1,36 0 0,52 0-1,-35 0 1,17 0 0,-105 0-1,-1 0 1,19 0-1,34 18 1,-17 0 0,53-18-1,-36 17 17,-70 1-17,71-18 16,52 18-15,-52-1 0,52-17-1,-105 0 1,0 0 0,-1 18-1,89 17 1,-18-35-1,-17 18 1,-53-18 0,-1 0 15,19 0-15,87 0-1,-105 0-15,158 17 16,-123-17-1,17 18 1,-34-18 0,34 0-1,1 0 1,88 0 0,-18 18-1,-35-18 1,-54 0-1,72 0 1,-71 0 0,53 0-1,-53 0 1,70 0 15,-35 0-15,-17 0-1,-54 0 1,36-18 15,106 0-15,-124 18-16,36 0 16,-36 0-1,36-17 1,-36 17 15,18-18-15,-18 18-1,1 0-15,34-17 16,18 17 15,-70 0-15,-18-18-1,18 18 1,17-18 0,53 1-1,-35 17 1,-53-18-16,18 18 16,17-18 46,-17 1-15,-1 17-31,1-18-16,52-17 15,19 17 1,-54 1-16,-18 17 15,1-18 1,-18 0 15,0 1 47,0-89-62,0 88 0,0-52-1,0 17 1,0-18 15,0 1-15,-18 17-1,1 17 17,17 19-1,0-19 0,0 19-15,0-19-1,0 19 1,-18 17 47,18-35-48,0 17 1,-53-53-1,18 54 1,-18-36 0,18 53-1,-18-18 1,35 18 0,-52-17-1,-1-1 1,-70-17-1,88 35 1,-35-18 0,0-17-1,-106 17 1,88 18 15,-35 0-15,70 0-1,-52 53 1,-18-53 0,-53 0-1,123 0-15,-70 0 16,70 0 0,-34 0-1,-1 0 1,-88-35-1,-18 17 1,124 18 0,-53 0-16,35 35 15,18-35-15,-1 18 32,19 0-17,-18-1-15,-36 1 16,-35 0-1,-87 17 1,34-35 0,18 0-1,106 0 1,-36 17 0,54-17-1,-107 18 1,89-18-1,-88-18 1,-36-17 0,71 35-1,106 0 1,-124 0-16,53-17 31,35 17-31,-17 0 16,35-18-1,0 18-15,18 0 16,-18 0 0,0 18-1,0-18 1,36 0-16,-19 0 16,1 0-1,0 0-15,17 0 16,-52 17-1,-18 18 1,-36 1 0,89-19-1,-18 19-15,53-19 47,0 1-31,-18 0-16,-17 17 15,-53 18 1,53-36-16,17 1 0,-17 0 31,35-1 1,0 1-17,-36 0 1,36-1-1,0 1-15,-17 17 32,-1-17-17,0 17 17,1-17-17,17 35 32,-18-18-31,18-17-1,-18 17 1,18-18-16,-17-17 16,17 18-1,0 0 1,-18 52 15,-17-17-15,35-35-1,-35-18-15,35 18 47,0-1-16,0 36-15,0-35 0,17-1 15,1 19-15,0-19-16,17 54 15,-18 17 1,1-70-16,0-1 15,-18 1 1,17-18 0,1 0 31,0 0-1,-1 0 48,1-18-78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06897" units="1/cm"/>
          <inkml:channelProperty channel="T" name="resolution" value="1" units="1/dev"/>
        </inkml:channelProperties>
      </inkml:inkSource>
      <inkml:timestamp xml:id="ts0" timeString="2026-02-22T14:15:31.26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14393 6703 0,'177'0'204,"281"17"-173,-246-17-16,0 0 1,-142 0-16,-17 0 16,-18 0-16,1 0 15,34 0 1,-34 0-16,-1 0 16,18 0-16,17-17 15,-17 17 1,-35-18-1,17 18 1,18 0 0,35-17-1,18-19 1,0 36 0,-88 0 30,-18-17-30,88 17 0,-35-18-1,0 18 1,-1-18 0,-16 1-1,34-1 16,19 0-15,-72 18 0,1-17-1,-18-1 1,17 18 15,54-88 0,-53 88-15,-18-35 0,0 17 15,0 0-15,0 1-1,0-1 1,-18-17 15,0 17-15,-17 1-1,17 17 1,1 0 0,-18-36-16,-36-34 31,53 52 0,-17 18-15,17 0-1,1 0 1,-1 0 62,-17 0-62,17-18-1,1 18 1,-1-17 0,0 17 15,-17 0 0,17 0-31,-17-18 16,0 18-1,0 0 1,17 0 0,-53 0-1,1 0 1,-36-18-1,18 1 1,88-1 0,-18 18 15,-52-17-15,34 17-1,1-18 16,0 18-15,17 0 15,-35-18-15,18 1 0,-18 17-1,35 0 1,-17 0 31,-35 0-32,52 0 1,0 0 0,1 0 30,-19 0-30,19 0-16,-1 0 16,0 0-1,1 0-15,-19 17 47,-16-17-31,-1 0-16,35 0 15,-35 0 1,0 18 0,36-18-1,-19 0-15,1 18 16,-89-1 0,36 1 15,-88-1-16,105 19 1,36-36 0,17 0-1,1 17 1,-36-17 31,18 18-32,17-18 1,-35 18 62,53-1-47,0 19 16,35-19-31,-17 1 15,0 0 0,-18-1-15,17 1 0,-17-1 15,18-17-15,-18 36 15,18-19-16,-18 1 17,0 0-17,0-1 17,0 19-17,0-19 1,-18 18-1,18 1 1,-18-1 0,1-17-1,17 35 1,-18 0 0,-17-53 30,35 17-30,0 1 156</inkml:trace>
  <inkml:trace contextRef="#ctx0" brushRef="#br0" timeOffset="4889.05">14411 12894 0,'35'0'219,"441"-35"-188,-123 17-15,-212 0 15,-105 1-15,52 17-16,-35-18 15,0 1-15,105-36 16,-69 35 0,-72 0-16,54 18 15,-54 0 1,1-17-16,17 17 15,1-18 1,34 18-16,-52 0 16,35-18-16,88-34 15,35 16 1,-70 19 0,-53-1 30,18 18-30,-36 0-16,71 0 16,-36 0-1,-52 0-15,0 0 16,-1 0 0,1 18-16,17-1 15,18 1 1,-18 35 15,-17-53-15,0 17-1,-18 1 17,52 17-17,1 36 16,0-1-15,-53-52-16,0 0 16,0 35 46,0-18-46,0-17-16,18-18 15,-18 17 17,0 1-17,0 0-15,0-1 16,-35 18 0,17 18-1,-17 0 1,35-35-1,-18 0-15,0-1 0,18 1 32,0-1 15,-17 1-32,-1 0 16,1-18-15,-19 17 15,-34 19-15,34-36 0,-16 17-1,16-17 1,19 0 15,-54 18 0,-17 35-15,-18-36 0,35 1-1,54 0 1,-18-18-1,17 0 1,-17 17 0,17-17-1,-17 0 1,-18 18 0,-35 0-1,35-1 1,0-17 15,35 0-15,-35 18-1,36-18 1,-54 0 0,53 0-1,-35 18 1,-17-18-1,17 0 1,18 17 0,-18-17-1,35 0-15,-17 0 32,17 0-17,1 0 1,-36 0-1,35 0 1,-52 0 15,52 0-15,0 0 0,-17 0-1,-36 0 1,36 0-1,17 0 1,1 0 0,-36-17-1,18 17 1,-1 0 0,1 0-1,0 0 16,17 0-31,-17 0 32,17 0-17,-17 0 1,17 0-16,1 0 16,-54 0-1,1 0 1,52 0-1,-17 0 32,-1 0-31,19 0 0,-1 0-16,-35 0 46,0 0-14,36 0-1,-19-18-15,1 18-1,17 0 1,1-18 15,-18 18-15,17-17-1,-35-19 1,18 19 0,17-1 15,-35-123 0,-17 35-15,17 53-1,53 36-15,0-1 16,0 0 0,0 1 46,0-19-31,0 1 1,17-18-1,-17 36 0,0-1-15,18 18-1,35 0 1,-35 0 0,-1-18-1,1 18 16,-1 0-15,1 0 15,0 0 1,-1 0-17,1 0 32,0 0 0,-1 0-16,-17 18-31</inkml:trace>
  <inkml:trace contextRef="#ctx0" brushRef="#br0" timeOffset="9953.07">15117 6756 0,'0'35'407,"0"71"-392,-18-36 1,0 89-1,18-88 1,-17-36 0,17 35-1,-18-34 1,18 70 0,0-71-1,-18 53 1,18-17-1,0 17 1,0 0 0,-17 88-1,17-52 1,0 17 0,0-88-1,0 53-15,-18-18 16,18 18-16,0 0 0,0 158 15,0-34 17,0-195-32,0-18 15,0 72 1,0-72 0,0 71-1,0-52-15,-18 52 16,1-35-1,17-18 1,0-17 0,0-1-16,0 19 15,0 17 1,0 17-16,0 36 16,17 17-1,-17-17-15,0-18 16,18 36-1,0-36 1,17 106 15,0-17-15,1 34 0,-19-34-1,-17-142 1,0 0 46,0 18-30,0 0-1,0 0 0,0-18-15,0 0-1,0 71 17,0-35-17,0-36-15,0 0 16,-17 1-1,17-1 1,0 18 0,0 17-1,-18-17 1,18 0-16,0-35 16,0 0-16,0 17 15,-18 0-15,18 0 16,0-17-1,0 17 1,-17 18 15,17 18-15,-18-18 0,18 0-1,0-36 1,0 19 15,-18-19-15,18 1-1,0-1 1,0 1 0,0 0 15,0 17-16,0 53 1,0 18 15,0-88-31,0 17 32,0-17 14,0-54 189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06897" units="1/cm"/>
          <inkml:channelProperty channel="T" name="resolution" value="1" units="1/dev"/>
        </inkml:channelProperties>
      </inkml:inkSource>
      <inkml:timestamp xml:id="ts0" timeString="2026-02-22T14:17:57.046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B0F0"/>
    </inkml:brush>
  </inkml:definitions>
  <inkml:trace contextRef="#ctx0" brushRef="#br0">13141 8731 0,'18'0'234,"264"0"-218,-194-53-16,53 36 16,-106 17-1,-17 0 126,0 0-126,88 0-15,-18 0 16,-18 0 0,-17 0-1,0 0 48,106 0-48,-106 0 1,17 17 0,-34-17-16,34 0 31,-17 0-15,53-17-1,-53 17 1,70-18-1,-35 18 1,1 0 0,34 0-1,1 0 1,-71 0-16,35 0 16,0 0-1,18 0 1,-36-18-1,54 1 1,-18 17 0,17 0 15,-17 0-15,-88 0-16,34-18 15,-34 18 1,53 0-1,70 0 1,-18 18 0,-35-18-1,-35 17-15,0-17 16,0 0 0,53 0 30,159 0-30,-107 18 0,-52-18 15,-71 0-15,18 0-1,36 0 1,122 0-1,-105 0 1,18 0 0,-19 0 15,-34 0-15,211-53-1,-105 53 1,-125 0-16,1 0 15,71-35 1,-54 35 0,107-18 15,-54-17-15,-52 35-1,-36 0-15,106 18 16,-53-1-1,-52-17-15,-1 0 0,0 18 16,53-18 0,-35 0-1,36 0 1,-19 0 0,107 0-1,-125-18 1,107 18-1,-88-17 1,-36 17 0,18 0-1,53 0 17,0 0-17,17 17 1,-52-17-1,-36 0 17,88 0-17,-34-17 1,16 17 0,1 0-1,-35-18 1,17 18-1,88-18 1,-34 18 0,-72-17-1,-17 17 1,35 0-16,-35 0 31,88 0-15,36 0-1,52 35 1,-88-17 0,-18-1-1,-87-17 1,158 0 0,-71 0-1,124 0 1,-212 0-16,36 0 15,-53 0 1,70 0 15,18-17-15,17 17 0,106 0 15,-158-18-16,53 18 1,-19 0 0,72 0-1,-36 0 1,88 0 0,-52 0-1,-19-18 1,1 18-1,17 0 1,-105 0 0,17 0-1,36 0 48,-36 0-48,0 0 1,53 18 0,-106-18-16,107 18 15,-19-1 1,-105-17-16,52 0 16,1 0-1,-1 0-15,19 0 16,-19 0-1,-17 0 1,18 0-16,70-17 16,-106 17-1,53 0-15,53-18 32,-88 18-32,-18 0 15,18 0 1,-35 0-16,35 18 15,88-1 1,-106-17-16,71 18 16,141 17-1,-194-17 1,-35-18 0,-1 0-16,19 35 15,16-17 16,37 17-15,-72-35 0,1 18-1,-18-1 17,0 19-17,0-1 1,0-18-1,0 72 1,-18 122 0,-35-34-1,53-36 1,-35-106-16,35 0 16,0-17-1,-18-18 48,1 0-32,-54 0 0,36 0 0,-36 18-15,-105-18 0,105 0-1,-17 0 1,35 0 0,18 0-1,0 0-15,0 17 16,-1-17-16,1 0 15,35 18-15,-18-18 16,-17 0 15,-53 0-15,70 0 0,1 0-1,-36 18 1,-36-18-1,72 0 1,-1 0 0,-70 17-1,0 1 1,17-18 0,-52 0-1,52 0 1,18 0-1,-17 0 1,34 0 0,19-18-1,-124 1 1,0 17 0,-106-36-1,176 36 1,-52 36-1,-18-19 1,35 36 0,88-53-16,-17 18 15,17-18 1,-17-36 15,-71 19-15,53 17-16,-70 0 15,-36 0 1,141 0-16,1 0 16,-1 0-16,0-18 62,1 18-46,-1 0-1,-70-17 1,0 17 0,70 0-1,18-18-15,-71 18 16,19 0 0,34-18-1,0 1 1,-52 17-16,-71 0 15,88-18 1,-106 18 0,88 0-1,1 0 1,-18 0 15,17 18-15,-70-1-1,-18-34 1,106 17 0,36 0-1,-89 0 1,-35 0 0,88 0-16,-35 0 15,17 17 1,18-17 46,-123 36-30,123-19-1,-71 18-16,54-35 1,-36 36 0,35-19-1,1-17 1,52 0-16,-17 18 0,0-18 16,-89 0-1,71 18 1,-17-1-1,17-17 1,-35 0 0,52 0-1,-122 0 17,87 0-17,-52-17 1,87 17-16,1 0 15,0-18-15,-36 18 16,-52-18 0,87 18-16,-34-35 15,-107 0 1,36 17 0,-123 1-1,140 17 1,36 0-1,35 0 1,36 0 0,-19 0-1,-122 0 1,87 0 15,-35 0-15,71 0-1,-142 0 32,89 0-31,18 0-16,-1 0 16,-17 0-16,-71 17 15,106 1-15,18-18 0,0 53 16,-36-53-16,-52 17 15,-1 1 1,18-18 0,18 0-1,-18-18 1,-88-52 0,-53 70 15,159-18-16,-35 18 1,35 0 0,-106 18-1,105-18-15,19 0 16,17 35-16,-18-35 0,36 0 16,17 0 30,-87-18-30,-54 18 0,0-17-1,124 17 1,0 0-16,-1 0 16,19 0-1,-36 0 16,-159 0-15,124-18 0,53 18-16,-71-17 15,88 17 1,0 0-16,1 0 31,-1 0-15,-105-36 15,-36 36-15,106-17-16,-70-19 15,87 36 1,19 0 0,-213-35 62,107 17-63,17 18 1,-35-17 0,106 17-1,-71 0 1,53 0-1,-35 0 48,-177 35-47,230-17-1,0-18 1,-36 17-1,36 1 1,-71-18 31,35 0-31,-52 18 15,52-18-16,36 17-15,17-17 16,1 0 0,-19 18 15,-52-18-15,18 0 15,-89 18-16,124-18-15,17 0 16,0 0 15,-17 0-15,0-18-16,0 0 16,17 18-16,0 0 15,-105-35 1,70 17-1,-18 1 1,36 17 15,17 0-15,1 0 31,-36-18-32,53 0 17,-18 1-17,1-1 17,17-17-17,0-18 16,17 35-15,-17-17 0,0 17-1,18-34 1,0 16 0,-1 19 15,-17-1-16,0 0 1,18-52 0,-18 17-1,17 35 17,-17-17-17,36 0 1,-36 17-1,0 0 48,17-17-32,-17 0-31,0 17 0,18-17 31,0 17 1,-1 1-1,-17 34 156</inkml:trace>
  <inkml:trace contextRef="#ctx0" brushRef="#br1" timeOffset="64441.02">23954 8819 0,'264'0'218,"265"0"-186,-352 18-1,-107-18 0,-34 0 0,52 18-15,53 17 0,-71-17-1,36-18 1,-53 17-1,-18-17 1,1 0 0,-19 0 15,1 0 63,17 0-63,-17 0 0,0 0-15,-1 0-16,1 18 62,35 0-30,-53-1-17,17 18 1,-17-17 15,0 0 0,18 35-15,-18 0 0,18 0-1,-18-36-15,0 1 16,0 17-1,0 0 1,0-17 31,0 0-31,0 17-1,0-17 1,0-1-1,0 1 1,0-1 15,0 1-15,0 0 0,0-1-1,0 1 16,-18 0 1,0-18 30,-34 0-31,-19 0 1,-105 17-1,105 19-15,18-36-1,0 0 1,0 0-1,0 0 1,-35 0 0,18 0-1,-72 0 1,72 0 0,-1 0-1,18 0 1,36 0-1,-1 0 1,1 0 0,17-18 15,-18 18 0,0 0 0,1 0-15,-1 0-16,-35 0 16,35 0-1,1 0-15,-18 0 16,17 0 0,0 0-1,18-18 1,-17 18-16,-1-17 15,0-1 17,1 18-32,-1 0 15,18-18 1,-18 18 0,1 0 15,-1-17-16,0 17 1,1-18 0,17 0 15,-18 18 16,18-17 0,-17-1-32,-1 1 1,-17-19 15,17 36-15,-35-17-1,53-1-15,-18 0 16,18 1 0,0-1 31,-35 18-32,18-18 1,-1 18 46,-17-52-46,-18-1 0,35 35-1,0 18 16,-17-88-15,0 52 0,17 1-1,18 18 32,0-1-31,0-17-1,18 17 1,-1 18 15,19 0 32,-19 0-32,1 0 0,0 0-15,17 0-16,-17 0 16,-1 18-1,1-1-15,0 1 16,17 0-1,0-1 1,-17-17 0,-1 18 15,19-1-15,-19-17-1,1 18 1,0-18 15,-18 35 0</inkml:trace>
</inkml:ink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2618554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8404" y="3564467"/>
            <a:ext cx="8637072" cy="107109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22/02/2026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7124" y="329307"/>
            <a:ext cx="5943668" cy="309201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24392" y="134930"/>
            <a:ext cx="811019" cy="503578"/>
          </a:xfrm>
        </p:spPr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3381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22/02/2026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5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4216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4709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0270" y="798973"/>
            <a:ext cx="7828830" cy="465988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22/02/2026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7" name="Picture 16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59215" b="36435"/>
          <a:stretch/>
        </p:blipFill>
        <p:spPr>
          <a:xfrm rot="5400000">
            <a:off x="8642279" y="3046916"/>
            <a:ext cx="4663440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3889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/>
            </a:lvl1pPr>
          </a:lstStyle>
          <a:p>
            <a:fld id="{128EBA41-CD21-4633-9B66-6F9E6315F803}" type="datetimeFigureOut">
              <a:rPr lang="fr-FR" smtClean="0"/>
              <a:t>22/02/2026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24" name="Picture 2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76930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7" y="1756129"/>
            <a:ext cx="8619060" cy="205006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129166" y="3806195"/>
            <a:ext cx="861906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22/02/2026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3647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052" y="958037"/>
            <a:ext cx="9605635" cy="105930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9166" y="2165621"/>
            <a:ext cx="4645152" cy="329385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606" y="2171769"/>
            <a:ext cx="4645152" cy="32870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22/02/2026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29853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6" y="953336"/>
            <a:ext cx="9607661" cy="105631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2169727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9166" y="2974448"/>
            <a:ext cx="4645152" cy="249387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4337" y="2173181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4337" y="2971669"/>
            <a:ext cx="4645152" cy="248719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22/02/2026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8" name="Picture 17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8682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22/02/2026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4" name="Picture 1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6041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22/02/2026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8702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291" y="952578"/>
            <a:ext cx="3275013" cy="2322176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3334" y="952578"/>
            <a:ext cx="6012470" cy="4505221"/>
          </a:xfrm>
        </p:spPr>
        <p:txBody>
          <a:bodyPr anchor="ctr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4291" y="3274754"/>
            <a:ext cx="3275013" cy="2178918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22/02/2026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4384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24" y="1129513"/>
            <a:ext cx="5854872" cy="192420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8247" y="3053721"/>
            <a:ext cx="5846486" cy="209601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25300" y="5469856"/>
            <a:ext cx="5849605" cy="320123"/>
          </a:xfrm>
        </p:spPr>
        <p:txBody>
          <a:bodyPr/>
          <a:lstStyle>
            <a:lvl1pPr algn="l">
              <a:defRPr/>
            </a:lvl1pPr>
          </a:lstStyle>
          <a:p>
            <a:fld id="{128EBA41-CD21-4633-9B66-6F9E6315F803}" type="datetimeFigureOut">
              <a:rPr lang="fr-FR" smtClean="0"/>
              <a:t>22/02/2026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25300" y="318640"/>
            <a:ext cx="4877818" cy="320931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76794" y="137408"/>
            <a:ext cx="811019" cy="503578"/>
          </a:xfrm>
        </p:spPr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22" name="Picture 21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8549" b="36564"/>
          <a:stretch/>
        </p:blipFill>
        <p:spPr>
          <a:xfrm>
            <a:off x="1125460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0806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cxnSp>
        <p:nvCxnSpPr>
          <p:cNvPr id="14" name="Straight Connector 13"/>
          <p:cNvCxnSpPr/>
          <p:nvPr/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0270" y="2171769"/>
            <a:ext cx="9603275" cy="329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32830" y="330370"/>
            <a:ext cx="251539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EBA41-CD21-4633-9B66-6F9E6315F803}" type="datetimeFigureOut">
              <a:rPr lang="fr-FR" smtClean="0"/>
              <a:t>22/02/2026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0270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18076" y="137408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7521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cssref/sel_visited.php" TargetMode="External"/><Relationship Id="rId2" Type="http://schemas.openxmlformats.org/officeDocument/2006/relationships/hyperlink" Target="https://www.w3schools.com/cssref/sel_link.php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w3schools.com/cssref/sel_active.php" TargetMode="External"/><Relationship Id="rId4" Type="http://schemas.openxmlformats.org/officeDocument/2006/relationships/hyperlink" Target="https://www.w3schools.com/cssref/sel_hover.php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4DFB9E-0FE8-C83B-99DB-CE82972397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1889754"/>
          </a:xfrm>
        </p:spPr>
        <p:txBody>
          <a:bodyPr/>
          <a:lstStyle/>
          <a:p>
            <a:r>
              <a:rPr lang="en-US" noProof="0" dirty="0"/>
              <a:t>Web application Development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E61346B-C127-66C7-97AE-45C32B74CE6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noProof="0" dirty="0"/>
              <a:t>2025 / 2026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CEE2013-A3EA-44B5-844E-1EEDBC36687F}"/>
              </a:ext>
            </a:extLst>
          </p:cNvPr>
          <p:cNvSpPr txBox="1"/>
          <p:nvPr/>
        </p:nvSpPr>
        <p:spPr>
          <a:xfrm>
            <a:off x="3051424" y="3246902"/>
            <a:ext cx="791110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b="1" dirty="0" err="1">
                <a:solidFill>
                  <a:schemeClr val="accent1"/>
                </a:solidFill>
              </a:rPr>
              <a:t>Chapter</a:t>
            </a:r>
            <a:r>
              <a:rPr lang="fr-FR" sz="4000" b="1" dirty="0">
                <a:solidFill>
                  <a:schemeClr val="accent1"/>
                </a:solidFill>
              </a:rPr>
              <a:t> 2:</a:t>
            </a:r>
          </a:p>
          <a:p>
            <a:r>
              <a:rPr lang="fr-FR" sz="4000" b="1" dirty="0">
                <a:solidFill>
                  <a:schemeClr val="accent1"/>
                </a:solidFill>
              </a:rPr>
              <a:t>Web </a:t>
            </a:r>
            <a:r>
              <a:rPr lang="fr-FR" sz="4000" b="1" dirty="0" err="1">
                <a:solidFill>
                  <a:schemeClr val="accent1"/>
                </a:solidFill>
              </a:rPr>
              <a:t>Programming</a:t>
            </a:r>
            <a:r>
              <a:rPr lang="fr-FR" sz="4000" b="1" dirty="0">
                <a:solidFill>
                  <a:schemeClr val="accent1"/>
                </a:solidFill>
              </a:rPr>
              <a:t> </a:t>
            </a:r>
            <a:r>
              <a:rPr lang="fr-FR" sz="4000" b="1" dirty="0" err="1">
                <a:solidFill>
                  <a:schemeClr val="accent1"/>
                </a:solidFill>
              </a:rPr>
              <a:t>Languages</a:t>
            </a:r>
            <a:endParaRPr lang="fr-FR" sz="4000" dirty="0">
              <a:solidFill>
                <a:schemeClr val="accent1"/>
              </a:solidFill>
            </a:endParaRPr>
          </a:p>
          <a:p>
            <a:endParaRPr lang="fr-FR" sz="4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184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7CF27D-45B8-3C86-5418-CB0A27C948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7CFDB5-417D-1967-8220-393909DD8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/>
              <a:t>CSS :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4A8B032-44A1-3549-8CD3-579896ECE9D3}"/>
              </a:ext>
            </a:extLst>
          </p:cNvPr>
          <p:cNvSpPr txBox="1"/>
          <p:nvPr/>
        </p:nvSpPr>
        <p:spPr>
          <a:xfrm>
            <a:off x="1099336" y="1571946"/>
            <a:ext cx="990428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There are several ways to add CSS styles to a web page. </a:t>
            </a:r>
          </a:p>
          <a:p>
            <a:endParaRPr lang="en-US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u="sng" dirty="0">
                <a:solidFill>
                  <a:srgbClr val="FF0000"/>
                </a:solidFill>
              </a:rPr>
              <a:t>Internal CSS:</a:t>
            </a:r>
          </a:p>
          <a:p>
            <a:endParaRPr lang="en-US" sz="2400" b="1" dirty="0"/>
          </a:p>
          <a:p>
            <a:r>
              <a:rPr lang="en-US" sz="2400" b="1" dirty="0"/>
              <a:t>Include them inside a &lt;style&gt; tag in the HTML file,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0470261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6BED5A-38A8-D0ED-74DE-CBD3431EA9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A3092A-BC93-D09F-F92B-BBF5B6F2A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/>
              <a:t>CSS :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14DA510-1BFB-FCA0-3F4F-656253BC8B09}"/>
              </a:ext>
            </a:extLst>
          </p:cNvPr>
          <p:cNvSpPr txBox="1"/>
          <p:nvPr/>
        </p:nvSpPr>
        <p:spPr>
          <a:xfrm>
            <a:off x="1099336" y="1571946"/>
            <a:ext cx="990428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u="sng" dirty="0">
                <a:solidFill>
                  <a:srgbClr val="FF0000"/>
                </a:solidFill>
              </a:rPr>
              <a:t>Internal CSS:</a:t>
            </a:r>
          </a:p>
          <a:p>
            <a:endParaRPr lang="en-US" sz="2400" b="1" dirty="0"/>
          </a:p>
          <a:p>
            <a:endParaRPr lang="en-US" sz="2400" b="1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47939A-63A0-CEE1-DCD8-243754CC9761}"/>
              </a:ext>
            </a:extLst>
          </p:cNvPr>
          <p:cNvSpPr/>
          <p:nvPr/>
        </p:nvSpPr>
        <p:spPr>
          <a:xfrm>
            <a:off x="1099336" y="2348916"/>
            <a:ext cx="2065106" cy="54453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Example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D58B1EF-0884-41D3-CF5B-29B977947D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987" y="-369870"/>
            <a:ext cx="8075486" cy="7867796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0D6C0E01-F1B3-3166-77AB-C30C45B0F702}"/>
                  </a:ext>
                </a:extLst>
              </p14:cNvPr>
              <p14:cNvContentPartPr/>
              <p14:nvPr/>
            </p14:nvContentPartPr>
            <p14:xfrm>
              <a:off x="5105520" y="2133720"/>
              <a:ext cx="1155960" cy="2768760"/>
            </p14:xfrm>
          </p:contentPart>
        </mc:Choice>
        <mc:Fallback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0D6C0E01-F1B3-3166-77AB-C30C45B0F70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096160" y="2124360"/>
                <a:ext cx="1174680" cy="2787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197357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F2462-4F90-3884-A0AE-7906EA118A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A143D8-C3E6-C23E-5AE0-2D0DA2FC1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/>
              <a:t>CSS :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2518EB5-CC34-171B-20B6-2B75CBC8D535}"/>
              </a:ext>
            </a:extLst>
          </p:cNvPr>
          <p:cNvSpPr txBox="1"/>
          <p:nvPr/>
        </p:nvSpPr>
        <p:spPr>
          <a:xfrm>
            <a:off x="1099336" y="1571946"/>
            <a:ext cx="990428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There are several ways to add CSS styles to a web page. </a:t>
            </a:r>
          </a:p>
          <a:p>
            <a:endParaRPr lang="en-US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u="sng" dirty="0">
                <a:solidFill>
                  <a:srgbClr val="FF0000"/>
                </a:solidFill>
              </a:rPr>
              <a:t>External CSS: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r>
              <a:rPr lang="en-US" sz="2400" b="1" dirty="0"/>
              <a:t>Place them in a separate CSS file and link it to the HTML page using a &lt;link&gt; tag. </a:t>
            </a:r>
          </a:p>
          <a:p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7763622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5ABBF0-1DEE-C5DC-8C3D-A34CEAE9C5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EB62E0-464C-7E5D-A1C7-4A26A3063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/>
              <a:t>CSS :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3B93573-E651-2A8A-B952-BFABF3FCA8D6}"/>
              </a:ext>
            </a:extLst>
          </p:cNvPr>
          <p:cNvSpPr txBox="1"/>
          <p:nvPr/>
        </p:nvSpPr>
        <p:spPr>
          <a:xfrm>
            <a:off x="1099336" y="1571946"/>
            <a:ext cx="990428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u="sng" dirty="0">
                <a:solidFill>
                  <a:srgbClr val="FF0000"/>
                </a:solidFill>
              </a:rPr>
              <a:t>External CSS: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endParaRPr lang="en-US" sz="2400" b="1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C02B56C-A07E-CBD8-8A72-001BE843E520}"/>
              </a:ext>
            </a:extLst>
          </p:cNvPr>
          <p:cNvSpPr/>
          <p:nvPr/>
        </p:nvSpPr>
        <p:spPr>
          <a:xfrm>
            <a:off x="1188378" y="2348916"/>
            <a:ext cx="2065106" cy="54453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Example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976F541-2E7E-0EA3-51DF-7C7A7A6AA3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353" y="102742"/>
            <a:ext cx="9769694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B1373DB-E9DC-6CBF-0847-347B14A8FF92}"/>
              </a:ext>
            </a:extLst>
          </p:cNvPr>
          <p:cNvSpPr/>
          <p:nvPr/>
        </p:nvSpPr>
        <p:spPr>
          <a:xfrm>
            <a:off x="8065213" y="1335640"/>
            <a:ext cx="2938409" cy="8835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4400" dirty="0">
                <a:solidFill>
                  <a:srgbClr val="FF0000"/>
                </a:solidFill>
              </a:rPr>
              <a:t>test.HTML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08B1FF97-010D-34B2-1495-B5E4FD7162EB}"/>
                  </a:ext>
                </a:extLst>
              </p14:cNvPr>
              <p14:cNvContentPartPr/>
              <p14:nvPr/>
            </p14:nvContentPartPr>
            <p14:xfrm>
              <a:off x="4667400" y="3048120"/>
              <a:ext cx="5639040" cy="463680"/>
            </p14:xfrm>
          </p:contentPart>
        </mc:Choice>
        <mc:Fallback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08B1FF97-010D-34B2-1495-B5E4FD7162E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658040" y="3038760"/>
                <a:ext cx="5657760" cy="482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079485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9E0AD3-2F63-F8A4-8455-7A8AB0E97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F6B2DF-366D-7E30-62C1-4C1A7DFC4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/>
              <a:t>CSS :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12F806A-EA47-F0B6-89AA-E22290CF8271}"/>
              </a:ext>
            </a:extLst>
          </p:cNvPr>
          <p:cNvSpPr txBox="1"/>
          <p:nvPr/>
        </p:nvSpPr>
        <p:spPr>
          <a:xfrm>
            <a:off x="1099336" y="1571946"/>
            <a:ext cx="990428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u="sng" dirty="0">
                <a:solidFill>
                  <a:srgbClr val="FF0000"/>
                </a:solidFill>
              </a:rPr>
              <a:t>External CSS: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endParaRPr lang="en-US" sz="2400" b="1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D4DD4FB-9B5F-DC1F-33DD-7412EAD1D1F7}"/>
              </a:ext>
            </a:extLst>
          </p:cNvPr>
          <p:cNvSpPr/>
          <p:nvPr/>
        </p:nvSpPr>
        <p:spPr>
          <a:xfrm>
            <a:off x="1188378" y="2348916"/>
            <a:ext cx="2065106" cy="54453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Example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1325F78-5B85-8868-BB0D-99F3DF4615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3765" y="82193"/>
            <a:ext cx="8068235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CCCCAED-AF01-9F54-DBB6-B8E06039D8FE}"/>
              </a:ext>
            </a:extLst>
          </p:cNvPr>
          <p:cNvSpPr/>
          <p:nvPr/>
        </p:nvSpPr>
        <p:spPr>
          <a:xfrm>
            <a:off x="8065213" y="1335640"/>
            <a:ext cx="2585667" cy="8835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4400" dirty="0">
                <a:solidFill>
                  <a:srgbClr val="FF0000"/>
                </a:solidFill>
              </a:rPr>
              <a:t>style.CSS</a:t>
            </a:r>
          </a:p>
        </p:txBody>
      </p:sp>
    </p:spTree>
    <p:extLst>
      <p:ext uri="{BB962C8B-B14F-4D97-AF65-F5344CB8AC3E}">
        <p14:creationId xmlns:p14="http://schemas.microsoft.com/office/powerpoint/2010/main" val="34869043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93C085-89AB-339C-6662-18FC3382EC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91F0D4-98F1-3F3E-41FC-F4DED23F6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/>
              <a:t>CSS :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898FABA-B64B-6E2B-9B75-C69300DCF3FF}"/>
              </a:ext>
            </a:extLst>
          </p:cNvPr>
          <p:cNvSpPr txBox="1"/>
          <p:nvPr/>
        </p:nvSpPr>
        <p:spPr>
          <a:xfrm>
            <a:off x="1099336" y="1571946"/>
            <a:ext cx="990428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CSS also provides advanced features such as class selectors, ID selectors, element selectors, group selectors, attribute selectors, and pseudo-classes.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These selectors allow you to target specific elements more precisely and apply different styles to them.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33826039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4883AD-ADC6-F180-8F76-86632AD2FD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589912-3CCE-03EC-34C2-9CCCA4809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/>
              <a:t>CSS :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34F5CEA-1F06-23C5-5411-135CEA722A3E}"/>
              </a:ext>
            </a:extLst>
          </p:cNvPr>
          <p:cNvSpPr txBox="1"/>
          <p:nvPr/>
        </p:nvSpPr>
        <p:spPr>
          <a:xfrm>
            <a:off x="1099336" y="1571946"/>
            <a:ext cx="990428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A CSS rule is an instruction that defines the style of an HTML element or a group of HTML elements. It consists of a selector and a declaration block.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20081734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B05A01-5672-7CB9-CC51-28C5CE7581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B319B2-E682-2B4D-74EF-FBA955AB1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/>
              <a:t>Example :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1EA2BFD-A5FF-FA7E-B907-A247B8F9E3CA}"/>
              </a:ext>
            </a:extLst>
          </p:cNvPr>
          <p:cNvSpPr txBox="1"/>
          <p:nvPr/>
        </p:nvSpPr>
        <p:spPr>
          <a:xfrm>
            <a:off x="1099336" y="1571946"/>
            <a:ext cx="9904286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Div{</a:t>
            </a:r>
          </a:p>
          <a:p>
            <a:r>
              <a:rPr lang="fr-FR" sz="2400" b="1" dirty="0">
                <a:solidFill>
                  <a:srgbClr val="FF0000"/>
                </a:solidFill>
              </a:rPr>
              <a:t>	Background-</a:t>
            </a:r>
            <a:r>
              <a:rPr lang="fr-FR" sz="2400" b="1" dirty="0" err="1">
                <a:solidFill>
                  <a:srgbClr val="FF0000"/>
                </a:solidFill>
              </a:rPr>
              <a:t>color</a:t>
            </a:r>
            <a:r>
              <a:rPr lang="fr-FR" sz="2400" b="1" dirty="0">
                <a:solidFill>
                  <a:srgbClr val="FF0000"/>
                </a:solidFill>
              </a:rPr>
              <a:t>: </a:t>
            </a:r>
            <a:r>
              <a:rPr lang="fr-FR" sz="2400" b="1" dirty="0" err="1">
                <a:solidFill>
                  <a:srgbClr val="FF0000"/>
                </a:solidFill>
              </a:rPr>
              <a:t>blue</a:t>
            </a:r>
            <a:r>
              <a:rPr lang="fr-FR" sz="2400" b="1" dirty="0">
                <a:solidFill>
                  <a:srgbClr val="FF0000"/>
                </a:solidFill>
              </a:rPr>
              <a:t>;</a:t>
            </a:r>
          </a:p>
          <a:p>
            <a:r>
              <a:rPr lang="fr-FR" sz="2400" b="1" dirty="0">
                <a:solidFill>
                  <a:srgbClr val="FF0000"/>
                </a:solidFill>
              </a:rPr>
              <a:t>}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fr-FR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In this code, the </a:t>
            </a:r>
            <a:r>
              <a:rPr lang="en-US" sz="2400" b="1" u="sng" dirty="0"/>
              <a:t>selector</a:t>
            </a:r>
            <a:r>
              <a:rPr lang="en-US" sz="2400" b="1" dirty="0"/>
              <a:t> is </a:t>
            </a:r>
            <a:r>
              <a:rPr lang="en-US" sz="2400" b="1" dirty="0">
                <a:solidFill>
                  <a:srgbClr val="0070C0"/>
                </a:solidFill>
              </a:rPr>
              <a:t>div</a:t>
            </a:r>
            <a:r>
              <a:rPr lang="en-US" sz="2400" b="1" dirty="0"/>
              <a:t>, which means that this rule will be applied to all </a:t>
            </a:r>
            <a:r>
              <a:rPr lang="en-US" sz="2400" b="1" dirty="0">
                <a:solidFill>
                  <a:srgbClr val="0070C0"/>
                </a:solidFill>
              </a:rPr>
              <a:t>div</a:t>
            </a:r>
            <a:r>
              <a:rPr lang="en-US" sz="2400" b="1" dirty="0"/>
              <a:t> elements on the page.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The </a:t>
            </a:r>
            <a:r>
              <a:rPr lang="en-US" sz="2400" b="1" u="sng" dirty="0"/>
              <a:t>declaration block</a:t>
            </a:r>
            <a:r>
              <a:rPr lang="en-US" sz="2400" b="1" dirty="0"/>
              <a:t> is within the curly braces </a:t>
            </a:r>
            <a:r>
              <a:rPr lang="en-US" sz="2800" b="1" dirty="0">
                <a:solidFill>
                  <a:srgbClr val="0070C0"/>
                </a:solidFill>
              </a:rPr>
              <a:t>{ }</a:t>
            </a:r>
            <a:r>
              <a:rPr lang="en-US" sz="2400" b="1" dirty="0"/>
              <a:t> and contains a </a:t>
            </a:r>
            <a:r>
              <a:rPr lang="en-US" sz="2400" b="1" dirty="0">
                <a:solidFill>
                  <a:srgbClr val="0070C0"/>
                </a:solidFill>
              </a:rPr>
              <a:t>background-color</a:t>
            </a:r>
            <a:r>
              <a:rPr lang="en-US" sz="2400" b="1" dirty="0"/>
              <a:t> </a:t>
            </a:r>
            <a:r>
              <a:rPr lang="en-US" sz="2400" b="1" u="sng" dirty="0"/>
              <a:t>property</a:t>
            </a:r>
            <a:r>
              <a:rPr lang="en-US" sz="2400" b="1" dirty="0"/>
              <a:t> with the value </a:t>
            </a:r>
            <a:r>
              <a:rPr lang="en-US" sz="2400" b="1" dirty="0">
                <a:solidFill>
                  <a:srgbClr val="0070C0"/>
                </a:solidFill>
              </a:rPr>
              <a:t>blue</a:t>
            </a:r>
            <a:r>
              <a:rPr lang="en-US" sz="2400" b="1" dirty="0"/>
              <a:t>, which sets the background color of the element.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31334457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BD9750-49D7-8ADD-F8AB-BA5EB89D93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F40ADD-A166-F9AC-5BA0-390A9EB58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/>
              <a:t>Type of </a:t>
            </a:r>
            <a:r>
              <a:rPr lang="fr-FR" b="1" u="sng" dirty="0" err="1"/>
              <a:t>selectors</a:t>
            </a:r>
            <a:r>
              <a:rPr lang="fr-FR" b="1" u="sng" dirty="0"/>
              <a:t> in CSS :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6C8037A-CECA-7280-7B91-2D0865E09070}"/>
              </a:ext>
            </a:extLst>
          </p:cNvPr>
          <p:cNvSpPr txBox="1"/>
          <p:nvPr/>
        </p:nvSpPr>
        <p:spPr>
          <a:xfrm>
            <a:off x="1099336" y="1571946"/>
            <a:ext cx="990428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Basic </a:t>
            </a:r>
            <a:r>
              <a:rPr lang="fr-FR" sz="2400" b="1" dirty="0" err="1"/>
              <a:t>Selectors</a:t>
            </a:r>
            <a:r>
              <a:rPr lang="fr-FR" sz="2400" b="1" dirty="0"/>
              <a:t> in CSS are:</a:t>
            </a:r>
          </a:p>
          <a:p>
            <a:endParaRPr lang="fr-FR" sz="2400" b="1" dirty="0"/>
          </a:p>
          <a:p>
            <a:endParaRPr lang="fr-FR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400" b="1" dirty="0">
                <a:solidFill>
                  <a:srgbClr val="FF0000"/>
                </a:solidFill>
              </a:rPr>
              <a:t>Universal </a:t>
            </a:r>
            <a:r>
              <a:rPr lang="fr-FR" sz="2400" b="1" dirty="0" err="1">
                <a:solidFill>
                  <a:srgbClr val="FF0000"/>
                </a:solidFill>
              </a:rPr>
              <a:t>Selector</a:t>
            </a:r>
            <a:r>
              <a:rPr lang="fr-FR" sz="2400" b="1" dirty="0">
                <a:solidFill>
                  <a:srgbClr val="FF0000"/>
                </a:solidFill>
              </a:rPr>
              <a:t> (*)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fr-FR" sz="2400" b="1" dirty="0"/>
          </a:p>
          <a:p>
            <a:r>
              <a:rPr lang="en-US" sz="2400" b="1" dirty="0"/>
              <a:t>Written using the * symbol. It selects all HTML elements on the page.</a:t>
            </a:r>
            <a:endParaRPr lang="fr-FR" sz="2400" b="1" dirty="0"/>
          </a:p>
          <a:p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36241299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8E7E13-1469-C1CF-BB10-728359C75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831046-563B-0348-A451-074E6EFC0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/>
              <a:t>Type of </a:t>
            </a:r>
            <a:r>
              <a:rPr lang="fr-FR" b="1" u="sng" dirty="0" err="1"/>
              <a:t>selectors</a:t>
            </a:r>
            <a:r>
              <a:rPr lang="fr-FR" b="1" u="sng" dirty="0"/>
              <a:t> in CSS :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43A2C2D-4A0F-6CB2-F24E-E98C4E66673E}"/>
              </a:ext>
            </a:extLst>
          </p:cNvPr>
          <p:cNvSpPr txBox="1"/>
          <p:nvPr/>
        </p:nvSpPr>
        <p:spPr>
          <a:xfrm>
            <a:off x="1099336" y="1571946"/>
            <a:ext cx="990428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Basic </a:t>
            </a:r>
            <a:r>
              <a:rPr lang="fr-FR" sz="2400" b="1" dirty="0" err="1"/>
              <a:t>Selectors</a:t>
            </a:r>
            <a:r>
              <a:rPr lang="fr-FR" sz="2400" b="1" dirty="0"/>
              <a:t> in CSS are:</a:t>
            </a:r>
          </a:p>
          <a:p>
            <a:endParaRPr lang="fr-FR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400" b="1" dirty="0">
                <a:solidFill>
                  <a:srgbClr val="FF0000"/>
                </a:solidFill>
              </a:rPr>
              <a:t>Universal </a:t>
            </a:r>
            <a:r>
              <a:rPr lang="fr-FR" sz="2400" b="1" dirty="0" err="1">
                <a:solidFill>
                  <a:srgbClr val="FF0000"/>
                </a:solidFill>
              </a:rPr>
              <a:t>Selector</a:t>
            </a:r>
            <a:r>
              <a:rPr lang="fr-FR" sz="2400" b="1" dirty="0">
                <a:solidFill>
                  <a:srgbClr val="FF0000"/>
                </a:solidFill>
              </a:rPr>
              <a:t> (*)</a:t>
            </a:r>
          </a:p>
          <a:p>
            <a:endParaRPr lang="fr-FR" sz="2400" b="1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DEC0743-8721-183F-7A52-1B6E9FFAA081}"/>
              </a:ext>
            </a:extLst>
          </p:cNvPr>
          <p:cNvSpPr/>
          <p:nvPr/>
        </p:nvSpPr>
        <p:spPr>
          <a:xfrm>
            <a:off x="4972691" y="2260314"/>
            <a:ext cx="2065106" cy="54453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Example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7D70CC4-D991-BEF2-0B3F-EC2CC8DF91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022" y="2017068"/>
            <a:ext cx="6938889" cy="469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879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025F1-3BE4-44BD-70F8-9083AEEF3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33A3B88E-630A-48F8-C07F-2DE8801C7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751" y="1302189"/>
            <a:ext cx="7048072" cy="425362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0478E36-92B5-11F1-03D5-17342F71ED60}"/>
              </a:ext>
            </a:extLst>
          </p:cNvPr>
          <p:cNvSpPr/>
          <p:nvPr/>
        </p:nvSpPr>
        <p:spPr>
          <a:xfrm>
            <a:off x="6513817" y="4889245"/>
            <a:ext cx="2609636" cy="4726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08477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F574-942A-8CC2-48B3-22A83E231C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839B23-EA6C-3CDD-C933-9E4AA0A3A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/>
              <a:t>Type of </a:t>
            </a:r>
            <a:r>
              <a:rPr lang="fr-FR" b="1" u="sng" dirty="0" err="1"/>
              <a:t>selectors</a:t>
            </a:r>
            <a:r>
              <a:rPr lang="fr-FR" b="1" u="sng" dirty="0"/>
              <a:t> in CSS :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399D034-FF77-2045-3F04-222EB6CD8256}"/>
              </a:ext>
            </a:extLst>
          </p:cNvPr>
          <p:cNvSpPr txBox="1"/>
          <p:nvPr/>
        </p:nvSpPr>
        <p:spPr>
          <a:xfrm>
            <a:off x="1099336" y="1571946"/>
            <a:ext cx="990428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Basic </a:t>
            </a:r>
            <a:r>
              <a:rPr lang="fr-FR" sz="2400" b="1" dirty="0" err="1"/>
              <a:t>Selectors</a:t>
            </a:r>
            <a:r>
              <a:rPr lang="fr-FR" sz="2400" b="1" dirty="0"/>
              <a:t> in CSS are:</a:t>
            </a:r>
          </a:p>
          <a:p>
            <a:endParaRPr lang="fr-FR" sz="2400" b="1" dirty="0"/>
          </a:p>
          <a:p>
            <a:endParaRPr lang="fr-FR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400" b="1" dirty="0" err="1">
                <a:solidFill>
                  <a:srgbClr val="FF0000"/>
                </a:solidFill>
              </a:rPr>
              <a:t>Element</a:t>
            </a:r>
            <a:r>
              <a:rPr lang="fr-FR" sz="2400" b="1" dirty="0">
                <a:solidFill>
                  <a:srgbClr val="FF0000"/>
                </a:solidFill>
              </a:rPr>
              <a:t> </a:t>
            </a:r>
            <a:r>
              <a:rPr lang="fr-FR" sz="2400" b="1" dirty="0" err="1">
                <a:solidFill>
                  <a:srgbClr val="FF0000"/>
                </a:solidFill>
              </a:rPr>
              <a:t>Selector</a:t>
            </a:r>
            <a:r>
              <a:rPr lang="fr-FR" sz="2400" b="1" dirty="0">
                <a:solidFill>
                  <a:srgbClr val="FF0000"/>
                </a:solidFill>
              </a:rPr>
              <a:t> (type)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fr-FR" sz="2400" b="1" dirty="0">
              <a:solidFill>
                <a:srgbClr val="FF0000"/>
              </a:solidFill>
            </a:endParaRPr>
          </a:p>
          <a:p>
            <a:r>
              <a:rPr lang="en-US" sz="2400" b="1" dirty="0"/>
              <a:t>Select all elements of a specific HTML tag.</a:t>
            </a:r>
            <a:endParaRPr lang="fr-FR" sz="2400" b="1" dirty="0"/>
          </a:p>
          <a:p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40377552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0BE09-3E54-D617-2129-3EEDFDC5F0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0C6B98-A020-57E6-6047-FA9D027F3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/>
              <a:t>Type of </a:t>
            </a:r>
            <a:r>
              <a:rPr lang="fr-FR" b="1" u="sng" dirty="0" err="1"/>
              <a:t>selectors</a:t>
            </a:r>
            <a:r>
              <a:rPr lang="fr-FR" b="1" u="sng" dirty="0"/>
              <a:t> in CSS :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CBD4D79-5940-C4B8-4FCA-0E3DAC801897}"/>
              </a:ext>
            </a:extLst>
          </p:cNvPr>
          <p:cNvSpPr txBox="1"/>
          <p:nvPr/>
        </p:nvSpPr>
        <p:spPr>
          <a:xfrm>
            <a:off x="1099336" y="1571946"/>
            <a:ext cx="990428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Basic </a:t>
            </a:r>
            <a:r>
              <a:rPr lang="fr-FR" sz="2400" b="1" dirty="0" err="1"/>
              <a:t>Selectors</a:t>
            </a:r>
            <a:r>
              <a:rPr lang="fr-FR" sz="2400" b="1" dirty="0"/>
              <a:t> in CSS are:</a:t>
            </a:r>
          </a:p>
          <a:p>
            <a:endParaRPr lang="fr-FR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400" b="1" dirty="0" err="1">
                <a:solidFill>
                  <a:srgbClr val="FF0000"/>
                </a:solidFill>
              </a:rPr>
              <a:t>Element</a:t>
            </a:r>
            <a:r>
              <a:rPr lang="fr-FR" sz="2400" b="1" dirty="0">
                <a:solidFill>
                  <a:srgbClr val="FF0000"/>
                </a:solidFill>
              </a:rPr>
              <a:t> </a:t>
            </a:r>
            <a:r>
              <a:rPr lang="fr-FR" sz="2400" b="1" dirty="0" err="1">
                <a:solidFill>
                  <a:srgbClr val="FF0000"/>
                </a:solidFill>
              </a:rPr>
              <a:t>Selector</a:t>
            </a:r>
            <a:r>
              <a:rPr lang="fr-FR" sz="2400" b="1" dirty="0">
                <a:solidFill>
                  <a:srgbClr val="FF0000"/>
                </a:solidFill>
              </a:rPr>
              <a:t> (type)</a:t>
            </a:r>
          </a:p>
          <a:p>
            <a:endParaRPr lang="fr-FR" sz="2400" b="1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07D6EFC-F974-09B5-258D-A7B77168007F}"/>
              </a:ext>
            </a:extLst>
          </p:cNvPr>
          <p:cNvSpPr/>
          <p:nvPr/>
        </p:nvSpPr>
        <p:spPr>
          <a:xfrm>
            <a:off x="1822759" y="3087955"/>
            <a:ext cx="2065106" cy="54453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Example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A13DF30-BE16-168D-FD1B-9167E9D1F6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310" y="712254"/>
            <a:ext cx="7000631" cy="5950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9608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D3D75-D702-776F-6B54-F420CD55C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D6F1EA-FF38-6380-33AD-E96E1562D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/>
              <a:t>Type of </a:t>
            </a:r>
            <a:r>
              <a:rPr lang="fr-FR" b="1" u="sng" dirty="0" err="1"/>
              <a:t>selectors</a:t>
            </a:r>
            <a:r>
              <a:rPr lang="fr-FR" b="1" u="sng" dirty="0"/>
              <a:t> in CSS :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411C55-DDA5-7F03-9491-650582EFFE68}"/>
              </a:ext>
            </a:extLst>
          </p:cNvPr>
          <p:cNvSpPr txBox="1"/>
          <p:nvPr/>
        </p:nvSpPr>
        <p:spPr>
          <a:xfrm>
            <a:off x="1099336" y="1571946"/>
            <a:ext cx="990428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Basic </a:t>
            </a:r>
            <a:r>
              <a:rPr lang="fr-FR" sz="2400" b="1" dirty="0" err="1"/>
              <a:t>Selectors</a:t>
            </a:r>
            <a:r>
              <a:rPr lang="fr-FR" sz="2400" b="1" dirty="0"/>
              <a:t> in CSS are:</a:t>
            </a:r>
          </a:p>
          <a:p>
            <a:endParaRPr lang="fr-FR" sz="2400" b="1" dirty="0"/>
          </a:p>
          <a:p>
            <a:endParaRPr lang="fr-FR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400" b="1" dirty="0">
                <a:solidFill>
                  <a:srgbClr val="FF0000"/>
                </a:solidFill>
              </a:rPr>
              <a:t>Class </a:t>
            </a:r>
            <a:r>
              <a:rPr lang="fr-FR" sz="2400" b="1" dirty="0" err="1">
                <a:solidFill>
                  <a:srgbClr val="FF0000"/>
                </a:solidFill>
              </a:rPr>
              <a:t>Selector</a:t>
            </a:r>
            <a:r>
              <a:rPr lang="fr-FR" sz="2400" b="1" dirty="0">
                <a:solidFill>
                  <a:srgbClr val="FF0000"/>
                </a:solidFill>
              </a:rPr>
              <a:t> (.</a:t>
            </a:r>
            <a:r>
              <a:rPr lang="fr-FR" sz="2400" b="1" dirty="0" err="1">
                <a:solidFill>
                  <a:srgbClr val="FF0000"/>
                </a:solidFill>
              </a:rPr>
              <a:t>className</a:t>
            </a:r>
            <a:r>
              <a:rPr lang="fr-FR" sz="2400" b="1" dirty="0">
                <a:solidFill>
                  <a:srgbClr val="FF0000"/>
                </a:solidFill>
              </a:rPr>
              <a:t>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fr-FR" sz="2400" b="1" dirty="0">
              <a:solidFill>
                <a:srgbClr val="FF0000"/>
              </a:solidFill>
            </a:endParaRPr>
          </a:p>
          <a:p>
            <a:r>
              <a:rPr lang="en-US" sz="2400" b="1" dirty="0"/>
              <a:t>Starts with a dot . followed by the class name.</a:t>
            </a:r>
          </a:p>
          <a:p>
            <a:r>
              <a:rPr lang="en-US" sz="2400" b="1" dirty="0"/>
              <a:t>It select all elements that have a specific class.</a:t>
            </a:r>
            <a:endParaRPr lang="fr-FR" sz="2400" b="1" dirty="0"/>
          </a:p>
          <a:p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42369199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CCAF6C-AF72-51B2-8C21-B2CF22B9E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21A417-ADFE-E2A1-EE75-7A482357C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/>
              <a:t>Type of </a:t>
            </a:r>
            <a:r>
              <a:rPr lang="fr-FR" b="1" u="sng" dirty="0" err="1"/>
              <a:t>selectors</a:t>
            </a:r>
            <a:r>
              <a:rPr lang="fr-FR" b="1" u="sng" dirty="0"/>
              <a:t> in CSS :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5CFB4F6-DB4A-5D84-824E-6EA2D2BAB5E7}"/>
              </a:ext>
            </a:extLst>
          </p:cNvPr>
          <p:cNvSpPr txBox="1"/>
          <p:nvPr/>
        </p:nvSpPr>
        <p:spPr>
          <a:xfrm>
            <a:off x="1099336" y="1571946"/>
            <a:ext cx="990428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400" b="1" dirty="0">
                <a:solidFill>
                  <a:srgbClr val="FF0000"/>
                </a:solidFill>
              </a:rPr>
              <a:t>Class </a:t>
            </a:r>
            <a:r>
              <a:rPr lang="fr-FR" sz="2400" b="1" dirty="0" err="1">
                <a:solidFill>
                  <a:srgbClr val="FF0000"/>
                </a:solidFill>
              </a:rPr>
              <a:t>Selector</a:t>
            </a:r>
            <a:r>
              <a:rPr lang="fr-FR" sz="2400" b="1" dirty="0">
                <a:solidFill>
                  <a:srgbClr val="FF0000"/>
                </a:solidFill>
              </a:rPr>
              <a:t> </a:t>
            </a:r>
          </a:p>
          <a:p>
            <a:r>
              <a:rPr lang="fr-FR" sz="2400" b="1" dirty="0">
                <a:solidFill>
                  <a:srgbClr val="FF0000"/>
                </a:solidFill>
              </a:rPr>
              <a:t>(.</a:t>
            </a:r>
            <a:r>
              <a:rPr lang="fr-FR" sz="2400" b="1" dirty="0" err="1">
                <a:solidFill>
                  <a:srgbClr val="FF0000"/>
                </a:solidFill>
              </a:rPr>
              <a:t>className</a:t>
            </a:r>
            <a:r>
              <a:rPr lang="fr-FR" sz="2400" b="1" dirty="0">
                <a:solidFill>
                  <a:srgbClr val="FF0000"/>
                </a:solidFill>
              </a:rPr>
              <a:t>)</a:t>
            </a:r>
          </a:p>
          <a:p>
            <a:endParaRPr lang="fr-FR" sz="2400" b="1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EA1A718-36CD-0A73-6223-B6C0D61932AD}"/>
              </a:ext>
            </a:extLst>
          </p:cNvPr>
          <p:cNvSpPr/>
          <p:nvPr/>
        </p:nvSpPr>
        <p:spPr>
          <a:xfrm>
            <a:off x="1099336" y="3171865"/>
            <a:ext cx="2065106" cy="54453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Example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1A6499C-7E52-882B-02DD-866046E6AC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836" y="-29462"/>
            <a:ext cx="9825406" cy="722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8405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91B117-1B7A-501A-D98E-AF50AEE96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490A92D-5408-53A5-7D54-BB892BEB4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/>
              <a:t>Type of </a:t>
            </a:r>
            <a:r>
              <a:rPr lang="fr-FR" b="1" u="sng" dirty="0" err="1"/>
              <a:t>selectors</a:t>
            </a:r>
            <a:r>
              <a:rPr lang="fr-FR" b="1" u="sng" dirty="0"/>
              <a:t> in CSS :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3310444-863C-D9CA-5F54-FAC4573DE394}"/>
              </a:ext>
            </a:extLst>
          </p:cNvPr>
          <p:cNvSpPr txBox="1"/>
          <p:nvPr/>
        </p:nvSpPr>
        <p:spPr>
          <a:xfrm>
            <a:off x="1099336" y="1571946"/>
            <a:ext cx="990428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Basic </a:t>
            </a:r>
            <a:r>
              <a:rPr lang="fr-FR" sz="2400" b="1" dirty="0" err="1"/>
              <a:t>Selectors</a:t>
            </a:r>
            <a:r>
              <a:rPr lang="fr-FR" sz="2400" b="1" dirty="0"/>
              <a:t> in CSS are:</a:t>
            </a:r>
          </a:p>
          <a:p>
            <a:endParaRPr lang="fr-FR" sz="2400" b="1" dirty="0"/>
          </a:p>
          <a:p>
            <a:endParaRPr lang="fr-FR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400" b="1" dirty="0">
                <a:solidFill>
                  <a:srgbClr val="FF0000"/>
                </a:solidFill>
              </a:rPr>
              <a:t>ID </a:t>
            </a:r>
            <a:r>
              <a:rPr lang="fr-FR" sz="2400" b="1" dirty="0" err="1">
                <a:solidFill>
                  <a:srgbClr val="FF0000"/>
                </a:solidFill>
              </a:rPr>
              <a:t>Selector</a:t>
            </a:r>
            <a:r>
              <a:rPr lang="fr-FR" sz="2400" b="1" dirty="0">
                <a:solidFill>
                  <a:srgbClr val="FF0000"/>
                </a:solidFill>
              </a:rPr>
              <a:t> (#idName)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fr-FR" sz="2400" b="1" dirty="0">
              <a:solidFill>
                <a:srgbClr val="FF0000"/>
              </a:solidFill>
            </a:endParaRPr>
          </a:p>
          <a:p>
            <a:r>
              <a:rPr lang="en-US" sz="2400" b="1" dirty="0"/>
              <a:t>An ID selector is used to select a single, unique element on a page. It starts with a # followed by the ID name.</a:t>
            </a:r>
            <a:endParaRPr lang="fr-FR" sz="2400" b="1" dirty="0"/>
          </a:p>
          <a:p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22834113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961F0E-C47B-4619-5133-43260C786C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F99EE5-AFD4-8E85-2B55-686D48685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/>
              <a:t>Type of </a:t>
            </a:r>
            <a:r>
              <a:rPr lang="fr-FR" b="1" u="sng" dirty="0" err="1"/>
              <a:t>selectors</a:t>
            </a:r>
            <a:r>
              <a:rPr lang="fr-FR" b="1" u="sng" dirty="0"/>
              <a:t> in CSS :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D574F8B-B341-F90E-E4D2-D06C80456F6F}"/>
              </a:ext>
            </a:extLst>
          </p:cNvPr>
          <p:cNvSpPr txBox="1"/>
          <p:nvPr/>
        </p:nvSpPr>
        <p:spPr>
          <a:xfrm>
            <a:off x="1099336" y="1571946"/>
            <a:ext cx="990428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Basic </a:t>
            </a:r>
            <a:r>
              <a:rPr lang="fr-FR" sz="2400" b="1" dirty="0" err="1"/>
              <a:t>Selectors</a:t>
            </a:r>
            <a:r>
              <a:rPr lang="fr-FR" sz="2400" b="1" dirty="0"/>
              <a:t> in CSS are:</a:t>
            </a:r>
          </a:p>
          <a:p>
            <a:endParaRPr lang="fr-FR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400" b="1" dirty="0">
                <a:solidFill>
                  <a:srgbClr val="FF0000"/>
                </a:solidFill>
              </a:rPr>
              <a:t>ID </a:t>
            </a:r>
            <a:r>
              <a:rPr lang="fr-FR" sz="2400" b="1" dirty="0" err="1">
                <a:solidFill>
                  <a:srgbClr val="FF0000"/>
                </a:solidFill>
              </a:rPr>
              <a:t>Selector</a:t>
            </a:r>
            <a:r>
              <a:rPr lang="fr-FR" sz="2400" b="1" dirty="0">
                <a:solidFill>
                  <a:srgbClr val="FF0000"/>
                </a:solidFill>
              </a:rPr>
              <a:t> (#idName)</a:t>
            </a:r>
          </a:p>
          <a:p>
            <a:endParaRPr lang="fr-FR" sz="2400" b="1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7222583-BF4C-D560-1D04-B730416DAC54}"/>
              </a:ext>
            </a:extLst>
          </p:cNvPr>
          <p:cNvSpPr/>
          <p:nvPr/>
        </p:nvSpPr>
        <p:spPr>
          <a:xfrm>
            <a:off x="1099336" y="3387460"/>
            <a:ext cx="2065106" cy="54453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Example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AF05FE1-1DA5-56EA-980E-DAF2F30B2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366" y="-123290"/>
            <a:ext cx="8272396" cy="7451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8334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AA92AF-2E8A-4BA0-FB45-B74B8BA8B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135F74-112C-4DA8-6AE7-2750168D5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>
                <a:latin typeface="+mn-lt"/>
                <a:ea typeface="+mn-ea"/>
                <a:cs typeface="+mn-cs"/>
              </a:rPr>
              <a:t>CSS for </a:t>
            </a:r>
            <a:r>
              <a:rPr lang="fr-FR" b="1" u="sng" dirty="0" err="1">
                <a:latin typeface="+mn-lt"/>
                <a:ea typeface="+mn-ea"/>
                <a:cs typeface="+mn-cs"/>
              </a:rPr>
              <a:t>Styling</a:t>
            </a:r>
            <a:r>
              <a:rPr lang="fr-FR" b="1" u="sng" dirty="0">
                <a:latin typeface="+mn-lt"/>
                <a:ea typeface="+mn-ea"/>
                <a:cs typeface="+mn-cs"/>
              </a:rPr>
              <a:t> </a:t>
            </a:r>
            <a:r>
              <a:rPr lang="fr-FR" b="1" u="sng" dirty="0" err="1">
                <a:latin typeface="+mn-lt"/>
                <a:ea typeface="+mn-ea"/>
                <a:cs typeface="+mn-cs"/>
              </a:rPr>
              <a:t>Text</a:t>
            </a:r>
            <a:endParaRPr lang="fr-FR" b="1" u="sng" dirty="0">
              <a:latin typeface="+mn-lt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60616B3-6F72-8EDF-1BA5-0D96558831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1055681"/>
              </p:ext>
            </p:extLst>
          </p:nvPr>
        </p:nvGraphicFramePr>
        <p:xfrm>
          <a:off x="1078787" y="1438382"/>
          <a:ext cx="10140594" cy="3955776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2845941">
                  <a:extLst>
                    <a:ext uri="{9D8B030D-6E8A-4147-A177-3AD203B41FA5}">
                      <a16:colId xmlns:a16="http://schemas.microsoft.com/office/drawing/2014/main" val="229695235"/>
                    </a:ext>
                  </a:extLst>
                </a:gridCol>
                <a:gridCol w="3914455">
                  <a:extLst>
                    <a:ext uri="{9D8B030D-6E8A-4147-A177-3AD203B41FA5}">
                      <a16:colId xmlns:a16="http://schemas.microsoft.com/office/drawing/2014/main" val="1512764269"/>
                    </a:ext>
                  </a:extLst>
                </a:gridCol>
                <a:gridCol w="3380198">
                  <a:extLst>
                    <a:ext uri="{9D8B030D-6E8A-4147-A177-3AD203B41FA5}">
                      <a16:colId xmlns:a16="http://schemas.microsoft.com/office/drawing/2014/main" val="4224494353"/>
                    </a:ext>
                  </a:extLst>
                </a:gridCol>
              </a:tblGrid>
              <a:tr h="211531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FR" sz="2000" b="1" dirty="0"/>
                        <a:t>CSS </a:t>
                      </a:r>
                      <a:r>
                        <a:rPr lang="fr-FR" sz="2000" b="1" dirty="0" err="1"/>
                        <a:t>Property</a:t>
                      </a:r>
                      <a:endParaRPr lang="fr-FR" sz="2000" b="1" dirty="0"/>
                    </a:p>
                  </a:txBody>
                  <a:tcPr marL="45124" marR="45124" marT="22562" marB="22562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FR" sz="2000" b="1" dirty="0"/>
                        <a:t>Description</a:t>
                      </a:r>
                    </a:p>
                  </a:txBody>
                  <a:tcPr marL="45124" marR="45124" marT="22562" marB="22562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FR" sz="2000" b="1" dirty="0"/>
                        <a:t>Example</a:t>
                      </a:r>
                    </a:p>
                  </a:txBody>
                  <a:tcPr marL="45124" marR="45124" marT="22562" marB="22562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4739266"/>
                  </a:ext>
                </a:extLst>
              </a:tr>
              <a:tr h="211531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FR" sz="2000" b="1"/>
                        <a:t>color</a:t>
                      </a:r>
                    </a:p>
                  </a:txBody>
                  <a:tcPr marL="45124" marR="45124" marT="22562" marB="225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FR" sz="2000" b="1" dirty="0"/>
                        <a:t>Sets the </a:t>
                      </a:r>
                      <a:r>
                        <a:rPr lang="fr-FR" sz="2000" b="1" dirty="0" err="1"/>
                        <a:t>text</a:t>
                      </a:r>
                      <a:r>
                        <a:rPr lang="fr-FR" sz="2000" b="1" dirty="0"/>
                        <a:t> </a:t>
                      </a:r>
                      <a:r>
                        <a:rPr lang="fr-FR" sz="2000" b="1" dirty="0" err="1"/>
                        <a:t>color</a:t>
                      </a:r>
                      <a:endParaRPr lang="fr-FR" sz="2000" b="1" dirty="0"/>
                    </a:p>
                  </a:txBody>
                  <a:tcPr marL="45124" marR="45124" marT="22562" marB="225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FR" sz="2000" b="1"/>
                        <a:t>color: red;</a:t>
                      </a:r>
                    </a:p>
                  </a:txBody>
                  <a:tcPr marL="45124" marR="45124" marT="22562" marB="22562" anchor="ctr"/>
                </a:tc>
                <a:extLst>
                  <a:ext uri="{0D108BD9-81ED-4DB2-BD59-A6C34878D82A}">
                    <a16:rowId xmlns:a16="http://schemas.microsoft.com/office/drawing/2014/main" val="3599200474"/>
                  </a:ext>
                </a:extLst>
              </a:tr>
              <a:tr h="370699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FR" sz="2000" b="1" dirty="0"/>
                        <a:t>font-</a:t>
                      </a:r>
                      <a:r>
                        <a:rPr lang="fr-FR" sz="2000" b="1" dirty="0" err="1"/>
                        <a:t>family</a:t>
                      </a:r>
                      <a:endParaRPr lang="fr-FR" sz="2000" b="1" dirty="0"/>
                    </a:p>
                  </a:txBody>
                  <a:tcPr marL="45124" marR="45124" marT="22562" marB="225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FR" sz="2000" b="1"/>
                        <a:t>Sets the font type</a:t>
                      </a:r>
                    </a:p>
                  </a:txBody>
                  <a:tcPr marL="45124" marR="45124" marT="22562" marB="225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FR" sz="2000" b="1"/>
                        <a:t>font-family: Arial, sans-serif;</a:t>
                      </a:r>
                    </a:p>
                  </a:txBody>
                  <a:tcPr marL="45124" marR="45124" marT="22562" marB="22562" anchor="ctr"/>
                </a:tc>
                <a:extLst>
                  <a:ext uri="{0D108BD9-81ED-4DB2-BD59-A6C34878D82A}">
                    <a16:rowId xmlns:a16="http://schemas.microsoft.com/office/drawing/2014/main" val="523904277"/>
                  </a:ext>
                </a:extLst>
              </a:tr>
              <a:tr h="211531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FR" sz="2000" b="1" dirty="0"/>
                        <a:t>font-size</a:t>
                      </a:r>
                    </a:p>
                  </a:txBody>
                  <a:tcPr marL="45124" marR="45124" marT="22562" marB="225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en-US" sz="2000" b="1"/>
                        <a:t>Sets the size of text</a:t>
                      </a:r>
                    </a:p>
                  </a:txBody>
                  <a:tcPr marL="45124" marR="45124" marT="22562" marB="225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FR" sz="2000" b="1"/>
                        <a:t>font-size: 16px;</a:t>
                      </a:r>
                    </a:p>
                  </a:txBody>
                  <a:tcPr marL="45124" marR="45124" marT="22562" marB="22562" anchor="ctr"/>
                </a:tc>
                <a:extLst>
                  <a:ext uri="{0D108BD9-81ED-4DB2-BD59-A6C34878D82A}">
                    <a16:rowId xmlns:a16="http://schemas.microsoft.com/office/drawing/2014/main" val="2344940210"/>
                  </a:ext>
                </a:extLst>
              </a:tr>
              <a:tr h="211531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FR" sz="2000" b="1"/>
                        <a:t>font-weight</a:t>
                      </a:r>
                    </a:p>
                  </a:txBody>
                  <a:tcPr marL="45124" marR="45124" marT="22562" marB="225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en-US" sz="2000" b="1"/>
                        <a:t>Sets the boldness of text</a:t>
                      </a:r>
                    </a:p>
                  </a:txBody>
                  <a:tcPr marL="45124" marR="45124" marT="22562" marB="225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FR" sz="2000" b="1"/>
                        <a:t>font-weight: bold;</a:t>
                      </a:r>
                    </a:p>
                  </a:txBody>
                  <a:tcPr marL="45124" marR="45124" marT="22562" marB="22562" anchor="ctr"/>
                </a:tc>
                <a:extLst>
                  <a:ext uri="{0D108BD9-81ED-4DB2-BD59-A6C34878D82A}">
                    <a16:rowId xmlns:a16="http://schemas.microsoft.com/office/drawing/2014/main" val="190686524"/>
                  </a:ext>
                </a:extLst>
              </a:tr>
              <a:tr h="211531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FR" sz="2000" b="1" dirty="0"/>
                        <a:t>font-style</a:t>
                      </a:r>
                    </a:p>
                  </a:txBody>
                  <a:tcPr marL="45124" marR="45124" marT="22562" marB="225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en-US" sz="2000" b="1"/>
                        <a:t>Makes text italic or normal</a:t>
                      </a:r>
                    </a:p>
                  </a:txBody>
                  <a:tcPr marL="45124" marR="45124" marT="22562" marB="225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FR" sz="2000" b="1" dirty="0"/>
                        <a:t>font-style: </a:t>
                      </a:r>
                      <a:r>
                        <a:rPr lang="fr-FR" sz="2000" b="1" dirty="0" err="1"/>
                        <a:t>italic</a:t>
                      </a:r>
                      <a:r>
                        <a:rPr lang="fr-FR" sz="2000" b="1" dirty="0"/>
                        <a:t>;</a:t>
                      </a:r>
                    </a:p>
                  </a:txBody>
                  <a:tcPr marL="45124" marR="45124" marT="22562" marB="22562" anchor="ctr"/>
                </a:tc>
                <a:extLst>
                  <a:ext uri="{0D108BD9-81ED-4DB2-BD59-A6C34878D82A}">
                    <a16:rowId xmlns:a16="http://schemas.microsoft.com/office/drawing/2014/main" val="683725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09769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1C8B3-188F-7D4D-FA62-40F7AF744A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403ECD-5ADA-2FDB-D12D-C112DE89D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>
                <a:latin typeface="+mn-lt"/>
                <a:ea typeface="+mn-ea"/>
                <a:cs typeface="+mn-cs"/>
              </a:rPr>
              <a:t>CSS for </a:t>
            </a:r>
            <a:r>
              <a:rPr lang="fr-FR" b="1" u="sng" dirty="0" err="1">
                <a:latin typeface="+mn-lt"/>
                <a:ea typeface="+mn-ea"/>
                <a:cs typeface="+mn-cs"/>
              </a:rPr>
              <a:t>Styling</a:t>
            </a:r>
            <a:r>
              <a:rPr lang="fr-FR" b="1" u="sng" dirty="0">
                <a:latin typeface="+mn-lt"/>
                <a:ea typeface="+mn-ea"/>
                <a:cs typeface="+mn-cs"/>
              </a:rPr>
              <a:t> </a:t>
            </a:r>
            <a:r>
              <a:rPr lang="fr-FR" b="1" u="sng" dirty="0" err="1">
                <a:latin typeface="+mn-lt"/>
                <a:ea typeface="+mn-ea"/>
                <a:cs typeface="+mn-cs"/>
              </a:rPr>
              <a:t>Text</a:t>
            </a:r>
            <a:endParaRPr lang="fr-FR" b="1" u="sng" dirty="0">
              <a:latin typeface="+mn-lt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EAE18D3-993E-F21C-1B4A-AB5FE2D5EA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2420632"/>
              </p:ext>
            </p:extLst>
          </p:nvPr>
        </p:nvGraphicFramePr>
        <p:xfrm>
          <a:off x="760288" y="1399243"/>
          <a:ext cx="11239926" cy="4475372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2650732">
                  <a:extLst>
                    <a:ext uri="{9D8B030D-6E8A-4147-A177-3AD203B41FA5}">
                      <a16:colId xmlns:a16="http://schemas.microsoft.com/office/drawing/2014/main" val="229695235"/>
                    </a:ext>
                  </a:extLst>
                </a:gridCol>
                <a:gridCol w="4842552">
                  <a:extLst>
                    <a:ext uri="{9D8B030D-6E8A-4147-A177-3AD203B41FA5}">
                      <a16:colId xmlns:a16="http://schemas.microsoft.com/office/drawing/2014/main" val="1512764269"/>
                    </a:ext>
                  </a:extLst>
                </a:gridCol>
                <a:gridCol w="3746642">
                  <a:extLst>
                    <a:ext uri="{9D8B030D-6E8A-4147-A177-3AD203B41FA5}">
                      <a16:colId xmlns:a16="http://schemas.microsoft.com/office/drawing/2014/main" val="4224494353"/>
                    </a:ext>
                  </a:extLst>
                </a:gridCol>
              </a:tblGrid>
              <a:tr h="21153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fr-FR" sz="2000" b="1" dirty="0"/>
                        <a:t>CSS </a:t>
                      </a:r>
                      <a:r>
                        <a:rPr lang="fr-FR" sz="2000" b="1" dirty="0" err="1"/>
                        <a:t>Property</a:t>
                      </a:r>
                      <a:endParaRPr lang="fr-FR" sz="2000" b="1" dirty="0"/>
                    </a:p>
                  </a:txBody>
                  <a:tcPr marL="45124" marR="45124" marT="22562" marB="22562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fr-FR" sz="2000" b="1"/>
                        <a:t>Description</a:t>
                      </a:r>
                    </a:p>
                  </a:txBody>
                  <a:tcPr marL="45124" marR="45124" marT="22562" marB="22562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fr-FR" sz="2000" b="1" dirty="0"/>
                        <a:t>Example</a:t>
                      </a:r>
                    </a:p>
                  </a:txBody>
                  <a:tcPr marL="45124" marR="45124" marT="22562" marB="22562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4739266"/>
                  </a:ext>
                </a:extLst>
              </a:tr>
              <a:tr h="37069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fr-FR" sz="2000" b="1" dirty="0" err="1"/>
                        <a:t>text-align</a:t>
                      </a:r>
                      <a:endParaRPr lang="fr-FR" sz="2000" b="1" dirty="0"/>
                    </a:p>
                  </a:txBody>
                  <a:tcPr marL="45124" marR="45124" marT="22562" marB="225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en-US" sz="2000" b="1" dirty="0"/>
                        <a:t>Aligns text left, right, center, or justify</a:t>
                      </a:r>
                    </a:p>
                  </a:txBody>
                  <a:tcPr marL="45124" marR="45124" marT="22562" marB="225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fr-FR" sz="2000" b="1" dirty="0" err="1"/>
                        <a:t>text-align</a:t>
                      </a:r>
                      <a:r>
                        <a:rPr lang="fr-FR" sz="2000" b="1" dirty="0"/>
                        <a:t>: center;</a:t>
                      </a:r>
                    </a:p>
                  </a:txBody>
                  <a:tcPr marL="45124" marR="45124" marT="22562" marB="22562" anchor="ctr"/>
                </a:tc>
                <a:extLst>
                  <a:ext uri="{0D108BD9-81ED-4DB2-BD59-A6C34878D82A}">
                    <a16:rowId xmlns:a16="http://schemas.microsoft.com/office/drawing/2014/main" val="3907695012"/>
                  </a:ext>
                </a:extLst>
              </a:tr>
              <a:tr h="37069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fr-FR" sz="2000" b="1" dirty="0" err="1"/>
                        <a:t>text-decoration</a:t>
                      </a:r>
                      <a:endParaRPr lang="fr-FR" sz="2000" b="1" dirty="0"/>
                    </a:p>
                  </a:txBody>
                  <a:tcPr marL="45124" marR="45124" marT="22562" marB="225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en-US" sz="2000" b="1" dirty="0"/>
                        <a:t>Adds underline, line-through, overline, or none</a:t>
                      </a:r>
                    </a:p>
                  </a:txBody>
                  <a:tcPr marL="45124" marR="45124" marT="22562" marB="225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fr-FR" sz="2000" b="1"/>
                        <a:t>text-decoration: underline;</a:t>
                      </a:r>
                    </a:p>
                  </a:txBody>
                  <a:tcPr marL="45124" marR="45124" marT="22562" marB="22562" anchor="ctr"/>
                </a:tc>
                <a:extLst>
                  <a:ext uri="{0D108BD9-81ED-4DB2-BD59-A6C34878D82A}">
                    <a16:rowId xmlns:a16="http://schemas.microsoft.com/office/drawing/2014/main" val="1107526264"/>
                  </a:ext>
                </a:extLst>
              </a:tr>
              <a:tr h="52986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fr-FR" sz="2000" b="1" dirty="0" err="1"/>
                        <a:t>text-transform</a:t>
                      </a:r>
                      <a:endParaRPr lang="fr-FR" sz="2000" b="1" dirty="0"/>
                    </a:p>
                  </a:txBody>
                  <a:tcPr marL="45124" marR="45124" marT="22562" marB="225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en-US" sz="2000" b="1" dirty="0"/>
                        <a:t>Changes text to uppercase, lowercase, capitalize</a:t>
                      </a:r>
                    </a:p>
                  </a:txBody>
                  <a:tcPr marL="45124" marR="45124" marT="22562" marB="225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fr-FR" sz="2000" b="1"/>
                        <a:t>text-transform: uppercase;</a:t>
                      </a:r>
                    </a:p>
                  </a:txBody>
                  <a:tcPr marL="45124" marR="45124" marT="22562" marB="22562" anchor="ctr"/>
                </a:tc>
                <a:extLst>
                  <a:ext uri="{0D108BD9-81ED-4DB2-BD59-A6C34878D82A}">
                    <a16:rowId xmlns:a16="http://schemas.microsoft.com/office/drawing/2014/main" val="3862943645"/>
                  </a:ext>
                </a:extLst>
              </a:tr>
              <a:tr h="37069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fr-FR" sz="2000" b="1"/>
                        <a:t>letter-spacing</a:t>
                      </a:r>
                    </a:p>
                  </a:txBody>
                  <a:tcPr marL="45124" marR="45124" marT="22562" marB="225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fr-FR" sz="2000" b="1"/>
                        <a:t>Sets space between letters</a:t>
                      </a:r>
                    </a:p>
                  </a:txBody>
                  <a:tcPr marL="45124" marR="45124" marT="22562" marB="225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fr-FR" sz="2000" b="1" dirty="0" err="1"/>
                        <a:t>letter-spacing</a:t>
                      </a:r>
                      <a:r>
                        <a:rPr lang="fr-FR" sz="2000" b="1" dirty="0"/>
                        <a:t>: 2px;</a:t>
                      </a:r>
                    </a:p>
                  </a:txBody>
                  <a:tcPr marL="45124" marR="45124" marT="22562" marB="22562" anchor="ctr"/>
                </a:tc>
                <a:extLst>
                  <a:ext uri="{0D108BD9-81ED-4DB2-BD59-A6C34878D82A}">
                    <a16:rowId xmlns:a16="http://schemas.microsoft.com/office/drawing/2014/main" val="79860043"/>
                  </a:ext>
                </a:extLst>
              </a:tr>
              <a:tr h="37069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fr-FR" sz="2000" b="1"/>
                        <a:t>word-spacing</a:t>
                      </a:r>
                    </a:p>
                  </a:txBody>
                  <a:tcPr marL="45124" marR="45124" marT="22562" marB="225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fr-FR" sz="2000" b="1"/>
                        <a:t>Sets space between words</a:t>
                      </a:r>
                    </a:p>
                  </a:txBody>
                  <a:tcPr marL="45124" marR="45124" marT="22562" marB="225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fr-FR" sz="2000" b="1"/>
                        <a:t>word-spacing: 5px;</a:t>
                      </a:r>
                    </a:p>
                  </a:txBody>
                  <a:tcPr marL="45124" marR="45124" marT="22562" marB="22562" anchor="ctr"/>
                </a:tc>
                <a:extLst>
                  <a:ext uri="{0D108BD9-81ED-4DB2-BD59-A6C34878D82A}">
                    <a16:rowId xmlns:a16="http://schemas.microsoft.com/office/drawing/2014/main" val="3479741288"/>
                  </a:ext>
                </a:extLst>
              </a:tr>
              <a:tr h="37069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fr-FR" sz="2000" b="1"/>
                        <a:t>text-shadow</a:t>
                      </a:r>
                    </a:p>
                  </a:txBody>
                  <a:tcPr marL="45124" marR="45124" marT="22562" marB="225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fr-FR" sz="2000" b="1" dirty="0" err="1"/>
                        <a:t>Adds</a:t>
                      </a:r>
                      <a:r>
                        <a:rPr lang="fr-FR" sz="2000" b="1" dirty="0"/>
                        <a:t> </a:t>
                      </a:r>
                      <a:r>
                        <a:rPr lang="fr-FR" sz="2000" b="1" dirty="0" err="1"/>
                        <a:t>shadow</a:t>
                      </a:r>
                      <a:r>
                        <a:rPr lang="fr-FR" sz="2000" b="1" dirty="0"/>
                        <a:t> to </a:t>
                      </a:r>
                      <a:r>
                        <a:rPr lang="fr-FR" sz="2000" b="1" dirty="0" err="1"/>
                        <a:t>text</a:t>
                      </a:r>
                      <a:endParaRPr lang="fr-FR" sz="2000" b="1" dirty="0"/>
                    </a:p>
                  </a:txBody>
                  <a:tcPr marL="45124" marR="45124" marT="22562" marB="225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en-US" sz="2000" b="1" dirty="0"/>
                        <a:t>text-shadow: 2px </a:t>
                      </a:r>
                      <a:r>
                        <a:rPr lang="en-US" sz="2000" b="1" dirty="0" err="1"/>
                        <a:t>2px</a:t>
                      </a:r>
                      <a:r>
                        <a:rPr lang="en-US" sz="2000" b="1" dirty="0"/>
                        <a:t> 3px gray;</a:t>
                      </a:r>
                    </a:p>
                  </a:txBody>
                  <a:tcPr marL="45124" marR="45124" marT="22562" marB="22562" anchor="ctr"/>
                </a:tc>
                <a:extLst>
                  <a:ext uri="{0D108BD9-81ED-4DB2-BD59-A6C34878D82A}">
                    <a16:rowId xmlns:a16="http://schemas.microsoft.com/office/drawing/2014/main" val="10043252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07697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8251B3-50BD-6A15-A403-E0419DF42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FA91E0-7BBF-6ABF-522B-073F33927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1" y="822658"/>
            <a:ext cx="9709082" cy="1049235"/>
          </a:xfrm>
        </p:spPr>
        <p:txBody>
          <a:bodyPr>
            <a:normAutofit fontScale="90000"/>
          </a:bodyPr>
          <a:lstStyle/>
          <a:p>
            <a:r>
              <a:rPr lang="fr-FR" b="1" u="sng" dirty="0">
                <a:latin typeface="+mn-lt"/>
                <a:ea typeface="+mn-ea"/>
                <a:cs typeface="+mn-cs"/>
              </a:rPr>
              <a:t>CSS for Links:</a:t>
            </a:r>
            <a:br>
              <a:rPr lang="fr-FR" b="1" u="sng" dirty="0">
                <a:latin typeface="+mn-lt"/>
                <a:ea typeface="+mn-ea"/>
                <a:cs typeface="+mn-cs"/>
              </a:rPr>
            </a:br>
            <a:br>
              <a:rPr lang="fr-FR" b="1" u="sng" dirty="0">
                <a:latin typeface="+mn-lt"/>
                <a:ea typeface="+mn-ea"/>
                <a:cs typeface="+mn-cs"/>
              </a:rPr>
            </a:br>
            <a:r>
              <a:rPr lang="en-US" sz="2700" b="1" dirty="0">
                <a:latin typeface="+mn-lt"/>
                <a:ea typeface="+mn-ea"/>
                <a:cs typeface="+mn-cs"/>
              </a:rPr>
              <a:t>HTML links can be styled with many CSS properties, like: </a:t>
            </a:r>
            <a:br>
              <a:rPr lang="en-US" sz="2700" b="1" dirty="0">
                <a:latin typeface="+mn-lt"/>
                <a:ea typeface="+mn-ea"/>
                <a:cs typeface="+mn-cs"/>
              </a:rPr>
            </a:br>
            <a:r>
              <a:rPr lang="en-US" sz="2700" b="1" dirty="0">
                <a:latin typeface="+mn-lt"/>
                <a:ea typeface="+mn-ea"/>
                <a:cs typeface="+mn-cs"/>
              </a:rPr>
              <a:t>color, text-decoration, background-color, font-size,</a:t>
            </a:r>
            <a:br>
              <a:rPr lang="en-US" sz="2700" b="1" dirty="0">
                <a:latin typeface="+mn-lt"/>
                <a:ea typeface="+mn-ea"/>
                <a:cs typeface="+mn-cs"/>
              </a:rPr>
            </a:br>
            <a:r>
              <a:rPr lang="en-US" sz="2700" b="1" dirty="0">
                <a:latin typeface="+mn-lt"/>
                <a:ea typeface="+mn-ea"/>
                <a:cs typeface="+mn-cs"/>
              </a:rPr>
              <a:t> font-weight, font-family, etc.).</a:t>
            </a:r>
            <a:br>
              <a:rPr lang="en-US" sz="2700" b="1" dirty="0">
                <a:latin typeface="+mn-lt"/>
                <a:ea typeface="+mn-ea"/>
                <a:cs typeface="+mn-cs"/>
              </a:rPr>
            </a:br>
            <a:br>
              <a:rPr lang="en-US" b="1" u="sng" dirty="0">
                <a:latin typeface="+mn-lt"/>
                <a:ea typeface="+mn-ea"/>
                <a:cs typeface="+mn-cs"/>
              </a:rPr>
            </a:br>
            <a:r>
              <a:rPr lang="en-US" dirty="0">
                <a:solidFill>
                  <a:srgbClr val="FF0000"/>
                </a:solidFill>
              </a:rPr>
              <a:t>a {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  color: red;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  background-color: yellow;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  font-weight: bold;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}</a:t>
            </a:r>
            <a:endParaRPr lang="fr-FR" b="1" u="sng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3789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049AF-BA67-EF80-11E0-C1DE95616C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F7A17E-6070-6E25-F2F6-EAC2A197A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1" y="822658"/>
            <a:ext cx="9709082" cy="467401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fr-FR" b="1" u="sng" dirty="0">
                <a:latin typeface="+mn-lt"/>
                <a:ea typeface="+mn-ea"/>
                <a:cs typeface="+mn-cs"/>
              </a:rPr>
              <a:t>CSS for Links:</a:t>
            </a:r>
            <a:br>
              <a:rPr lang="fr-FR" b="1" u="sng" dirty="0">
                <a:latin typeface="+mn-lt"/>
                <a:ea typeface="+mn-ea"/>
                <a:cs typeface="+mn-cs"/>
              </a:rPr>
            </a:br>
            <a:br>
              <a:rPr lang="fr-FR" b="1" u="sng" dirty="0">
                <a:latin typeface="+mn-lt"/>
                <a:ea typeface="+mn-ea"/>
                <a:cs typeface="+mn-cs"/>
              </a:rPr>
            </a:br>
            <a:r>
              <a:rPr lang="en-US" sz="2400" b="1" dirty="0">
                <a:latin typeface="+mn-lt"/>
                <a:ea typeface="+mn-ea"/>
                <a:cs typeface="+mn-cs"/>
              </a:rPr>
              <a:t>In addition, links can be styled differently depending on what </a:t>
            </a:r>
            <a:r>
              <a:rPr lang="en-US" sz="2400" b="1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state</a:t>
            </a:r>
            <a:r>
              <a:rPr lang="en-US" sz="2400" b="1" dirty="0">
                <a:latin typeface="+mn-lt"/>
                <a:ea typeface="+mn-ea"/>
                <a:cs typeface="+mn-cs"/>
              </a:rPr>
              <a:t> they are in.</a:t>
            </a:r>
            <a:br>
              <a:rPr lang="en-US" sz="2400" b="1" dirty="0">
                <a:latin typeface="+mn-lt"/>
                <a:ea typeface="+mn-ea"/>
                <a:cs typeface="+mn-cs"/>
              </a:rPr>
            </a:br>
            <a:br>
              <a:rPr lang="en-US" sz="2400" b="1" dirty="0">
                <a:latin typeface="+mn-lt"/>
                <a:ea typeface="+mn-ea"/>
                <a:cs typeface="+mn-cs"/>
              </a:rPr>
            </a:br>
            <a:br>
              <a:rPr lang="en-US" sz="2400" b="1" dirty="0">
                <a:latin typeface="+mn-lt"/>
                <a:ea typeface="+mn-ea"/>
                <a:cs typeface="+mn-cs"/>
              </a:rPr>
            </a:br>
            <a:r>
              <a:rPr lang="en-US" sz="2400" b="1" dirty="0">
                <a:latin typeface="+mn-lt"/>
                <a:ea typeface="+mn-ea"/>
                <a:cs typeface="+mn-cs"/>
              </a:rPr>
              <a:t>The four link states are:</a:t>
            </a:r>
            <a:br>
              <a:rPr lang="en-US" sz="2400" b="1" dirty="0">
                <a:latin typeface="+mn-lt"/>
                <a:ea typeface="+mn-ea"/>
                <a:cs typeface="+mn-cs"/>
              </a:rPr>
            </a:br>
            <a:r>
              <a:rPr lang="en-US" sz="2400" b="1" dirty="0">
                <a:latin typeface="+mn-lt"/>
                <a:ea typeface="+mn-ea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:link</a:t>
            </a:r>
            <a:r>
              <a:rPr lang="en-US" sz="2400" b="1" dirty="0">
                <a:latin typeface="+mn-lt"/>
                <a:ea typeface="+mn-ea"/>
                <a:cs typeface="+mn-cs"/>
              </a:rPr>
              <a:t> - a normal, unvisited link</a:t>
            </a:r>
            <a:br>
              <a:rPr lang="en-US" sz="2400" b="1" dirty="0">
                <a:latin typeface="+mn-lt"/>
                <a:ea typeface="+mn-ea"/>
                <a:cs typeface="+mn-cs"/>
              </a:rPr>
            </a:br>
            <a:r>
              <a:rPr lang="en-US" sz="2400" b="1" dirty="0">
                <a:latin typeface="+mn-lt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:visited</a:t>
            </a:r>
            <a:r>
              <a:rPr lang="en-US" sz="2400" b="1" dirty="0">
                <a:latin typeface="+mn-lt"/>
                <a:ea typeface="+mn-ea"/>
                <a:cs typeface="+mn-cs"/>
              </a:rPr>
              <a:t> - a link the user has visited</a:t>
            </a:r>
            <a:br>
              <a:rPr lang="en-US" sz="2400" b="1" dirty="0">
                <a:latin typeface="+mn-lt"/>
                <a:ea typeface="+mn-ea"/>
                <a:cs typeface="+mn-cs"/>
              </a:rPr>
            </a:br>
            <a:r>
              <a:rPr lang="en-US" sz="2400" b="1" dirty="0">
                <a:latin typeface="+mn-lt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:hover</a:t>
            </a:r>
            <a:r>
              <a:rPr lang="en-US" sz="2400" b="1" dirty="0">
                <a:latin typeface="+mn-lt"/>
                <a:ea typeface="+mn-ea"/>
                <a:cs typeface="+mn-cs"/>
              </a:rPr>
              <a:t> - a link when the user mouses over it</a:t>
            </a:r>
            <a:br>
              <a:rPr lang="en-US" sz="2400" b="1" dirty="0">
                <a:latin typeface="+mn-lt"/>
                <a:ea typeface="+mn-ea"/>
                <a:cs typeface="+mn-cs"/>
              </a:rPr>
            </a:br>
            <a:r>
              <a:rPr lang="en-US" sz="2400" b="1" dirty="0">
                <a:latin typeface="+mn-lt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:active</a:t>
            </a:r>
            <a:r>
              <a:rPr lang="en-US" sz="2400" b="1" dirty="0">
                <a:latin typeface="+mn-lt"/>
                <a:ea typeface="+mn-ea"/>
                <a:cs typeface="+mn-cs"/>
              </a:rPr>
              <a:t> - a link the moment it is clicked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3B85F44-09CB-BE8C-B2B4-CDF406FFCC7C}"/>
              </a:ext>
            </a:extLst>
          </p:cNvPr>
          <p:cNvSpPr/>
          <p:nvPr/>
        </p:nvSpPr>
        <p:spPr>
          <a:xfrm>
            <a:off x="1541121" y="3693922"/>
            <a:ext cx="6596012" cy="1535624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/>
              <a:t>Pseudo-class !</a:t>
            </a:r>
          </a:p>
        </p:txBody>
      </p:sp>
    </p:spTree>
    <p:extLst>
      <p:ext uri="{BB962C8B-B14F-4D97-AF65-F5344CB8AC3E}">
        <p14:creationId xmlns:p14="http://schemas.microsoft.com/office/powerpoint/2010/main" val="1181753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00CBD6-F95A-AF0E-C73D-884CA90E3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A4C730-E0F2-59BC-37C4-9E33F6765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dirty="0"/>
              <a:t>CSS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530A9BA-6CD8-C960-3C0A-B0D4642A2FD1}"/>
              </a:ext>
            </a:extLst>
          </p:cNvPr>
          <p:cNvSpPr txBox="1"/>
          <p:nvPr/>
        </p:nvSpPr>
        <p:spPr>
          <a:xfrm>
            <a:off x="1099336" y="1571946"/>
            <a:ext cx="990428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CSS </a:t>
            </a:r>
            <a:r>
              <a:rPr lang="en-US" sz="2400" dirty="0"/>
              <a:t>was proposed in 1994 by </a:t>
            </a:r>
            <a:r>
              <a:rPr lang="en-US" sz="2400" b="1" dirty="0"/>
              <a:t>Håkon Wium Lie </a:t>
            </a:r>
            <a:r>
              <a:rPr lang="en-US" sz="2400" dirty="0"/>
              <a:t>to separate the presentation from HTML content and improve web page styling.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66F9E84-EA67-657F-DD15-FAA18DE023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064" y="2621181"/>
            <a:ext cx="3910654" cy="3910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2903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3C7370-A2B9-564F-96E3-3D40E73D89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9EC947-61B5-B725-40C5-FE7A94984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1" y="822658"/>
            <a:ext cx="9709082" cy="467401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fr-FR" b="1" u="sng" dirty="0">
                <a:latin typeface="+mn-lt"/>
                <a:ea typeface="+mn-ea"/>
                <a:cs typeface="+mn-cs"/>
              </a:rPr>
              <a:t>CSS for Links:</a:t>
            </a:r>
            <a:br>
              <a:rPr lang="fr-FR" b="1" u="sng" dirty="0">
                <a:latin typeface="+mn-lt"/>
                <a:ea typeface="+mn-ea"/>
                <a:cs typeface="+mn-cs"/>
              </a:rPr>
            </a:br>
            <a:br>
              <a:rPr lang="fr-FR" b="1" u="sng" dirty="0">
                <a:latin typeface="+mn-lt"/>
                <a:ea typeface="+mn-ea"/>
                <a:cs typeface="+mn-cs"/>
              </a:rPr>
            </a:br>
            <a:endParaRPr lang="en-US" sz="2400" b="1" dirty="0">
              <a:latin typeface="+mn-lt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554D9C5-9390-4DFC-EABE-333BF554F1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9762" y="-102742"/>
            <a:ext cx="76856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3614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5B88E6-0A7B-950D-A082-2C6460743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D88D7FDC-C19D-6A95-E543-7F3BF30DBC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071" y="1012711"/>
            <a:ext cx="7017250" cy="38268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6704197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4DC742-9E32-0931-6984-3D3A10126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ED54DCB-11AD-FA50-64F1-628CCF4FCE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What does CSS stand for</a:t>
            </a:r>
            <a:r>
              <a:rPr lang="fr-FR" sz="3200" b="1" dirty="0">
                <a:solidFill>
                  <a:srgbClr val="0070C0"/>
                </a:solidFill>
              </a:rPr>
              <a:t> ? </a:t>
            </a:r>
          </a:p>
          <a:p>
            <a:r>
              <a:rPr lang="fr-FR" sz="3200" b="1" dirty="0"/>
              <a:t>A) Computer Style Sheets </a:t>
            </a:r>
          </a:p>
          <a:p>
            <a:r>
              <a:rPr lang="fr-FR" sz="3200" b="1" dirty="0"/>
              <a:t>B) Creative Style System </a:t>
            </a:r>
          </a:p>
          <a:p>
            <a:r>
              <a:rPr lang="fr-FR" sz="3200" b="1" dirty="0"/>
              <a:t>C) </a:t>
            </a:r>
            <a:r>
              <a:rPr lang="fr-FR" sz="3200" b="1" dirty="0" err="1"/>
              <a:t>Cascading</a:t>
            </a:r>
            <a:r>
              <a:rPr lang="fr-FR" sz="3200" b="1" dirty="0"/>
              <a:t> Style Sheets </a:t>
            </a:r>
          </a:p>
          <a:p>
            <a:r>
              <a:rPr lang="fr-FR" sz="3200" b="1" dirty="0"/>
              <a:t>D) </a:t>
            </a:r>
            <a:r>
              <a:rPr lang="fr-FR" sz="3200" b="1" dirty="0" err="1"/>
              <a:t>Colorful</a:t>
            </a:r>
            <a:r>
              <a:rPr lang="fr-FR" sz="3200" b="1" dirty="0"/>
              <a:t> Style </a:t>
            </a:r>
            <a:r>
              <a:rPr lang="fr-FR" sz="3200" b="1" dirty="0" err="1"/>
              <a:t>Syntax</a:t>
            </a:r>
            <a:endParaRPr lang="en-US" sz="3200" b="1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978E7DB-87F5-E2C7-7B2F-C26413AECD3E}"/>
              </a:ext>
            </a:extLst>
          </p:cNvPr>
          <p:cNvSpPr/>
          <p:nvPr/>
        </p:nvSpPr>
        <p:spPr>
          <a:xfrm>
            <a:off x="4144203" y="1064590"/>
            <a:ext cx="3575407" cy="95549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/>
              <a:t>Quiz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80D39E2-E948-B381-6FC5-D2F9DAA40F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4382" y="4006922"/>
            <a:ext cx="995228" cy="71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626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635C90-414F-92F5-1201-533AB5BEF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35D648-E088-D612-8586-142DC9EA9D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What is the main purpose of CSS</a:t>
            </a:r>
            <a:r>
              <a:rPr lang="fr-FR" sz="3200" b="1" dirty="0">
                <a:solidFill>
                  <a:srgbClr val="0070C0"/>
                </a:solidFill>
              </a:rPr>
              <a:t>? </a:t>
            </a:r>
          </a:p>
          <a:p>
            <a:r>
              <a:rPr lang="en-US" sz="3200" b="1" dirty="0"/>
              <a:t>A) To structure the content of a webpage </a:t>
            </a:r>
          </a:p>
          <a:p>
            <a:r>
              <a:rPr lang="en-US" sz="3200" b="1" dirty="0"/>
              <a:t>B) To describe the visual presentation of a webpage </a:t>
            </a:r>
          </a:p>
          <a:p>
            <a:r>
              <a:rPr lang="en-US" sz="3200" b="1" dirty="0"/>
              <a:t>C) To create backend </a:t>
            </a:r>
          </a:p>
          <a:p>
            <a:r>
              <a:rPr lang="en-US" sz="3200" b="1" dirty="0"/>
              <a:t>D) To connect to a server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221AC28-A4E8-6277-229C-74FACCF343CF}"/>
              </a:ext>
            </a:extLst>
          </p:cNvPr>
          <p:cNvSpPr/>
          <p:nvPr/>
        </p:nvSpPr>
        <p:spPr>
          <a:xfrm>
            <a:off x="4144203" y="1064590"/>
            <a:ext cx="3575407" cy="95549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/>
              <a:t>Quiz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1215E4B-E54A-D7FE-E8D8-FD8D8825D2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6502" y="3105003"/>
            <a:ext cx="995228" cy="71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186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3A7BBD-E04F-E503-462F-1CA4CD6CD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511B994-90CB-B98D-BC09-AF6EB628D5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Which of the following are advantages of using CSS with HTML</a:t>
            </a:r>
            <a:r>
              <a:rPr lang="fr-FR" sz="3200" b="1" dirty="0">
                <a:solidFill>
                  <a:srgbClr val="0070C0"/>
                </a:solidFill>
              </a:rPr>
              <a:t> ? </a:t>
            </a:r>
          </a:p>
          <a:p>
            <a:r>
              <a:rPr lang="en-US" sz="3200" b="1" dirty="0"/>
              <a:t>A) Separation of content and design </a:t>
            </a:r>
          </a:p>
          <a:p>
            <a:r>
              <a:rPr lang="en-US" sz="3200" b="1" dirty="0"/>
              <a:t>B) Easier maintenance </a:t>
            </a:r>
          </a:p>
          <a:p>
            <a:r>
              <a:rPr lang="en-US" sz="3200" b="1" dirty="0"/>
              <a:t>C) Connected backend</a:t>
            </a:r>
          </a:p>
          <a:p>
            <a:r>
              <a:rPr lang="en-US" sz="3200" b="1" dirty="0"/>
              <a:t>D) Faster database queries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338F50F-9166-8C95-886F-B0374491AD84}"/>
              </a:ext>
            </a:extLst>
          </p:cNvPr>
          <p:cNvSpPr/>
          <p:nvPr/>
        </p:nvSpPr>
        <p:spPr>
          <a:xfrm>
            <a:off x="4144203" y="1064590"/>
            <a:ext cx="3575407" cy="95549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/>
              <a:t>Quiz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B837DE7-B063-9F6D-1CF4-1EB3756CD7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016" y="2977432"/>
            <a:ext cx="995228" cy="714054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10B1A705-EFE1-9B78-9A03-FAC916C79D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5716" y="3554496"/>
            <a:ext cx="995228" cy="71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856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D428A4-07F4-041C-36B3-0F87180F2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406FC07-178B-190C-FAD7-E581BF2A1C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Where is Inline CSS written</a:t>
            </a:r>
            <a:r>
              <a:rPr lang="fr-FR" sz="3200" b="1" dirty="0">
                <a:solidFill>
                  <a:srgbClr val="0070C0"/>
                </a:solidFill>
              </a:rPr>
              <a:t>? </a:t>
            </a:r>
          </a:p>
          <a:p>
            <a:r>
              <a:rPr lang="en-US" sz="3200" b="1" dirty="0"/>
              <a:t>A) Inside a separate .</a:t>
            </a:r>
            <a:r>
              <a:rPr lang="en-US" sz="3200" b="1" dirty="0" err="1"/>
              <a:t>css</a:t>
            </a:r>
            <a:r>
              <a:rPr lang="en-US" sz="3200" b="1" dirty="0"/>
              <a:t> file </a:t>
            </a:r>
          </a:p>
          <a:p>
            <a:r>
              <a:rPr lang="en-US" sz="3200" b="1" dirty="0"/>
              <a:t>B) Inside the &lt;style&gt; tag </a:t>
            </a:r>
          </a:p>
          <a:p>
            <a:r>
              <a:rPr lang="en-US" sz="3200" b="1" dirty="0"/>
              <a:t>C) Inside the style attribute of an HTML element </a:t>
            </a:r>
          </a:p>
          <a:p>
            <a:r>
              <a:rPr lang="en-US" sz="3200" b="1" dirty="0"/>
              <a:t>D) Inside the &lt;script&gt; tag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32588D5-57ED-A808-10EC-96F3D56AD825}"/>
              </a:ext>
            </a:extLst>
          </p:cNvPr>
          <p:cNvSpPr/>
          <p:nvPr/>
        </p:nvSpPr>
        <p:spPr>
          <a:xfrm>
            <a:off x="4144203" y="1064590"/>
            <a:ext cx="3575407" cy="95549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/>
              <a:t>Quiz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99120D4-18BD-32A4-6888-4FB72CC3E9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5931" y="4027471"/>
            <a:ext cx="995228" cy="71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424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2E770-F63E-EC1B-8381-11F9D4DAB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63FC927-3309-D43C-0833-245C64DD29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A CSS rule consists of</a:t>
            </a:r>
            <a:r>
              <a:rPr lang="fr-FR" sz="3200" b="1" dirty="0">
                <a:solidFill>
                  <a:srgbClr val="0070C0"/>
                </a:solidFill>
              </a:rPr>
              <a:t>? </a:t>
            </a:r>
          </a:p>
          <a:p>
            <a:r>
              <a:rPr lang="en-US" sz="3200" b="1" dirty="0"/>
              <a:t>A) A selector </a:t>
            </a:r>
          </a:p>
          <a:p>
            <a:r>
              <a:rPr lang="en-US" sz="3200" b="1" dirty="0"/>
              <a:t>B) A declaration block </a:t>
            </a:r>
          </a:p>
          <a:p>
            <a:r>
              <a:rPr lang="en-US" sz="3200" b="1" dirty="0"/>
              <a:t>C) A function </a:t>
            </a:r>
          </a:p>
          <a:p>
            <a:r>
              <a:rPr lang="en-US" sz="3200" b="1" dirty="0"/>
              <a:t>D) A selector and a declaration block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B47C76B-BE78-2345-AE78-E91891702621}"/>
              </a:ext>
            </a:extLst>
          </p:cNvPr>
          <p:cNvSpPr/>
          <p:nvPr/>
        </p:nvSpPr>
        <p:spPr>
          <a:xfrm>
            <a:off x="4144203" y="1064590"/>
            <a:ext cx="3575407" cy="95549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/>
              <a:t>Quiz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D71D1C2-B657-3627-D5C5-BE87D34CE3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4423" y="4664468"/>
            <a:ext cx="995228" cy="71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063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2B3982-EB0D-2CEB-A7B4-08271C3F5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AB01161-0D63-64EA-5B6D-8B7B7C2B88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Which selector is used to select elements by class</a:t>
            </a:r>
            <a:r>
              <a:rPr lang="fr-FR" sz="3200" b="1" dirty="0">
                <a:solidFill>
                  <a:srgbClr val="0070C0"/>
                </a:solidFill>
              </a:rPr>
              <a:t>? </a:t>
            </a:r>
          </a:p>
          <a:p>
            <a:r>
              <a:rPr lang="en-US" sz="3500" b="1" dirty="0"/>
              <a:t>A) #className </a:t>
            </a:r>
          </a:p>
          <a:p>
            <a:r>
              <a:rPr lang="en-US" sz="3500" b="1" dirty="0"/>
              <a:t>B) .</a:t>
            </a:r>
            <a:r>
              <a:rPr lang="en-US" sz="3500" b="1" dirty="0" err="1"/>
              <a:t>className</a:t>
            </a:r>
            <a:r>
              <a:rPr lang="en-US" sz="3500" b="1" dirty="0"/>
              <a:t> </a:t>
            </a:r>
          </a:p>
          <a:p>
            <a:r>
              <a:rPr lang="en-US" sz="3500" b="1" dirty="0"/>
              <a:t>C) *</a:t>
            </a:r>
            <a:r>
              <a:rPr lang="en-US" sz="3500" b="1" dirty="0" err="1"/>
              <a:t>className</a:t>
            </a:r>
            <a:r>
              <a:rPr lang="en-US" sz="3500" b="1" dirty="0"/>
              <a:t> </a:t>
            </a:r>
          </a:p>
          <a:p>
            <a:r>
              <a:rPr lang="en-US" sz="3500" b="1" dirty="0"/>
              <a:t>D) </a:t>
            </a:r>
            <a:r>
              <a:rPr lang="en-US" sz="3500" b="1" dirty="0" err="1"/>
              <a:t>className</a:t>
            </a:r>
            <a:endParaRPr lang="en-US" sz="3500" b="1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926E854-B55A-3C48-78F8-C8C4C243934F}"/>
              </a:ext>
            </a:extLst>
          </p:cNvPr>
          <p:cNvSpPr/>
          <p:nvPr/>
        </p:nvSpPr>
        <p:spPr>
          <a:xfrm>
            <a:off x="4144203" y="1064590"/>
            <a:ext cx="3575407" cy="95549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/>
              <a:t>Quiz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6F7FB90-D3DC-710A-B967-DF91C3E0E4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858" y="3236360"/>
            <a:ext cx="995228" cy="71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35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35D57A-7ABA-42DB-BF70-64A3EC480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DF427A2-6683-0732-173B-D5061624E7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Which of the following are CSS text styling properties? </a:t>
            </a:r>
          </a:p>
          <a:p>
            <a:r>
              <a:rPr lang="en-US" sz="4100" b="1" dirty="0"/>
              <a:t>A) color </a:t>
            </a:r>
          </a:p>
          <a:p>
            <a:r>
              <a:rPr lang="en-US" sz="4100" b="1" dirty="0"/>
              <a:t>B) font-size </a:t>
            </a:r>
          </a:p>
          <a:p>
            <a:r>
              <a:rPr lang="en-US" sz="4100" b="1" dirty="0"/>
              <a:t>C) font-weight </a:t>
            </a:r>
          </a:p>
          <a:p>
            <a:r>
              <a:rPr lang="en-US" sz="4100" b="1" dirty="0"/>
              <a:t>D) text-align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06B26B3-868E-0D5A-9D22-43FA704330EC}"/>
              </a:ext>
            </a:extLst>
          </p:cNvPr>
          <p:cNvSpPr/>
          <p:nvPr/>
        </p:nvSpPr>
        <p:spPr>
          <a:xfrm>
            <a:off x="4144203" y="1064590"/>
            <a:ext cx="3575407" cy="95549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/>
              <a:t>Quiz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1A21FCD-9D35-FEB9-7459-7C5360C7DC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6651" y="2528796"/>
            <a:ext cx="995228" cy="714054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0B78999-2D82-2C6E-D35B-EC5FD4096C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9189" y="3233115"/>
            <a:ext cx="995228" cy="71405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8BF3794-13F0-0640-0AD5-5817C94248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741" y="3950414"/>
            <a:ext cx="995228" cy="71405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0B2F42C-6927-F1F8-446B-0057B50DE9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4203" y="4657978"/>
            <a:ext cx="995228" cy="71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930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FA15FA-C733-8973-1AED-520EF1D68D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8FAA0B05-E429-4EB7-E218-EA75EA4FB9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885" y="873303"/>
            <a:ext cx="5275780" cy="5275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735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C7ED9E-7DCF-2594-0D18-BD35AF7D00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4D1294-6FD6-462B-563C-48698E866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4400" b="1" dirty="0"/>
              <a:t>CSS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EDAAAEE-8896-17D9-C85E-B9FD8862E7CC}"/>
              </a:ext>
            </a:extLst>
          </p:cNvPr>
          <p:cNvSpPr txBox="1"/>
          <p:nvPr/>
        </p:nvSpPr>
        <p:spPr>
          <a:xfrm>
            <a:off x="1099336" y="1571946"/>
            <a:ext cx="990428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FF0000"/>
                </a:solidFill>
              </a:rPr>
              <a:t>CSS</a:t>
            </a:r>
            <a:r>
              <a:rPr lang="en-US" sz="2400" b="1" dirty="0"/>
              <a:t> (</a:t>
            </a:r>
            <a:r>
              <a:rPr lang="en-US" sz="2400" b="1" dirty="0">
                <a:solidFill>
                  <a:srgbClr val="FF0000"/>
                </a:solidFill>
              </a:rPr>
              <a:t>C</a:t>
            </a:r>
            <a:r>
              <a:rPr lang="en-US" sz="2400" b="1" dirty="0"/>
              <a:t>ascading </a:t>
            </a:r>
            <a:r>
              <a:rPr lang="en-US" sz="2400" b="1" dirty="0">
                <a:solidFill>
                  <a:srgbClr val="FF0000"/>
                </a:solidFill>
              </a:rPr>
              <a:t>S</a:t>
            </a:r>
            <a:r>
              <a:rPr lang="en-US" sz="2400" b="1" dirty="0"/>
              <a:t>tyle </a:t>
            </a:r>
            <a:r>
              <a:rPr lang="en-US" sz="2400" b="1" dirty="0">
                <a:solidFill>
                  <a:srgbClr val="FF0000"/>
                </a:solidFill>
              </a:rPr>
              <a:t>S</a:t>
            </a:r>
            <a:r>
              <a:rPr lang="en-US" sz="2400" b="1" dirty="0"/>
              <a:t>heets) is a style sheet language used to describe the visual presentation of web pages.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It allows the separation of presentation from content, which makes web pages easier to maintain and update.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4057895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2AE257-429B-6A76-F7C2-B6E042C97C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E6AACB-242E-1CD7-B19A-E7FBB7134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dirty="0"/>
              <a:t>CSS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F56BD97-6185-BDBF-83A4-CEF876A76CDD}"/>
              </a:ext>
            </a:extLst>
          </p:cNvPr>
          <p:cNvSpPr txBox="1"/>
          <p:nvPr/>
        </p:nvSpPr>
        <p:spPr>
          <a:xfrm>
            <a:off x="1099336" y="1571946"/>
            <a:ext cx="990428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By using CSS, you can define </a:t>
            </a:r>
            <a:r>
              <a:rPr lang="en-US" sz="2400" b="1" dirty="0">
                <a:solidFill>
                  <a:srgbClr val="FF0000"/>
                </a:solidFill>
              </a:rPr>
              <a:t>styles</a:t>
            </a:r>
            <a:r>
              <a:rPr lang="en-US" sz="2400" b="1" dirty="0"/>
              <a:t> for different HTML elements, such as colors, fonts, margins, borders, backgrounds, and much more. </a:t>
            </a:r>
            <a:endParaRPr lang="fr-FR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You can also define styles for different states of an element, such as hover, click (active), and focus.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2922807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A70D3-3859-757A-C8DC-BAF365C58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FD9B8F-A9E6-FBEA-EA2C-1E505FE3C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477" y="945948"/>
            <a:ext cx="11239927" cy="1049235"/>
          </a:xfrm>
        </p:spPr>
        <p:txBody>
          <a:bodyPr>
            <a:normAutofit/>
          </a:bodyPr>
          <a:lstStyle/>
          <a:p>
            <a:r>
              <a:rPr lang="en-US" b="1" u="sng" dirty="0"/>
              <a:t>The main advantages of using CSS with HTML compared to using HTML alone:</a:t>
            </a:r>
            <a:endParaRPr lang="fr-FR" b="1" u="sng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113D79E-4EE5-2D1D-0EDA-C51CB74CA1D5}"/>
              </a:ext>
            </a:extLst>
          </p:cNvPr>
          <p:cNvSpPr txBox="1"/>
          <p:nvPr/>
        </p:nvSpPr>
        <p:spPr>
          <a:xfrm>
            <a:off x="2583947" y="2373599"/>
            <a:ext cx="6113122" cy="22368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400" b="1" dirty="0" err="1"/>
              <a:t>Separation</a:t>
            </a:r>
            <a:r>
              <a:rPr lang="fr-FR" sz="2400" b="1" dirty="0"/>
              <a:t> of content and design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400" b="1" dirty="0" err="1"/>
              <a:t>Easy</a:t>
            </a:r>
            <a:r>
              <a:rPr lang="fr-FR" sz="2400" b="1" dirty="0"/>
              <a:t> maintenance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400" b="1" dirty="0"/>
              <a:t>Responsive design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400" b="1" dirty="0" err="1"/>
              <a:t>Better</a:t>
            </a:r>
            <a:r>
              <a:rPr lang="fr-FR" sz="2400" b="1" dirty="0"/>
              <a:t> </a:t>
            </a:r>
            <a:r>
              <a:rPr lang="fr-FR" sz="2400" b="1" dirty="0" err="1"/>
              <a:t>layout</a:t>
            </a:r>
            <a:r>
              <a:rPr lang="fr-FR" sz="2400" b="1" dirty="0"/>
              <a:t> control</a:t>
            </a:r>
          </a:p>
        </p:txBody>
      </p:sp>
    </p:spTree>
    <p:extLst>
      <p:ext uri="{BB962C8B-B14F-4D97-AF65-F5344CB8AC3E}">
        <p14:creationId xmlns:p14="http://schemas.microsoft.com/office/powerpoint/2010/main" val="37416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DEE6D4-ABFA-ECCC-433A-E2A607F3E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70150C3A-F5D4-79EC-8396-B1D251833CF4}"/>
              </a:ext>
            </a:extLst>
          </p:cNvPr>
          <p:cNvSpPr txBox="1"/>
          <p:nvPr/>
        </p:nvSpPr>
        <p:spPr>
          <a:xfrm>
            <a:off x="1541120" y="2691829"/>
            <a:ext cx="99042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How to add CSS to an HTML file?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3586447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96343-B61F-D456-0461-E9E8E8418D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895BFB-50F6-0C88-31BF-BA971FB06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en-US" b="1" dirty="0"/>
              <a:t>How to add CSS to an HTML file?</a:t>
            </a:r>
            <a:br>
              <a:rPr lang="fr-FR" b="1" dirty="0"/>
            </a:br>
            <a:endParaRPr lang="fr-FR" b="1" u="sng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3C31BDE-DBB9-1331-3DB5-D00E1DAECCB4}"/>
              </a:ext>
            </a:extLst>
          </p:cNvPr>
          <p:cNvSpPr txBox="1"/>
          <p:nvPr/>
        </p:nvSpPr>
        <p:spPr>
          <a:xfrm>
            <a:off x="1099336" y="1571946"/>
            <a:ext cx="990428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There are several ways to add CSS styles to a web page.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400" b="1" u="sng" dirty="0" err="1">
                <a:solidFill>
                  <a:srgbClr val="FF0000"/>
                </a:solidFill>
              </a:rPr>
              <a:t>Inline</a:t>
            </a:r>
            <a:r>
              <a:rPr lang="fr-FR" sz="2400" b="1" u="sng" dirty="0">
                <a:solidFill>
                  <a:srgbClr val="FF0000"/>
                </a:solidFill>
              </a:rPr>
              <a:t> CSS:</a:t>
            </a:r>
          </a:p>
          <a:p>
            <a:endParaRPr lang="fr-FR" sz="2400" b="1" u="sng" dirty="0">
              <a:solidFill>
                <a:srgbClr val="FF0000"/>
              </a:solidFill>
            </a:endParaRPr>
          </a:p>
          <a:p>
            <a:r>
              <a:rPr lang="en-US" sz="2400" b="1" dirty="0"/>
              <a:t>Using the style attribute directly inside an HTML tag.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202276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A9CDA-C706-A5BA-04AB-82E065092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8950C3-6488-3EF8-669D-4910E9679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en-US" b="1" dirty="0"/>
              <a:t>How to add CSS to an HTML file?</a:t>
            </a:r>
            <a:br>
              <a:rPr lang="fr-FR" b="1" dirty="0"/>
            </a:br>
            <a:endParaRPr lang="fr-FR" b="1" u="sng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791F096-DDDE-EDDA-E057-271371E3A47F}"/>
              </a:ext>
            </a:extLst>
          </p:cNvPr>
          <p:cNvSpPr txBox="1"/>
          <p:nvPr/>
        </p:nvSpPr>
        <p:spPr>
          <a:xfrm>
            <a:off x="1099336" y="1438384"/>
            <a:ext cx="990428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400" b="1" u="sng" dirty="0" err="1">
                <a:solidFill>
                  <a:srgbClr val="FF0000"/>
                </a:solidFill>
              </a:rPr>
              <a:t>Inline</a:t>
            </a:r>
            <a:r>
              <a:rPr lang="fr-FR" sz="2400" b="1" u="sng" dirty="0">
                <a:solidFill>
                  <a:srgbClr val="FF0000"/>
                </a:solidFill>
              </a:rPr>
              <a:t> CSS:</a:t>
            </a:r>
          </a:p>
          <a:p>
            <a:endParaRPr lang="fr-FR" sz="2400" b="1" u="sng" dirty="0">
              <a:solidFill>
                <a:srgbClr val="FF0000"/>
              </a:solidFill>
            </a:endParaRPr>
          </a:p>
          <a:p>
            <a:endParaRPr lang="en-US" sz="2400" b="1" dirty="0"/>
          </a:p>
          <a:p>
            <a:endParaRPr lang="en-US" sz="2400" b="1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BE65156-6165-691C-DCFA-C00FA359BA1C}"/>
              </a:ext>
            </a:extLst>
          </p:cNvPr>
          <p:cNvSpPr/>
          <p:nvPr/>
        </p:nvSpPr>
        <p:spPr>
          <a:xfrm>
            <a:off x="4222678" y="1387013"/>
            <a:ext cx="2065106" cy="54453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Example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C3EAA8F-5C26-172E-3EE6-8B1A16140E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336" y="1253448"/>
            <a:ext cx="9195370" cy="627087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4230009A-407B-59D0-0E93-EE742DA4340C}"/>
                  </a:ext>
                </a:extLst>
              </p14:cNvPr>
              <p14:cNvContentPartPr/>
              <p14:nvPr/>
            </p14:nvContentPartPr>
            <p14:xfrm>
              <a:off x="3206880" y="4324320"/>
              <a:ext cx="2559240" cy="495720"/>
            </p14:xfrm>
          </p:contentPart>
        </mc:Choice>
        <mc:Fallback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4230009A-407B-59D0-0E93-EE742DA4340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197520" y="4314960"/>
                <a:ext cx="2577960" cy="514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39167338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Galerie">
      <a:dk1>
        <a:sysClr val="windowText" lastClr="000000"/>
      </a:dk1>
      <a:lt1>
        <a:sysClr val="window" lastClr="FFFFFF"/>
      </a:lt1>
      <a:dk2>
        <a:srgbClr val="454545"/>
      </a:dk2>
      <a:lt2>
        <a:srgbClr val="DCDCE0"/>
      </a:lt2>
      <a:accent1>
        <a:srgbClr val="415588"/>
      </a:accent1>
      <a:accent2>
        <a:srgbClr val="4294B6"/>
      </a:accent2>
      <a:accent3>
        <a:srgbClr val="087D7C"/>
      </a:accent3>
      <a:accent4>
        <a:srgbClr val="2CB663"/>
      </a:accent4>
      <a:accent5>
        <a:srgbClr val="DF8822"/>
      </a:accent5>
      <a:accent6>
        <a:srgbClr val="BC410A"/>
      </a:accent6>
      <a:hlink>
        <a:srgbClr val="5977C4"/>
      </a:hlink>
      <a:folHlink>
        <a:srgbClr val="A1A9BF"/>
      </a:folHlink>
    </a:clrScheme>
    <a:fontScheme name="Galerie">
      <a:majorFont>
        <a:latin typeface="Century Gothic" panose="020B0502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e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E050AC27-895F-4B90-991D-A6818FC89AB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1027</TotalTime>
  <Words>1147</Words>
  <Application>Microsoft Office PowerPoint</Application>
  <PresentationFormat>Grand écran</PresentationFormat>
  <Paragraphs>206</Paragraphs>
  <Slides>39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39</vt:i4>
      </vt:variant>
    </vt:vector>
  </HeadingPairs>
  <TitlesOfParts>
    <vt:vector size="43" baseType="lpstr">
      <vt:lpstr>Arial</vt:lpstr>
      <vt:lpstr>Century Gothic</vt:lpstr>
      <vt:lpstr>Wingdings</vt:lpstr>
      <vt:lpstr>Galerie</vt:lpstr>
      <vt:lpstr>Web application Development</vt:lpstr>
      <vt:lpstr>Présentation PowerPoint</vt:lpstr>
      <vt:lpstr>CSS </vt:lpstr>
      <vt:lpstr>CSS </vt:lpstr>
      <vt:lpstr>CSS </vt:lpstr>
      <vt:lpstr>The main advantages of using CSS with HTML compared to using HTML alone:</vt:lpstr>
      <vt:lpstr>Présentation PowerPoint</vt:lpstr>
      <vt:lpstr>How to add CSS to an HTML file? </vt:lpstr>
      <vt:lpstr>How to add CSS to an HTML file? </vt:lpstr>
      <vt:lpstr>CSS :</vt:lpstr>
      <vt:lpstr>CSS :</vt:lpstr>
      <vt:lpstr>CSS :</vt:lpstr>
      <vt:lpstr>CSS :</vt:lpstr>
      <vt:lpstr>CSS :</vt:lpstr>
      <vt:lpstr>CSS :</vt:lpstr>
      <vt:lpstr>CSS :</vt:lpstr>
      <vt:lpstr>Example :</vt:lpstr>
      <vt:lpstr>Type of selectors in CSS :</vt:lpstr>
      <vt:lpstr>Type of selectors in CSS :</vt:lpstr>
      <vt:lpstr>Type of selectors in CSS :</vt:lpstr>
      <vt:lpstr>Type of selectors in CSS :</vt:lpstr>
      <vt:lpstr>Type of selectors in CSS :</vt:lpstr>
      <vt:lpstr>Type of selectors in CSS :</vt:lpstr>
      <vt:lpstr>Type of selectors in CSS :</vt:lpstr>
      <vt:lpstr>Type of selectors in CSS :</vt:lpstr>
      <vt:lpstr>CSS for Styling Text</vt:lpstr>
      <vt:lpstr>CSS for Styling Text</vt:lpstr>
      <vt:lpstr>CSS for Links:  HTML links can be styled with many CSS properties, like:  color, text-decoration, background-color, font-size,  font-weight, font-family, etc.).  a {   color: red;   background-color: yellow;   font-weight: bold; }</vt:lpstr>
      <vt:lpstr>CSS for Links:  In addition, links can be styled differently depending on what state they are in.   The four link states are: :link - a normal, unvisited link :visited - a link the user has visited :hover - a link when the user mouses over it :active - a link the moment it is clicked</vt:lpstr>
      <vt:lpstr>CSS for Links: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DELL</dc:creator>
  <cp:lastModifiedBy>DELL</cp:lastModifiedBy>
  <cp:revision>234</cp:revision>
  <dcterms:created xsi:type="dcterms:W3CDTF">2026-01-24T12:37:45Z</dcterms:created>
  <dcterms:modified xsi:type="dcterms:W3CDTF">2026-02-22T14:52:50Z</dcterms:modified>
</cp:coreProperties>
</file>