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81" r:id="rId3"/>
    <p:sldId id="282" r:id="rId4"/>
    <p:sldId id="307" r:id="rId5"/>
    <p:sldId id="288" r:id="rId6"/>
    <p:sldId id="283" r:id="rId7"/>
    <p:sldId id="308" r:id="rId8"/>
    <p:sldId id="284" r:id="rId9"/>
    <p:sldId id="309" r:id="rId10"/>
    <p:sldId id="310" r:id="rId11"/>
    <p:sldId id="286" r:id="rId12"/>
    <p:sldId id="311" r:id="rId13"/>
    <p:sldId id="317" r:id="rId14"/>
    <p:sldId id="295" r:id="rId15"/>
    <p:sldId id="313" r:id="rId16"/>
    <p:sldId id="315" r:id="rId17"/>
    <p:sldId id="314" r:id="rId18"/>
    <p:sldId id="316" r:id="rId19"/>
    <p:sldId id="318" r:id="rId20"/>
    <p:sldId id="291" r:id="rId21"/>
    <p:sldId id="341" r:id="rId22"/>
    <p:sldId id="343" r:id="rId23"/>
    <p:sldId id="344" r:id="rId24"/>
    <p:sldId id="357" r:id="rId25"/>
    <p:sldId id="358" r:id="rId26"/>
    <p:sldId id="360" r:id="rId27"/>
    <p:sldId id="361" r:id="rId28"/>
    <p:sldId id="359" r:id="rId29"/>
    <p:sldId id="362" r:id="rId30"/>
    <p:sldId id="342" r:id="rId31"/>
    <p:sldId id="328" r:id="rId32"/>
    <p:sldId id="329" r:id="rId33"/>
    <p:sldId id="346" r:id="rId34"/>
    <p:sldId id="363" r:id="rId35"/>
    <p:sldId id="330" r:id="rId36"/>
    <p:sldId id="331" r:id="rId37"/>
    <p:sldId id="332" r:id="rId38"/>
    <p:sldId id="292" r:id="rId39"/>
    <p:sldId id="335" r:id="rId40"/>
    <p:sldId id="336" r:id="rId41"/>
    <p:sldId id="339" r:id="rId42"/>
    <p:sldId id="338" r:id="rId43"/>
    <p:sldId id="337" r:id="rId44"/>
    <p:sldId id="333" r:id="rId45"/>
    <p:sldId id="293" r:id="rId46"/>
    <p:sldId id="290" r:id="rId47"/>
    <p:sldId id="345" r:id="rId48"/>
    <p:sldId id="347" r:id="rId49"/>
    <p:sldId id="348" r:id="rId50"/>
    <p:sldId id="349" r:id="rId51"/>
    <p:sldId id="350" r:id="rId52"/>
    <p:sldId id="351" r:id="rId53"/>
    <p:sldId id="352" r:id="rId54"/>
    <p:sldId id="364" r:id="rId55"/>
    <p:sldId id="353" r:id="rId56"/>
    <p:sldId id="354" r:id="rId57"/>
    <p:sldId id="355" r:id="rId58"/>
    <p:sldId id="356" r:id="rId59"/>
    <p:sldId id="319" r:id="rId60"/>
    <p:sldId id="320" r:id="rId61"/>
    <p:sldId id="321" r:id="rId62"/>
    <p:sldId id="365" r:id="rId63"/>
    <p:sldId id="366" r:id="rId64"/>
    <p:sldId id="367" r:id="rId65"/>
    <p:sldId id="368" r:id="rId66"/>
    <p:sldId id="369" r:id="rId6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E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06897" units="1/cm"/>
          <inkml:channelProperty channel="T" name="resolution" value="1" units="1/dev"/>
        </inkml:channelProperties>
      </inkml:inkSource>
      <inkml:timestamp xml:id="ts0" timeString="2026-02-08T15:21:42.84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14076 5115 0,'229'0'219,"0"-35"-188,-193 35-31,122 0 16,107-53 0,-159 18-1,-18 17 1,-70 18-1,88 0 1,-54 0-16,90 0 16,-19 0-1,-17 0 1,-53 0 0,17 0 15,124-53 0,36 0-15,-107 36-1,-88 17 1,54 0 0,87 0-1,18 0 1,-106 0-1,-70 0-15,70-18 16,0-35 0,124 35-1,-89 18 17,-87 0-32,52-17 0,-53 17 31,18 0 16,18-18-32,-18 18-15,88 0 16,-35 0 0,-36 0-1,-52-17 1,-18 34 62,-36-17-16,19 18-46,-18 17-16,17-17 0,-17-1 16,-107 107-1,19-71-15,0 53 16,-72 17 0,37-88-1,-160 54 1,160-72-1,-19 19 1,71-19-16,-70 18 16,-124 36-1,35-53 1,1-1 0,87 19-1,-87-1 16,105-35-15,36 0 0,52 0-1,-17 0 1,70 0 0,18-18-1,18 18 48,17 0-48,0 0-15,301-53 16,422-176 0,-246 141 15,-36-36-16,-282 89 1,141-18 0,-88-17-1,0 34 1,-177 36 0,1 18-1,-71 0 32,-18-18-31,-17 17-1,-194 54 1,-353-18 0,-230-18 15,389 18-16,-89 0 1,442-53-16,-124 17 16,-106-17-1,229 0-15,-140 0 16,87-17 0,-52-36-1,35 18 1,-71-18-1,177 35 1,35 0 0,18 18 15,17 0-15,-18 0-1,36 0 16,124 53-15,158 53 0,53 35-1,-123-17 1,87-36 0,-105-88-1,124 18 1,-318-18-16,105 0 15,1 0 1,-124 0-16,1-18 16,-54 18 46,-17 0-46,17 0-16,-176 35 31,53-35-15,88 0-16,-159 0 15,18 0 1,71 0-16,-106 35 16,-54-17-1,142 35 1,-88-18-1,123-17 1,-106-18 0,89 0-1,35 0 1,35 0 0,53 18-1,-18-18 16,18-18 32,18 0-16,52 1-32,-34 17 1,17 0 0,123-71-1,371 1 1,-353 34 15,282 19 0,-300-1-31,142 18 16,17 18 0,-247-18-16,71 0 15,35 35 1,-53-17 0,53-18-1,-88 0 1,-88-18-1,-1 18 95,1 0-63,35 0 0,106-71-32,-36 36-15,-35-35 16,-88 52 15,-17 18 141,-1 0-156,0 0-1,-176 53 1,-141 17-1,-194-52 1,335 17 0,-159-35 15,300 0-31,-123 0 16,88 0-16,17 0 15,36 0 1,-18 0-1,18 0 1,17 0-16,0 0 0,1 0 16,-54 18-1,18-18 1,36 18 0,-54-18-1,53 0-15,-17 0 16,-35 0-1,-54 0 1,-88 0 0,124 17-16,-70-17 15,87 0 1,0 18 0,36-18-1,-18 0 16,-17 0-15,17 0 0,0 0-1,18 0 1,35-18 78,0 1-32,0-1-31,0 0 1,0-35-17,0 36 63,-36 17-62,-105-18 31,88 0-31,36 18 30,34 0 95,19 0-125,-19 0-1,1 0 1,-1 0 46,19 18-46,-19 0 15,1-18 16,0 0-16</inkml:trace>
</inkml:ink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15/02/2026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3381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15/02/2026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4216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15/02/2026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3889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128EBA41-CD21-4633-9B66-6F9E6315F803}" type="datetimeFigureOut">
              <a:rPr lang="fr-FR" smtClean="0"/>
              <a:t>15/02/2026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6930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15/02/2026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3647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15/02/2026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9853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15/02/2026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8682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15/02/2026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6041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15/02/2026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8702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15/02/2026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4384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128EBA41-CD21-4633-9B66-6F9E6315F803}" type="datetimeFigureOut">
              <a:rPr lang="fr-FR" smtClean="0"/>
              <a:t>15/02/2026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0806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EBA41-CD21-4633-9B66-6F9E6315F803}" type="datetimeFigureOut">
              <a:rPr lang="fr-FR" smtClean="0"/>
              <a:t>15/02/2026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7521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tags/tag_s.asp" TargetMode="External"/><Relationship Id="rId2" Type="http://schemas.openxmlformats.org/officeDocument/2006/relationships/hyperlink" Target="https://www.w3schools.com/tags/tag_q.asp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w3schools.com/tags/tag_small.asp" TargetMode="External"/><Relationship Id="rId4" Type="http://schemas.openxmlformats.org/officeDocument/2006/relationships/hyperlink" Target="https://www.w3schools.com/tags/tag_samp.asp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tags/tag_sub.asp" TargetMode="External"/><Relationship Id="rId2" Type="http://schemas.openxmlformats.org/officeDocument/2006/relationships/hyperlink" Target="https://www.w3schools.com/tags/tag_strong.asp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w3schools.com/tags/tag_time.asp" TargetMode="External"/><Relationship Id="rId4" Type="http://schemas.openxmlformats.org/officeDocument/2006/relationships/hyperlink" Target="https://www.w3schools.com/tags/tag_sup.asp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tags/tag_var.asp" TargetMode="External"/><Relationship Id="rId2" Type="http://schemas.openxmlformats.org/officeDocument/2006/relationships/hyperlink" Target="https://www.w3schools.com/tags/tag_u.asp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tags/tag_html.asp" TargetMode="External"/><Relationship Id="rId2" Type="http://schemas.openxmlformats.org/officeDocument/2006/relationships/hyperlink" Target="https://www.w3schools.com/tags/tag_doctype.asp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w3schools.com/tags/tag_body.asp" TargetMode="External"/><Relationship Id="rId5" Type="http://schemas.openxmlformats.org/officeDocument/2006/relationships/hyperlink" Target="https://www.w3schools.com/tags/tag_title.asp" TargetMode="External"/><Relationship Id="rId4" Type="http://schemas.openxmlformats.org/officeDocument/2006/relationships/hyperlink" Target="https://www.w3schools.com/tags/tag_head.asp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tags/tag_p.asp" TargetMode="External"/><Relationship Id="rId2" Type="http://schemas.openxmlformats.org/officeDocument/2006/relationships/hyperlink" Target="https://www.w3schools.com/tags/tag_hn.asp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w3schools.com/tags/tag_comment.asp" TargetMode="External"/><Relationship Id="rId5" Type="http://schemas.openxmlformats.org/officeDocument/2006/relationships/hyperlink" Target="https://www.w3schools.com/tags/tag_hr.asp" TargetMode="External"/><Relationship Id="rId4" Type="http://schemas.openxmlformats.org/officeDocument/2006/relationships/hyperlink" Target="https://www.w3schools.com/tags/tag_br.asp" TargetMode="Externa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tags/tag_source.asp" TargetMode="External"/><Relationship Id="rId2" Type="http://schemas.openxmlformats.org/officeDocument/2006/relationships/hyperlink" Target="https://www.w3schools.com/tags/tag_audio.asp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w3schools.com/tags/tag_video.asp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tags/tag_link.asp" TargetMode="External"/><Relationship Id="rId2" Type="http://schemas.openxmlformats.org/officeDocument/2006/relationships/hyperlink" Target="https://www.w3schools.com/tags/tag_a.asp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tags/tag_iframe.asp" TargetMode="External"/><Relationship Id="rId2" Type="http://schemas.openxmlformats.org/officeDocument/2006/relationships/hyperlink" Target="https://www.w3schools.com/tags/tag_frame.asp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tags/tag_address.asp" TargetMode="External"/><Relationship Id="rId2" Type="http://schemas.openxmlformats.org/officeDocument/2006/relationships/hyperlink" Target="https://www.w3schools.com/tags/tag_abbr.asp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w3schools.com/tags/tag_b.asp" TargetMode="Externa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tags/tag_center.asp" TargetMode="External"/><Relationship Id="rId2" Type="http://schemas.openxmlformats.org/officeDocument/2006/relationships/hyperlink" Target="https://www.w3schools.com/tags/tag_blockquote.asp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w3schools.com/tags/tag_del.asp" TargetMode="External"/><Relationship Id="rId5" Type="http://schemas.openxmlformats.org/officeDocument/2006/relationships/hyperlink" Target="https://www.w3schools.com/tags/tag_code.asp" TargetMode="External"/><Relationship Id="rId4" Type="http://schemas.openxmlformats.org/officeDocument/2006/relationships/hyperlink" Target="https://www.w3schools.com/tags/tag_cite.asp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tags/tag_font.asp" TargetMode="External"/><Relationship Id="rId2" Type="http://schemas.openxmlformats.org/officeDocument/2006/relationships/hyperlink" Target="https://www.w3schools.com/tags/tag_em.asp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w3schools.com/tags/tag_kbd.asp" TargetMode="External"/><Relationship Id="rId4" Type="http://schemas.openxmlformats.org/officeDocument/2006/relationships/hyperlink" Target="https://www.w3schools.com/tags/tag_i.asp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tags/tag_meter.asp" TargetMode="External"/><Relationship Id="rId7" Type="http://schemas.openxmlformats.org/officeDocument/2006/relationships/image" Target="../media/image7.png"/><Relationship Id="rId2" Type="http://schemas.openxmlformats.org/officeDocument/2006/relationships/hyperlink" Target="https://www.w3schools.com/tags/tag_mark.asp" TargetMode="Externa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.xml"/><Relationship Id="rId5" Type="http://schemas.openxmlformats.org/officeDocument/2006/relationships/hyperlink" Target="https://www.w3schools.com/tags/tag_progress.asp" TargetMode="External"/><Relationship Id="rId4" Type="http://schemas.openxmlformats.org/officeDocument/2006/relationships/hyperlink" Target="https://www.w3schools.com/tags/tag_pre.as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4DFB9E-0FE8-C83B-99DB-CE82972397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1889754"/>
          </a:xfrm>
        </p:spPr>
        <p:txBody>
          <a:bodyPr/>
          <a:lstStyle/>
          <a:p>
            <a:r>
              <a:rPr lang="en-US" noProof="0" dirty="0"/>
              <a:t>Web application Development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E61346B-C127-66C7-97AE-45C32B74CE6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noProof="0" dirty="0"/>
              <a:t>2025 / 2026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CEE2013-A3EA-44B5-844E-1EEDBC36687F}"/>
              </a:ext>
            </a:extLst>
          </p:cNvPr>
          <p:cNvSpPr txBox="1"/>
          <p:nvPr/>
        </p:nvSpPr>
        <p:spPr>
          <a:xfrm>
            <a:off x="3051424" y="3246902"/>
            <a:ext cx="791110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b="1" dirty="0" err="1">
                <a:solidFill>
                  <a:schemeClr val="accent1"/>
                </a:solidFill>
              </a:rPr>
              <a:t>Chapter</a:t>
            </a:r>
            <a:r>
              <a:rPr lang="fr-FR" sz="4000" b="1" dirty="0">
                <a:solidFill>
                  <a:schemeClr val="accent1"/>
                </a:solidFill>
              </a:rPr>
              <a:t> 2:</a:t>
            </a:r>
          </a:p>
          <a:p>
            <a:r>
              <a:rPr lang="fr-FR" sz="4000" b="1" dirty="0">
                <a:solidFill>
                  <a:schemeClr val="accent1"/>
                </a:solidFill>
              </a:rPr>
              <a:t>Web </a:t>
            </a:r>
            <a:r>
              <a:rPr lang="fr-FR" sz="4000" b="1" dirty="0" err="1">
                <a:solidFill>
                  <a:schemeClr val="accent1"/>
                </a:solidFill>
              </a:rPr>
              <a:t>Programming</a:t>
            </a:r>
            <a:r>
              <a:rPr lang="fr-FR" sz="4000" b="1" dirty="0">
                <a:solidFill>
                  <a:schemeClr val="accent1"/>
                </a:solidFill>
              </a:rPr>
              <a:t> </a:t>
            </a:r>
            <a:r>
              <a:rPr lang="fr-FR" sz="4000" b="1" dirty="0" err="1">
                <a:solidFill>
                  <a:schemeClr val="accent1"/>
                </a:solidFill>
              </a:rPr>
              <a:t>Languages</a:t>
            </a:r>
            <a:endParaRPr lang="fr-FR" sz="4000" dirty="0">
              <a:solidFill>
                <a:schemeClr val="accent1"/>
              </a:solidFill>
            </a:endParaRPr>
          </a:p>
          <a:p>
            <a:endParaRPr lang="fr-FR" sz="4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184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FF0278-14B2-8D3B-7FF0-C32A2E6DC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EA1CE2-4896-5878-455B-9F2FA561E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750740"/>
            <a:ext cx="11239927" cy="104923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FF0000"/>
                </a:solidFill>
              </a:rPr>
              <a:t>Formatting</a:t>
            </a:r>
            <a:endParaRPr lang="en-US" sz="4000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201C148-CFE1-3132-3ABA-EC6B65520D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2182565"/>
              </p:ext>
            </p:extLst>
          </p:nvPr>
        </p:nvGraphicFramePr>
        <p:xfrm>
          <a:off x="928098" y="1668265"/>
          <a:ext cx="10356352" cy="610969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441825">
                  <a:extLst>
                    <a:ext uri="{9D8B030D-6E8A-4147-A177-3AD203B41FA5}">
                      <a16:colId xmlns:a16="http://schemas.microsoft.com/office/drawing/2014/main" val="204338963"/>
                    </a:ext>
                  </a:extLst>
                </a:gridCol>
                <a:gridCol w="7914527">
                  <a:extLst>
                    <a:ext uri="{9D8B030D-6E8A-4147-A177-3AD203B41FA5}">
                      <a16:colId xmlns:a16="http://schemas.microsoft.com/office/drawing/2014/main" val="2085235312"/>
                    </a:ext>
                  </a:extLst>
                </a:gridCol>
              </a:tblGrid>
              <a:tr h="61096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kern="12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&lt;q&gt;</a:t>
                      </a:r>
                      <a:endParaRPr lang="fr-FR" sz="2000" b="1" kern="12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991" marR="23495" marT="23495" marB="23495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dirty="0" err="1">
                          <a:effectLst/>
                        </a:rPr>
                        <a:t>Defines</a:t>
                      </a:r>
                      <a:r>
                        <a:rPr lang="fr-FR" sz="2000" b="1" dirty="0">
                          <a:effectLst/>
                        </a:rPr>
                        <a:t> a short </a:t>
                      </a:r>
                      <a:r>
                        <a:rPr lang="fr-FR" sz="2000" b="1" dirty="0" err="1">
                          <a:effectLst/>
                        </a:rPr>
                        <a:t>quotation</a:t>
                      </a:r>
                      <a:endParaRPr lang="fr-FR" sz="2000" b="1" dirty="0">
                        <a:effectLst/>
                      </a:endParaRPr>
                    </a:p>
                  </a:txBody>
                  <a:tcPr marL="23495" marR="23495" marT="23495" marB="23495"/>
                </a:tc>
                <a:extLst>
                  <a:ext uri="{0D108BD9-81ED-4DB2-BD59-A6C34878D82A}">
                    <a16:rowId xmlns:a16="http://schemas.microsoft.com/office/drawing/2014/main" val="1623315171"/>
                  </a:ext>
                </a:extLst>
              </a:tr>
            </a:tbl>
          </a:graphicData>
        </a:graphic>
      </p:graphicFrame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1315D23-CE4A-130E-40B0-2FE185BF18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6937303"/>
              </p:ext>
            </p:extLst>
          </p:nvPr>
        </p:nvGraphicFramePr>
        <p:xfrm>
          <a:off x="917824" y="2284713"/>
          <a:ext cx="10356352" cy="2478066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452100">
                  <a:extLst>
                    <a:ext uri="{9D8B030D-6E8A-4147-A177-3AD203B41FA5}">
                      <a16:colId xmlns:a16="http://schemas.microsoft.com/office/drawing/2014/main" val="204338963"/>
                    </a:ext>
                  </a:extLst>
                </a:gridCol>
                <a:gridCol w="7904252">
                  <a:extLst>
                    <a:ext uri="{9D8B030D-6E8A-4147-A177-3AD203B41FA5}">
                      <a16:colId xmlns:a16="http://schemas.microsoft.com/office/drawing/2014/main" val="2085235312"/>
                    </a:ext>
                  </a:extLst>
                </a:gridCol>
              </a:tblGrid>
              <a:tr h="640919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fr-FR" sz="2000" b="1" kern="12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&lt;s&gt;</a:t>
                      </a:r>
                      <a:endParaRPr lang="fr-FR" sz="2000" b="1" kern="12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991" marR="23495" marT="23495" marB="23495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b="1" dirty="0">
                          <a:effectLst/>
                        </a:rPr>
                        <a:t>Defines text that is no longer correct</a:t>
                      </a:r>
                    </a:p>
                  </a:txBody>
                  <a:tcPr marL="23495" marR="23495" marT="23495" marB="23495"/>
                </a:tc>
                <a:extLst>
                  <a:ext uri="{0D108BD9-81ED-4DB2-BD59-A6C34878D82A}">
                    <a16:rowId xmlns:a16="http://schemas.microsoft.com/office/drawing/2014/main" val="38535511"/>
                  </a:ext>
                </a:extLst>
              </a:tr>
              <a:tr h="1196228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fr-FR" sz="2000" b="1" kern="12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&lt;samp&gt;</a:t>
                      </a:r>
                      <a:endParaRPr lang="fr-FR" sz="2000" b="1" kern="12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991" marR="23495" marT="23495" marB="23495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b="1">
                          <a:effectLst/>
                        </a:rPr>
                        <a:t>Defines sample output from a computer program</a:t>
                      </a:r>
                    </a:p>
                  </a:txBody>
                  <a:tcPr marL="23495" marR="23495" marT="23495" marB="23495"/>
                </a:tc>
                <a:extLst>
                  <a:ext uri="{0D108BD9-81ED-4DB2-BD59-A6C34878D82A}">
                    <a16:rowId xmlns:a16="http://schemas.microsoft.com/office/drawing/2014/main" val="939665540"/>
                  </a:ext>
                </a:extLst>
              </a:tr>
              <a:tr h="640919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</a:t>
                      </a:r>
                      <a:r>
                        <a:rPr lang="fr-FR" sz="2000" b="1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small</a:t>
                      </a: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991" marR="23495" marT="23495" marB="23495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dirty="0" err="1">
                          <a:effectLst/>
                        </a:rPr>
                        <a:t>Defines</a:t>
                      </a:r>
                      <a:r>
                        <a:rPr lang="fr-FR" sz="2000" b="1" dirty="0">
                          <a:effectLst/>
                        </a:rPr>
                        <a:t> </a:t>
                      </a:r>
                      <a:r>
                        <a:rPr lang="fr-FR" sz="2000" b="1" dirty="0" err="1">
                          <a:effectLst/>
                        </a:rPr>
                        <a:t>smaller</a:t>
                      </a:r>
                      <a:r>
                        <a:rPr lang="fr-FR" sz="2000" b="1" dirty="0">
                          <a:effectLst/>
                        </a:rPr>
                        <a:t> </a:t>
                      </a:r>
                      <a:r>
                        <a:rPr lang="fr-FR" sz="2000" b="1" dirty="0" err="1">
                          <a:effectLst/>
                        </a:rPr>
                        <a:t>text</a:t>
                      </a:r>
                      <a:endParaRPr lang="fr-FR" sz="2000" b="1" dirty="0">
                        <a:effectLst/>
                      </a:endParaRPr>
                    </a:p>
                  </a:txBody>
                  <a:tcPr marL="23495" marR="23495" marT="23495" marB="23495"/>
                </a:tc>
                <a:extLst>
                  <a:ext uri="{0D108BD9-81ED-4DB2-BD59-A6C34878D82A}">
                    <a16:rowId xmlns:a16="http://schemas.microsoft.com/office/drawing/2014/main" val="40682605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1478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70F77-AAAA-6020-DE69-D9DEDC2563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FFB1A7-13FD-5AD7-A2C3-E96B797B1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750740"/>
            <a:ext cx="11239927" cy="104923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FF0000"/>
                </a:solidFill>
              </a:rPr>
              <a:t>Formatting</a:t>
            </a:r>
            <a:endParaRPr lang="en-US" sz="4000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0359823-B54C-385F-D6D0-02E9B1AD4E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2945028"/>
              </p:ext>
            </p:extLst>
          </p:nvPr>
        </p:nvGraphicFramePr>
        <p:xfrm>
          <a:off x="1058237" y="1997036"/>
          <a:ext cx="10500190" cy="2707708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938410">
                  <a:extLst>
                    <a:ext uri="{9D8B030D-6E8A-4147-A177-3AD203B41FA5}">
                      <a16:colId xmlns:a16="http://schemas.microsoft.com/office/drawing/2014/main" val="356681584"/>
                    </a:ext>
                  </a:extLst>
                </a:gridCol>
                <a:gridCol w="7561780">
                  <a:extLst>
                    <a:ext uri="{9D8B030D-6E8A-4147-A177-3AD203B41FA5}">
                      <a16:colId xmlns:a16="http://schemas.microsoft.com/office/drawing/2014/main" val="571388643"/>
                    </a:ext>
                  </a:extLst>
                </a:gridCol>
              </a:tblGrid>
              <a:tr h="676927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</a:t>
                      </a:r>
                      <a:r>
                        <a:rPr lang="fr-FR" sz="2000" b="1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strong</a:t>
                      </a: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330" marR="23165" marT="23165" marB="23165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>
                          <a:effectLst/>
                        </a:rPr>
                        <a:t>Defines important text</a:t>
                      </a:r>
                    </a:p>
                  </a:txBody>
                  <a:tcPr marL="23165" marR="23165" marT="23165" marB="23165"/>
                </a:tc>
                <a:extLst>
                  <a:ext uri="{0D108BD9-81ED-4DB2-BD59-A6C34878D82A}">
                    <a16:rowId xmlns:a16="http://schemas.microsoft.com/office/drawing/2014/main" val="2161629993"/>
                  </a:ext>
                </a:extLst>
              </a:tr>
              <a:tr h="676927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</a:t>
                      </a:r>
                      <a:r>
                        <a:rPr lang="fr-FR" sz="2000" b="1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sub</a:t>
                      </a: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330" marR="23165" marT="23165" marB="23165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>
                          <a:effectLst/>
                        </a:rPr>
                        <a:t>Defines subscripted text</a:t>
                      </a:r>
                    </a:p>
                  </a:txBody>
                  <a:tcPr marL="23165" marR="23165" marT="23165" marB="23165"/>
                </a:tc>
                <a:extLst>
                  <a:ext uri="{0D108BD9-81ED-4DB2-BD59-A6C34878D82A}">
                    <a16:rowId xmlns:a16="http://schemas.microsoft.com/office/drawing/2014/main" val="3286547254"/>
                  </a:ext>
                </a:extLst>
              </a:tr>
              <a:tr h="676927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&lt;sup&gt;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330" marR="23165" marT="23165" marB="23165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>
                          <a:effectLst/>
                        </a:rPr>
                        <a:t>Defines superscripted text</a:t>
                      </a:r>
                    </a:p>
                  </a:txBody>
                  <a:tcPr marL="23165" marR="23165" marT="23165" marB="23165"/>
                </a:tc>
                <a:extLst>
                  <a:ext uri="{0D108BD9-81ED-4DB2-BD59-A6C34878D82A}">
                    <a16:rowId xmlns:a16="http://schemas.microsoft.com/office/drawing/2014/main" val="2601770301"/>
                  </a:ext>
                </a:extLst>
              </a:tr>
              <a:tr h="676927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&lt;time&gt;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330" marR="23165" marT="23165" marB="23165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b="1" dirty="0">
                          <a:effectLst/>
                        </a:rPr>
                        <a:t>Defines a specific time (or datetime)</a:t>
                      </a:r>
                    </a:p>
                  </a:txBody>
                  <a:tcPr marL="23165" marR="23165" marT="23165" marB="23165"/>
                </a:tc>
                <a:extLst>
                  <a:ext uri="{0D108BD9-81ED-4DB2-BD59-A6C34878D82A}">
                    <a16:rowId xmlns:a16="http://schemas.microsoft.com/office/drawing/2014/main" val="24639925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81047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87672A-EFC8-5AB6-C9CB-08EE88DEBC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915C6A-5981-F6FC-92CD-109C19DB0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750740"/>
            <a:ext cx="11239927" cy="104923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FF0000"/>
                </a:solidFill>
              </a:rPr>
              <a:t>Formatting</a:t>
            </a:r>
            <a:endParaRPr lang="en-US" sz="4000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8C33AF5-3340-31AC-A368-6AA7C716C4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835673"/>
              </p:ext>
            </p:extLst>
          </p:nvPr>
        </p:nvGraphicFramePr>
        <p:xfrm>
          <a:off x="1058237" y="2027860"/>
          <a:ext cx="10500190" cy="2027220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849350">
                  <a:extLst>
                    <a:ext uri="{9D8B030D-6E8A-4147-A177-3AD203B41FA5}">
                      <a16:colId xmlns:a16="http://schemas.microsoft.com/office/drawing/2014/main" val="356681584"/>
                    </a:ext>
                  </a:extLst>
                </a:gridCol>
                <a:gridCol w="8650840">
                  <a:extLst>
                    <a:ext uri="{9D8B030D-6E8A-4147-A177-3AD203B41FA5}">
                      <a16:colId xmlns:a16="http://schemas.microsoft.com/office/drawing/2014/main" val="571388643"/>
                    </a:ext>
                  </a:extLst>
                </a:gridCol>
              </a:tblGrid>
              <a:tr h="132039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&lt;u&gt;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330" marR="23165" marT="23165" marB="23165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b="1" dirty="0">
                          <a:effectLst/>
                        </a:rPr>
                        <a:t>Defines some text that is unarticulated and styled differently from normal text</a:t>
                      </a:r>
                    </a:p>
                  </a:txBody>
                  <a:tcPr marL="23165" marR="23165" marT="23165" marB="23165"/>
                </a:tc>
                <a:extLst>
                  <a:ext uri="{0D108BD9-81ED-4DB2-BD59-A6C34878D82A}">
                    <a16:rowId xmlns:a16="http://schemas.microsoft.com/office/drawing/2014/main" val="2579796640"/>
                  </a:ext>
                </a:extLst>
              </a:tr>
              <a:tr h="70682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&lt;var&gt;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330" marR="23165" marT="23165" marB="23165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dirty="0" err="1">
                          <a:effectLst/>
                        </a:rPr>
                        <a:t>Defines</a:t>
                      </a:r>
                      <a:r>
                        <a:rPr lang="fr-FR" sz="2000" b="1" dirty="0">
                          <a:effectLst/>
                        </a:rPr>
                        <a:t> a variable</a:t>
                      </a:r>
                    </a:p>
                  </a:txBody>
                  <a:tcPr marL="23165" marR="23165" marT="23165" marB="23165"/>
                </a:tc>
                <a:extLst>
                  <a:ext uri="{0D108BD9-81ED-4DB2-BD59-A6C34878D82A}">
                    <a16:rowId xmlns:a16="http://schemas.microsoft.com/office/drawing/2014/main" val="6160331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68294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6B937C-5C96-F5D5-04D6-D93473226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A4186D02-E75A-738A-F86D-4B92AD3410E1}"/>
              </a:ext>
            </a:extLst>
          </p:cNvPr>
          <p:cNvSpPr txBox="1">
            <a:spLocks/>
          </p:cNvSpPr>
          <p:nvPr/>
        </p:nvSpPr>
        <p:spPr>
          <a:xfrm>
            <a:off x="4246708" y="2703457"/>
            <a:ext cx="3698584" cy="7255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400" b="1" dirty="0" err="1">
                <a:solidFill>
                  <a:schemeClr val="accent1"/>
                </a:solidFill>
              </a:rPr>
              <a:t>Lists</a:t>
            </a:r>
            <a:endParaRPr lang="fr-FR" sz="2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7820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1B1B5-06F2-D81D-98A5-3ED563433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3136DC-FFA5-5C04-6A6C-EE10D68DF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0298" y="867037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 err="1"/>
              <a:t>Lists</a:t>
            </a:r>
            <a:r>
              <a:rPr lang="fr-FR" b="1" u="sng" dirty="0"/>
              <a:t> on HTML :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7793BF0-5E1E-A79D-CD73-BFE7F12955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3200" dirty="0"/>
              <a:t>In HTML, there are two main types of lists: 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unordered</a:t>
            </a:r>
            <a:r>
              <a:rPr lang="en-US" sz="3200" dirty="0"/>
              <a:t> and 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ordered</a:t>
            </a:r>
            <a:r>
              <a:rPr lang="en-US" sz="3200" dirty="0"/>
              <a:t>.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6984357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B9AECD-466E-B5A1-4E74-3849113FA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BD8F3A-485F-F84D-8D8B-B7285E28F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0298" y="867037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 err="1"/>
              <a:t>Lists</a:t>
            </a:r>
            <a:r>
              <a:rPr lang="fr-FR" b="1" u="sng" dirty="0"/>
              <a:t> on HTML :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ED3C659-32A8-7C35-FE18-3B087F0E47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Unordered List </a:t>
            </a:r>
          </a:p>
          <a:p>
            <a:pPr marL="0" indent="0">
              <a:buNone/>
            </a:pPr>
            <a:r>
              <a:rPr lang="en-US" sz="3200" dirty="0"/>
              <a:t>Uses the 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&lt;ul&gt;</a:t>
            </a: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200" dirty="0"/>
              <a:t>tag, and each item uses 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&lt;li&gt;.</a:t>
            </a:r>
          </a:p>
        </p:txBody>
      </p:sp>
    </p:spTree>
    <p:extLst>
      <p:ext uri="{BB962C8B-B14F-4D97-AF65-F5344CB8AC3E}">
        <p14:creationId xmlns:p14="http://schemas.microsoft.com/office/powerpoint/2010/main" val="12603624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C618A-5B24-8AF6-080F-6E134F33C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575F4E-DFE1-121D-A4E4-514E00A5B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0298" y="867037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 err="1"/>
              <a:t>Lists</a:t>
            </a:r>
            <a:r>
              <a:rPr lang="fr-FR" b="1" u="sng" dirty="0"/>
              <a:t> on HTML :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DE3194-A327-E588-8A92-8156941EFA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Unordered List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B387325-EB5F-54EC-8EC2-1203FBE4C8C5}"/>
              </a:ext>
            </a:extLst>
          </p:cNvPr>
          <p:cNvSpPr/>
          <p:nvPr/>
        </p:nvSpPr>
        <p:spPr>
          <a:xfrm>
            <a:off x="4900773" y="2311685"/>
            <a:ext cx="6236414" cy="367927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sz="3200" b="1" dirty="0"/>
              <a:t>&lt;ul&gt;</a:t>
            </a:r>
          </a:p>
          <a:p>
            <a:r>
              <a:rPr lang="it-IT" sz="3200" b="1" dirty="0"/>
              <a:t>  &lt;li&gt;Algiers&lt;/li&gt;</a:t>
            </a:r>
          </a:p>
          <a:p>
            <a:r>
              <a:rPr lang="it-IT" sz="3200" b="1" dirty="0"/>
              <a:t>  &lt;li&gt;Oran&lt;/li&gt;</a:t>
            </a:r>
          </a:p>
          <a:p>
            <a:r>
              <a:rPr lang="it-IT" sz="3200" b="1" dirty="0"/>
              <a:t>  &lt;li&gt;Msila&lt;/li&gt;</a:t>
            </a:r>
          </a:p>
          <a:p>
            <a:r>
              <a:rPr lang="it-IT" sz="3200" b="1" dirty="0"/>
              <a:t>  &lt;li&gt;Bejaia&lt;/li&gt;</a:t>
            </a:r>
          </a:p>
          <a:p>
            <a:r>
              <a:rPr lang="it-IT" sz="3200" b="1" dirty="0"/>
              <a:t>&lt;/ul&gt;</a:t>
            </a:r>
          </a:p>
        </p:txBody>
      </p:sp>
    </p:spTree>
    <p:extLst>
      <p:ext uri="{BB962C8B-B14F-4D97-AF65-F5344CB8AC3E}">
        <p14:creationId xmlns:p14="http://schemas.microsoft.com/office/powerpoint/2010/main" val="24862746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0AB61-ABAD-AB0F-3D7E-8EF892982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435FFF-E39B-3367-02A4-C603562A7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0298" y="867037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 err="1"/>
              <a:t>Lists</a:t>
            </a:r>
            <a:r>
              <a:rPr lang="fr-FR" b="1" u="sng" dirty="0"/>
              <a:t> on HTML :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1943EB3-AC32-0743-2AA6-BEEA6447D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Ordered List </a:t>
            </a:r>
          </a:p>
          <a:p>
            <a:pPr marL="0" indent="0">
              <a:buNone/>
            </a:pPr>
            <a:r>
              <a:rPr lang="en-US" sz="3200" dirty="0"/>
              <a:t>Uses the 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&lt;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</a:rPr>
              <a:t>ol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&gt; </a:t>
            </a:r>
            <a:r>
              <a:rPr lang="en-US" sz="3200" dirty="0"/>
              <a:t>tag, and each item uses 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&lt;li&gt;.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5BB4ACE-65BC-D955-2149-061B3C8E46CB}"/>
              </a:ext>
            </a:extLst>
          </p:cNvPr>
          <p:cNvSpPr txBox="1"/>
          <p:nvPr/>
        </p:nvSpPr>
        <p:spPr>
          <a:xfrm>
            <a:off x="3175568" y="3785305"/>
            <a:ext cx="637511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type="A" </a:t>
            </a:r>
          </a:p>
          <a:p>
            <a:r>
              <a:rPr lang="fr-FR" sz="2400" b="1" dirty="0"/>
              <a:t>type="a" </a:t>
            </a:r>
          </a:p>
          <a:p>
            <a:r>
              <a:rPr lang="fr-FR" sz="2400" b="1" dirty="0"/>
              <a:t>type="I"</a:t>
            </a:r>
          </a:p>
          <a:p>
            <a:r>
              <a:rPr lang="fr-FR" sz="2400" b="1" dirty="0"/>
              <a:t>type="i"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4E7F9E3-46F8-8042-D227-E43BE2E0B75C}"/>
              </a:ext>
            </a:extLst>
          </p:cNvPr>
          <p:cNvSpPr/>
          <p:nvPr/>
        </p:nvSpPr>
        <p:spPr>
          <a:xfrm>
            <a:off x="1284753" y="4148894"/>
            <a:ext cx="1736333" cy="84248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err="1"/>
              <a:t>Attributes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881120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707F1-509B-389A-25FC-99E9013051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69EDCB-4186-199B-ED6B-F84CC08E9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0298" y="867037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 err="1"/>
              <a:t>Lists</a:t>
            </a:r>
            <a:r>
              <a:rPr lang="fr-FR" b="1" u="sng" dirty="0"/>
              <a:t> on HTML :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541F237-7EFC-F55E-EB1F-475D62411B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Ordered List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1C2CE2D-A961-A943-236A-0A4A6C434AC7}"/>
              </a:ext>
            </a:extLst>
          </p:cNvPr>
          <p:cNvSpPr/>
          <p:nvPr/>
        </p:nvSpPr>
        <p:spPr>
          <a:xfrm>
            <a:off x="4900773" y="2311685"/>
            <a:ext cx="6236414" cy="367927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sz="3200" b="1" dirty="0"/>
              <a:t>&lt;ol type="A"&gt;</a:t>
            </a:r>
          </a:p>
          <a:p>
            <a:r>
              <a:rPr lang="it-IT" sz="3200" b="1" dirty="0"/>
              <a:t>  &lt;li&gt;Apple&lt;/li&gt;</a:t>
            </a:r>
          </a:p>
          <a:p>
            <a:r>
              <a:rPr lang="it-IT" sz="3200" b="1" dirty="0"/>
              <a:t>  &lt;li&gt;Banana&lt;/li&gt;</a:t>
            </a:r>
          </a:p>
          <a:p>
            <a:r>
              <a:rPr lang="it-IT" sz="3200" b="1" dirty="0"/>
              <a:t>  &lt;li&gt;Orange&lt;/li&gt;</a:t>
            </a:r>
          </a:p>
          <a:p>
            <a:r>
              <a:rPr lang="it-IT" sz="3200" b="1" dirty="0"/>
              <a:t>&lt;/ol&gt;</a:t>
            </a:r>
          </a:p>
        </p:txBody>
      </p:sp>
    </p:spTree>
    <p:extLst>
      <p:ext uri="{BB962C8B-B14F-4D97-AF65-F5344CB8AC3E}">
        <p14:creationId xmlns:p14="http://schemas.microsoft.com/office/powerpoint/2010/main" val="25195988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A6E93D-CB8C-1E92-71B6-97A18984E1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EEB5DADC-2BE4-F5F2-5916-3E98DEAD73C8}"/>
              </a:ext>
            </a:extLst>
          </p:cNvPr>
          <p:cNvSpPr txBox="1">
            <a:spLocks/>
          </p:cNvSpPr>
          <p:nvPr/>
        </p:nvSpPr>
        <p:spPr>
          <a:xfrm>
            <a:off x="4246708" y="2703457"/>
            <a:ext cx="3698584" cy="7255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400" b="1" dirty="0">
                <a:solidFill>
                  <a:schemeClr val="accent1"/>
                </a:solidFill>
              </a:rPr>
              <a:t>Images</a:t>
            </a:r>
          </a:p>
        </p:txBody>
      </p:sp>
    </p:spTree>
    <p:extLst>
      <p:ext uri="{BB962C8B-B14F-4D97-AF65-F5344CB8AC3E}">
        <p14:creationId xmlns:p14="http://schemas.microsoft.com/office/powerpoint/2010/main" val="1981291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5A2D75-51A0-ED4A-F449-072A8189C3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D73385B-51D8-D8EE-46D4-6E224CBBE0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1" y="2171769"/>
            <a:ext cx="2208832" cy="3294576"/>
          </a:xfrm>
        </p:spPr>
        <p:txBody>
          <a:bodyPr>
            <a:normAutofit/>
          </a:bodyPr>
          <a:lstStyle/>
          <a:p>
            <a:r>
              <a:rPr lang="fr-FR" sz="3200" b="1" dirty="0"/>
              <a:t>First HTML Code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6C577C0-CB6C-BDA7-C38F-41CEDEB690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022" y="1194424"/>
            <a:ext cx="8815229" cy="491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6653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232ED-3FBF-EB7E-2AB9-9DECBF68F3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42F081-DF42-E09F-1DC8-2BF3D78DA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/>
              <a:t>Images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5166208-B4A8-BC30-5FB0-0EACC235D6ED}"/>
              </a:ext>
            </a:extLst>
          </p:cNvPr>
          <p:cNvSpPr txBox="1"/>
          <p:nvPr/>
        </p:nvSpPr>
        <p:spPr>
          <a:xfrm>
            <a:off x="1181528" y="1615309"/>
            <a:ext cx="70142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u="sng" dirty="0">
                <a:solidFill>
                  <a:srgbClr val="002060"/>
                </a:solidFill>
              </a:rPr>
              <a:t>Image </a:t>
            </a:r>
            <a:r>
              <a:rPr lang="fr-FR" sz="2000" b="1" u="sng" dirty="0" err="1">
                <a:solidFill>
                  <a:srgbClr val="002060"/>
                </a:solidFill>
              </a:rPr>
              <a:t>from</a:t>
            </a:r>
            <a:r>
              <a:rPr lang="fr-FR" sz="2000" b="1" u="sng" dirty="0">
                <a:solidFill>
                  <a:srgbClr val="002060"/>
                </a:solidFill>
              </a:rPr>
              <a:t> the </a:t>
            </a:r>
            <a:r>
              <a:rPr lang="fr-FR" sz="2000" b="1" u="sng" dirty="0" err="1">
                <a:solidFill>
                  <a:srgbClr val="002060"/>
                </a:solidFill>
              </a:rPr>
              <a:t>same</a:t>
            </a:r>
            <a:r>
              <a:rPr lang="fr-FR" sz="2000" b="1" u="sng" dirty="0">
                <a:solidFill>
                  <a:srgbClr val="002060"/>
                </a:solidFill>
              </a:rPr>
              <a:t> folder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9288AA3-A782-23AB-4421-BE2345EE08EA}"/>
              </a:ext>
            </a:extLst>
          </p:cNvPr>
          <p:cNvSpPr txBox="1"/>
          <p:nvPr/>
        </p:nvSpPr>
        <p:spPr>
          <a:xfrm>
            <a:off x="1767155" y="2157841"/>
            <a:ext cx="70142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/>
              <a:t>&lt;</a:t>
            </a:r>
            <a:r>
              <a:rPr lang="fr-FR" sz="2000" b="1" dirty="0" err="1"/>
              <a:t>img</a:t>
            </a:r>
            <a:r>
              <a:rPr lang="fr-FR" sz="2000" b="1" dirty="0"/>
              <a:t> src="photo.png" alt="photo1"&gt;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EEE7E52-CF7C-F637-D2C6-967E27C49F94}"/>
              </a:ext>
            </a:extLst>
          </p:cNvPr>
          <p:cNvSpPr txBox="1"/>
          <p:nvPr/>
        </p:nvSpPr>
        <p:spPr>
          <a:xfrm>
            <a:off x="1181528" y="3244334"/>
            <a:ext cx="70142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000" b="1" u="sng" dirty="0">
                <a:solidFill>
                  <a:srgbClr val="002060"/>
                </a:solidFill>
              </a:rPr>
              <a:t>Image </a:t>
            </a:r>
            <a:r>
              <a:rPr lang="fr-FR" sz="2000" b="1" u="sng" dirty="0" err="1">
                <a:solidFill>
                  <a:srgbClr val="002060"/>
                </a:solidFill>
              </a:rPr>
              <a:t>from</a:t>
            </a:r>
            <a:r>
              <a:rPr lang="fr-FR" sz="2000" b="1" u="sng" dirty="0">
                <a:solidFill>
                  <a:srgbClr val="002060"/>
                </a:solidFill>
              </a:rPr>
              <a:t> the internet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D92B635-49BA-0D58-6D07-7BBB45EAD9F5}"/>
              </a:ext>
            </a:extLst>
          </p:cNvPr>
          <p:cNvSpPr txBox="1"/>
          <p:nvPr/>
        </p:nvSpPr>
        <p:spPr>
          <a:xfrm>
            <a:off x="1767154" y="3816067"/>
            <a:ext cx="84350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/>
              <a:t>&lt;</a:t>
            </a:r>
            <a:r>
              <a:rPr lang="fr-FR" sz="2000" b="1" dirty="0" err="1"/>
              <a:t>img</a:t>
            </a:r>
            <a:r>
              <a:rPr lang="fr-FR" sz="2000" b="1" dirty="0"/>
              <a:t> src="https://example.com/image.jpg" alt="Online Image"&gt;</a:t>
            </a:r>
          </a:p>
        </p:txBody>
      </p:sp>
    </p:spTree>
    <p:extLst>
      <p:ext uri="{BB962C8B-B14F-4D97-AF65-F5344CB8AC3E}">
        <p14:creationId xmlns:p14="http://schemas.microsoft.com/office/powerpoint/2010/main" val="32815136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133EF2-E995-A394-BFDE-A19C18109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A13ED0AF-EC61-7D87-DB85-7D14338EC578}"/>
              </a:ext>
            </a:extLst>
          </p:cNvPr>
          <p:cNvSpPr txBox="1">
            <a:spLocks/>
          </p:cNvSpPr>
          <p:nvPr/>
        </p:nvSpPr>
        <p:spPr>
          <a:xfrm>
            <a:off x="4246708" y="2703457"/>
            <a:ext cx="3698584" cy="7255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400" b="1" dirty="0">
                <a:solidFill>
                  <a:schemeClr val="accent1"/>
                </a:solidFill>
              </a:rPr>
              <a:t>Link</a:t>
            </a:r>
          </a:p>
        </p:txBody>
      </p:sp>
    </p:spTree>
    <p:extLst>
      <p:ext uri="{BB962C8B-B14F-4D97-AF65-F5344CB8AC3E}">
        <p14:creationId xmlns:p14="http://schemas.microsoft.com/office/powerpoint/2010/main" val="7370707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6B5E9-9F56-8936-671C-DAB4302BD8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A94CE3-609E-F642-17A9-0135BAF38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/>
              <a:t>Links :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E937B47-00F4-C802-D0D4-9D110901E708}"/>
              </a:ext>
            </a:extLst>
          </p:cNvPr>
          <p:cNvSpPr txBox="1"/>
          <p:nvPr/>
        </p:nvSpPr>
        <p:spPr>
          <a:xfrm>
            <a:off x="1099336" y="1571946"/>
            <a:ext cx="990428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They are introduced by the </a:t>
            </a:r>
            <a:r>
              <a:rPr lang="en-US" sz="2400" b="1" dirty="0">
                <a:solidFill>
                  <a:srgbClr val="FF0000"/>
                </a:solidFill>
              </a:rPr>
              <a:t>&lt;a&gt; ... &lt;/a&gt;</a:t>
            </a:r>
            <a:r>
              <a:rPr lang="en-US" sz="2400" b="1" dirty="0"/>
              <a:t> tag.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To create a link, the </a:t>
            </a:r>
            <a:r>
              <a:rPr lang="en-US" sz="2400" b="1" dirty="0" err="1"/>
              <a:t>href</a:t>
            </a:r>
            <a:r>
              <a:rPr lang="en-US" sz="2400" b="1" dirty="0"/>
              <a:t> attribute of the &lt;a&gt; tag is used, and its content will form the link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r>
              <a:rPr lang="en-US" sz="2400" b="1" dirty="0"/>
              <a:t>Example: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b="1" dirty="0"/>
              <a:t>&lt;a </a:t>
            </a:r>
            <a:r>
              <a:rPr lang="en-US" sz="2400" b="1" dirty="0" err="1"/>
              <a:t>href</a:t>
            </a:r>
            <a:r>
              <a:rPr lang="en-US" sz="2400" b="1" dirty="0"/>
              <a:t>="http://www.google.com/"&gt; Google &lt;/a&gt;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b="1" dirty="0"/>
              <a:t>&lt;a </a:t>
            </a:r>
            <a:r>
              <a:rPr lang="en-US" sz="2400" b="1" dirty="0" err="1"/>
              <a:t>href</a:t>
            </a:r>
            <a:r>
              <a:rPr lang="en-US" sz="2400" b="1" dirty="0"/>
              <a:t>="page.html"&gt;click here&lt;/a&gt;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27986396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9D1C0F-10F4-6DB6-4DE2-36DCE544B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764296-6D0F-7095-1978-FAA2795A1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en-US" b="1" u="sng" dirty="0"/>
              <a:t>Links to a page section</a:t>
            </a:r>
            <a:endParaRPr lang="fr-FR" b="1" u="sng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5C38877-88EF-3A61-C4DA-6243D168B9B7}"/>
              </a:ext>
            </a:extLst>
          </p:cNvPr>
          <p:cNvSpPr txBox="1"/>
          <p:nvPr/>
        </p:nvSpPr>
        <p:spPr>
          <a:xfrm>
            <a:off x="1099336" y="1571946"/>
            <a:ext cx="990428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Anchors are used to navigate to a specific location within the document.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r>
              <a:rPr lang="en-US" sz="2400" b="1" dirty="0"/>
              <a:t>Example:</a:t>
            </a:r>
          </a:p>
          <a:p>
            <a:endParaRPr lang="en-US" sz="2400" b="1" dirty="0"/>
          </a:p>
          <a:p>
            <a:r>
              <a:rPr lang="en-US" sz="2400" b="1" dirty="0"/>
              <a:t>		</a:t>
            </a:r>
            <a:r>
              <a:rPr lang="en-US" sz="2400" b="1" dirty="0">
                <a:solidFill>
                  <a:srgbClr val="FF0000"/>
                </a:solidFill>
              </a:rPr>
              <a:t>	&lt;h2 id="id1"&gt;Tutorials&lt;/h2&gt;</a:t>
            </a:r>
          </a:p>
          <a:p>
            <a:endParaRPr lang="en-US" sz="2400" b="1" dirty="0"/>
          </a:p>
          <a:p>
            <a:r>
              <a:rPr lang="en-US" sz="2400" b="1" dirty="0"/>
              <a:t>Then, we link to this anchor:</a:t>
            </a:r>
          </a:p>
          <a:p>
            <a:endParaRPr lang="en-US" sz="2400" b="1" dirty="0"/>
          </a:p>
          <a:p>
            <a:r>
              <a:rPr lang="en-US" sz="2400" b="1" dirty="0"/>
              <a:t>			</a:t>
            </a:r>
            <a:r>
              <a:rPr lang="en-US" sz="2400" b="1" dirty="0">
                <a:solidFill>
                  <a:srgbClr val="FF0000"/>
                </a:solidFill>
              </a:rPr>
              <a:t>&lt;a </a:t>
            </a:r>
            <a:r>
              <a:rPr lang="en-US" sz="2400" b="1" dirty="0" err="1">
                <a:solidFill>
                  <a:srgbClr val="FF0000"/>
                </a:solidFill>
              </a:rPr>
              <a:t>href</a:t>
            </a:r>
            <a:r>
              <a:rPr lang="en-US" sz="2400" b="1" dirty="0">
                <a:solidFill>
                  <a:srgbClr val="FF0000"/>
                </a:solidFill>
              </a:rPr>
              <a:t>="page.html#id1"&gt;Go to Tutorials&lt;/a&gt;</a:t>
            </a:r>
          </a:p>
        </p:txBody>
      </p:sp>
    </p:spTree>
    <p:extLst>
      <p:ext uri="{BB962C8B-B14F-4D97-AF65-F5344CB8AC3E}">
        <p14:creationId xmlns:p14="http://schemas.microsoft.com/office/powerpoint/2010/main" val="17970902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94037-6B2B-4E88-FD51-723F7A844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8780E048-9C35-4FF8-0EE0-C2E964A1B978}"/>
              </a:ext>
            </a:extLst>
          </p:cNvPr>
          <p:cNvSpPr txBox="1">
            <a:spLocks/>
          </p:cNvSpPr>
          <p:nvPr/>
        </p:nvSpPr>
        <p:spPr>
          <a:xfrm>
            <a:off x="4246708" y="2703457"/>
            <a:ext cx="3698584" cy="7255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400" b="1" dirty="0" err="1">
                <a:solidFill>
                  <a:schemeClr val="accent1"/>
                </a:solidFill>
              </a:rPr>
              <a:t>Colors</a:t>
            </a:r>
            <a:r>
              <a:rPr lang="fr-FR" sz="2400" b="1" dirty="0">
                <a:solidFill>
                  <a:schemeClr val="accent1"/>
                </a:solidFill>
              </a:rPr>
              <a:t> in HTML</a:t>
            </a:r>
          </a:p>
        </p:txBody>
      </p:sp>
    </p:spTree>
    <p:extLst>
      <p:ext uri="{BB962C8B-B14F-4D97-AF65-F5344CB8AC3E}">
        <p14:creationId xmlns:p14="http://schemas.microsoft.com/office/powerpoint/2010/main" val="41900253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531825-1FD7-D4A4-302E-C7307ED28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E9EF41-FBE1-6B1A-5F36-25A58535D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en-US" b="1" u="sng" dirty="0"/>
              <a:t>Colors in HTML</a:t>
            </a:r>
            <a:endParaRPr lang="fr-FR" b="1" u="sng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8B4C1D7-BF49-534B-DD98-CAB5B2180C73}"/>
              </a:ext>
            </a:extLst>
          </p:cNvPr>
          <p:cNvSpPr txBox="1"/>
          <p:nvPr/>
        </p:nvSpPr>
        <p:spPr>
          <a:xfrm>
            <a:off x="1099336" y="1571946"/>
            <a:ext cx="99042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In HTML, colors can be defined using several different methods: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95A4DD1-CB2F-335A-6492-02118CECA42C}"/>
              </a:ext>
            </a:extLst>
          </p:cNvPr>
          <p:cNvSpPr txBox="1"/>
          <p:nvPr/>
        </p:nvSpPr>
        <p:spPr>
          <a:xfrm>
            <a:off x="1387010" y="2332502"/>
            <a:ext cx="891796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u="sng" dirty="0" err="1">
                <a:solidFill>
                  <a:srgbClr val="FF0000"/>
                </a:solidFill>
              </a:rPr>
              <a:t>Named</a:t>
            </a:r>
            <a:r>
              <a:rPr lang="fr-FR" sz="2400" b="1" u="sng" dirty="0">
                <a:solidFill>
                  <a:srgbClr val="FF0000"/>
                </a:solidFill>
              </a:rPr>
              <a:t> </a:t>
            </a:r>
            <a:r>
              <a:rPr lang="fr-FR" sz="2400" b="1" u="sng" dirty="0" err="1">
                <a:solidFill>
                  <a:srgbClr val="FF0000"/>
                </a:solidFill>
              </a:rPr>
              <a:t>Colors</a:t>
            </a:r>
            <a:r>
              <a:rPr lang="fr-FR" sz="2400" b="1" u="sng" dirty="0">
                <a:solidFill>
                  <a:srgbClr val="FF0000"/>
                </a:solidFill>
              </a:rPr>
              <a:t>:</a:t>
            </a:r>
          </a:p>
          <a:p>
            <a:endParaRPr lang="fr-FR" sz="2400" b="1" u="sng" dirty="0">
              <a:solidFill>
                <a:srgbClr val="FF0000"/>
              </a:solidFill>
            </a:endParaRPr>
          </a:p>
          <a:p>
            <a:r>
              <a:rPr lang="en-US" sz="2400" b="1" dirty="0"/>
              <a:t>You can specify a color by using its predefined name.</a:t>
            </a:r>
            <a:br>
              <a:rPr lang="en-US" sz="2400" b="1" dirty="0"/>
            </a:br>
            <a:r>
              <a:rPr lang="en-US" sz="2400" b="1" dirty="0"/>
              <a:t>Examples include: orange, purple, red…</a:t>
            </a:r>
            <a:r>
              <a:rPr lang="en-US" sz="2400" b="1" dirty="0" err="1"/>
              <a:t>etc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32191612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099169-F288-9A2B-2243-ED4B27F69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DC40CE-25B1-FA8A-E782-0CC4CA9ED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en-US" b="1" u="sng" dirty="0"/>
              <a:t>Colors in HTML</a:t>
            </a:r>
            <a:endParaRPr lang="fr-FR" b="1" u="sng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0C2672A-FFF3-A7F0-36B1-A08005E09F3E}"/>
              </a:ext>
            </a:extLst>
          </p:cNvPr>
          <p:cNvSpPr txBox="1"/>
          <p:nvPr/>
        </p:nvSpPr>
        <p:spPr>
          <a:xfrm>
            <a:off x="1099336" y="1571946"/>
            <a:ext cx="99042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In HTML, colors can be defined using several different methods: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46F3F20-0B1D-7854-BB10-F24718017077}"/>
              </a:ext>
            </a:extLst>
          </p:cNvPr>
          <p:cNvSpPr txBox="1"/>
          <p:nvPr/>
        </p:nvSpPr>
        <p:spPr>
          <a:xfrm>
            <a:off x="1387010" y="2332502"/>
            <a:ext cx="8917969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u="sng" dirty="0" err="1">
                <a:solidFill>
                  <a:srgbClr val="FF0000"/>
                </a:solidFill>
              </a:rPr>
              <a:t>Hexadecimal</a:t>
            </a:r>
            <a:r>
              <a:rPr lang="fr-FR" sz="2400" b="1" u="sng" dirty="0">
                <a:solidFill>
                  <a:srgbClr val="FF0000"/>
                </a:solidFill>
              </a:rPr>
              <a:t> </a:t>
            </a:r>
            <a:r>
              <a:rPr lang="fr-FR" sz="2400" b="1" u="sng" dirty="0" err="1">
                <a:solidFill>
                  <a:srgbClr val="FF0000"/>
                </a:solidFill>
              </a:rPr>
              <a:t>Colors</a:t>
            </a:r>
            <a:r>
              <a:rPr lang="fr-FR" sz="2400" b="1" u="sng" dirty="0">
                <a:solidFill>
                  <a:srgbClr val="FF0000"/>
                </a:solidFill>
              </a:rPr>
              <a:t>:</a:t>
            </a:r>
          </a:p>
          <a:p>
            <a:endParaRPr lang="fr-FR" sz="2400" b="1" u="sng" dirty="0">
              <a:solidFill>
                <a:srgbClr val="FF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Hex colors are written using six hexadecimal characters (0–9 and A–F) preceded by a hash symbol (#).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Each pair of characters represents the intensity of red, green, and blue.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15781634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07883-A692-C21B-901B-FF7E098AA2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DA525F-5462-6FB4-772E-2A2D78165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en-US" b="1" u="sng" dirty="0"/>
              <a:t>Colors in HTML</a:t>
            </a:r>
            <a:endParaRPr lang="fr-FR" b="1" u="sng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8AF60F6-2C5C-713A-B1EA-68FE5C8C6B1B}"/>
              </a:ext>
            </a:extLst>
          </p:cNvPr>
          <p:cNvSpPr txBox="1"/>
          <p:nvPr/>
        </p:nvSpPr>
        <p:spPr>
          <a:xfrm>
            <a:off x="1099336" y="1571946"/>
            <a:ext cx="99042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In HTML, colors can be defined using several different methods: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9205968-FE12-82DD-BA5A-F047E9626754}"/>
              </a:ext>
            </a:extLst>
          </p:cNvPr>
          <p:cNvSpPr txBox="1"/>
          <p:nvPr/>
        </p:nvSpPr>
        <p:spPr>
          <a:xfrm>
            <a:off x="1387010" y="2332502"/>
            <a:ext cx="891796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u="sng" dirty="0">
                <a:solidFill>
                  <a:srgbClr val="FF0000"/>
                </a:solidFill>
              </a:rPr>
              <a:t>RGB </a:t>
            </a:r>
            <a:r>
              <a:rPr lang="fr-FR" sz="2400" b="1" u="sng" dirty="0" err="1">
                <a:solidFill>
                  <a:srgbClr val="FF0000"/>
                </a:solidFill>
              </a:rPr>
              <a:t>Colors</a:t>
            </a:r>
            <a:r>
              <a:rPr lang="fr-FR" sz="2400" b="1" u="sng" dirty="0">
                <a:solidFill>
                  <a:srgbClr val="FF0000"/>
                </a:solidFill>
              </a:rPr>
              <a:t>:</a:t>
            </a:r>
          </a:p>
          <a:p>
            <a:endParaRPr lang="fr-FR" sz="2400" b="1" u="sng" dirty="0">
              <a:solidFill>
                <a:srgbClr val="FF0000"/>
              </a:solidFill>
            </a:endParaRPr>
          </a:p>
          <a:p>
            <a:r>
              <a:rPr lang="en-US" sz="2400" b="1" dirty="0"/>
              <a:t>A color can also be defined using the </a:t>
            </a:r>
            <a:r>
              <a:rPr lang="en-US" sz="2400" b="1" dirty="0" err="1"/>
              <a:t>rgb</a:t>
            </a:r>
            <a:r>
              <a:rPr lang="en-US" sz="2400" b="1" dirty="0"/>
              <a:t>() function, which specifies the intensity of red, green, and blue on a scale from 0 to 255.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17640184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A8C3AA-294B-F2FF-2B68-B9CE37ACB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331782-46BE-BCA6-616B-1009BD70F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en-US" b="1" u="sng" dirty="0"/>
              <a:t>Colors in HTML</a:t>
            </a:r>
            <a:endParaRPr lang="fr-FR" b="1" u="sng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785CEFB-8FA5-6CFD-5B4E-67DF1B0FFFB1}"/>
              </a:ext>
            </a:extLst>
          </p:cNvPr>
          <p:cNvSpPr txBox="1"/>
          <p:nvPr/>
        </p:nvSpPr>
        <p:spPr>
          <a:xfrm>
            <a:off x="1099336" y="1571946"/>
            <a:ext cx="99042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In HTML, colors can be defined using several different methods: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AAAD43-1BD2-DCC6-9BE5-F601F6B9A5DC}"/>
              </a:ext>
            </a:extLst>
          </p:cNvPr>
          <p:cNvSpPr txBox="1"/>
          <p:nvPr/>
        </p:nvSpPr>
        <p:spPr>
          <a:xfrm>
            <a:off x="1387010" y="2332502"/>
            <a:ext cx="8917969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u="sng" dirty="0">
                <a:solidFill>
                  <a:srgbClr val="FF0000"/>
                </a:solidFill>
              </a:rPr>
              <a:t>RGBA </a:t>
            </a:r>
            <a:r>
              <a:rPr lang="fr-FR" sz="2400" b="1" u="sng" dirty="0" err="1">
                <a:solidFill>
                  <a:srgbClr val="FF0000"/>
                </a:solidFill>
              </a:rPr>
              <a:t>Colors</a:t>
            </a:r>
            <a:r>
              <a:rPr lang="fr-FR" sz="2400" b="1" u="sng" dirty="0">
                <a:solidFill>
                  <a:srgbClr val="FF0000"/>
                </a:solidFill>
              </a:rPr>
              <a:t>:</a:t>
            </a:r>
          </a:p>
          <a:p>
            <a:endParaRPr lang="fr-FR" sz="2400" b="1" u="sng" dirty="0">
              <a:solidFill>
                <a:srgbClr val="FF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RGBA works like RGB but includes an additional alpha value to control transparency.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The alpha value ranges from 0 (fully transparent) to 1 (fully opaque).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13504556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C5FA95-4258-0B31-35C2-ED33418E5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4D45D1-6B7A-A609-9C17-0DAF7D585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en-US" b="1" u="sng" dirty="0"/>
              <a:t>Colors in HTML</a:t>
            </a:r>
            <a:endParaRPr lang="fr-FR" b="1" u="sng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54E154-4470-ADB4-E801-8EB734D0360F}"/>
              </a:ext>
            </a:extLst>
          </p:cNvPr>
          <p:cNvSpPr txBox="1"/>
          <p:nvPr/>
        </p:nvSpPr>
        <p:spPr>
          <a:xfrm>
            <a:off x="1099336" y="1571946"/>
            <a:ext cx="99042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Example: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312BDC2-8519-F503-D9BE-A6A92FF04581}"/>
              </a:ext>
            </a:extLst>
          </p:cNvPr>
          <p:cNvSpPr txBox="1"/>
          <p:nvPr/>
        </p:nvSpPr>
        <p:spPr>
          <a:xfrm>
            <a:off x="1376737" y="2277406"/>
            <a:ext cx="8209052" cy="29293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dirty="0" err="1">
                <a:solidFill>
                  <a:srgbClr val="0070C0"/>
                </a:solidFill>
              </a:rPr>
              <a:t>color</a:t>
            </a:r>
            <a:r>
              <a:rPr lang="fr-FR" sz="2400" b="1" dirty="0">
                <a:solidFill>
                  <a:srgbClr val="0070C0"/>
                </a:solidFill>
              </a:rPr>
              <a:t>: </a:t>
            </a:r>
            <a:r>
              <a:rPr lang="fr-FR" sz="2400" b="1" dirty="0" err="1">
                <a:solidFill>
                  <a:srgbClr val="0070C0"/>
                </a:solidFill>
              </a:rPr>
              <a:t>blue</a:t>
            </a:r>
            <a:r>
              <a:rPr lang="fr-FR" sz="2400" b="1" dirty="0">
                <a:solidFill>
                  <a:srgbClr val="0070C0"/>
                </a:solidFill>
              </a:rPr>
              <a:t>;                          </a:t>
            </a:r>
          </a:p>
          <a:p>
            <a:pPr>
              <a:lnSpc>
                <a:spcPct val="200000"/>
              </a:lnSpc>
            </a:pPr>
            <a:r>
              <a:rPr lang="fr-FR" sz="2400" b="1" dirty="0">
                <a:solidFill>
                  <a:srgbClr val="0070C0"/>
                </a:solidFill>
              </a:rPr>
              <a:t>background-</a:t>
            </a:r>
            <a:r>
              <a:rPr lang="fr-FR" sz="2400" b="1" dirty="0" err="1">
                <a:solidFill>
                  <a:srgbClr val="0070C0"/>
                </a:solidFill>
              </a:rPr>
              <a:t>color</a:t>
            </a:r>
            <a:r>
              <a:rPr lang="fr-FR" sz="2400" b="1" dirty="0">
                <a:solidFill>
                  <a:srgbClr val="0070C0"/>
                </a:solidFill>
              </a:rPr>
              <a:t>: #ADD8E6;   </a:t>
            </a:r>
          </a:p>
          <a:p>
            <a:pPr>
              <a:lnSpc>
                <a:spcPct val="200000"/>
              </a:lnSpc>
            </a:pPr>
            <a:r>
              <a:rPr lang="fr-FR" sz="2400" b="1" dirty="0">
                <a:solidFill>
                  <a:srgbClr val="0070C0"/>
                </a:solidFill>
              </a:rPr>
              <a:t>border-</a:t>
            </a:r>
            <a:r>
              <a:rPr lang="fr-FR" sz="2400" b="1" dirty="0" err="1">
                <a:solidFill>
                  <a:srgbClr val="0070C0"/>
                </a:solidFill>
              </a:rPr>
              <a:t>color</a:t>
            </a:r>
            <a:r>
              <a:rPr lang="fr-FR" sz="2400" b="1" dirty="0">
                <a:solidFill>
                  <a:srgbClr val="0070C0"/>
                </a:solidFill>
              </a:rPr>
              <a:t>: </a:t>
            </a:r>
            <a:r>
              <a:rPr lang="fr-FR" sz="2400" b="1" dirty="0" err="1">
                <a:solidFill>
                  <a:srgbClr val="0070C0"/>
                </a:solidFill>
              </a:rPr>
              <a:t>rgb</a:t>
            </a:r>
            <a:r>
              <a:rPr lang="fr-FR" sz="2400" b="1" dirty="0">
                <a:solidFill>
                  <a:srgbClr val="0070C0"/>
                </a:solidFill>
              </a:rPr>
              <a:t>(0, 0, 139);        </a:t>
            </a:r>
          </a:p>
          <a:p>
            <a:pPr>
              <a:lnSpc>
                <a:spcPct val="200000"/>
              </a:lnSpc>
            </a:pPr>
            <a:r>
              <a:rPr lang="fr-FR" sz="2400" b="1" dirty="0">
                <a:solidFill>
                  <a:srgbClr val="0070C0"/>
                </a:solidFill>
              </a:rPr>
              <a:t>box-</a:t>
            </a:r>
            <a:r>
              <a:rPr lang="fr-FR" sz="2400" b="1" dirty="0" err="1">
                <a:solidFill>
                  <a:srgbClr val="0070C0"/>
                </a:solidFill>
              </a:rPr>
              <a:t>shadow</a:t>
            </a:r>
            <a:r>
              <a:rPr lang="fr-FR" sz="2400" b="1" dirty="0">
                <a:solidFill>
                  <a:srgbClr val="0070C0"/>
                </a:solidFill>
              </a:rPr>
              <a:t>: 0 0 8px </a:t>
            </a:r>
            <a:r>
              <a:rPr lang="fr-FR" sz="2400" b="1" dirty="0" err="1">
                <a:solidFill>
                  <a:srgbClr val="0070C0"/>
                </a:solidFill>
              </a:rPr>
              <a:t>rgba</a:t>
            </a:r>
            <a:r>
              <a:rPr lang="fr-FR" sz="2400" b="1" dirty="0">
                <a:solidFill>
                  <a:srgbClr val="0070C0"/>
                </a:solidFill>
              </a:rPr>
              <a:t>(0, 0, 255, 0.4); </a:t>
            </a:r>
          </a:p>
        </p:txBody>
      </p:sp>
    </p:spTree>
    <p:extLst>
      <p:ext uri="{BB962C8B-B14F-4D97-AF65-F5344CB8AC3E}">
        <p14:creationId xmlns:p14="http://schemas.microsoft.com/office/powerpoint/2010/main" val="1612545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D50FA-D582-B8A8-0141-4E5253E8A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D76146-71F9-51AA-0A54-41D45773A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974" y="781565"/>
            <a:ext cx="11239927" cy="1049235"/>
          </a:xfrm>
        </p:spPr>
        <p:txBody>
          <a:bodyPr>
            <a:normAutofit/>
          </a:bodyPr>
          <a:lstStyle/>
          <a:p>
            <a:r>
              <a:rPr lang="fr-FR" sz="4400" b="1" dirty="0">
                <a:solidFill>
                  <a:srgbClr val="FF0000"/>
                </a:solidFill>
              </a:rPr>
              <a:t>Basic HTML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CE49876-2F3B-AF9B-BBC5-BD8516D443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5424352"/>
              </p:ext>
            </p:extLst>
          </p:nvPr>
        </p:nvGraphicFramePr>
        <p:xfrm>
          <a:off x="1621602" y="1491122"/>
          <a:ext cx="8948795" cy="4128843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788239">
                  <a:extLst>
                    <a:ext uri="{9D8B030D-6E8A-4147-A177-3AD203B41FA5}">
                      <a16:colId xmlns:a16="http://schemas.microsoft.com/office/drawing/2014/main" val="3483784195"/>
                    </a:ext>
                  </a:extLst>
                </a:gridCol>
                <a:gridCol w="7160556">
                  <a:extLst>
                    <a:ext uri="{9D8B030D-6E8A-4147-A177-3AD203B41FA5}">
                      <a16:colId xmlns:a16="http://schemas.microsoft.com/office/drawing/2014/main" val="1767909519"/>
                    </a:ext>
                  </a:extLst>
                </a:gridCol>
              </a:tblGrid>
              <a:tr h="611046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Tag</a:t>
                      </a:r>
                    </a:p>
                  </a:txBody>
                  <a:tcPr marL="60776" marR="30388" marT="30388" marB="30388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dirty="0">
                          <a:effectLst/>
                        </a:rPr>
                        <a:t>Description</a:t>
                      </a:r>
                    </a:p>
                  </a:txBody>
                  <a:tcPr marL="30388" marR="30388" marT="30388" marB="30388"/>
                </a:tc>
                <a:extLst>
                  <a:ext uri="{0D108BD9-81ED-4DB2-BD59-A6C34878D82A}">
                    <a16:rowId xmlns:a16="http://schemas.microsoft.com/office/drawing/2014/main" val="1131489789"/>
                  </a:ext>
                </a:extLst>
              </a:tr>
              <a:tr h="76523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&lt;!DOCTYPE&gt;</a:t>
                      </a:r>
                      <a:r>
                        <a:rPr lang="fr-FR" sz="2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</a:p>
                  </a:txBody>
                  <a:tcPr marL="60776" marR="30388" marT="30388" marB="30388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dirty="0" err="1">
                          <a:effectLst/>
                        </a:rPr>
                        <a:t>Defines</a:t>
                      </a:r>
                      <a:r>
                        <a:rPr lang="fr-FR" sz="2000" b="1" dirty="0">
                          <a:effectLst/>
                        </a:rPr>
                        <a:t> the document type</a:t>
                      </a:r>
                    </a:p>
                  </a:txBody>
                  <a:tcPr marL="30388" marR="30388" marT="30388" marB="30388"/>
                </a:tc>
                <a:extLst>
                  <a:ext uri="{0D108BD9-81ED-4DB2-BD59-A6C34878D82A}">
                    <a16:rowId xmlns:a16="http://schemas.microsoft.com/office/drawing/2014/main" val="3944745620"/>
                  </a:ext>
                </a:extLst>
              </a:tr>
              <a:tr h="611046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&lt;html&gt;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776" marR="30388" marT="30388" marB="30388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>
                          <a:effectLst/>
                        </a:rPr>
                        <a:t>Defines an HTML document</a:t>
                      </a:r>
                    </a:p>
                  </a:txBody>
                  <a:tcPr marL="30388" marR="30388" marT="30388" marB="30388"/>
                </a:tc>
                <a:extLst>
                  <a:ext uri="{0D108BD9-81ED-4DB2-BD59-A6C34878D82A}">
                    <a16:rowId xmlns:a16="http://schemas.microsoft.com/office/drawing/2014/main" val="1551356342"/>
                  </a:ext>
                </a:extLst>
              </a:tr>
              <a:tr h="76523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&lt;head&gt;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776" marR="30388" marT="30388" marB="30388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>
                          <a:effectLst/>
                        </a:rPr>
                        <a:t>Contains metadata/information for the document</a:t>
                      </a:r>
                    </a:p>
                  </a:txBody>
                  <a:tcPr marL="30388" marR="30388" marT="30388" marB="30388"/>
                </a:tc>
                <a:extLst>
                  <a:ext uri="{0D108BD9-81ED-4DB2-BD59-A6C34878D82A}">
                    <a16:rowId xmlns:a16="http://schemas.microsoft.com/office/drawing/2014/main" val="413557485"/>
                  </a:ext>
                </a:extLst>
              </a:tr>
              <a:tr h="611046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</a:t>
                      </a:r>
                      <a:r>
                        <a:rPr lang="fr-FR" sz="2000" b="1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title</a:t>
                      </a: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776" marR="30388" marT="30388" marB="30388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b="1">
                          <a:effectLst/>
                        </a:rPr>
                        <a:t>Defines a title for the document</a:t>
                      </a:r>
                    </a:p>
                  </a:txBody>
                  <a:tcPr marL="30388" marR="30388" marT="30388" marB="30388"/>
                </a:tc>
                <a:extLst>
                  <a:ext uri="{0D108BD9-81ED-4DB2-BD59-A6C34878D82A}">
                    <a16:rowId xmlns:a16="http://schemas.microsoft.com/office/drawing/2014/main" val="457922796"/>
                  </a:ext>
                </a:extLst>
              </a:tr>
              <a:tr h="76523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&lt;body&gt;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776" marR="30388" marT="30388" marB="30388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dirty="0" err="1">
                          <a:effectLst/>
                        </a:rPr>
                        <a:t>Defines</a:t>
                      </a:r>
                      <a:r>
                        <a:rPr lang="fr-FR" sz="2000" b="1" dirty="0">
                          <a:effectLst/>
                        </a:rPr>
                        <a:t> the </a:t>
                      </a:r>
                      <a:r>
                        <a:rPr lang="fr-FR" sz="2000" b="1" dirty="0" err="1">
                          <a:effectLst/>
                        </a:rPr>
                        <a:t>document's</a:t>
                      </a:r>
                      <a:r>
                        <a:rPr lang="fr-FR" sz="2000" b="1" dirty="0">
                          <a:effectLst/>
                        </a:rPr>
                        <a:t> body</a:t>
                      </a:r>
                    </a:p>
                  </a:txBody>
                  <a:tcPr marL="30388" marR="30388" marT="30388" marB="30388"/>
                </a:tc>
                <a:extLst>
                  <a:ext uri="{0D108BD9-81ED-4DB2-BD59-A6C34878D82A}">
                    <a16:rowId xmlns:a16="http://schemas.microsoft.com/office/drawing/2014/main" val="25081719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91186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A905C-2B82-68B9-B79A-7517C4A782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59D736FF-9D8D-4046-9CC0-65F40C320C2D}"/>
              </a:ext>
            </a:extLst>
          </p:cNvPr>
          <p:cNvSpPr txBox="1">
            <a:spLocks/>
          </p:cNvSpPr>
          <p:nvPr/>
        </p:nvSpPr>
        <p:spPr>
          <a:xfrm>
            <a:off x="4246708" y="2703457"/>
            <a:ext cx="3698584" cy="7255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400" b="1" dirty="0">
                <a:solidFill>
                  <a:schemeClr val="accent1"/>
                </a:solidFill>
              </a:rPr>
              <a:t>Table</a:t>
            </a:r>
          </a:p>
        </p:txBody>
      </p:sp>
    </p:spTree>
    <p:extLst>
      <p:ext uri="{BB962C8B-B14F-4D97-AF65-F5344CB8AC3E}">
        <p14:creationId xmlns:p14="http://schemas.microsoft.com/office/powerpoint/2010/main" val="5759153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12588-6F22-415B-4C60-F7303569E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CFFFEE-5025-F922-BF94-F0280B535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/>
              <a:t>HTML Table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7DDE5E8-556C-C3BE-5701-0C95DB6FC25A}"/>
              </a:ext>
            </a:extLst>
          </p:cNvPr>
          <p:cNvSpPr txBox="1"/>
          <p:nvPr/>
        </p:nvSpPr>
        <p:spPr>
          <a:xfrm>
            <a:off x="1407559" y="1659746"/>
            <a:ext cx="94111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An HTML table is used to organize and display data in rows and columns on a web page.</a:t>
            </a:r>
            <a:endParaRPr lang="fr-FR" sz="2400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7E40639-4243-6C99-97AF-7F39682A50F6}"/>
              </a:ext>
            </a:extLst>
          </p:cNvPr>
          <p:cNvSpPr txBox="1"/>
          <p:nvPr/>
        </p:nvSpPr>
        <p:spPr>
          <a:xfrm>
            <a:off x="3195263" y="3246902"/>
            <a:ext cx="63905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&lt;table border="1"&gt;</a:t>
            </a:r>
          </a:p>
        </p:txBody>
      </p:sp>
    </p:spTree>
    <p:extLst>
      <p:ext uri="{BB962C8B-B14F-4D97-AF65-F5344CB8AC3E}">
        <p14:creationId xmlns:p14="http://schemas.microsoft.com/office/powerpoint/2010/main" val="7682393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F5430B-3C24-AB70-B10D-2BBC44E955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21678E-239B-2074-6470-37CF5FA54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/>
              <a:t>Table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6CC5777-D2F5-509F-81BD-95BAB5379AC7}"/>
              </a:ext>
            </a:extLst>
          </p:cNvPr>
          <p:cNvSpPr txBox="1"/>
          <p:nvPr/>
        </p:nvSpPr>
        <p:spPr>
          <a:xfrm>
            <a:off x="1325365" y="1476425"/>
            <a:ext cx="639052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&lt;table border="1"&gt;</a:t>
            </a:r>
          </a:p>
          <a:p>
            <a:r>
              <a:rPr lang="fr-FR" sz="2400" b="1" dirty="0"/>
              <a:t>    &lt;tr&gt;</a:t>
            </a:r>
          </a:p>
          <a:p>
            <a:r>
              <a:rPr lang="fr-FR" sz="2400" b="1" dirty="0"/>
              <a:t>        &lt;th&gt;Header 1&lt;/th&gt;</a:t>
            </a:r>
          </a:p>
          <a:p>
            <a:r>
              <a:rPr lang="fr-FR" sz="2400" b="1" dirty="0"/>
              <a:t>        &lt;th&gt;Header 2&lt;/th&gt;</a:t>
            </a:r>
          </a:p>
          <a:p>
            <a:r>
              <a:rPr lang="fr-FR" sz="2400" b="1" dirty="0"/>
              <a:t>    &lt;/tr&gt;</a:t>
            </a:r>
          </a:p>
          <a:p>
            <a:r>
              <a:rPr lang="fr-FR" sz="2400" b="1" dirty="0"/>
              <a:t>    &lt;tr&gt;</a:t>
            </a:r>
          </a:p>
          <a:p>
            <a:r>
              <a:rPr lang="fr-FR" sz="2400" b="1" dirty="0"/>
              <a:t>        &lt;td&gt;Data 1&lt;/td&gt;</a:t>
            </a:r>
          </a:p>
          <a:p>
            <a:r>
              <a:rPr lang="fr-FR" sz="2400" b="1" dirty="0"/>
              <a:t>        &lt;td&gt;Data 2&lt;/td&gt;</a:t>
            </a:r>
          </a:p>
          <a:p>
            <a:r>
              <a:rPr lang="fr-FR" sz="2400" b="1" dirty="0"/>
              <a:t>    &lt;/tr&gt;</a:t>
            </a:r>
          </a:p>
          <a:p>
            <a:r>
              <a:rPr lang="fr-FR" sz="2400" b="1" dirty="0"/>
              <a:t>&lt;/table&gt;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8B34A9DA-44E1-B424-F954-02F565F0A196}"/>
              </a:ext>
            </a:extLst>
          </p:cNvPr>
          <p:cNvSpPr/>
          <p:nvPr/>
        </p:nvSpPr>
        <p:spPr>
          <a:xfrm>
            <a:off x="5486400" y="1595923"/>
            <a:ext cx="5917915" cy="290758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/>
              <a:t>&lt;table&gt; → Defines the table &lt;tr&gt; → Table row </a:t>
            </a:r>
          </a:p>
          <a:p>
            <a:r>
              <a:rPr lang="en-US" sz="2800" b="1" dirty="0"/>
              <a:t>&lt;</a:t>
            </a:r>
            <a:r>
              <a:rPr lang="en-US" sz="2800" b="1" dirty="0" err="1"/>
              <a:t>th</a:t>
            </a:r>
            <a:r>
              <a:rPr lang="en-US" sz="2800" b="1" dirty="0"/>
              <a:t>&gt; → Table header cell (bold by default) </a:t>
            </a:r>
          </a:p>
          <a:p>
            <a:r>
              <a:rPr lang="en-US" sz="2800" b="1" dirty="0"/>
              <a:t>&lt;td&gt; → Table data cell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42664015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D2D90A-9C0E-7D68-5E52-79C3EDD64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E97171-28D8-DC52-1528-B0763DB42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/>
              <a:t>HTML Table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E3DB40D-D83E-8551-4F0B-30ECA7710C60}"/>
              </a:ext>
            </a:extLst>
          </p:cNvPr>
          <p:cNvSpPr txBox="1"/>
          <p:nvPr/>
        </p:nvSpPr>
        <p:spPr>
          <a:xfrm>
            <a:off x="934947" y="1569788"/>
            <a:ext cx="1056183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dirty="0"/>
              <a:t>It is possible to customize tables using different attributes.</a:t>
            </a:r>
          </a:p>
          <a:p>
            <a:pPr algn="just"/>
            <a:endParaRPr lang="en-US" sz="2400" dirty="0"/>
          </a:p>
          <a:p>
            <a:pPr algn="just"/>
            <a:r>
              <a:rPr lang="en-US" sz="2400" dirty="0"/>
              <a:t>Some of the most commonly used attributes: </a:t>
            </a:r>
          </a:p>
          <a:p>
            <a:pPr algn="just"/>
            <a:endParaRPr lang="en-US" sz="24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FF0000"/>
                </a:solidFill>
              </a:rPr>
              <a:t>border:</a:t>
            </a:r>
            <a:r>
              <a:rPr lang="en-US" sz="2400" b="1" dirty="0"/>
              <a:t> </a:t>
            </a:r>
          </a:p>
          <a:p>
            <a:pPr algn="just"/>
            <a:r>
              <a:rPr lang="en-US" sz="2400" b="1" dirty="0"/>
              <a:t>This attribute specifies the thickness of the table border.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n-US" sz="2400" b="1" dirty="0">
              <a:solidFill>
                <a:srgbClr val="FF000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b="1" dirty="0" err="1">
                <a:solidFill>
                  <a:srgbClr val="FF0000"/>
                </a:solidFill>
              </a:rPr>
              <a:t>cellspacing</a:t>
            </a:r>
            <a:r>
              <a:rPr lang="en-US" sz="2400" b="1" dirty="0">
                <a:solidFill>
                  <a:srgbClr val="FF0000"/>
                </a:solidFill>
              </a:rPr>
              <a:t>: </a:t>
            </a:r>
          </a:p>
          <a:p>
            <a:pPr algn="just"/>
            <a:r>
              <a:rPr lang="en-US" sz="2400" b="1" dirty="0"/>
              <a:t>This attribute specifies the space between the cells of the table. </a:t>
            </a:r>
          </a:p>
          <a:p>
            <a:pPr algn="just"/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963686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8A9B93-C1DF-DDCB-5780-4A72656164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135497-BCA7-8353-577D-4CA115B06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/>
              <a:t>HTML Table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07611AE-FE85-07FE-46E7-B97C3040DC50}"/>
              </a:ext>
            </a:extLst>
          </p:cNvPr>
          <p:cNvSpPr txBox="1"/>
          <p:nvPr/>
        </p:nvSpPr>
        <p:spPr>
          <a:xfrm>
            <a:off x="934947" y="1569788"/>
            <a:ext cx="1056183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FF0000"/>
                </a:solidFill>
              </a:rPr>
              <a:t>cellpadding</a:t>
            </a:r>
            <a:r>
              <a:rPr lang="en-US" sz="2400" dirty="0">
                <a:solidFill>
                  <a:srgbClr val="FF0000"/>
                </a:solidFill>
              </a:rPr>
              <a:t>: </a:t>
            </a:r>
          </a:p>
          <a:p>
            <a:pPr algn="just"/>
            <a:r>
              <a:rPr lang="en-US" sz="2400" dirty="0"/>
              <a:t>	</a:t>
            </a:r>
            <a:r>
              <a:rPr lang="en-US" sz="2400" b="1" dirty="0"/>
              <a:t>This attribute specifies the space between the cell content and its border.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FF0000"/>
                </a:solidFill>
              </a:rPr>
              <a:t>width</a:t>
            </a:r>
            <a:r>
              <a:rPr lang="en-US" sz="2400" dirty="0">
                <a:solidFill>
                  <a:srgbClr val="FF0000"/>
                </a:solidFill>
              </a:rPr>
              <a:t>: </a:t>
            </a:r>
          </a:p>
          <a:p>
            <a:pPr algn="just"/>
            <a:r>
              <a:rPr lang="en-US" sz="2400" dirty="0"/>
              <a:t>	</a:t>
            </a:r>
            <a:r>
              <a:rPr lang="en-US" sz="2400" b="1" dirty="0"/>
              <a:t>This attribute specifies the width of the table.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FF0000"/>
                </a:solidFill>
              </a:rPr>
              <a:t>height</a:t>
            </a:r>
            <a:r>
              <a:rPr lang="en-US" sz="2400" dirty="0">
                <a:solidFill>
                  <a:srgbClr val="FF0000"/>
                </a:solidFill>
              </a:rPr>
              <a:t>: </a:t>
            </a:r>
          </a:p>
          <a:p>
            <a:pPr algn="just"/>
            <a:r>
              <a:rPr lang="en-US" sz="2400" dirty="0"/>
              <a:t>	</a:t>
            </a:r>
            <a:r>
              <a:rPr lang="en-US" sz="2400" b="1" dirty="0"/>
              <a:t>This attribute specifies the height of the table.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30222330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4C336-4DB3-6CE3-C4E5-ADB6FA7275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50148-6160-E0A0-5C4A-F8B1F72E0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/>
              <a:t>Exemple:</a:t>
            </a:r>
            <a:br>
              <a:rPr lang="fr-FR" b="1" u="sng" dirty="0"/>
            </a:br>
            <a:endParaRPr lang="fr-FR" b="1" u="sng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BCBAD83-B1AA-18DD-B1BB-EB1C378A6E4E}"/>
              </a:ext>
            </a:extLst>
          </p:cNvPr>
          <p:cNvSpPr txBox="1"/>
          <p:nvPr/>
        </p:nvSpPr>
        <p:spPr>
          <a:xfrm>
            <a:off x="1541120" y="1548727"/>
            <a:ext cx="842480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 err="1"/>
              <a:t>Create</a:t>
            </a:r>
            <a:r>
              <a:rPr lang="fr-FR" sz="2000" b="1" dirty="0"/>
              <a:t> an HTML table </a:t>
            </a:r>
            <a:r>
              <a:rPr lang="fr-FR" sz="2000" b="1" dirty="0" err="1"/>
              <a:t>that</a:t>
            </a:r>
            <a:r>
              <a:rPr lang="fr-FR" sz="2000" b="1" dirty="0"/>
              <a:t> displays the </a:t>
            </a:r>
            <a:r>
              <a:rPr lang="fr-FR" sz="2000" b="1" dirty="0" err="1"/>
              <a:t>following</a:t>
            </a:r>
            <a:r>
              <a:rPr lang="fr-FR" sz="2000" b="1" dirty="0"/>
              <a:t> </a:t>
            </a:r>
            <a:r>
              <a:rPr lang="fr-FR" sz="2000" b="1" dirty="0" err="1"/>
              <a:t>university</a:t>
            </a:r>
            <a:r>
              <a:rPr lang="fr-FR" sz="2000" b="1" dirty="0"/>
              <a:t> modules and </a:t>
            </a:r>
            <a:r>
              <a:rPr lang="fr-FR" sz="2000" b="1" dirty="0" err="1"/>
              <a:t>their</a:t>
            </a:r>
            <a:r>
              <a:rPr lang="fr-FR" sz="2000" b="1" dirty="0"/>
              <a:t> coefficients: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FB0CC6E-0EF3-CD16-DDC7-E19958E618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020" y="2462019"/>
            <a:ext cx="5622246" cy="2628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4651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6845E-D40A-065E-6DCA-A81473DFE8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771143-694A-318C-B467-52647A66A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/>
              <a:t>Solution:</a:t>
            </a:r>
            <a:br>
              <a:rPr lang="fr-FR" b="1" u="sng" dirty="0"/>
            </a:br>
            <a:endParaRPr lang="fr-FR" b="1" u="sng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1CABA2E-DC8C-6C88-723F-823F7BE5C5C2}"/>
              </a:ext>
            </a:extLst>
          </p:cNvPr>
          <p:cNvSpPr txBox="1"/>
          <p:nvPr/>
        </p:nvSpPr>
        <p:spPr>
          <a:xfrm>
            <a:off x="2065106" y="1871893"/>
            <a:ext cx="639052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&lt;table border="1"&gt;</a:t>
            </a:r>
          </a:p>
          <a:p>
            <a:r>
              <a:rPr lang="fr-FR" sz="2400" b="1" dirty="0"/>
              <a:t>    &lt;tr&gt;</a:t>
            </a:r>
          </a:p>
          <a:p>
            <a:r>
              <a:rPr lang="fr-FR" sz="2400" b="1" dirty="0"/>
              <a:t>        &lt;th&gt;Module Name&lt;/th&gt;</a:t>
            </a:r>
          </a:p>
          <a:p>
            <a:r>
              <a:rPr lang="fr-FR" sz="2400" b="1" dirty="0"/>
              <a:t>        &lt;th&gt;Coefficient&lt;/th&gt;</a:t>
            </a:r>
          </a:p>
          <a:p>
            <a:r>
              <a:rPr lang="fr-FR" sz="2400" b="1" dirty="0"/>
              <a:t>    &lt;/tr&gt;</a:t>
            </a:r>
          </a:p>
          <a:p>
            <a:r>
              <a:rPr lang="fr-FR" sz="2400" b="1" dirty="0"/>
              <a:t>    &lt;tr&gt;</a:t>
            </a:r>
          </a:p>
          <a:p>
            <a:r>
              <a:rPr lang="fr-FR" sz="2400" b="1" dirty="0"/>
              <a:t>        &lt;td&gt;</a:t>
            </a:r>
            <a:r>
              <a:rPr lang="fr-FR" sz="2400" b="1" dirty="0" err="1"/>
              <a:t>Algorithms</a:t>
            </a:r>
            <a:r>
              <a:rPr lang="fr-FR" sz="2400" b="1" dirty="0"/>
              <a:t>&lt;/td&gt;</a:t>
            </a:r>
          </a:p>
          <a:p>
            <a:r>
              <a:rPr lang="fr-FR" sz="2400" b="1" dirty="0"/>
              <a:t>        &lt;td&gt;3&lt;/td&gt;</a:t>
            </a:r>
          </a:p>
          <a:p>
            <a:r>
              <a:rPr lang="fr-FR" sz="2400" b="1" dirty="0"/>
              <a:t>    &lt;/tr&gt;</a:t>
            </a:r>
          </a:p>
          <a:p>
            <a:r>
              <a:rPr lang="fr-FR" sz="2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589073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12212-28A5-C3D7-6B46-30F16B04B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524C96-87CA-13F9-0E6C-DE0B03959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/>
              <a:t>Solution:</a:t>
            </a:r>
            <a:br>
              <a:rPr lang="fr-FR" b="1" u="sng" dirty="0"/>
            </a:br>
            <a:endParaRPr lang="fr-FR" b="1" u="sng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F576E6A-2B2C-2313-ACA2-A73B9F009B2F}"/>
              </a:ext>
            </a:extLst>
          </p:cNvPr>
          <p:cNvSpPr txBox="1"/>
          <p:nvPr/>
        </p:nvSpPr>
        <p:spPr>
          <a:xfrm>
            <a:off x="3760342" y="822658"/>
            <a:ext cx="6390526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&lt;tr&gt;</a:t>
            </a:r>
          </a:p>
          <a:p>
            <a:r>
              <a:rPr lang="fr-FR" sz="2400" b="1" dirty="0"/>
              <a:t>        &lt;td&gt;Web application </a:t>
            </a:r>
            <a:r>
              <a:rPr lang="fr-FR" sz="2400" b="1" dirty="0" err="1"/>
              <a:t>development</a:t>
            </a:r>
            <a:r>
              <a:rPr lang="fr-FR" sz="2400" b="1" dirty="0"/>
              <a:t>&lt;/td&gt;</a:t>
            </a:r>
          </a:p>
          <a:p>
            <a:r>
              <a:rPr lang="fr-FR" sz="2400" b="1" dirty="0"/>
              <a:t>        &lt;td&gt;2&lt;/td&gt;</a:t>
            </a:r>
          </a:p>
          <a:p>
            <a:r>
              <a:rPr lang="fr-FR" sz="2400" b="1" dirty="0"/>
              <a:t>    &lt;/tr&gt;</a:t>
            </a:r>
          </a:p>
          <a:p>
            <a:r>
              <a:rPr lang="fr-FR" sz="2400" b="1" dirty="0"/>
              <a:t>    &lt;tr&gt;</a:t>
            </a:r>
          </a:p>
          <a:p>
            <a:r>
              <a:rPr lang="fr-FR" sz="2400" b="1" dirty="0"/>
              <a:t>        &lt;td&gt;Computer architecture&lt;/td&gt;</a:t>
            </a:r>
          </a:p>
          <a:p>
            <a:r>
              <a:rPr lang="fr-FR" sz="2400" b="1" dirty="0"/>
              <a:t>        &lt;td&gt;2&lt;/td&gt;</a:t>
            </a:r>
          </a:p>
          <a:p>
            <a:r>
              <a:rPr lang="fr-FR" sz="2400" b="1" dirty="0"/>
              <a:t>    &lt;/tr&gt;</a:t>
            </a:r>
          </a:p>
          <a:p>
            <a:r>
              <a:rPr lang="fr-FR" sz="2400" b="1" dirty="0"/>
              <a:t>    &lt;tr&gt;</a:t>
            </a:r>
          </a:p>
          <a:p>
            <a:r>
              <a:rPr lang="fr-FR" sz="2400" b="1" dirty="0"/>
              <a:t>        &lt;td&gt;English&lt;/td&gt;</a:t>
            </a:r>
          </a:p>
          <a:p>
            <a:r>
              <a:rPr lang="fr-FR" sz="2400" b="1" dirty="0"/>
              <a:t>        &lt;td&gt;1&lt;/td&gt;</a:t>
            </a:r>
          </a:p>
          <a:p>
            <a:r>
              <a:rPr lang="fr-FR" sz="2400" b="1" dirty="0"/>
              <a:t>    &lt;/tr&gt;</a:t>
            </a:r>
          </a:p>
          <a:p>
            <a:r>
              <a:rPr lang="fr-FR" sz="2400" b="1" dirty="0"/>
              <a:t>&lt;/table&gt;</a:t>
            </a:r>
          </a:p>
        </p:txBody>
      </p:sp>
    </p:spTree>
    <p:extLst>
      <p:ext uri="{BB962C8B-B14F-4D97-AF65-F5344CB8AC3E}">
        <p14:creationId xmlns:p14="http://schemas.microsoft.com/office/powerpoint/2010/main" val="42501673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4086A5-CA8D-B794-7D6C-B29797278C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6D1976-CA9B-A719-A7C3-CAE7451F5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1788428"/>
            <a:ext cx="11239927" cy="1049235"/>
          </a:xfrm>
        </p:spPr>
        <p:txBody>
          <a:bodyPr>
            <a:normAutofit/>
          </a:bodyPr>
          <a:lstStyle/>
          <a:p>
            <a:r>
              <a:rPr lang="fr-FR" sz="3600" b="1" dirty="0" err="1">
                <a:solidFill>
                  <a:schemeClr val="accent6"/>
                </a:solidFill>
              </a:rPr>
              <a:t>colspan</a:t>
            </a:r>
            <a:r>
              <a:rPr lang="fr-FR" sz="3600" b="1" dirty="0">
                <a:solidFill>
                  <a:schemeClr val="accent6"/>
                </a:solidFill>
              </a:rPr>
              <a:t> / </a:t>
            </a:r>
            <a:r>
              <a:rPr lang="fr-FR" sz="3600" b="1" dirty="0" err="1">
                <a:solidFill>
                  <a:schemeClr val="accent6"/>
                </a:solidFill>
              </a:rPr>
              <a:t>rowspan</a:t>
            </a:r>
            <a:endParaRPr lang="fr-FR" sz="3600" b="1" dirty="0">
              <a:solidFill>
                <a:schemeClr val="accent6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55C037-136E-7CD0-0C29-36AA8A177256}"/>
              </a:ext>
            </a:extLst>
          </p:cNvPr>
          <p:cNvSpPr txBox="1"/>
          <p:nvPr/>
        </p:nvSpPr>
        <p:spPr>
          <a:xfrm>
            <a:off x="1438381" y="2604968"/>
            <a:ext cx="88357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In HTML tables, we sometimes need a cell to cover more than one column or more than one row.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25485754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D056A-762E-53C3-429A-301AF7961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FB4D75-7CFE-3BF2-A9E1-73D15A4D0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750740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 err="1">
                <a:solidFill>
                  <a:srgbClr val="FF0000"/>
                </a:solidFill>
              </a:rPr>
              <a:t>colspan</a:t>
            </a:r>
            <a:r>
              <a:rPr lang="fr-FR" dirty="0"/>
              <a:t>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458D461-8269-89A7-EE90-65DFFAAA4427}"/>
              </a:ext>
            </a:extLst>
          </p:cNvPr>
          <p:cNvSpPr txBox="1"/>
          <p:nvPr/>
        </p:nvSpPr>
        <p:spPr>
          <a:xfrm>
            <a:off x="1438381" y="1567280"/>
            <a:ext cx="960633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The </a:t>
            </a:r>
            <a:r>
              <a:rPr lang="en-US" sz="2400" b="1" dirty="0" err="1"/>
              <a:t>colspan</a:t>
            </a:r>
            <a:r>
              <a:rPr lang="en-US" sz="2400" b="1" dirty="0"/>
              <a:t> attribute is used to make a cell span across multiple columns.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It is written inside &lt;td&gt; or &lt;</a:t>
            </a:r>
            <a:r>
              <a:rPr lang="en-US" sz="2400" b="1" dirty="0" err="1"/>
              <a:t>th</a:t>
            </a:r>
            <a:r>
              <a:rPr lang="en-US" sz="2400" b="1" dirty="0"/>
              <a:t>&gt;.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Example: </a:t>
            </a:r>
          </a:p>
          <a:p>
            <a:r>
              <a:rPr lang="en-US" sz="2400" b="1" dirty="0" err="1"/>
              <a:t>colspan</a:t>
            </a:r>
            <a:r>
              <a:rPr lang="en-US" sz="2400" b="1" dirty="0"/>
              <a:t>="2" : means the cell will take the space of 2 columns.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1667462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3C0BB4-D3FA-5C9E-1CAF-E6B666FE2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43EBC3-CDF0-19F8-CB04-B67618CB4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974" y="781565"/>
            <a:ext cx="11239927" cy="1049235"/>
          </a:xfrm>
        </p:spPr>
        <p:txBody>
          <a:bodyPr>
            <a:normAutofit/>
          </a:bodyPr>
          <a:lstStyle/>
          <a:p>
            <a:r>
              <a:rPr lang="fr-FR" sz="4400" b="1" dirty="0">
                <a:solidFill>
                  <a:srgbClr val="FF0000"/>
                </a:solidFill>
              </a:rPr>
              <a:t>Basic HTML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C5F0D09-38AC-F9F6-2235-0310FEAF79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1991710"/>
              </p:ext>
            </p:extLst>
          </p:nvPr>
        </p:nvGraphicFramePr>
        <p:xfrm>
          <a:off x="1621602" y="1491121"/>
          <a:ext cx="8948795" cy="4293228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3104510">
                  <a:extLst>
                    <a:ext uri="{9D8B030D-6E8A-4147-A177-3AD203B41FA5}">
                      <a16:colId xmlns:a16="http://schemas.microsoft.com/office/drawing/2014/main" val="3483784195"/>
                    </a:ext>
                  </a:extLst>
                </a:gridCol>
                <a:gridCol w="5844285">
                  <a:extLst>
                    <a:ext uri="{9D8B030D-6E8A-4147-A177-3AD203B41FA5}">
                      <a16:colId xmlns:a16="http://schemas.microsoft.com/office/drawing/2014/main" val="1767909519"/>
                    </a:ext>
                  </a:extLst>
                </a:gridCol>
              </a:tblGrid>
              <a:tr h="66002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Tag</a:t>
                      </a:r>
                    </a:p>
                  </a:txBody>
                  <a:tcPr marL="60776" marR="30388" marT="30388" marB="30388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dirty="0">
                          <a:effectLst/>
                        </a:rPr>
                        <a:t>Description</a:t>
                      </a:r>
                    </a:p>
                  </a:txBody>
                  <a:tcPr marL="30388" marR="30388" marT="30388" marB="30388"/>
                </a:tc>
                <a:extLst>
                  <a:ext uri="{0D108BD9-81ED-4DB2-BD59-A6C34878D82A}">
                    <a16:rowId xmlns:a16="http://schemas.microsoft.com/office/drawing/2014/main" val="1131489789"/>
                  </a:ext>
                </a:extLst>
              </a:tr>
              <a:tr h="82657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&lt;h1&gt; to &lt;h6&gt;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776" marR="30388" marT="30388" marB="30388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dirty="0" err="1">
                          <a:effectLst/>
                        </a:rPr>
                        <a:t>Defines</a:t>
                      </a:r>
                      <a:r>
                        <a:rPr lang="fr-FR" sz="2000" b="1" dirty="0">
                          <a:effectLst/>
                        </a:rPr>
                        <a:t> HTML </a:t>
                      </a:r>
                      <a:r>
                        <a:rPr lang="fr-FR" sz="2000" b="1" dirty="0" err="1">
                          <a:effectLst/>
                        </a:rPr>
                        <a:t>headings</a:t>
                      </a:r>
                      <a:endParaRPr lang="fr-FR" sz="2000" b="1" dirty="0">
                        <a:effectLst/>
                      </a:endParaRPr>
                    </a:p>
                  </a:txBody>
                  <a:tcPr marL="30388" marR="30388" marT="30388" marB="30388"/>
                </a:tc>
                <a:extLst>
                  <a:ext uri="{0D108BD9-81ED-4DB2-BD59-A6C34878D82A}">
                    <a16:rowId xmlns:a16="http://schemas.microsoft.com/office/drawing/2014/main" val="3650689575"/>
                  </a:ext>
                </a:extLst>
              </a:tr>
              <a:tr h="66002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&lt;p&gt;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776" marR="30388" marT="30388" marB="30388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>
                          <a:effectLst/>
                        </a:rPr>
                        <a:t>Defines a paragraph</a:t>
                      </a:r>
                    </a:p>
                  </a:txBody>
                  <a:tcPr marL="30388" marR="30388" marT="30388" marB="30388"/>
                </a:tc>
                <a:extLst>
                  <a:ext uri="{0D108BD9-81ED-4DB2-BD59-A6C34878D82A}">
                    <a16:rowId xmlns:a16="http://schemas.microsoft.com/office/drawing/2014/main" val="2466125017"/>
                  </a:ext>
                </a:extLst>
              </a:tr>
              <a:tr h="66002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</a:t>
                      </a:r>
                      <a:r>
                        <a:rPr lang="fr-FR" sz="2000" b="1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br</a:t>
                      </a: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776" marR="30388" marT="30388" marB="30388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b="1">
                          <a:effectLst/>
                        </a:rPr>
                        <a:t>Inserts a single line break</a:t>
                      </a:r>
                    </a:p>
                  </a:txBody>
                  <a:tcPr marL="30388" marR="30388" marT="30388" marB="30388"/>
                </a:tc>
                <a:extLst>
                  <a:ext uri="{0D108BD9-81ED-4DB2-BD59-A6C34878D82A}">
                    <a16:rowId xmlns:a16="http://schemas.microsoft.com/office/drawing/2014/main" val="3788401904"/>
                  </a:ext>
                </a:extLst>
              </a:tr>
              <a:tr h="82657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</a:t>
                      </a:r>
                      <a:r>
                        <a:rPr lang="fr-FR" sz="2000" b="1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hr</a:t>
                      </a: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776" marR="30388" marT="30388" marB="30388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b="1">
                          <a:effectLst/>
                        </a:rPr>
                        <a:t>Defines a thematic change in the content</a:t>
                      </a:r>
                    </a:p>
                  </a:txBody>
                  <a:tcPr marL="30388" marR="30388" marT="30388" marB="30388"/>
                </a:tc>
                <a:extLst>
                  <a:ext uri="{0D108BD9-81ED-4DB2-BD59-A6C34878D82A}">
                    <a16:rowId xmlns:a16="http://schemas.microsoft.com/office/drawing/2014/main" val="353242988"/>
                  </a:ext>
                </a:extLst>
              </a:tr>
              <a:tr h="66002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&lt;!– </a:t>
                      </a:r>
                      <a:r>
                        <a:rPr lang="fr-FR" sz="2000" b="1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Here</a:t>
                      </a: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comment --&gt;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776" marR="30388" marT="30388" marB="30388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dirty="0" err="1">
                          <a:effectLst/>
                        </a:rPr>
                        <a:t>Defines</a:t>
                      </a:r>
                      <a:r>
                        <a:rPr lang="fr-FR" sz="2000" b="1" dirty="0">
                          <a:effectLst/>
                        </a:rPr>
                        <a:t> a comment</a:t>
                      </a:r>
                    </a:p>
                  </a:txBody>
                  <a:tcPr marL="30388" marR="30388" marT="30388" marB="30388"/>
                </a:tc>
                <a:extLst>
                  <a:ext uri="{0D108BD9-81ED-4DB2-BD59-A6C34878D82A}">
                    <a16:rowId xmlns:a16="http://schemas.microsoft.com/office/drawing/2014/main" val="24006201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19976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8469C9-5525-4F0E-9861-7BA767BC6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F5ED7-CC44-C7C6-3F85-DB6A7FE1F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750740"/>
            <a:ext cx="11239927" cy="1049235"/>
          </a:xfrm>
        </p:spPr>
        <p:txBody>
          <a:bodyPr>
            <a:normAutofit/>
          </a:bodyPr>
          <a:lstStyle/>
          <a:p>
            <a:r>
              <a:rPr lang="en-US" b="1" u="sng" dirty="0" err="1">
                <a:solidFill>
                  <a:srgbClr val="FF0000"/>
                </a:solidFill>
              </a:rPr>
              <a:t>rowspan</a:t>
            </a:r>
            <a:r>
              <a:rPr lang="fr-FR" b="1" u="sng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C817421-99CA-1144-D499-D3395479BB4C}"/>
              </a:ext>
            </a:extLst>
          </p:cNvPr>
          <p:cNvSpPr txBox="1"/>
          <p:nvPr/>
        </p:nvSpPr>
        <p:spPr>
          <a:xfrm>
            <a:off x="1438381" y="1567280"/>
            <a:ext cx="960633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The </a:t>
            </a:r>
            <a:r>
              <a:rPr lang="en-US" sz="2400" b="1" dirty="0" err="1"/>
              <a:t>rowspan</a:t>
            </a:r>
            <a:r>
              <a:rPr lang="en-US" sz="2400" b="1" dirty="0"/>
              <a:t> attribute is used to make a cell span across multiple rows.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Example: </a:t>
            </a:r>
          </a:p>
          <a:p>
            <a:r>
              <a:rPr lang="en-US" sz="2400" b="1" dirty="0" err="1"/>
              <a:t>rowspan</a:t>
            </a:r>
            <a:r>
              <a:rPr lang="en-US" sz="2400" b="1" dirty="0"/>
              <a:t>="2" : means the cell will take the space of 2 rows.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737507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20FD4C-7F96-5B1A-5506-B91F4A620C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06AD5B-80DF-9B8C-9F5E-353349211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/>
              <a:t>Exemple:</a:t>
            </a:r>
            <a:br>
              <a:rPr lang="fr-FR" b="1" u="sng" dirty="0"/>
            </a:br>
            <a:endParaRPr lang="fr-FR" b="1" u="sng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6ECA333-410D-18B4-15CE-DEEFE58F49C8}"/>
              </a:ext>
            </a:extLst>
          </p:cNvPr>
          <p:cNvSpPr txBox="1"/>
          <p:nvPr/>
        </p:nvSpPr>
        <p:spPr>
          <a:xfrm>
            <a:off x="1541120" y="1548727"/>
            <a:ext cx="84248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 err="1"/>
              <a:t>Create</a:t>
            </a:r>
            <a:r>
              <a:rPr lang="fr-FR" sz="2000" b="1" dirty="0"/>
              <a:t> an HTML table </a:t>
            </a:r>
            <a:r>
              <a:rPr lang="fr-FR" sz="2000" b="1" dirty="0" err="1"/>
              <a:t>that</a:t>
            </a:r>
            <a:r>
              <a:rPr lang="fr-FR" sz="2000" b="1" dirty="0"/>
              <a:t> displays the </a:t>
            </a:r>
            <a:r>
              <a:rPr lang="fr-FR" sz="2000" b="1" dirty="0" err="1"/>
              <a:t>following</a:t>
            </a:r>
            <a:r>
              <a:rPr lang="fr-FR" sz="2000" b="1" dirty="0"/>
              <a:t> table: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5013A1-B6BC-011D-FECA-13837418F5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8384" y="2139215"/>
            <a:ext cx="6026460" cy="360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2243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09F8E0-7D8C-05A2-0769-9FF43894A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22DDF7-4F48-6EA9-D48D-6B35A69BF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/>
              <a:t>Solution:</a:t>
            </a:r>
            <a:br>
              <a:rPr lang="fr-FR" b="1" u="sng" dirty="0"/>
            </a:br>
            <a:endParaRPr lang="fr-FR" b="1" u="sng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8F1895B-0651-627E-89D4-9D4F75B46A30}"/>
              </a:ext>
            </a:extLst>
          </p:cNvPr>
          <p:cNvSpPr txBox="1"/>
          <p:nvPr/>
        </p:nvSpPr>
        <p:spPr>
          <a:xfrm>
            <a:off x="3760342" y="822658"/>
            <a:ext cx="639052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&lt;table border="1"&gt;</a:t>
            </a:r>
          </a:p>
          <a:p>
            <a:r>
              <a:rPr lang="fr-FR" sz="2400" b="1" dirty="0"/>
              <a:t>&lt;tr&gt;</a:t>
            </a:r>
            <a:r>
              <a:rPr lang="fr-FR" sz="2400" b="1" dirty="0">
                <a:solidFill>
                  <a:srgbClr val="FF0000"/>
                </a:solidFill>
              </a:rPr>
              <a:t>&lt;th </a:t>
            </a:r>
            <a:r>
              <a:rPr lang="fr-FR" sz="2400" b="1" dirty="0" err="1">
                <a:solidFill>
                  <a:srgbClr val="FF0000"/>
                </a:solidFill>
              </a:rPr>
              <a:t>colspan</a:t>
            </a:r>
            <a:r>
              <a:rPr lang="fr-FR" sz="2400" b="1" dirty="0">
                <a:solidFill>
                  <a:srgbClr val="FF0000"/>
                </a:solidFill>
              </a:rPr>
              <a:t>="2"&gt;First </a:t>
            </a:r>
            <a:r>
              <a:rPr lang="fr-FR" sz="2400" b="1" dirty="0" err="1">
                <a:solidFill>
                  <a:srgbClr val="FF0000"/>
                </a:solidFill>
              </a:rPr>
              <a:t>Year</a:t>
            </a:r>
            <a:r>
              <a:rPr lang="fr-FR" sz="2400" b="1" dirty="0">
                <a:solidFill>
                  <a:srgbClr val="FF0000"/>
                </a:solidFill>
              </a:rPr>
              <a:t> - Computer Science&lt;/th&gt;</a:t>
            </a:r>
            <a:r>
              <a:rPr lang="fr-FR" sz="2400" b="1" dirty="0"/>
              <a:t>&lt;/tr&gt;</a:t>
            </a:r>
          </a:p>
          <a:p>
            <a:r>
              <a:rPr lang="fr-FR" sz="2400" b="1" dirty="0"/>
              <a:t>&lt;tr&gt;&lt;th&gt;Module Name&lt;/th&gt;</a:t>
            </a:r>
          </a:p>
          <a:p>
            <a:r>
              <a:rPr lang="fr-FR" sz="2400" b="1" dirty="0"/>
              <a:t>       &lt;th&gt;Coefficient&lt;/th&gt;&lt;/tr&gt;</a:t>
            </a:r>
          </a:p>
          <a:p>
            <a:r>
              <a:rPr lang="fr-FR" sz="2400" b="1" dirty="0"/>
              <a:t>&lt;tr&gt;</a:t>
            </a:r>
          </a:p>
          <a:p>
            <a:r>
              <a:rPr lang="fr-FR" sz="2400" b="1" dirty="0"/>
              <a:t>        </a:t>
            </a:r>
            <a:r>
              <a:rPr lang="fr-FR" sz="2400" b="1" dirty="0">
                <a:solidFill>
                  <a:srgbClr val="FF0000"/>
                </a:solidFill>
              </a:rPr>
              <a:t>&lt;td </a:t>
            </a:r>
            <a:r>
              <a:rPr lang="fr-FR" sz="2400" b="1" dirty="0" err="1">
                <a:solidFill>
                  <a:srgbClr val="FF0000"/>
                </a:solidFill>
              </a:rPr>
              <a:t>rowspan</a:t>
            </a:r>
            <a:r>
              <a:rPr lang="fr-FR" sz="2400" b="1" dirty="0">
                <a:solidFill>
                  <a:srgbClr val="FF0000"/>
                </a:solidFill>
              </a:rPr>
              <a:t>="2"&gt;</a:t>
            </a:r>
            <a:r>
              <a:rPr lang="fr-FR" sz="2400" b="1" dirty="0" err="1">
                <a:solidFill>
                  <a:srgbClr val="FF0000"/>
                </a:solidFill>
              </a:rPr>
              <a:t>Algorithms</a:t>
            </a:r>
            <a:r>
              <a:rPr lang="fr-FR" sz="2400" b="1" dirty="0">
                <a:solidFill>
                  <a:srgbClr val="FF0000"/>
                </a:solidFill>
              </a:rPr>
              <a:t>&lt;/td&gt;</a:t>
            </a:r>
          </a:p>
          <a:p>
            <a:r>
              <a:rPr lang="fr-FR" sz="2400" b="1" dirty="0"/>
              <a:t>        &lt;td&gt;3&lt;/td&gt;</a:t>
            </a:r>
          </a:p>
          <a:p>
            <a:r>
              <a:rPr lang="fr-FR" sz="2400" b="1" dirty="0"/>
              <a:t>    &lt;/tr&gt;</a:t>
            </a:r>
          </a:p>
          <a:p>
            <a:r>
              <a:rPr lang="fr-FR" sz="2400" b="1" dirty="0"/>
              <a:t>    &lt;tr&gt;</a:t>
            </a:r>
          </a:p>
          <a:p>
            <a:r>
              <a:rPr lang="fr-FR" sz="2400" b="1" dirty="0"/>
              <a:t>        &lt;td&gt;3&lt;/td&gt;</a:t>
            </a:r>
          </a:p>
          <a:p>
            <a:r>
              <a:rPr lang="fr-FR" sz="2400" b="1" dirty="0"/>
              <a:t>    &lt;/tr&gt;</a:t>
            </a:r>
          </a:p>
        </p:txBody>
      </p:sp>
    </p:spTree>
    <p:extLst>
      <p:ext uri="{BB962C8B-B14F-4D97-AF65-F5344CB8AC3E}">
        <p14:creationId xmlns:p14="http://schemas.microsoft.com/office/powerpoint/2010/main" val="19427372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05FE0-6E65-0F70-41F3-81B666019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25B784-983B-8177-4306-0318219A4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/>
              <a:t>Solution:</a:t>
            </a:r>
            <a:br>
              <a:rPr lang="fr-FR" b="1" u="sng" dirty="0"/>
            </a:br>
            <a:endParaRPr lang="fr-FR" b="1" u="sng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9959440-3BC1-830F-FC6C-29E0C3B720F9}"/>
              </a:ext>
            </a:extLst>
          </p:cNvPr>
          <p:cNvSpPr txBox="1"/>
          <p:nvPr/>
        </p:nvSpPr>
        <p:spPr>
          <a:xfrm>
            <a:off x="3760341" y="822658"/>
            <a:ext cx="7428215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    &lt;tr&gt;</a:t>
            </a:r>
          </a:p>
          <a:p>
            <a:r>
              <a:rPr lang="fr-FR" sz="2400" b="1" dirty="0"/>
              <a:t>        &lt;td&gt;Web Application </a:t>
            </a:r>
            <a:r>
              <a:rPr lang="fr-FR" sz="2400" b="1" dirty="0" err="1"/>
              <a:t>Development</a:t>
            </a:r>
            <a:r>
              <a:rPr lang="fr-FR" sz="2400" b="1" dirty="0"/>
              <a:t>&lt;/td&gt;</a:t>
            </a:r>
          </a:p>
          <a:p>
            <a:r>
              <a:rPr lang="fr-FR" sz="2400" b="1" dirty="0"/>
              <a:t>        &lt;td&gt;2&lt;/td&gt;</a:t>
            </a:r>
          </a:p>
          <a:p>
            <a:r>
              <a:rPr lang="fr-FR" sz="2400" b="1" dirty="0"/>
              <a:t>    &lt;/tr&gt;</a:t>
            </a:r>
          </a:p>
          <a:p>
            <a:r>
              <a:rPr lang="fr-FR" sz="2400" b="1" dirty="0"/>
              <a:t>    &lt;tr&gt;</a:t>
            </a:r>
          </a:p>
          <a:p>
            <a:r>
              <a:rPr lang="fr-FR" sz="2400" b="1" dirty="0"/>
              <a:t>        &lt;td&gt;Computer Architecture&lt;/td&gt;</a:t>
            </a:r>
          </a:p>
          <a:p>
            <a:r>
              <a:rPr lang="fr-FR" sz="2400" b="1" dirty="0"/>
              <a:t>        &lt;td&gt;2&lt;/td&gt;</a:t>
            </a:r>
          </a:p>
          <a:p>
            <a:r>
              <a:rPr lang="fr-FR" sz="2400" b="1" dirty="0"/>
              <a:t>    &lt;/tr&gt;</a:t>
            </a:r>
          </a:p>
          <a:p>
            <a:r>
              <a:rPr lang="fr-FR" sz="2400" b="1" dirty="0"/>
              <a:t>    &lt;tr&gt;</a:t>
            </a:r>
          </a:p>
          <a:p>
            <a:r>
              <a:rPr lang="fr-FR" sz="2400" b="1" dirty="0"/>
              <a:t>        &lt;td&gt;English&lt;/td&gt;</a:t>
            </a:r>
          </a:p>
          <a:p>
            <a:r>
              <a:rPr lang="fr-FR" sz="2400" b="1" dirty="0"/>
              <a:t>        &lt;td&gt;1&lt;/td&gt;</a:t>
            </a:r>
          </a:p>
          <a:p>
            <a:r>
              <a:rPr lang="fr-FR" sz="2400" b="1" dirty="0"/>
              <a:t>    &lt;/tr&gt;</a:t>
            </a:r>
          </a:p>
          <a:p>
            <a:endParaRPr lang="fr-FR" sz="2400" b="1" dirty="0"/>
          </a:p>
          <a:p>
            <a:r>
              <a:rPr lang="fr-FR" sz="2400" b="1" dirty="0"/>
              <a:t>&lt;/table&gt;</a:t>
            </a:r>
          </a:p>
          <a:p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169654858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EC20A-C627-0B80-AA70-B885847E1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5051DF-950A-C729-1C2D-6A34547CA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750740"/>
            <a:ext cx="11239927" cy="1049235"/>
          </a:xfrm>
        </p:spPr>
        <p:txBody>
          <a:bodyPr>
            <a:normAutofit/>
          </a:bodyPr>
          <a:lstStyle/>
          <a:p>
            <a:r>
              <a:rPr lang="fr-FR" dirty="0"/>
              <a:t>Audio / </a:t>
            </a:r>
            <a:r>
              <a:rPr lang="fr-FR" dirty="0" err="1"/>
              <a:t>Video</a:t>
            </a:r>
            <a:endParaRPr lang="fr-FR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7C93262-858C-E89B-54C5-0ECEE42F9F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4500792"/>
              </p:ext>
            </p:extLst>
          </p:nvPr>
        </p:nvGraphicFramePr>
        <p:xfrm>
          <a:off x="1541121" y="1715784"/>
          <a:ext cx="8846052" cy="2279231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767709">
                  <a:extLst>
                    <a:ext uri="{9D8B030D-6E8A-4147-A177-3AD203B41FA5}">
                      <a16:colId xmlns:a16="http://schemas.microsoft.com/office/drawing/2014/main" val="3177711175"/>
                    </a:ext>
                  </a:extLst>
                </a:gridCol>
                <a:gridCol w="7078343">
                  <a:extLst>
                    <a:ext uri="{9D8B030D-6E8A-4147-A177-3AD203B41FA5}">
                      <a16:colId xmlns:a16="http://schemas.microsoft.com/office/drawing/2014/main" val="676884724"/>
                    </a:ext>
                  </a:extLst>
                </a:gridCol>
              </a:tblGrid>
              <a:tr h="47983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>
                          <a:effectLst/>
                        </a:rPr>
                        <a:t>Tag</a:t>
                      </a:r>
                    </a:p>
                  </a:txBody>
                  <a:tcPr marL="101600" marR="50800" marT="50800" marB="5080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>
                          <a:effectLst/>
                        </a:rPr>
                        <a:t>Description</a:t>
                      </a: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2237302965"/>
                  </a:ext>
                </a:extLst>
              </a:tr>
              <a:tr h="47983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dirty="0">
                          <a:effectLst/>
                          <a:hlinkClick r:id="rId2"/>
                        </a:rPr>
                        <a:t>&lt;audio&gt;</a:t>
                      </a:r>
                      <a:endParaRPr lang="fr-FR" sz="2000" b="1" dirty="0">
                        <a:effectLst/>
                      </a:endParaRPr>
                    </a:p>
                  </a:txBody>
                  <a:tcPr marL="101600" marR="50800" marT="50800" marB="5080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>
                          <a:effectLst/>
                        </a:rPr>
                        <a:t>Defines sound content</a:t>
                      </a: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2167324117"/>
                  </a:ext>
                </a:extLst>
              </a:tr>
              <a:tr h="839717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>
                          <a:effectLst/>
                          <a:hlinkClick r:id="rId3"/>
                        </a:rPr>
                        <a:t>&lt;source&gt;</a:t>
                      </a:r>
                      <a:endParaRPr lang="fr-FR" sz="2000" b="1">
                        <a:effectLst/>
                      </a:endParaRPr>
                    </a:p>
                  </a:txBody>
                  <a:tcPr marL="101600" marR="50800" marT="50800" marB="5080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b="1" dirty="0">
                          <a:effectLst/>
                        </a:rPr>
                        <a:t>Defines multiple media resources for media elements (&lt;video&gt;, &lt;audio&gt; and &lt;picture&gt;)</a:t>
                      </a: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2330248853"/>
                  </a:ext>
                </a:extLst>
              </a:tr>
              <a:tr h="47983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>
                          <a:effectLst/>
                          <a:hlinkClick r:id="rId4"/>
                        </a:rPr>
                        <a:t>&lt;video&gt;</a:t>
                      </a:r>
                      <a:endParaRPr lang="fr-FR" sz="2000" b="1">
                        <a:effectLst/>
                      </a:endParaRPr>
                    </a:p>
                  </a:txBody>
                  <a:tcPr marL="101600" marR="50800" marT="50800" marB="5080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b="1" dirty="0">
                          <a:effectLst/>
                        </a:rPr>
                        <a:t>Defines a video or movie</a:t>
                      </a: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41942937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674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D2B13-F59C-D7FB-49D5-E74DDBDAA9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511BDC-4F67-EE3C-BA9C-BED4FCD73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750740"/>
            <a:ext cx="11239927" cy="1049235"/>
          </a:xfrm>
        </p:spPr>
        <p:txBody>
          <a:bodyPr>
            <a:normAutofit/>
          </a:bodyPr>
          <a:lstStyle/>
          <a:p>
            <a:r>
              <a:rPr lang="fr-FR" dirty="0"/>
              <a:t>Links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FBF325F-E7DE-989B-3A0D-F81148DE9A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5203754"/>
              </p:ext>
            </p:extLst>
          </p:nvPr>
        </p:nvGraphicFramePr>
        <p:xfrm>
          <a:off x="1387011" y="1623317"/>
          <a:ext cx="8650841" cy="2816058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728699">
                  <a:extLst>
                    <a:ext uri="{9D8B030D-6E8A-4147-A177-3AD203B41FA5}">
                      <a16:colId xmlns:a16="http://schemas.microsoft.com/office/drawing/2014/main" val="2308622442"/>
                    </a:ext>
                  </a:extLst>
                </a:gridCol>
                <a:gridCol w="6922142">
                  <a:extLst>
                    <a:ext uri="{9D8B030D-6E8A-4147-A177-3AD203B41FA5}">
                      <a16:colId xmlns:a16="http://schemas.microsoft.com/office/drawing/2014/main" val="3804672567"/>
                    </a:ext>
                  </a:extLst>
                </a:gridCol>
              </a:tblGrid>
              <a:tr h="54267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>
                          <a:effectLst/>
                        </a:rPr>
                        <a:t>Tag</a:t>
                      </a:r>
                    </a:p>
                  </a:txBody>
                  <a:tcPr marL="101600" marR="50800" marT="50800" marB="5080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dirty="0">
                          <a:effectLst/>
                        </a:rPr>
                        <a:t>Description</a:t>
                      </a: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24936753"/>
                  </a:ext>
                </a:extLst>
              </a:tr>
              <a:tr h="54267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dirty="0">
                          <a:effectLst/>
                          <a:hlinkClick r:id="rId2"/>
                        </a:rPr>
                        <a:t>&lt;a&gt;</a:t>
                      </a:r>
                      <a:endParaRPr lang="fr-FR" sz="2000" b="1" dirty="0">
                        <a:effectLst/>
                      </a:endParaRPr>
                    </a:p>
                  </a:txBody>
                  <a:tcPr marL="101600" marR="50800" marT="50800" marB="5080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>
                          <a:effectLst/>
                        </a:rPr>
                        <a:t>Defines a hyperlink</a:t>
                      </a: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1025381873"/>
                  </a:ext>
                </a:extLst>
              </a:tr>
              <a:tr h="173070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>
                          <a:effectLst/>
                          <a:hlinkClick r:id="rId3"/>
                        </a:rPr>
                        <a:t>&lt;link&gt;</a:t>
                      </a:r>
                      <a:endParaRPr lang="fr-FR" sz="2000" b="1">
                        <a:effectLst/>
                      </a:endParaRPr>
                    </a:p>
                  </a:txBody>
                  <a:tcPr marL="101600" marR="50800" marT="50800" marB="5080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b="1" dirty="0">
                          <a:effectLst/>
                        </a:rPr>
                        <a:t>Defines the relationship between a document and an external resource (most used to link to style sheets)</a:t>
                      </a: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38730707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983925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B1655-B501-1245-E119-8B34295A1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936D46-04B9-1CAB-022E-F9B04E636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750740"/>
            <a:ext cx="11239927" cy="1049235"/>
          </a:xfrm>
        </p:spPr>
        <p:txBody>
          <a:bodyPr>
            <a:normAutofit/>
          </a:bodyPr>
          <a:lstStyle/>
          <a:p>
            <a:r>
              <a:rPr lang="fr-FR" dirty="0"/>
              <a:t>Frame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98AF64E-AACF-F986-A7DA-24D5BB44A1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0666304"/>
              </p:ext>
            </p:extLst>
          </p:nvPr>
        </p:nvGraphicFramePr>
        <p:xfrm>
          <a:off x="1712362" y="2848847"/>
          <a:ext cx="8938518" cy="1871142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786185">
                  <a:extLst>
                    <a:ext uri="{9D8B030D-6E8A-4147-A177-3AD203B41FA5}">
                      <a16:colId xmlns:a16="http://schemas.microsoft.com/office/drawing/2014/main" val="2617815094"/>
                    </a:ext>
                  </a:extLst>
                </a:gridCol>
                <a:gridCol w="7152333">
                  <a:extLst>
                    <a:ext uri="{9D8B030D-6E8A-4147-A177-3AD203B41FA5}">
                      <a16:colId xmlns:a16="http://schemas.microsoft.com/office/drawing/2014/main" val="3590998807"/>
                    </a:ext>
                  </a:extLst>
                </a:gridCol>
              </a:tblGrid>
              <a:tr h="35124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>
                          <a:effectLst/>
                        </a:rPr>
                        <a:t>Tag</a:t>
                      </a:r>
                    </a:p>
                  </a:txBody>
                  <a:tcPr marL="94930" marR="47465" marT="47465" marB="47465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dirty="0">
                          <a:effectLst/>
                        </a:rPr>
                        <a:t>Description</a:t>
                      </a:r>
                    </a:p>
                  </a:txBody>
                  <a:tcPr marL="47465" marR="47465" marT="47465" marB="47465"/>
                </a:tc>
                <a:extLst>
                  <a:ext uri="{0D108BD9-81ED-4DB2-BD59-A6C34878D82A}">
                    <a16:rowId xmlns:a16="http://schemas.microsoft.com/office/drawing/2014/main" val="2056782155"/>
                  </a:ext>
                </a:extLst>
              </a:tr>
              <a:tr h="863861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>
                          <a:solidFill>
                            <a:srgbClr val="C58080"/>
                          </a:solidFill>
                          <a:effectLst/>
                          <a:hlinkClick r:id="rId2"/>
                        </a:rPr>
                        <a:t>&lt;frame&gt;</a:t>
                      </a:r>
                      <a:endParaRPr lang="fr-FR" sz="2000" b="1" dirty="0">
                        <a:effectLst/>
                      </a:endParaRPr>
                    </a:p>
                  </a:txBody>
                  <a:tcPr marL="94930" marR="47465" marT="47465" marB="47465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b="1">
                          <a:solidFill>
                            <a:srgbClr val="E80000"/>
                          </a:solidFill>
                          <a:effectLst/>
                        </a:rPr>
                        <a:t>Not supported in HTML5.</a:t>
                      </a:r>
                      <a:br>
                        <a:rPr lang="en-US" sz="2000" b="1">
                          <a:solidFill>
                            <a:srgbClr val="E80000"/>
                          </a:solidFill>
                          <a:effectLst/>
                        </a:rPr>
                      </a:br>
                      <a:r>
                        <a:rPr lang="en-US" sz="2000" b="1">
                          <a:effectLst/>
                        </a:rPr>
                        <a:t>Defines a window (a frame) in a frameset</a:t>
                      </a:r>
                    </a:p>
                  </a:txBody>
                  <a:tcPr marL="47465" marR="47465" marT="47465" marB="47465"/>
                </a:tc>
                <a:extLst>
                  <a:ext uri="{0D108BD9-81ED-4DB2-BD59-A6C34878D82A}">
                    <a16:rowId xmlns:a16="http://schemas.microsoft.com/office/drawing/2014/main" val="3352178008"/>
                  </a:ext>
                </a:extLst>
              </a:tr>
              <a:tr h="607551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>
                          <a:effectLst/>
                          <a:hlinkClick r:id="rId3"/>
                        </a:rPr>
                        <a:t>&lt;iframe&gt;</a:t>
                      </a:r>
                      <a:endParaRPr lang="fr-FR" sz="2000" b="1">
                        <a:effectLst/>
                      </a:endParaRPr>
                    </a:p>
                  </a:txBody>
                  <a:tcPr marL="94930" marR="47465" marT="47465" marB="47465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dirty="0" err="1">
                          <a:effectLst/>
                        </a:rPr>
                        <a:t>Defines</a:t>
                      </a:r>
                      <a:r>
                        <a:rPr lang="fr-FR" sz="2000" b="1" dirty="0">
                          <a:effectLst/>
                        </a:rPr>
                        <a:t> an </a:t>
                      </a:r>
                      <a:r>
                        <a:rPr lang="fr-FR" sz="2000" b="1" dirty="0" err="1">
                          <a:effectLst/>
                        </a:rPr>
                        <a:t>inline</a:t>
                      </a:r>
                      <a:r>
                        <a:rPr lang="fr-FR" sz="2000" b="1" dirty="0">
                          <a:effectLst/>
                        </a:rPr>
                        <a:t> frame</a:t>
                      </a:r>
                    </a:p>
                  </a:txBody>
                  <a:tcPr marL="47465" marR="47465" marT="47465" marB="47465"/>
                </a:tc>
                <a:extLst>
                  <a:ext uri="{0D108BD9-81ED-4DB2-BD59-A6C34878D82A}">
                    <a16:rowId xmlns:a16="http://schemas.microsoft.com/office/drawing/2014/main" val="2578317543"/>
                  </a:ext>
                </a:extLst>
              </a:tr>
            </a:tbl>
          </a:graphicData>
        </a:graphic>
      </p:graphicFrame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D1135B23-7D1F-ED65-5106-1B891FD13BB8}"/>
              </a:ext>
            </a:extLst>
          </p:cNvPr>
          <p:cNvSpPr txBox="1">
            <a:spLocks/>
          </p:cNvSpPr>
          <p:nvPr/>
        </p:nvSpPr>
        <p:spPr>
          <a:xfrm>
            <a:off x="4061773" y="1706864"/>
            <a:ext cx="3698584" cy="7255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400" b="1" dirty="0">
                <a:solidFill>
                  <a:schemeClr val="accent1"/>
                </a:solidFill>
              </a:rPr>
              <a:t>frame</a:t>
            </a:r>
          </a:p>
        </p:txBody>
      </p:sp>
    </p:spTree>
    <p:extLst>
      <p:ext uri="{BB962C8B-B14F-4D97-AF65-F5344CB8AC3E}">
        <p14:creationId xmlns:p14="http://schemas.microsoft.com/office/powerpoint/2010/main" val="23209361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FE6023-744C-E600-A6E1-A7588A91D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5707729A-D3EE-6864-F838-1299917EBE78}"/>
              </a:ext>
            </a:extLst>
          </p:cNvPr>
          <p:cNvSpPr txBox="1">
            <a:spLocks/>
          </p:cNvSpPr>
          <p:nvPr/>
        </p:nvSpPr>
        <p:spPr>
          <a:xfrm>
            <a:off x="4246708" y="2703457"/>
            <a:ext cx="3698584" cy="7255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400" b="1" dirty="0" err="1">
                <a:solidFill>
                  <a:schemeClr val="accent1"/>
                </a:solidFill>
              </a:rPr>
              <a:t>Form</a:t>
            </a:r>
            <a:endParaRPr lang="fr-FR" sz="2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87666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475FFE-7EEE-9EE3-8017-0CAE3E827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A8DDBA-4B68-DD80-0A47-596B27A51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750740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 err="1">
                <a:solidFill>
                  <a:srgbClr val="FF0000"/>
                </a:solidFill>
              </a:rPr>
              <a:t>Form</a:t>
            </a:r>
            <a:endParaRPr lang="fr-FR" b="1" u="sng" dirty="0">
              <a:solidFill>
                <a:srgbClr val="FF0000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03B6CE4-569C-564C-6B30-E61A1E445FB5}"/>
              </a:ext>
            </a:extLst>
          </p:cNvPr>
          <p:cNvSpPr txBox="1"/>
          <p:nvPr/>
        </p:nvSpPr>
        <p:spPr>
          <a:xfrm>
            <a:off x="1438381" y="1567280"/>
            <a:ext cx="9606338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An HTML form is used to collect user input and send it to a server for processing.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Forms are created using the &lt;form&gt; element.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3200" b="1" dirty="0">
                <a:solidFill>
                  <a:srgbClr val="0070C0"/>
                </a:solidFill>
              </a:rPr>
              <a:t>&lt;</a:t>
            </a:r>
            <a:r>
              <a:rPr lang="fr-FR" sz="3200" b="1" dirty="0" err="1">
                <a:solidFill>
                  <a:srgbClr val="0070C0"/>
                </a:solidFill>
              </a:rPr>
              <a:t>form</a:t>
            </a:r>
            <a:r>
              <a:rPr lang="fr-FR" sz="3200" b="1" dirty="0">
                <a:solidFill>
                  <a:srgbClr val="0070C0"/>
                </a:solidFill>
              </a:rPr>
              <a:t>&gt;</a:t>
            </a:r>
            <a:br>
              <a:rPr lang="fr-FR" sz="4000" b="1" dirty="0">
                <a:solidFill>
                  <a:srgbClr val="0070C0"/>
                </a:solidFill>
              </a:rPr>
            </a:br>
            <a:r>
              <a:rPr lang="fr-FR" sz="3200" b="1" dirty="0">
                <a:solidFill>
                  <a:srgbClr val="0070C0"/>
                </a:solidFill>
              </a:rPr>
              <a:t>.</a:t>
            </a:r>
            <a:br>
              <a:rPr lang="fr-FR" sz="4000" b="1" dirty="0">
                <a:solidFill>
                  <a:srgbClr val="0070C0"/>
                </a:solidFill>
              </a:rPr>
            </a:br>
            <a:r>
              <a:rPr lang="fr-FR" sz="3200" b="1" i="1" dirty="0" err="1">
                <a:solidFill>
                  <a:srgbClr val="0070C0"/>
                </a:solidFill>
              </a:rPr>
              <a:t>form</a:t>
            </a:r>
            <a:r>
              <a:rPr lang="fr-FR" sz="3200" b="1" i="1" dirty="0">
                <a:solidFill>
                  <a:srgbClr val="0070C0"/>
                </a:solidFill>
              </a:rPr>
              <a:t> </a:t>
            </a:r>
            <a:r>
              <a:rPr lang="fr-FR" sz="3200" b="1" i="1" dirty="0" err="1">
                <a:solidFill>
                  <a:srgbClr val="0070C0"/>
                </a:solidFill>
              </a:rPr>
              <a:t>elements</a:t>
            </a:r>
            <a:br>
              <a:rPr lang="fr-FR" sz="4000" b="1" dirty="0">
                <a:solidFill>
                  <a:srgbClr val="0070C0"/>
                </a:solidFill>
              </a:rPr>
            </a:br>
            <a:r>
              <a:rPr lang="fr-FR" sz="3200" b="1" dirty="0">
                <a:solidFill>
                  <a:srgbClr val="0070C0"/>
                </a:solidFill>
              </a:rPr>
              <a:t>.</a:t>
            </a:r>
            <a:br>
              <a:rPr lang="fr-FR" sz="4000" b="1" dirty="0">
                <a:solidFill>
                  <a:srgbClr val="0070C0"/>
                </a:solidFill>
              </a:rPr>
            </a:br>
            <a:r>
              <a:rPr lang="fr-FR" sz="3200" b="1" dirty="0">
                <a:solidFill>
                  <a:srgbClr val="0070C0"/>
                </a:solidFill>
              </a:rPr>
              <a:t>&lt;/</a:t>
            </a:r>
            <a:r>
              <a:rPr lang="fr-FR" sz="3200" b="1" dirty="0" err="1">
                <a:solidFill>
                  <a:srgbClr val="0070C0"/>
                </a:solidFill>
              </a:rPr>
              <a:t>form</a:t>
            </a:r>
            <a:r>
              <a:rPr lang="fr-FR" sz="3200" b="1" dirty="0">
                <a:solidFill>
                  <a:srgbClr val="0070C0"/>
                </a:solidFill>
              </a:rPr>
              <a:t>&gt;</a:t>
            </a:r>
            <a:endParaRPr lang="fr-FR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8632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4DC5DD-ACAF-160D-B2D1-A0E3A9624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1D0B09-12E1-99AB-5352-52C490A65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750740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 err="1">
                <a:solidFill>
                  <a:srgbClr val="FF0000"/>
                </a:solidFill>
              </a:rPr>
              <a:t>Form</a:t>
            </a:r>
            <a:endParaRPr lang="fr-FR" b="1" u="sng" dirty="0">
              <a:solidFill>
                <a:srgbClr val="FF0000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0775AF8-43E8-5638-BC9C-3CD776F7B8F7}"/>
              </a:ext>
            </a:extLst>
          </p:cNvPr>
          <p:cNvSpPr txBox="1"/>
          <p:nvPr/>
        </p:nvSpPr>
        <p:spPr>
          <a:xfrm>
            <a:off x="1438381" y="1567280"/>
            <a:ext cx="960633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The &lt;form&gt; element is a container for different types of input elements, such as: </a:t>
            </a:r>
          </a:p>
          <a:p>
            <a:endParaRPr lang="en-US" sz="2400" b="1" dirty="0"/>
          </a:p>
          <a:p>
            <a:r>
              <a:rPr lang="en-US" sz="2400" b="1" dirty="0"/>
              <a:t>Text fields, checkboxes, radio buttons, submit buttons, etc.</a:t>
            </a:r>
          </a:p>
        </p:txBody>
      </p:sp>
    </p:spTree>
    <p:extLst>
      <p:ext uri="{BB962C8B-B14F-4D97-AF65-F5344CB8AC3E}">
        <p14:creationId xmlns:p14="http://schemas.microsoft.com/office/powerpoint/2010/main" val="2104717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7CFAF5-7B46-9A5B-942C-8C2C12A81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8C0EBD1D-AD61-6E4C-49C9-476A6D8F8B10}"/>
              </a:ext>
            </a:extLst>
          </p:cNvPr>
          <p:cNvSpPr txBox="1">
            <a:spLocks/>
          </p:cNvSpPr>
          <p:nvPr/>
        </p:nvSpPr>
        <p:spPr>
          <a:xfrm>
            <a:off x="4246708" y="2703457"/>
            <a:ext cx="3698584" cy="7255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400" b="1" dirty="0" err="1">
                <a:solidFill>
                  <a:schemeClr val="accent1"/>
                </a:solidFill>
              </a:rPr>
              <a:t>Formatting</a:t>
            </a:r>
            <a:endParaRPr lang="fr-FR" sz="2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29736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CE793-D3F3-B951-0784-116428F1B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260046-8E06-0DCA-287B-31E5C9285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12384"/>
            <a:ext cx="11239927" cy="1049235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The &lt;input&gt; </a:t>
            </a:r>
            <a:r>
              <a:rPr lang="fr-FR" dirty="0" err="1">
                <a:solidFill>
                  <a:srgbClr val="FF0000"/>
                </a:solidFill>
              </a:rPr>
              <a:t>Element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54D7AC2-1A32-01E1-B34C-58F4652E271E}"/>
              </a:ext>
            </a:extLst>
          </p:cNvPr>
          <p:cNvSpPr txBox="1"/>
          <p:nvPr/>
        </p:nvSpPr>
        <p:spPr>
          <a:xfrm>
            <a:off x="1438381" y="1567280"/>
            <a:ext cx="960633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The HTML &lt;input&gt; element is the most used form element.</a:t>
            </a:r>
          </a:p>
          <a:p>
            <a:endParaRPr lang="en-US" sz="2400" b="1" dirty="0"/>
          </a:p>
          <a:p>
            <a:endParaRPr lang="en-US" sz="2400" b="1" dirty="0"/>
          </a:p>
          <a:p>
            <a:r>
              <a:rPr lang="en-US" sz="2400" b="1" dirty="0"/>
              <a:t>An &lt;input&gt; element can be displayed in many ways, depending on the type attribute:</a:t>
            </a:r>
          </a:p>
        </p:txBody>
      </p:sp>
    </p:spTree>
    <p:extLst>
      <p:ext uri="{BB962C8B-B14F-4D97-AF65-F5344CB8AC3E}">
        <p14:creationId xmlns:p14="http://schemas.microsoft.com/office/powerpoint/2010/main" val="274763883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8E51A-705E-70CF-247B-0CD513D29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1305D3-9E7B-5477-4A3C-29104C47C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12384"/>
            <a:ext cx="11239927" cy="1049235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The &lt;input&gt; </a:t>
            </a:r>
            <a:r>
              <a:rPr lang="fr-FR" dirty="0" err="1">
                <a:solidFill>
                  <a:srgbClr val="FF0000"/>
                </a:solidFill>
              </a:rPr>
              <a:t>Element</a:t>
            </a:r>
            <a:endParaRPr lang="fr-FR" dirty="0">
              <a:solidFill>
                <a:srgbClr val="FF0000"/>
              </a:solidFill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9183FC9-F26F-A6DD-8949-A10A0BFFA1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9618274"/>
              </p:ext>
            </p:extLst>
          </p:nvPr>
        </p:nvGraphicFramePr>
        <p:xfrm>
          <a:off x="595900" y="1561672"/>
          <a:ext cx="11137187" cy="4315147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4458985">
                  <a:extLst>
                    <a:ext uri="{9D8B030D-6E8A-4147-A177-3AD203B41FA5}">
                      <a16:colId xmlns:a16="http://schemas.microsoft.com/office/drawing/2014/main" val="278309876"/>
                    </a:ext>
                  </a:extLst>
                </a:gridCol>
                <a:gridCol w="6678202">
                  <a:extLst>
                    <a:ext uri="{9D8B030D-6E8A-4147-A177-3AD203B41FA5}">
                      <a16:colId xmlns:a16="http://schemas.microsoft.com/office/drawing/2014/main" val="1938941559"/>
                    </a:ext>
                  </a:extLst>
                </a:gridCol>
              </a:tblGrid>
              <a:tr h="56734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400" b="1" dirty="0">
                          <a:solidFill>
                            <a:schemeClr val="accent6"/>
                          </a:solidFill>
                          <a:effectLst/>
                        </a:rPr>
                        <a:t>&lt;input type="</a:t>
                      </a:r>
                      <a:r>
                        <a:rPr lang="fr-FR" sz="2400" b="1" dirty="0" err="1">
                          <a:solidFill>
                            <a:schemeClr val="accent6"/>
                          </a:solidFill>
                          <a:effectLst/>
                        </a:rPr>
                        <a:t>text</a:t>
                      </a:r>
                      <a:r>
                        <a:rPr lang="fr-FR" sz="2400" b="1" dirty="0">
                          <a:solidFill>
                            <a:schemeClr val="accent6"/>
                          </a:solidFill>
                          <a:effectLst/>
                        </a:rPr>
                        <a:t>"&gt;</a:t>
                      </a:r>
                    </a:p>
                  </a:txBody>
                  <a:tcPr marL="72397" marR="36198" marT="36198" marB="36198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400" b="1">
                          <a:effectLst/>
                        </a:rPr>
                        <a:t>Displays a single-line text input field</a:t>
                      </a:r>
                    </a:p>
                  </a:txBody>
                  <a:tcPr marL="36198" marR="36198" marT="36198" marB="36198"/>
                </a:tc>
                <a:extLst>
                  <a:ext uri="{0D108BD9-81ED-4DB2-BD59-A6C34878D82A}">
                    <a16:rowId xmlns:a16="http://schemas.microsoft.com/office/drawing/2014/main" val="2124457073"/>
                  </a:ext>
                </a:extLst>
              </a:tr>
              <a:tr h="104703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400" b="1" dirty="0">
                          <a:solidFill>
                            <a:schemeClr val="accent6"/>
                          </a:solidFill>
                          <a:effectLst/>
                        </a:rPr>
                        <a:t>&lt;input type="radio"&gt;</a:t>
                      </a:r>
                    </a:p>
                  </a:txBody>
                  <a:tcPr marL="72397" marR="36198" marT="36198" marB="36198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400" b="1">
                          <a:effectLst/>
                        </a:rPr>
                        <a:t>Displays a radio button (for selecting one of many choices)</a:t>
                      </a:r>
                    </a:p>
                  </a:txBody>
                  <a:tcPr marL="36198" marR="36198" marT="36198" marB="36198"/>
                </a:tc>
                <a:extLst>
                  <a:ext uri="{0D108BD9-81ED-4DB2-BD59-A6C34878D82A}">
                    <a16:rowId xmlns:a16="http://schemas.microsoft.com/office/drawing/2014/main" val="291486068"/>
                  </a:ext>
                </a:extLst>
              </a:tr>
              <a:tr h="104703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400" b="1" dirty="0">
                          <a:solidFill>
                            <a:schemeClr val="accent6"/>
                          </a:solidFill>
                          <a:effectLst/>
                        </a:rPr>
                        <a:t>&lt;input type="</a:t>
                      </a:r>
                      <a:r>
                        <a:rPr lang="fr-FR" sz="2400" b="1" dirty="0" err="1">
                          <a:solidFill>
                            <a:schemeClr val="accent6"/>
                          </a:solidFill>
                          <a:effectLst/>
                        </a:rPr>
                        <a:t>checkbox</a:t>
                      </a:r>
                      <a:r>
                        <a:rPr lang="fr-FR" sz="2400" b="1" dirty="0">
                          <a:solidFill>
                            <a:schemeClr val="accent6"/>
                          </a:solidFill>
                          <a:effectLst/>
                        </a:rPr>
                        <a:t>"&gt;</a:t>
                      </a:r>
                    </a:p>
                  </a:txBody>
                  <a:tcPr marL="72397" marR="36198" marT="36198" marB="36198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400" b="1">
                          <a:effectLst/>
                        </a:rPr>
                        <a:t>Displays a checkbox (for selecting zero or more of many choices)</a:t>
                      </a:r>
                    </a:p>
                  </a:txBody>
                  <a:tcPr marL="36198" marR="36198" marT="36198" marB="36198"/>
                </a:tc>
                <a:extLst>
                  <a:ext uri="{0D108BD9-81ED-4DB2-BD59-A6C34878D82A}">
                    <a16:rowId xmlns:a16="http://schemas.microsoft.com/office/drawing/2014/main" val="3779683370"/>
                  </a:ext>
                </a:extLst>
              </a:tr>
              <a:tr h="82686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400" b="1" dirty="0">
                          <a:solidFill>
                            <a:schemeClr val="accent6"/>
                          </a:solidFill>
                          <a:effectLst/>
                        </a:rPr>
                        <a:t>&lt;input type="</a:t>
                      </a:r>
                      <a:r>
                        <a:rPr lang="fr-FR" sz="2400" b="1" dirty="0" err="1">
                          <a:solidFill>
                            <a:schemeClr val="accent6"/>
                          </a:solidFill>
                          <a:effectLst/>
                        </a:rPr>
                        <a:t>submit</a:t>
                      </a:r>
                      <a:r>
                        <a:rPr lang="fr-FR" sz="2400" b="1" dirty="0">
                          <a:solidFill>
                            <a:schemeClr val="accent6"/>
                          </a:solidFill>
                          <a:effectLst/>
                        </a:rPr>
                        <a:t>"&gt;</a:t>
                      </a:r>
                    </a:p>
                  </a:txBody>
                  <a:tcPr marL="72397" marR="36198" marT="36198" marB="36198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400" b="1">
                          <a:effectLst/>
                        </a:rPr>
                        <a:t>Displays a submit button (for submitting the form)</a:t>
                      </a:r>
                    </a:p>
                  </a:txBody>
                  <a:tcPr marL="36198" marR="36198" marT="36198" marB="36198"/>
                </a:tc>
                <a:extLst>
                  <a:ext uri="{0D108BD9-81ED-4DB2-BD59-A6C34878D82A}">
                    <a16:rowId xmlns:a16="http://schemas.microsoft.com/office/drawing/2014/main" val="2263113005"/>
                  </a:ext>
                </a:extLst>
              </a:tr>
              <a:tr h="82686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400" b="1" dirty="0">
                          <a:solidFill>
                            <a:schemeClr val="accent6"/>
                          </a:solidFill>
                          <a:effectLst/>
                        </a:rPr>
                        <a:t>&lt;input type="</a:t>
                      </a:r>
                      <a:r>
                        <a:rPr lang="fr-FR" sz="2400" b="1" dirty="0" err="1">
                          <a:solidFill>
                            <a:schemeClr val="accent6"/>
                          </a:solidFill>
                          <a:effectLst/>
                        </a:rPr>
                        <a:t>button</a:t>
                      </a:r>
                      <a:r>
                        <a:rPr lang="fr-FR" sz="2400" b="1" dirty="0">
                          <a:solidFill>
                            <a:schemeClr val="accent6"/>
                          </a:solidFill>
                          <a:effectLst/>
                        </a:rPr>
                        <a:t>"&gt;</a:t>
                      </a:r>
                    </a:p>
                  </a:txBody>
                  <a:tcPr marL="72397" marR="36198" marT="36198" marB="36198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400" b="1" dirty="0">
                          <a:effectLst/>
                        </a:rPr>
                        <a:t>Displays a </a:t>
                      </a:r>
                      <a:r>
                        <a:rPr lang="fr-FR" sz="2400" b="1" dirty="0" err="1">
                          <a:effectLst/>
                        </a:rPr>
                        <a:t>clickable</a:t>
                      </a:r>
                      <a:r>
                        <a:rPr lang="fr-FR" sz="2400" b="1" dirty="0">
                          <a:effectLst/>
                        </a:rPr>
                        <a:t> </a:t>
                      </a:r>
                      <a:r>
                        <a:rPr lang="fr-FR" sz="2400" b="1" dirty="0" err="1">
                          <a:effectLst/>
                        </a:rPr>
                        <a:t>button</a:t>
                      </a:r>
                      <a:endParaRPr lang="fr-FR" sz="2400" b="1" dirty="0">
                        <a:effectLst/>
                      </a:endParaRPr>
                    </a:p>
                  </a:txBody>
                  <a:tcPr marL="36198" marR="36198" marT="36198" marB="36198"/>
                </a:tc>
                <a:extLst>
                  <a:ext uri="{0D108BD9-81ED-4DB2-BD59-A6C34878D82A}">
                    <a16:rowId xmlns:a16="http://schemas.microsoft.com/office/drawing/2014/main" val="13208828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472274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1D373-9BC0-4DD7-A3AC-7F7A849E4C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1E2F8C94-9AFD-DC4D-E6C9-ACD94C8B2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The &lt;label&gt; </a:t>
            </a:r>
            <a:r>
              <a:rPr lang="fr-FR" dirty="0" err="1"/>
              <a:t>Element</a:t>
            </a:r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0D1F94A-364F-D0CC-8F46-B690FED47A6B}"/>
              </a:ext>
            </a:extLst>
          </p:cNvPr>
          <p:cNvSpPr txBox="1"/>
          <p:nvPr/>
        </p:nvSpPr>
        <p:spPr>
          <a:xfrm>
            <a:off x="1356189" y="2002560"/>
            <a:ext cx="960327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0" i="0" dirty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fr-FR" sz="2400" b="0" i="0" dirty="0" err="1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form</a:t>
            </a:r>
            <a:r>
              <a:rPr lang="fr-FR" sz="2400" b="0" i="0" dirty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&gt;</a:t>
            </a:r>
            <a:br>
              <a:rPr lang="fr-FR" sz="2400" dirty="0"/>
            </a:br>
            <a:r>
              <a:rPr lang="fr-FR" sz="24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lang="fr-FR" sz="2400" b="0" i="0" dirty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fr-FR" sz="2400" b="0" i="0" dirty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label</a:t>
            </a:r>
            <a:r>
              <a:rPr lang="fr-FR" sz="2400" b="0" i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 for</a:t>
            </a:r>
            <a:r>
              <a:rPr lang="fr-FR" sz="2400" b="0" i="0" dirty="0">
                <a:solidFill>
                  <a:srgbClr val="005CC5"/>
                </a:solidFill>
                <a:effectLst/>
                <a:latin typeface="Consolas" panose="020B0609020204030204" pitchFamily="49" charset="0"/>
              </a:rPr>
              <a:t>="</a:t>
            </a:r>
            <a:r>
              <a:rPr lang="fr-FR" sz="2400" b="0" i="0" dirty="0" err="1">
                <a:solidFill>
                  <a:srgbClr val="005CC5"/>
                </a:solidFill>
                <a:effectLst/>
                <a:latin typeface="Consolas" panose="020B0609020204030204" pitchFamily="49" charset="0"/>
              </a:rPr>
              <a:t>fname</a:t>
            </a:r>
            <a:r>
              <a:rPr lang="fr-FR" sz="2400" b="0" i="0" dirty="0">
                <a:solidFill>
                  <a:srgbClr val="005CC5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fr-FR" sz="2400" b="0" i="0" dirty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fr-FR" sz="24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First </a:t>
            </a:r>
            <a:r>
              <a:rPr lang="fr-FR" sz="2400" b="0" i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name</a:t>
            </a:r>
            <a:r>
              <a:rPr lang="fr-FR" sz="24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:</a:t>
            </a:r>
            <a:r>
              <a:rPr lang="fr-FR" sz="2400" b="0" i="0" dirty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fr-FR" sz="2400" b="0" i="0" dirty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/label</a:t>
            </a:r>
            <a:r>
              <a:rPr lang="fr-FR" sz="2400" b="0" i="0" dirty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&gt;&lt;</a:t>
            </a:r>
            <a:r>
              <a:rPr lang="fr-FR" sz="2400" b="0" i="0" dirty="0" err="1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br</a:t>
            </a:r>
            <a:r>
              <a:rPr lang="fr-FR" sz="2400" b="0" i="0" dirty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&gt;</a:t>
            </a:r>
            <a:br>
              <a:rPr lang="fr-FR" sz="2400" dirty="0"/>
            </a:br>
            <a:r>
              <a:rPr lang="fr-FR" sz="24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lang="fr-FR" sz="2400" b="0" i="0" dirty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fr-FR" sz="2400" b="0" i="0" dirty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input</a:t>
            </a:r>
            <a:r>
              <a:rPr lang="fr-FR" sz="2400" b="0" i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 type</a:t>
            </a:r>
            <a:r>
              <a:rPr lang="fr-FR" sz="2400" b="0" i="0" dirty="0">
                <a:solidFill>
                  <a:srgbClr val="005CC5"/>
                </a:solidFill>
                <a:effectLst/>
                <a:latin typeface="Consolas" panose="020B0609020204030204" pitchFamily="49" charset="0"/>
              </a:rPr>
              <a:t>="</a:t>
            </a:r>
            <a:r>
              <a:rPr lang="fr-FR" sz="2400" b="0" i="0" dirty="0" err="1">
                <a:solidFill>
                  <a:srgbClr val="005CC5"/>
                </a:solidFill>
                <a:effectLst/>
                <a:latin typeface="Consolas" panose="020B0609020204030204" pitchFamily="49" charset="0"/>
              </a:rPr>
              <a:t>text</a:t>
            </a:r>
            <a:r>
              <a:rPr lang="fr-FR" sz="2400" b="0" i="0" dirty="0">
                <a:solidFill>
                  <a:srgbClr val="005CC5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fr-FR" sz="2400" b="0" i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 id</a:t>
            </a:r>
            <a:r>
              <a:rPr lang="fr-FR" sz="2400" b="0" i="0" dirty="0">
                <a:solidFill>
                  <a:srgbClr val="005CC5"/>
                </a:solidFill>
                <a:effectLst/>
                <a:latin typeface="Consolas" panose="020B0609020204030204" pitchFamily="49" charset="0"/>
              </a:rPr>
              <a:t>="</a:t>
            </a:r>
            <a:r>
              <a:rPr lang="fr-FR" sz="2400" b="0" i="0" dirty="0" err="1">
                <a:solidFill>
                  <a:srgbClr val="005CC5"/>
                </a:solidFill>
                <a:effectLst/>
                <a:latin typeface="Consolas" panose="020B0609020204030204" pitchFamily="49" charset="0"/>
              </a:rPr>
              <a:t>fname</a:t>
            </a:r>
            <a:r>
              <a:rPr lang="fr-FR" sz="2400" b="0" i="0" dirty="0">
                <a:solidFill>
                  <a:srgbClr val="005CC5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fr-FR" sz="2400" b="0" i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fr-FR" sz="2400" b="0" i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name</a:t>
            </a:r>
            <a:r>
              <a:rPr lang="fr-FR" sz="2400" b="0" i="0" dirty="0">
                <a:solidFill>
                  <a:srgbClr val="005CC5"/>
                </a:solidFill>
                <a:effectLst/>
                <a:latin typeface="Consolas" panose="020B0609020204030204" pitchFamily="49" charset="0"/>
              </a:rPr>
              <a:t>="</a:t>
            </a:r>
            <a:r>
              <a:rPr lang="fr-FR" sz="2400" b="0" i="0" dirty="0" err="1">
                <a:solidFill>
                  <a:srgbClr val="005CC5"/>
                </a:solidFill>
                <a:effectLst/>
                <a:latin typeface="Consolas" panose="020B0609020204030204" pitchFamily="49" charset="0"/>
              </a:rPr>
              <a:t>fname</a:t>
            </a:r>
            <a:r>
              <a:rPr lang="fr-FR" sz="2400" b="0" i="0" dirty="0">
                <a:solidFill>
                  <a:srgbClr val="005CC5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fr-FR" sz="2400" b="0" i="0" dirty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&gt;&lt;</a:t>
            </a:r>
            <a:r>
              <a:rPr lang="fr-FR" sz="2400" b="0" i="0" dirty="0" err="1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br</a:t>
            </a:r>
            <a:r>
              <a:rPr lang="fr-FR" sz="2400" b="0" i="0" dirty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&gt;</a:t>
            </a:r>
            <a:br>
              <a:rPr lang="fr-FR" sz="2400" dirty="0"/>
            </a:br>
            <a:r>
              <a:rPr lang="fr-FR" sz="24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lang="fr-FR" sz="2400" b="0" i="0" dirty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fr-FR" sz="2400" b="0" i="0" dirty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label</a:t>
            </a:r>
            <a:r>
              <a:rPr lang="fr-FR" sz="2400" b="0" i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 for</a:t>
            </a:r>
            <a:r>
              <a:rPr lang="fr-FR" sz="2400" b="0" i="0" dirty="0">
                <a:solidFill>
                  <a:srgbClr val="005CC5"/>
                </a:solidFill>
                <a:effectLst/>
                <a:latin typeface="Consolas" panose="020B0609020204030204" pitchFamily="49" charset="0"/>
              </a:rPr>
              <a:t>="</a:t>
            </a:r>
            <a:r>
              <a:rPr lang="fr-FR" sz="2400" b="0" i="0" dirty="0" err="1">
                <a:solidFill>
                  <a:srgbClr val="005CC5"/>
                </a:solidFill>
                <a:effectLst/>
                <a:latin typeface="Consolas" panose="020B0609020204030204" pitchFamily="49" charset="0"/>
              </a:rPr>
              <a:t>lname</a:t>
            </a:r>
            <a:r>
              <a:rPr lang="fr-FR" sz="2400" b="0" i="0" dirty="0">
                <a:solidFill>
                  <a:srgbClr val="005CC5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fr-FR" sz="2400" b="0" i="0" dirty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fr-FR" sz="24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Last </a:t>
            </a:r>
            <a:r>
              <a:rPr lang="fr-FR" sz="2400" b="0" i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name</a:t>
            </a:r>
            <a:r>
              <a:rPr lang="fr-FR" sz="24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:</a:t>
            </a:r>
            <a:r>
              <a:rPr lang="fr-FR" sz="2400" b="0" i="0" dirty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fr-FR" sz="2400" b="0" i="0" dirty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/label</a:t>
            </a:r>
            <a:r>
              <a:rPr lang="fr-FR" sz="2400" b="0" i="0" dirty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&gt;&lt;</a:t>
            </a:r>
            <a:r>
              <a:rPr lang="fr-FR" sz="2400" b="0" i="0" dirty="0" err="1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br</a:t>
            </a:r>
            <a:r>
              <a:rPr lang="fr-FR" sz="2400" b="0" i="0" dirty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&gt;</a:t>
            </a:r>
            <a:br>
              <a:rPr lang="fr-FR" sz="2400" dirty="0"/>
            </a:br>
            <a:r>
              <a:rPr lang="fr-FR" sz="24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lang="fr-FR" sz="2400" b="0" i="0" dirty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fr-FR" sz="2400" b="0" i="0" dirty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input</a:t>
            </a:r>
            <a:r>
              <a:rPr lang="fr-FR" sz="2400" b="0" i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 type</a:t>
            </a:r>
            <a:r>
              <a:rPr lang="fr-FR" sz="2400" b="0" i="0" dirty="0">
                <a:solidFill>
                  <a:srgbClr val="005CC5"/>
                </a:solidFill>
                <a:effectLst/>
                <a:latin typeface="Consolas" panose="020B0609020204030204" pitchFamily="49" charset="0"/>
              </a:rPr>
              <a:t>="</a:t>
            </a:r>
            <a:r>
              <a:rPr lang="fr-FR" sz="2400" b="0" i="0" dirty="0" err="1">
                <a:solidFill>
                  <a:srgbClr val="005CC5"/>
                </a:solidFill>
                <a:effectLst/>
                <a:latin typeface="Consolas" panose="020B0609020204030204" pitchFamily="49" charset="0"/>
              </a:rPr>
              <a:t>text</a:t>
            </a:r>
            <a:r>
              <a:rPr lang="fr-FR" sz="2400" b="0" i="0" dirty="0">
                <a:solidFill>
                  <a:srgbClr val="005CC5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fr-FR" sz="2400" b="0" i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 id</a:t>
            </a:r>
            <a:r>
              <a:rPr lang="fr-FR" sz="2400" b="0" i="0" dirty="0">
                <a:solidFill>
                  <a:srgbClr val="005CC5"/>
                </a:solidFill>
                <a:effectLst/>
                <a:latin typeface="Consolas" panose="020B0609020204030204" pitchFamily="49" charset="0"/>
              </a:rPr>
              <a:t>="</a:t>
            </a:r>
            <a:r>
              <a:rPr lang="fr-FR" sz="2400" b="0" i="0" dirty="0" err="1">
                <a:solidFill>
                  <a:srgbClr val="005CC5"/>
                </a:solidFill>
                <a:effectLst/>
                <a:latin typeface="Consolas" panose="020B0609020204030204" pitchFamily="49" charset="0"/>
              </a:rPr>
              <a:t>lname</a:t>
            </a:r>
            <a:r>
              <a:rPr lang="fr-FR" sz="2400" b="0" i="0" dirty="0">
                <a:solidFill>
                  <a:srgbClr val="005CC5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fr-FR" sz="2400" b="0" i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fr-FR" sz="2400" b="0" i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name</a:t>
            </a:r>
            <a:r>
              <a:rPr lang="fr-FR" sz="2400" b="0" i="0" dirty="0">
                <a:solidFill>
                  <a:srgbClr val="005CC5"/>
                </a:solidFill>
                <a:effectLst/>
                <a:latin typeface="Consolas" panose="020B0609020204030204" pitchFamily="49" charset="0"/>
              </a:rPr>
              <a:t>="</a:t>
            </a:r>
            <a:r>
              <a:rPr lang="fr-FR" sz="2400" b="0" i="0" dirty="0" err="1">
                <a:solidFill>
                  <a:srgbClr val="005CC5"/>
                </a:solidFill>
                <a:effectLst/>
                <a:latin typeface="Consolas" panose="020B0609020204030204" pitchFamily="49" charset="0"/>
              </a:rPr>
              <a:t>lname</a:t>
            </a:r>
            <a:r>
              <a:rPr lang="fr-FR" sz="2400" b="0" i="0" dirty="0">
                <a:solidFill>
                  <a:srgbClr val="005CC5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fr-FR" sz="2400" b="0" i="0" dirty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&gt;</a:t>
            </a:r>
            <a:br>
              <a:rPr lang="fr-FR" sz="2400" dirty="0"/>
            </a:br>
            <a:r>
              <a:rPr lang="fr-FR" sz="2400" b="0" i="0" dirty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fr-FR" sz="2400" b="0" i="0" dirty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/</a:t>
            </a:r>
            <a:r>
              <a:rPr lang="fr-FR" sz="2400" b="0" i="0" dirty="0" err="1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form</a:t>
            </a:r>
            <a:r>
              <a:rPr lang="fr-FR" sz="2400" b="0" i="0" dirty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&gt;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37198660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AE7FE5-372E-EA75-AE83-2DA5430C76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AAF59969-DA96-8760-0BAE-6115D751D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270" y="953324"/>
            <a:ext cx="10808344" cy="1049235"/>
          </a:xfrm>
        </p:spPr>
        <p:txBody>
          <a:bodyPr>
            <a:normAutofit/>
          </a:bodyPr>
          <a:lstStyle/>
          <a:p>
            <a:r>
              <a:rPr lang="fr-FR" sz="2400" dirty="0"/>
              <a:t>The &lt;select&gt; </a:t>
            </a:r>
            <a:r>
              <a:rPr lang="fr-FR" sz="2400" dirty="0" err="1"/>
              <a:t>Element</a:t>
            </a:r>
            <a:endParaRPr lang="fr-FR" sz="24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CA85CBB-B146-5EEC-6313-9DE7C9CDDD00}"/>
              </a:ext>
            </a:extLst>
          </p:cNvPr>
          <p:cNvSpPr txBox="1"/>
          <p:nvPr/>
        </p:nvSpPr>
        <p:spPr>
          <a:xfrm>
            <a:off x="1212351" y="3267181"/>
            <a:ext cx="89385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The </a:t>
            </a:r>
            <a:r>
              <a:rPr lang="en-US" sz="2400" b="0" i="0" dirty="0">
                <a:solidFill>
                  <a:srgbClr val="DC143C"/>
                </a:solidFill>
                <a:effectLst/>
                <a:latin typeface="Consolas" panose="020B0609020204030204" pitchFamily="49" charset="0"/>
              </a:rPr>
              <a:t>&lt;option&gt;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 element defines an option that can be selected.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6A19E80-A0A3-35C8-0BA6-35686299338D}"/>
              </a:ext>
            </a:extLst>
          </p:cNvPr>
          <p:cNvSpPr txBox="1"/>
          <p:nvPr/>
        </p:nvSpPr>
        <p:spPr>
          <a:xfrm>
            <a:off x="1212350" y="2552695"/>
            <a:ext cx="94727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Segoe UI" panose="020B0502040204020203" pitchFamily="34" charset="0"/>
              </a:rPr>
              <a:t>The </a:t>
            </a:r>
            <a:r>
              <a:rPr lang="en-US" sz="2400" dirty="0">
                <a:solidFill>
                  <a:srgbClr val="DC143C"/>
                </a:solidFill>
                <a:latin typeface="Consolas" panose="020B0609020204030204" pitchFamily="49" charset="0"/>
              </a:rPr>
              <a:t>&lt;select&gt; </a:t>
            </a:r>
            <a:r>
              <a:rPr lang="en-US" sz="2400" dirty="0">
                <a:solidFill>
                  <a:srgbClr val="000000"/>
                </a:solidFill>
                <a:latin typeface="Segoe UI" panose="020B0502040204020203" pitchFamily="34" charset="0"/>
              </a:rPr>
              <a:t>element is used to create a drop-down list in a form.</a:t>
            </a:r>
            <a:endParaRPr lang="fr-FR" sz="2400" dirty="0">
              <a:solidFill>
                <a:srgbClr val="000000"/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38521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A2280-17FA-06B8-8D98-9D30A7DBDD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229B79B4-5EE2-EB84-B158-3DDB0C0A1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The &lt;select&gt; </a:t>
            </a:r>
            <a:r>
              <a:rPr lang="fr-FR" dirty="0" err="1"/>
              <a:t>Element</a:t>
            </a:r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636BE3E-4978-1CB5-32D3-9B4915E5CEF7}"/>
              </a:ext>
            </a:extLst>
          </p:cNvPr>
          <p:cNvSpPr txBox="1"/>
          <p:nvPr/>
        </p:nvSpPr>
        <p:spPr>
          <a:xfrm>
            <a:off x="1356189" y="2002560"/>
            <a:ext cx="960327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&lt;label for="cars"&gt;</a:t>
            </a:r>
            <a:r>
              <a:rPr lang="fr-FR" sz="2400" b="1" dirty="0" err="1"/>
              <a:t>Choose</a:t>
            </a:r>
            <a:r>
              <a:rPr lang="fr-FR" sz="2400" b="1" dirty="0"/>
              <a:t> a car:&lt;/label&gt;</a:t>
            </a:r>
            <a:br>
              <a:rPr lang="fr-FR" sz="3200" b="1" dirty="0"/>
            </a:br>
            <a:r>
              <a:rPr lang="fr-FR" sz="2400" b="1" dirty="0"/>
              <a:t>&lt;select id="cars" </a:t>
            </a:r>
            <a:r>
              <a:rPr lang="fr-FR" sz="2400" b="1" dirty="0" err="1"/>
              <a:t>name</a:t>
            </a:r>
            <a:r>
              <a:rPr lang="fr-FR" sz="2400" b="1" dirty="0"/>
              <a:t>="cars"&gt;</a:t>
            </a:r>
            <a:br>
              <a:rPr lang="fr-FR" sz="3200" b="1" dirty="0"/>
            </a:br>
            <a:r>
              <a:rPr lang="fr-FR" sz="2400" b="1" dirty="0"/>
              <a:t>  </a:t>
            </a:r>
            <a:r>
              <a:rPr lang="fr-FR" sz="2400" b="1" dirty="0">
                <a:solidFill>
                  <a:schemeClr val="accent1"/>
                </a:solidFill>
              </a:rPr>
              <a:t>&lt;option value="</a:t>
            </a:r>
            <a:r>
              <a:rPr lang="fr-FR" sz="2400" b="1" dirty="0" err="1">
                <a:solidFill>
                  <a:schemeClr val="accent1"/>
                </a:solidFill>
              </a:rPr>
              <a:t>volvo</a:t>
            </a:r>
            <a:r>
              <a:rPr lang="fr-FR" sz="2400" b="1" dirty="0">
                <a:solidFill>
                  <a:schemeClr val="accent1"/>
                </a:solidFill>
              </a:rPr>
              <a:t>"&gt;Volvo&lt;/option&gt;</a:t>
            </a:r>
            <a:br>
              <a:rPr lang="fr-FR" sz="3200" b="1" dirty="0">
                <a:solidFill>
                  <a:schemeClr val="accent1"/>
                </a:solidFill>
              </a:rPr>
            </a:br>
            <a:r>
              <a:rPr lang="fr-FR" sz="2400" b="1" dirty="0">
                <a:solidFill>
                  <a:schemeClr val="accent1"/>
                </a:solidFill>
              </a:rPr>
              <a:t>  &lt;option value="</a:t>
            </a:r>
            <a:r>
              <a:rPr lang="fr-FR" sz="2400" b="1" dirty="0" err="1">
                <a:solidFill>
                  <a:schemeClr val="accent1"/>
                </a:solidFill>
              </a:rPr>
              <a:t>saab</a:t>
            </a:r>
            <a:r>
              <a:rPr lang="fr-FR" sz="2400" b="1" dirty="0">
                <a:solidFill>
                  <a:schemeClr val="accent1"/>
                </a:solidFill>
              </a:rPr>
              <a:t>"&gt;Saab&lt;/option&gt;</a:t>
            </a:r>
            <a:br>
              <a:rPr lang="fr-FR" sz="3200" b="1" dirty="0">
                <a:solidFill>
                  <a:schemeClr val="accent1"/>
                </a:solidFill>
              </a:rPr>
            </a:br>
            <a:r>
              <a:rPr lang="fr-FR" sz="2400" b="1" dirty="0">
                <a:solidFill>
                  <a:schemeClr val="accent1"/>
                </a:solidFill>
              </a:rPr>
              <a:t>  &lt;option value="fiat"&gt;Fiat&lt;/option&gt;</a:t>
            </a:r>
            <a:br>
              <a:rPr lang="fr-FR" sz="3200" b="1" dirty="0">
                <a:solidFill>
                  <a:schemeClr val="accent1"/>
                </a:solidFill>
              </a:rPr>
            </a:br>
            <a:r>
              <a:rPr lang="fr-FR" sz="2400" b="1" dirty="0">
                <a:solidFill>
                  <a:schemeClr val="accent1"/>
                </a:solidFill>
              </a:rPr>
              <a:t>  &lt;option value="</a:t>
            </a:r>
            <a:r>
              <a:rPr lang="fr-FR" sz="2400" b="1" dirty="0" err="1">
                <a:solidFill>
                  <a:schemeClr val="accent1"/>
                </a:solidFill>
              </a:rPr>
              <a:t>audi</a:t>
            </a:r>
            <a:r>
              <a:rPr lang="fr-FR" sz="2400" b="1" dirty="0">
                <a:solidFill>
                  <a:schemeClr val="accent1"/>
                </a:solidFill>
              </a:rPr>
              <a:t>"&gt;Audi&lt;/option&gt;</a:t>
            </a:r>
            <a:br>
              <a:rPr lang="fr-FR" sz="3200" b="1" dirty="0">
                <a:solidFill>
                  <a:schemeClr val="accent1"/>
                </a:solidFill>
              </a:rPr>
            </a:br>
            <a:r>
              <a:rPr lang="fr-FR" sz="2400" b="1" dirty="0"/>
              <a:t>&lt;/select&gt;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64395793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73809-ADD1-234C-A14A-431061AA6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EE5F531A-B6E0-EAF8-412D-3BDC5E7C6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The &lt;select&gt; </a:t>
            </a:r>
            <a:r>
              <a:rPr lang="fr-FR" dirty="0" err="1"/>
              <a:t>Element</a:t>
            </a:r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AC3A6D2-2C4A-AE94-9CD8-3FA01A1A1ABB}"/>
              </a:ext>
            </a:extLst>
          </p:cNvPr>
          <p:cNvSpPr txBox="1"/>
          <p:nvPr/>
        </p:nvSpPr>
        <p:spPr>
          <a:xfrm>
            <a:off x="1530849" y="3277724"/>
            <a:ext cx="80446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2400" b="0" i="0" dirty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option</a:t>
            </a:r>
            <a:r>
              <a:rPr lang="en-US" sz="2400" b="0" i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 value</a:t>
            </a:r>
            <a:r>
              <a:rPr lang="en-US" sz="2400" b="0" i="0" dirty="0">
                <a:solidFill>
                  <a:srgbClr val="005CC5"/>
                </a:solidFill>
                <a:effectLst/>
                <a:latin typeface="Consolas" panose="020B0609020204030204" pitchFamily="49" charset="0"/>
              </a:rPr>
              <a:t>="fiat"</a:t>
            </a:r>
            <a:r>
              <a:rPr lang="en-US" sz="2400" b="0" i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 selected</a:t>
            </a:r>
            <a:r>
              <a:rPr lang="en-US" sz="2400" b="0" i="0" dirty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Fiat</a:t>
            </a:r>
            <a:r>
              <a:rPr lang="en-US" sz="2400" b="0" i="0" dirty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2400" b="0" i="0" dirty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/option</a:t>
            </a:r>
            <a:r>
              <a:rPr lang="en-US" sz="2400" b="0" i="0" dirty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&gt;</a:t>
            </a:r>
            <a:endParaRPr lang="fr-FR" sz="24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9000999-AF04-92FA-D188-16FC03902E4D}"/>
              </a:ext>
            </a:extLst>
          </p:cNvPr>
          <p:cNvSpPr txBox="1"/>
          <p:nvPr/>
        </p:nvSpPr>
        <p:spPr>
          <a:xfrm>
            <a:off x="934948" y="2163183"/>
            <a:ext cx="105207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Segoe UI" panose="020B0502040204020203" pitchFamily="34" charset="0"/>
              </a:rPr>
              <a:t>By default, the first item in the drop-down list is selected.</a:t>
            </a:r>
          </a:p>
          <a:p>
            <a:r>
              <a:rPr lang="en-US" sz="24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To define a pre-selected option, add the </a:t>
            </a:r>
            <a:r>
              <a:rPr lang="en-US" sz="2400" b="0" i="0" dirty="0">
                <a:solidFill>
                  <a:srgbClr val="DC143C"/>
                </a:solidFill>
                <a:effectLst/>
                <a:latin typeface="Consolas" panose="020B0609020204030204" pitchFamily="49" charset="0"/>
              </a:rPr>
              <a:t>selected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 attribute to the option: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02325001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A575F3-4C35-E1D7-8325-3D73E630A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ECB89883-3A14-A901-5425-B33404E2A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The &lt;</a:t>
            </a:r>
            <a:r>
              <a:rPr lang="fr-FR" dirty="0" err="1"/>
              <a:t>textarea</a:t>
            </a:r>
            <a:r>
              <a:rPr lang="fr-FR" dirty="0"/>
              <a:t>&gt; </a:t>
            </a:r>
            <a:r>
              <a:rPr lang="fr-FR" dirty="0" err="1"/>
              <a:t>Element</a:t>
            </a:r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834EF84-C4EE-5222-32E8-FBEC8A91E119}"/>
              </a:ext>
            </a:extLst>
          </p:cNvPr>
          <p:cNvSpPr txBox="1"/>
          <p:nvPr/>
        </p:nvSpPr>
        <p:spPr>
          <a:xfrm>
            <a:off x="1356189" y="2002560"/>
            <a:ext cx="960327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&lt;</a:t>
            </a:r>
            <a:r>
              <a:rPr lang="en-US" sz="2400" b="1" dirty="0" err="1"/>
              <a:t>textarea</a:t>
            </a:r>
            <a:r>
              <a:rPr lang="en-US" sz="2400" b="1" dirty="0"/>
              <a:t> name="message" rows="10" cols="30"&gt;</a:t>
            </a:r>
            <a:br>
              <a:rPr lang="en-US" sz="2400" b="1" dirty="0"/>
            </a:br>
            <a:endParaRPr lang="en-US" sz="2400" b="1" dirty="0"/>
          </a:p>
          <a:p>
            <a:r>
              <a:rPr lang="en-US" sz="2400" b="1" dirty="0"/>
              <a:t>here is the text in </a:t>
            </a:r>
            <a:r>
              <a:rPr lang="en-US" sz="2400" b="1" dirty="0" err="1"/>
              <a:t>textarea</a:t>
            </a:r>
            <a:endParaRPr lang="en-US" sz="2400" b="1" dirty="0"/>
          </a:p>
          <a:p>
            <a:br>
              <a:rPr lang="en-US" sz="2400" b="1" dirty="0"/>
            </a:br>
            <a:r>
              <a:rPr lang="en-US" sz="2400" b="1" dirty="0"/>
              <a:t>&lt;/</a:t>
            </a:r>
            <a:r>
              <a:rPr lang="en-US" sz="2400" b="1" dirty="0" err="1"/>
              <a:t>textarea</a:t>
            </a:r>
            <a:r>
              <a:rPr lang="en-US" sz="2400" b="1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135805118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755223-7937-9685-FCFC-F2CE4DF15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1DD15E78-BBBA-BA3F-79A3-E625017DF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The &lt;</a:t>
            </a:r>
            <a:r>
              <a:rPr lang="fr-FR" dirty="0" err="1"/>
              <a:t>button</a:t>
            </a:r>
            <a:r>
              <a:rPr lang="fr-FR" dirty="0"/>
              <a:t>&gt; </a:t>
            </a:r>
            <a:r>
              <a:rPr lang="fr-FR" dirty="0" err="1"/>
              <a:t>Element</a:t>
            </a:r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4603C34-FB17-46FA-FBE6-E5435B451DBC}"/>
              </a:ext>
            </a:extLst>
          </p:cNvPr>
          <p:cNvSpPr txBox="1"/>
          <p:nvPr/>
        </p:nvSpPr>
        <p:spPr>
          <a:xfrm>
            <a:off x="1356189" y="2002560"/>
            <a:ext cx="96032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&lt;button type="button" id="</a:t>
            </a:r>
            <a:r>
              <a:rPr lang="en-US" sz="2400" b="1" dirty="0" err="1"/>
              <a:t>myBouton</a:t>
            </a:r>
            <a:r>
              <a:rPr lang="en-US" sz="2400" b="1" dirty="0"/>
              <a:t>"&gt;Delete!&lt;/button&gt;</a:t>
            </a:r>
          </a:p>
        </p:txBody>
      </p:sp>
    </p:spTree>
    <p:extLst>
      <p:ext uri="{BB962C8B-B14F-4D97-AF65-F5344CB8AC3E}">
        <p14:creationId xmlns:p14="http://schemas.microsoft.com/office/powerpoint/2010/main" val="175536292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64224-344E-5D00-303F-15AA87E5F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64E1C4C4-7F61-4ABB-24A1-6087E31F4189}"/>
              </a:ext>
            </a:extLst>
          </p:cNvPr>
          <p:cNvSpPr txBox="1"/>
          <p:nvPr/>
        </p:nvSpPr>
        <p:spPr>
          <a:xfrm>
            <a:off x="1387011" y="986587"/>
            <a:ext cx="61028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750"/>
              </a:spcBef>
              <a:spcAft>
                <a:spcPts val="750"/>
              </a:spcAft>
              <a:buNone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The &lt;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fieldset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&gt; and &lt;legend&gt; Elements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A095F46-A3D1-561F-68C2-DAD7B8337C0F}"/>
              </a:ext>
            </a:extLst>
          </p:cNvPr>
          <p:cNvSpPr txBox="1"/>
          <p:nvPr/>
        </p:nvSpPr>
        <p:spPr>
          <a:xfrm>
            <a:off x="1017142" y="2492356"/>
            <a:ext cx="973990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The </a:t>
            </a:r>
            <a:r>
              <a:rPr lang="en-US" sz="2400" b="0" i="0" dirty="0">
                <a:solidFill>
                  <a:srgbClr val="DC143C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2400" b="0" i="0" dirty="0" err="1">
                <a:solidFill>
                  <a:srgbClr val="DC143C"/>
                </a:solidFill>
                <a:effectLst/>
                <a:latin typeface="Consolas" panose="020B0609020204030204" pitchFamily="49" charset="0"/>
              </a:rPr>
              <a:t>fieldset</a:t>
            </a:r>
            <a:r>
              <a:rPr lang="en-US" sz="2400" b="0" i="0" dirty="0">
                <a:solidFill>
                  <a:srgbClr val="DC143C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 element is used to group related data in a form.</a:t>
            </a:r>
          </a:p>
          <a:p>
            <a:pPr algn="l">
              <a:buNone/>
            </a:pPr>
            <a:endParaRPr lang="en-US" sz="24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>
              <a:buNone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The </a:t>
            </a:r>
            <a:r>
              <a:rPr lang="en-US" sz="2400" b="0" i="0" dirty="0">
                <a:solidFill>
                  <a:srgbClr val="DC143C"/>
                </a:solidFill>
                <a:effectLst/>
                <a:latin typeface="Consolas" panose="020B0609020204030204" pitchFamily="49" charset="0"/>
              </a:rPr>
              <a:t>&lt;legend&gt;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 element defines a caption for the </a:t>
            </a:r>
            <a:r>
              <a:rPr lang="en-US" sz="2400" b="0" i="0" dirty="0">
                <a:solidFill>
                  <a:srgbClr val="DC143C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2400" b="0" i="0" dirty="0" err="1">
                <a:solidFill>
                  <a:srgbClr val="DC143C"/>
                </a:solidFill>
                <a:effectLst/>
                <a:latin typeface="Consolas" panose="020B0609020204030204" pitchFamily="49" charset="0"/>
              </a:rPr>
              <a:t>fieldset</a:t>
            </a:r>
            <a:r>
              <a:rPr lang="en-US" sz="2400" b="0" i="0" dirty="0">
                <a:solidFill>
                  <a:srgbClr val="DC143C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 element.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4671C8C-F712-CE55-BEF1-3F9A38568C57}"/>
              </a:ext>
            </a:extLst>
          </p:cNvPr>
          <p:cNvSpPr txBox="1"/>
          <p:nvPr/>
        </p:nvSpPr>
        <p:spPr>
          <a:xfrm>
            <a:off x="1561672" y="2522749"/>
            <a:ext cx="61028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7070227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5B88E6-0A7B-950D-A082-2C6460743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D88D7FDC-C19D-6A95-E543-7F3BF30DBC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071" y="1012711"/>
            <a:ext cx="7017250" cy="38268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70419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39A3A6-BD33-7CD5-95FE-EB07DE013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6709C2-12D6-9E9F-2991-9816B2697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0023" y="534983"/>
            <a:ext cx="11239927" cy="104923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400" b="1" dirty="0">
                <a:solidFill>
                  <a:srgbClr val="FF0000"/>
                </a:solidFill>
              </a:rPr>
              <a:t>Formatting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18A6B47-66DF-E1DB-CABA-DAD7C2FC25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8850429"/>
              </p:ext>
            </p:extLst>
          </p:nvPr>
        </p:nvGraphicFramePr>
        <p:xfrm>
          <a:off x="750013" y="1558090"/>
          <a:ext cx="9999504" cy="3270765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236615">
                  <a:extLst>
                    <a:ext uri="{9D8B030D-6E8A-4147-A177-3AD203B41FA5}">
                      <a16:colId xmlns:a16="http://schemas.microsoft.com/office/drawing/2014/main" val="4118552554"/>
                    </a:ext>
                  </a:extLst>
                </a:gridCol>
                <a:gridCol w="7762889">
                  <a:extLst>
                    <a:ext uri="{9D8B030D-6E8A-4147-A177-3AD203B41FA5}">
                      <a16:colId xmlns:a16="http://schemas.microsoft.com/office/drawing/2014/main" val="3012566278"/>
                    </a:ext>
                  </a:extLst>
                </a:gridCol>
              </a:tblGrid>
              <a:tr h="66766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1800" b="1" dirty="0">
                          <a:effectLst/>
                        </a:rPr>
                        <a:t>Tag</a:t>
                      </a:r>
                    </a:p>
                  </a:txBody>
                  <a:tcPr marL="34313" marR="17157" marT="17157" marB="17157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kern="1200" dirty="0">
                          <a:solidFill>
                            <a:schemeClr val="dk1"/>
                          </a:solidFill>
                          <a:effectLst/>
                        </a:rPr>
                        <a:t>Description</a:t>
                      </a:r>
                      <a:endParaRPr lang="fr-FR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57" marR="17157" marT="17157" marB="17157"/>
                </a:tc>
                <a:extLst>
                  <a:ext uri="{0D108BD9-81ED-4DB2-BD59-A6C34878D82A}">
                    <a16:rowId xmlns:a16="http://schemas.microsoft.com/office/drawing/2014/main" val="4066615256"/>
                  </a:ext>
                </a:extLst>
              </a:tr>
              <a:tr h="667665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</a:t>
                      </a:r>
                      <a:r>
                        <a:rPr lang="fr-FR" sz="2000" b="1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abbr</a:t>
                      </a: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313" marR="17157" marT="17157" marB="17157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effectLst/>
                        </a:rPr>
                        <a:t>Defines an abbreviation or an acronym</a:t>
                      </a:r>
                      <a:endParaRPr lang="en-US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57" marR="17157" marT="17157" marB="17157"/>
                </a:tc>
                <a:extLst>
                  <a:ext uri="{0D108BD9-81ED-4DB2-BD59-A6C34878D82A}">
                    <a16:rowId xmlns:a16="http://schemas.microsoft.com/office/drawing/2014/main" val="3983237001"/>
                  </a:ext>
                </a:extLst>
              </a:tr>
              <a:tr h="1267770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</a:t>
                      </a:r>
                      <a:r>
                        <a:rPr lang="fr-FR" sz="2000" b="1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address</a:t>
                      </a: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313" marR="17157" marT="17157" marB="17157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effectLst/>
                        </a:rPr>
                        <a:t>Defines contact information for the author/owner of a document/article</a:t>
                      </a:r>
                      <a:endParaRPr lang="en-US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57" marR="17157" marT="17157" marB="17157"/>
                </a:tc>
                <a:extLst>
                  <a:ext uri="{0D108BD9-81ED-4DB2-BD59-A6C34878D82A}">
                    <a16:rowId xmlns:a16="http://schemas.microsoft.com/office/drawing/2014/main" val="3997590710"/>
                  </a:ext>
                </a:extLst>
              </a:tr>
              <a:tr h="667665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&lt;b&gt;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313" marR="17157" marT="17157" marB="17157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kern="1200" dirty="0" err="1">
                          <a:solidFill>
                            <a:schemeClr val="dk1"/>
                          </a:solidFill>
                          <a:effectLst/>
                        </a:rPr>
                        <a:t>Defines</a:t>
                      </a:r>
                      <a:r>
                        <a:rPr lang="fr-FR" sz="2000" b="1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fr-FR" sz="2000" b="1" kern="1200" dirty="0" err="1">
                          <a:solidFill>
                            <a:schemeClr val="dk1"/>
                          </a:solidFill>
                          <a:effectLst/>
                        </a:rPr>
                        <a:t>bold</a:t>
                      </a:r>
                      <a:r>
                        <a:rPr lang="fr-FR" sz="2000" b="1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fr-FR" sz="2000" b="1" kern="1200" dirty="0" err="1">
                          <a:solidFill>
                            <a:schemeClr val="dk1"/>
                          </a:solidFill>
                          <a:effectLst/>
                        </a:rPr>
                        <a:t>text</a:t>
                      </a:r>
                      <a:endParaRPr lang="fr-FR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57" marR="17157" marT="17157" marB="17157"/>
                </a:tc>
                <a:extLst>
                  <a:ext uri="{0D108BD9-81ED-4DB2-BD59-A6C34878D82A}">
                    <a16:rowId xmlns:a16="http://schemas.microsoft.com/office/drawing/2014/main" val="40536996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41351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4DC742-9E32-0931-6984-3D3A10126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ED54DCB-11AD-FA50-64F1-628CCF4FCE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FR" sz="3200" b="1" dirty="0">
                <a:solidFill>
                  <a:srgbClr val="0070C0"/>
                </a:solidFill>
              </a:rPr>
              <a:t>Quelle est la balise HTML utilisée pour définir un lien hypertexte ? </a:t>
            </a:r>
          </a:p>
          <a:p>
            <a:r>
              <a:rPr lang="fr-FR" sz="3200" b="1" dirty="0"/>
              <a:t>a) &lt;a&gt; </a:t>
            </a:r>
          </a:p>
          <a:p>
            <a:r>
              <a:rPr lang="fr-FR" sz="3200" b="1" dirty="0"/>
              <a:t>b) &lt;Lien&gt; </a:t>
            </a:r>
          </a:p>
          <a:p>
            <a:r>
              <a:rPr lang="fr-FR" sz="3200" b="1" dirty="0"/>
              <a:t>c) &lt;Link&gt; </a:t>
            </a:r>
          </a:p>
          <a:p>
            <a:r>
              <a:rPr lang="fr-FR" sz="3200" b="1" dirty="0"/>
              <a:t>d) &lt;div&gt;</a:t>
            </a:r>
            <a:endParaRPr lang="en-US" sz="3200" b="1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978E7DB-87F5-E2C7-7B2F-C26413AECD3E}"/>
              </a:ext>
            </a:extLst>
          </p:cNvPr>
          <p:cNvSpPr/>
          <p:nvPr/>
        </p:nvSpPr>
        <p:spPr>
          <a:xfrm>
            <a:off x="4144203" y="1064590"/>
            <a:ext cx="3575407" cy="95549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/>
              <a:t>Quiz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80D39E2-E948-B381-6FC5-D2F9DAA40F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424" y="3020603"/>
            <a:ext cx="995228" cy="71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626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2A4FC3-7715-799D-27DB-B9C002BA1E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8524DB9-BAED-A56C-ABE3-AD1D4F156F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FR" sz="3200" b="1" dirty="0">
                <a:solidFill>
                  <a:srgbClr val="0070C0"/>
                </a:solidFill>
              </a:rPr>
              <a:t>Quelle balise HTML est utilisée pour définir une zone de texte éditable ? </a:t>
            </a:r>
          </a:p>
          <a:p>
            <a:r>
              <a:rPr lang="fr-FR" sz="3200" b="1" dirty="0"/>
              <a:t>a) &lt;label&gt; </a:t>
            </a:r>
          </a:p>
          <a:p>
            <a:r>
              <a:rPr lang="fr-FR" sz="3200" b="1" dirty="0"/>
              <a:t>b) &lt;</a:t>
            </a:r>
            <a:r>
              <a:rPr lang="fr-FR" sz="3200" b="1" dirty="0" err="1"/>
              <a:t>textarea</a:t>
            </a:r>
            <a:r>
              <a:rPr lang="fr-FR" sz="3200" b="1" dirty="0"/>
              <a:t>&gt; </a:t>
            </a:r>
          </a:p>
          <a:p>
            <a:r>
              <a:rPr lang="fr-FR" sz="3200" b="1" dirty="0"/>
              <a:t>c) &lt;select&gt; </a:t>
            </a:r>
          </a:p>
          <a:p>
            <a:r>
              <a:rPr lang="fr-FR" sz="3200" b="1" dirty="0"/>
              <a:t>d) &lt;</a:t>
            </a:r>
            <a:r>
              <a:rPr lang="fr-FR" sz="3200" b="1" dirty="0" err="1"/>
              <a:t>form</a:t>
            </a:r>
            <a:r>
              <a:rPr lang="fr-FR" sz="3200" b="1" dirty="0"/>
              <a:t>&gt;</a:t>
            </a:r>
            <a:endParaRPr lang="en-US" sz="3200" b="1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3A2F7D0-CB43-E6FE-BF6B-D8373431B2DA}"/>
              </a:ext>
            </a:extLst>
          </p:cNvPr>
          <p:cNvSpPr/>
          <p:nvPr/>
        </p:nvSpPr>
        <p:spPr>
          <a:xfrm>
            <a:off x="4144203" y="1064590"/>
            <a:ext cx="3575407" cy="95549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/>
              <a:t>Quiz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A47DE33-BC3F-3BF0-A29C-3C3898BEE7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7402" y="3544585"/>
            <a:ext cx="995228" cy="71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841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11CB4E-B8BA-6E8E-DD46-59EBDF3A1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E0EA0BA-10ED-35B4-3C91-A87B89E3AE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Which attribute is required to provide the path to an image file? </a:t>
            </a:r>
          </a:p>
          <a:p>
            <a:r>
              <a:rPr lang="en-US" sz="3200" b="1" dirty="0"/>
              <a:t>a) </a:t>
            </a:r>
            <a:r>
              <a:rPr lang="en-US" sz="3200" b="1" dirty="0" err="1"/>
              <a:t>href</a:t>
            </a:r>
            <a:r>
              <a:rPr lang="en-US" sz="3200" b="1" dirty="0"/>
              <a:t> </a:t>
            </a:r>
          </a:p>
          <a:p>
            <a:r>
              <a:rPr lang="en-US" sz="3200" b="1" dirty="0"/>
              <a:t>b) alt  </a:t>
            </a:r>
          </a:p>
          <a:p>
            <a:r>
              <a:rPr lang="en-US" sz="3200" b="1" dirty="0"/>
              <a:t>c) </a:t>
            </a:r>
            <a:r>
              <a:rPr lang="en-US" sz="3200" b="1" dirty="0" err="1"/>
              <a:t>src</a:t>
            </a:r>
            <a:r>
              <a:rPr lang="en-US" sz="3200" b="1" dirty="0"/>
              <a:t> </a:t>
            </a:r>
          </a:p>
          <a:p>
            <a:r>
              <a:rPr lang="en-US" sz="3200" b="1" dirty="0"/>
              <a:t>d) link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F1202A1-C741-182A-391C-B1A9AB45631B}"/>
              </a:ext>
            </a:extLst>
          </p:cNvPr>
          <p:cNvSpPr/>
          <p:nvPr/>
        </p:nvSpPr>
        <p:spPr>
          <a:xfrm>
            <a:off x="4144203" y="1064590"/>
            <a:ext cx="3575407" cy="95549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/>
              <a:t>Quiz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5F7BB09-5C01-5332-F03C-EF2AA4D3B0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213" y="4099390"/>
            <a:ext cx="995228" cy="71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665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24191-7ED5-C8D1-1F78-640AA1DEC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9F70E35-1FA6-9B4D-B528-824C01A234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Which attribute is used to make a table cell span across multiple columns? </a:t>
            </a:r>
          </a:p>
          <a:p>
            <a:r>
              <a:rPr lang="en-US" sz="3200" b="1" dirty="0"/>
              <a:t>a) </a:t>
            </a:r>
            <a:r>
              <a:rPr lang="en-US" sz="3200" b="1" dirty="0" err="1"/>
              <a:t>rowspan</a:t>
            </a:r>
            <a:r>
              <a:rPr lang="en-US" sz="3200" b="1" dirty="0"/>
              <a:t> </a:t>
            </a:r>
          </a:p>
          <a:p>
            <a:r>
              <a:rPr lang="en-US" sz="3200" b="1" dirty="0"/>
              <a:t>b) </a:t>
            </a:r>
            <a:r>
              <a:rPr lang="en-US" sz="3200" b="1" dirty="0" err="1"/>
              <a:t>colspan</a:t>
            </a:r>
            <a:r>
              <a:rPr lang="en-US" sz="3200" b="1" dirty="0"/>
              <a:t> </a:t>
            </a:r>
          </a:p>
          <a:p>
            <a:r>
              <a:rPr lang="en-US" sz="3200" b="1" dirty="0"/>
              <a:t>c) </a:t>
            </a:r>
            <a:r>
              <a:rPr lang="en-US" sz="3200" b="1" dirty="0" err="1"/>
              <a:t>cellspacing</a:t>
            </a:r>
            <a:r>
              <a:rPr lang="en-US" sz="3200" b="1" dirty="0"/>
              <a:t> </a:t>
            </a:r>
          </a:p>
          <a:p>
            <a:r>
              <a:rPr lang="en-US" sz="3200" b="1" dirty="0"/>
              <a:t>d) width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8A3C2E0-E46E-ACDF-1827-CCEFC81DD9EB}"/>
              </a:ext>
            </a:extLst>
          </p:cNvPr>
          <p:cNvSpPr/>
          <p:nvPr/>
        </p:nvSpPr>
        <p:spPr>
          <a:xfrm>
            <a:off x="4144203" y="1064590"/>
            <a:ext cx="3575407" cy="95549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/>
              <a:t>Quiz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83D49B5-2625-F537-59EB-F0E8176496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690" y="3544592"/>
            <a:ext cx="995228" cy="71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913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53144-8049-79C9-0B4F-B89DCE8F6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FF18AA-E5AA-A5E3-6253-6E3CAC1D83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In the RGBA color method, what does the 'A' (alpha value) control? </a:t>
            </a:r>
          </a:p>
          <a:p>
            <a:r>
              <a:rPr lang="en-US" sz="3200" b="1" dirty="0"/>
              <a:t>a) The intensity of Red </a:t>
            </a:r>
          </a:p>
          <a:p>
            <a:r>
              <a:rPr lang="en-US" sz="3200" b="1" dirty="0"/>
              <a:t>b) The intensity of Blue </a:t>
            </a:r>
          </a:p>
          <a:p>
            <a:r>
              <a:rPr lang="en-US" sz="3200" b="1" dirty="0"/>
              <a:t>c) Transparency (from 0 to 1) </a:t>
            </a:r>
          </a:p>
          <a:p>
            <a:r>
              <a:rPr lang="en-US" sz="3200" b="1" dirty="0"/>
              <a:t>d) The intensity of R, G, and B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F3E538A-6B0F-854C-E5AC-4D722CD2DF48}"/>
              </a:ext>
            </a:extLst>
          </p:cNvPr>
          <p:cNvSpPr/>
          <p:nvPr/>
        </p:nvSpPr>
        <p:spPr>
          <a:xfrm>
            <a:off x="4144203" y="1064590"/>
            <a:ext cx="3575407" cy="95549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/>
              <a:t>Quiz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48869C6-1F2D-150E-D592-BCD759FB27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470" y="4119945"/>
            <a:ext cx="995228" cy="71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644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2F84D-660B-3DBB-6C77-15FF0F32B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4E7127C-2548-971C-C7F8-4FD9424EEB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Which table tag is used to create a header cell that is bold by default? </a:t>
            </a:r>
          </a:p>
          <a:p>
            <a:r>
              <a:rPr lang="en-US" sz="3200" b="1" dirty="0"/>
              <a:t>a) &lt;tr&gt; </a:t>
            </a:r>
          </a:p>
          <a:p>
            <a:r>
              <a:rPr lang="en-US" sz="3200" b="1" dirty="0"/>
              <a:t>b) &lt;td&gt; </a:t>
            </a:r>
          </a:p>
          <a:p>
            <a:r>
              <a:rPr lang="en-US" sz="3200" b="1" dirty="0"/>
              <a:t>c) &lt;</a:t>
            </a:r>
            <a:r>
              <a:rPr lang="en-US" sz="3200" b="1" dirty="0" err="1"/>
              <a:t>th</a:t>
            </a:r>
            <a:r>
              <a:rPr lang="en-US" sz="3200" b="1" dirty="0"/>
              <a:t>&gt; </a:t>
            </a:r>
          </a:p>
          <a:p>
            <a:r>
              <a:rPr lang="en-US" sz="3200" b="1" dirty="0"/>
              <a:t>d) &lt;</a:t>
            </a:r>
            <a:r>
              <a:rPr lang="en-US" sz="3200" b="1" dirty="0" err="1"/>
              <a:t>thead</a:t>
            </a:r>
            <a:r>
              <a:rPr lang="en-US" sz="3200" b="1" dirty="0"/>
              <a:t>&gt;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41EF79E-FFE3-E383-5583-21A5579374DD}"/>
              </a:ext>
            </a:extLst>
          </p:cNvPr>
          <p:cNvSpPr/>
          <p:nvPr/>
        </p:nvSpPr>
        <p:spPr>
          <a:xfrm>
            <a:off x="4144203" y="1064590"/>
            <a:ext cx="3575407" cy="95549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/>
              <a:t>Quiz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093BB02-2011-07A4-7987-7E14691FD7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708" y="4130220"/>
            <a:ext cx="995228" cy="71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568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B26E9-7CB7-6B76-06E1-7F37C8952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24B0FA4-4B74-2C89-A903-B0AECBE4B2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If you want a single cell to occupy two vertical lines, which attribute do you use? </a:t>
            </a:r>
          </a:p>
          <a:p>
            <a:r>
              <a:rPr lang="en-US" sz="3200" b="1" dirty="0"/>
              <a:t>a) </a:t>
            </a:r>
            <a:r>
              <a:rPr lang="en-US" sz="3200" b="1" dirty="0" err="1"/>
              <a:t>colspan</a:t>
            </a:r>
            <a:r>
              <a:rPr lang="en-US" sz="3200" b="1" dirty="0"/>
              <a:t>="2" </a:t>
            </a:r>
          </a:p>
          <a:p>
            <a:r>
              <a:rPr lang="en-US" sz="3200" b="1" dirty="0"/>
              <a:t>b) </a:t>
            </a:r>
            <a:r>
              <a:rPr lang="en-US" sz="3200" b="1" dirty="0" err="1"/>
              <a:t>rowspan</a:t>
            </a:r>
            <a:r>
              <a:rPr lang="en-US" sz="3200" b="1" dirty="0"/>
              <a:t>="2" </a:t>
            </a:r>
          </a:p>
          <a:p>
            <a:r>
              <a:rPr lang="en-US" sz="3200" b="1" dirty="0"/>
              <a:t>c) height="2" </a:t>
            </a:r>
          </a:p>
          <a:p>
            <a:r>
              <a:rPr lang="en-US" sz="3200" b="1" dirty="0"/>
              <a:t>d) &lt;p&gt;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37C84AA-C920-95AC-24BB-0D69A774D04A}"/>
              </a:ext>
            </a:extLst>
          </p:cNvPr>
          <p:cNvSpPr/>
          <p:nvPr/>
        </p:nvSpPr>
        <p:spPr>
          <a:xfrm>
            <a:off x="4144203" y="1064590"/>
            <a:ext cx="3575407" cy="95549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/>
              <a:t>Quiz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6B241B1-04E0-FD96-1588-FE25F91D55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1785" y="3534319"/>
            <a:ext cx="995228" cy="71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604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112C6E-5680-5A2A-144E-5FFB4C918D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02CA22-3D99-98AF-BBB4-04A3AEB3A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0023" y="534983"/>
            <a:ext cx="11239927" cy="104923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400" b="1" dirty="0">
                <a:solidFill>
                  <a:srgbClr val="FF0000"/>
                </a:solidFill>
              </a:rPr>
              <a:t>Formatting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966B9DF-E1A3-D527-9EC0-4FEEA702DE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5914774"/>
              </p:ext>
            </p:extLst>
          </p:nvPr>
        </p:nvGraphicFramePr>
        <p:xfrm>
          <a:off x="750013" y="1558090"/>
          <a:ext cx="9999504" cy="3754024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236615">
                  <a:extLst>
                    <a:ext uri="{9D8B030D-6E8A-4147-A177-3AD203B41FA5}">
                      <a16:colId xmlns:a16="http://schemas.microsoft.com/office/drawing/2014/main" val="4118552554"/>
                    </a:ext>
                  </a:extLst>
                </a:gridCol>
                <a:gridCol w="7762889">
                  <a:extLst>
                    <a:ext uri="{9D8B030D-6E8A-4147-A177-3AD203B41FA5}">
                      <a16:colId xmlns:a16="http://schemas.microsoft.com/office/drawing/2014/main" val="3012566278"/>
                    </a:ext>
                  </a:extLst>
                </a:gridCol>
              </a:tblGrid>
              <a:tr h="54415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1800" b="1" dirty="0">
                          <a:effectLst/>
                        </a:rPr>
                        <a:t>Tag</a:t>
                      </a:r>
                    </a:p>
                  </a:txBody>
                  <a:tcPr marL="34313" marR="17157" marT="17157" marB="17157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kern="1200" dirty="0">
                          <a:solidFill>
                            <a:schemeClr val="dk1"/>
                          </a:solidFill>
                          <a:effectLst/>
                        </a:rPr>
                        <a:t>Description</a:t>
                      </a:r>
                      <a:endParaRPr lang="fr-FR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57" marR="17157" marT="17157" marB="17157"/>
                </a:tc>
                <a:extLst>
                  <a:ext uri="{0D108BD9-81ED-4DB2-BD59-A6C34878D82A}">
                    <a16:rowId xmlns:a16="http://schemas.microsoft.com/office/drawing/2014/main" val="4066615256"/>
                  </a:ext>
                </a:extLst>
              </a:tr>
              <a:tr h="544155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</a:t>
                      </a:r>
                      <a:r>
                        <a:rPr lang="fr-FR" sz="2000" b="1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blockquote</a:t>
                      </a: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313" marR="17157" marT="17157" marB="17157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effectLst/>
                        </a:rPr>
                        <a:t>Defines a section that is quoted from another source</a:t>
                      </a:r>
                      <a:endParaRPr lang="en-US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57" marR="17157" marT="17157" marB="17157"/>
                </a:tc>
                <a:extLst>
                  <a:ext uri="{0D108BD9-81ED-4DB2-BD59-A6C34878D82A}">
                    <a16:rowId xmlns:a16="http://schemas.microsoft.com/office/drawing/2014/main" val="417747525"/>
                  </a:ext>
                </a:extLst>
              </a:tr>
              <a:tr h="1033249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&lt;center&gt;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313" marR="17157" marT="17157" marB="17157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effectLst/>
                        </a:rPr>
                        <a:t>Not supported in HTML5. Use CSS instead.</a:t>
                      </a:r>
                      <a:br>
                        <a:rPr lang="en-US" sz="2000" b="1" kern="1200" dirty="0">
                          <a:solidFill>
                            <a:schemeClr val="dk1"/>
                          </a:solidFill>
                          <a:effectLst/>
                        </a:rPr>
                      </a:br>
                      <a:r>
                        <a:rPr lang="en-US" sz="2000" b="1" kern="1200" dirty="0">
                          <a:solidFill>
                            <a:schemeClr val="dk1"/>
                          </a:solidFill>
                          <a:effectLst/>
                        </a:rPr>
                        <a:t>Defines centered text</a:t>
                      </a:r>
                      <a:endParaRPr lang="en-US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57" marR="17157" marT="17157" marB="17157"/>
                </a:tc>
                <a:extLst>
                  <a:ext uri="{0D108BD9-81ED-4DB2-BD59-A6C34878D82A}">
                    <a16:rowId xmlns:a16="http://schemas.microsoft.com/office/drawing/2014/main" val="3267259250"/>
                  </a:ext>
                </a:extLst>
              </a:tr>
              <a:tr h="544155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&lt;cite&gt;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313" marR="17157" marT="17157" marB="17157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effectLst/>
                        </a:rPr>
                        <a:t>Defines the title of a work</a:t>
                      </a:r>
                      <a:endParaRPr lang="en-US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57" marR="17157" marT="17157" marB="17157"/>
                </a:tc>
                <a:extLst>
                  <a:ext uri="{0D108BD9-81ED-4DB2-BD59-A6C34878D82A}">
                    <a16:rowId xmlns:a16="http://schemas.microsoft.com/office/drawing/2014/main" val="2014544948"/>
                  </a:ext>
                </a:extLst>
              </a:tr>
              <a:tr h="544155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&lt;code&gt;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313" marR="17157" marT="17157" marB="17157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effectLst/>
                        </a:rPr>
                        <a:t>Defines a piece of computer code</a:t>
                      </a:r>
                      <a:endParaRPr lang="en-US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57" marR="17157" marT="17157" marB="17157"/>
                </a:tc>
                <a:extLst>
                  <a:ext uri="{0D108BD9-81ED-4DB2-BD59-A6C34878D82A}">
                    <a16:rowId xmlns:a16="http://schemas.microsoft.com/office/drawing/2014/main" val="2547093670"/>
                  </a:ext>
                </a:extLst>
              </a:tr>
              <a:tr h="544155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</a:t>
                      </a:r>
                      <a:r>
                        <a:rPr lang="fr-FR" sz="2000" b="1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del</a:t>
                      </a: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313" marR="17157" marT="17157" marB="17157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effectLst/>
                        </a:rPr>
                        <a:t>Defines text that has been deleted from a document</a:t>
                      </a:r>
                      <a:endParaRPr lang="en-US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57" marR="17157" marT="17157" marB="17157"/>
                </a:tc>
                <a:extLst>
                  <a:ext uri="{0D108BD9-81ED-4DB2-BD59-A6C34878D82A}">
                    <a16:rowId xmlns:a16="http://schemas.microsoft.com/office/drawing/2014/main" val="20150770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0032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788032-C87A-574D-CAE7-7BECA114A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924B0-4AF0-7AEB-A1AF-BC55AB0E8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750740"/>
            <a:ext cx="11239927" cy="104923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FF0000"/>
                </a:solidFill>
              </a:rPr>
              <a:t>Formatting</a:t>
            </a:r>
            <a:endParaRPr lang="en-US" sz="4000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9DB7725-DDE5-2FF1-852D-76E0A35537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0930864"/>
              </p:ext>
            </p:extLst>
          </p:nvPr>
        </p:nvGraphicFramePr>
        <p:xfrm>
          <a:off x="897276" y="1713206"/>
          <a:ext cx="10397448" cy="2728059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554841">
                  <a:extLst>
                    <a:ext uri="{9D8B030D-6E8A-4147-A177-3AD203B41FA5}">
                      <a16:colId xmlns:a16="http://schemas.microsoft.com/office/drawing/2014/main" val="4212456637"/>
                    </a:ext>
                  </a:extLst>
                </a:gridCol>
                <a:gridCol w="7842607">
                  <a:extLst>
                    <a:ext uri="{9D8B030D-6E8A-4147-A177-3AD203B41FA5}">
                      <a16:colId xmlns:a16="http://schemas.microsoft.com/office/drawing/2014/main" val="2721644005"/>
                    </a:ext>
                  </a:extLst>
                </a:gridCol>
              </a:tblGrid>
              <a:tr h="63232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</a:t>
                      </a:r>
                      <a:r>
                        <a:rPr lang="fr-FR" sz="2000" b="1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em</a:t>
                      </a: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592" marR="20796" marT="20796" marB="20796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dirty="0" err="1">
                          <a:effectLst/>
                        </a:rPr>
                        <a:t>Defines</a:t>
                      </a:r>
                      <a:r>
                        <a:rPr lang="fr-FR" sz="2000" b="1" dirty="0">
                          <a:effectLst/>
                        </a:rPr>
                        <a:t> </a:t>
                      </a:r>
                      <a:r>
                        <a:rPr lang="fr-FR" sz="2000" b="1" dirty="0" err="1">
                          <a:effectLst/>
                        </a:rPr>
                        <a:t>emphasized</a:t>
                      </a:r>
                      <a:r>
                        <a:rPr lang="fr-FR" sz="2000" b="1" dirty="0">
                          <a:effectLst/>
                        </a:rPr>
                        <a:t> </a:t>
                      </a:r>
                      <a:r>
                        <a:rPr lang="fr-FR" sz="2000" b="1" dirty="0" err="1">
                          <a:effectLst/>
                        </a:rPr>
                        <a:t>text</a:t>
                      </a:r>
                      <a:r>
                        <a:rPr lang="fr-FR" sz="2000" b="1" dirty="0">
                          <a:effectLst/>
                        </a:rPr>
                        <a:t> </a:t>
                      </a:r>
                    </a:p>
                  </a:txBody>
                  <a:tcPr marL="20796" marR="20796" marT="20796" marB="20796"/>
                </a:tc>
                <a:extLst>
                  <a:ext uri="{0D108BD9-81ED-4DB2-BD59-A6C34878D82A}">
                    <a16:rowId xmlns:a16="http://schemas.microsoft.com/office/drawing/2014/main" val="2346789884"/>
                  </a:ext>
                </a:extLst>
              </a:tr>
              <a:tr h="726444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&lt;font&gt;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592" marR="20796" marT="20796" marB="20796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b="1" dirty="0">
                          <a:effectLst/>
                        </a:rPr>
                        <a:t>Defines font, color, and size for text</a:t>
                      </a:r>
                    </a:p>
                  </a:txBody>
                  <a:tcPr marL="20796" marR="20796" marT="20796" marB="20796"/>
                </a:tc>
                <a:extLst>
                  <a:ext uri="{0D108BD9-81ED-4DB2-BD59-A6C34878D82A}">
                    <a16:rowId xmlns:a16="http://schemas.microsoft.com/office/drawing/2014/main" val="1246531246"/>
                  </a:ext>
                </a:extLst>
              </a:tr>
              <a:tr h="73696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kern="12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&lt;i&gt;</a:t>
                      </a:r>
                      <a:endParaRPr lang="fr-FR" sz="2000" b="1" kern="12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592" marR="20796" marT="20796" marB="20796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b="1" dirty="0">
                          <a:effectLst/>
                        </a:rPr>
                        <a:t>Defines a part of text in an alternate voice or mood</a:t>
                      </a:r>
                    </a:p>
                  </a:txBody>
                  <a:tcPr marL="20796" marR="20796" marT="20796" marB="20796"/>
                </a:tc>
                <a:extLst>
                  <a:ext uri="{0D108BD9-81ED-4DB2-BD59-A6C34878D82A}">
                    <a16:rowId xmlns:a16="http://schemas.microsoft.com/office/drawing/2014/main" val="1626133002"/>
                  </a:ext>
                </a:extLst>
              </a:tr>
              <a:tr h="63232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</a:t>
                      </a:r>
                      <a:r>
                        <a:rPr lang="fr-FR" sz="2000" b="1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kbd</a:t>
                      </a: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592" marR="20796" marT="20796" marB="20796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dirty="0" err="1">
                          <a:effectLst/>
                        </a:rPr>
                        <a:t>Defines</a:t>
                      </a:r>
                      <a:r>
                        <a:rPr lang="fr-FR" sz="2000" b="1" dirty="0">
                          <a:effectLst/>
                        </a:rPr>
                        <a:t> keyboard input</a:t>
                      </a:r>
                    </a:p>
                  </a:txBody>
                  <a:tcPr marL="20796" marR="20796" marT="20796" marB="20796"/>
                </a:tc>
                <a:extLst>
                  <a:ext uri="{0D108BD9-81ED-4DB2-BD59-A6C34878D82A}">
                    <a16:rowId xmlns:a16="http://schemas.microsoft.com/office/drawing/2014/main" val="34962843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28711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E249B2-5648-FDBD-7A6C-EBB6875F6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6F2DD5-B138-1947-654E-13EE71C1A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750740"/>
            <a:ext cx="11239927" cy="104923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FF0000"/>
                </a:solidFill>
              </a:rPr>
              <a:t>Formatting</a:t>
            </a:r>
            <a:endParaRPr lang="en-US" sz="4000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2D561B2-1746-BB7B-C014-C8D7F3E333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86899"/>
              </p:ext>
            </p:extLst>
          </p:nvPr>
        </p:nvGraphicFramePr>
        <p:xfrm>
          <a:off x="897276" y="1713206"/>
          <a:ext cx="10397448" cy="3773194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071955">
                  <a:extLst>
                    <a:ext uri="{9D8B030D-6E8A-4147-A177-3AD203B41FA5}">
                      <a16:colId xmlns:a16="http://schemas.microsoft.com/office/drawing/2014/main" val="4212456637"/>
                    </a:ext>
                  </a:extLst>
                </a:gridCol>
                <a:gridCol w="8325493">
                  <a:extLst>
                    <a:ext uri="{9D8B030D-6E8A-4147-A177-3AD203B41FA5}">
                      <a16:colId xmlns:a16="http://schemas.microsoft.com/office/drawing/2014/main" val="2721644005"/>
                    </a:ext>
                  </a:extLst>
                </a:gridCol>
              </a:tblGrid>
              <a:tr h="871609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&lt;mark&gt;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592" marR="20796" marT="20796" marB="20796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dirty="0" err="1">
                          <a:effectLst/>
                        </a:rPr>
                        <a:t>Defines</a:t>
                      </a:r>
                      <a:r>
                        <a:rPr lang="fr-FR" sz="2000" b="1" dirty="0">
                          <a:effectLst/>
                        </a:rPr>
                        <a:t> </a:t>
                      </a:r>
                      <a:r>
                        <a:rPr lang="fr-FR" sz="2000" b="1" dirty="0" err="1">
                          <a:effectLst/>
                        </a:rPr>
                        <a:t>marked</a:t>
                      </a:r>
                      <a:r>
                        <a:rPr lang="fr-FR" sz="2000" b="1" dirty="0">
                          <a:effectLst/>
                        </a:rPr>
                        <a:t>/</a:t>
                      </a:r>
                      <a:r>
                        <a:rPr lang="fr-FR" sz="2000" b="1" dirty="0" err="1">
                          <a:effectLst/>
                        </a:rPr>
                        <a:t>highlighted</a:t>
                      </a:r>
                      <a:r>
                        <a:rPr lang="fr-FR" sz="2000" b="1" dirty="0">
                          <a:effectLst/>
                        </a:rPr>
                        <a:t> </a:t>
                      </a:r>
                      <a:r>
                        <a:rPr lang="fr-FR" sz="2000" b="1" dirty="0" err="1">
                          <a:effectLst/>
                        </a:rPr>
                        <a:t>text</a:t>
                      </a:r>
                      <a:endParaRPr lang="fr-FR" sz="2000" b="1" dirty="0">
                        <a:effectLst/>
                      </a:endParaRPr>
                    </a:p>
                  </a:txBody>
                  <a:tcPr marL="20796" marR="20796" marT="20796" marB="20796"/>
                </a:tc>
                <a:extLst>
                  <a:ext uri="{0D108BD9-81ED-4DB2-BD59-A6C34878D82A}">
                    <a16:rowId xmlns:a16="http://schemas.microsoft.com/office/drawing/2014/main" val="2923227116"/>
                  </a:ext>
                </a:extLst>
              </a:tr>
              <a:tr h="1405895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</a:t>
                      </a:r>
                      <a:r>
                        <a:rPr lang="fr-FR" sz="2000" b="1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meter</a:t>
                      </a: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592" marR="20796" marT="20796" marB="20796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b="1" dirty="0">
                          <a:effectLst/>
                        </a:rPr>
                        <a:t>Defines a scalar measurement within a known range </a:t>
                      </a:r>
                    </a:p>
                  </a:txBody>
                  <a:tcPr marL="20796" marR="20796" marT="20796" marB="20796"/>
                </a:tc>
                <a:extLst>
                  <a:ext uri="{0D108BD9-81ED-4DB2-BD59-A6C34878D82A}">
                    <a16:rowId xmlns:a16="http://schemas.microsoft.com/office/drawing/2014/main" val="628075560"/>
                  </a:ext>
                </a:extLst>
              </a:tr>
              <a:tr h="747845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</a:t>
                      </a:r>
                      <a:r>
                        <a:rPr lang="fr-FR" sz="2000" b="1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pre</a:t>
                      </a: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592" marR="20796" marT="20796" marB="20796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>
                          <a:effectLst/>
                        </a:rPr>
                        <a:t>Defines preformatted text</a:t>
                      </a:r>
                    </a:p>
                  </a:txBody>
                  <a:tcPr marL="20796" marR="20796" marT="20796" marB="20796"/>
                </a:tc>
                <a:extLst>
                  <a:ext uri="{0D108BD9-81ED-4DB2-BD59-A6C34878D82A}">
                    <a16:rowId xmlns:a16="http://schemas.microsoft.com/office/drawing/2014/main" val="975886970"/>
                  </a:ext>
                </a:extLst>
              </a:tr>
              <a:tr h="747845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</a:t>
                      </a:r>
                      <a:r>
                        <a:rPr lang="fr-FR" sz="2000" b="1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progress</a:t>
                      </a: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592" marR="20796" marT="20796" marB="20796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b="1" dirty="0">
                          <a:effectLst/>
                        </a:rPr>
                        <a:t>Represents the progress of a task</a:t>
                      </a:r>
                    </a:p>
                  </a:txBody>
                  <a:tcPr marL="20796" marR="20796" marT="20796" marB="20796"/>
                </a:tc>
                <a:extLst>
                  <a:ext uri="{0D108BD9-81ED-4DB2-BD59-A6C34878D82A}">
                    <a16:rowId xmlns:a16="http://schemas.microsoft.com/office/drawing/2014/main" val="2636089258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530F2165-AB95-6B80-F68E-58BC75C97CF9}"/>
                  </a:ext>
                </a:extLst>
              </p14:cNvPr>
              <p14:cNvContentPartPr/>
              <p14:nvPr/>
            </p14:nvContentPartPr>
            <p14:xfrm>
              <a:off x="4978440" y="1695600"/>
              <a:ext cx="1568880" cy="387720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530F2165-AB95-6B80-F68E-58BC75C97CF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962600" y="1632240"/>
                <a:ext cx="1600200" cy="514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21693194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Galerie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2CB663"/>
      </a:accent4>
      <a:accent5>
        <a:srgbClr val="DF8822"/>
      </a:accent5>
      <a:accent6>
        <a:srgbClr val="BC410A"/>
      </a:accent6>
      <a:hlink>
        <a:srgbClr val="5977C4"/>
      </a:hlink>
      <a:folHlink>
        <a:srgbClr val="A1A9BF"/>
      </a:folHlink>
    </a:clrScheme>
    <a:fontScheme name="Galerie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e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755</TotalTime>
  <Words>2440</Words>
  <Application>Microsoft Office PowerPoint</Application>
  <PresentationFormat>Grand écran</PresentationFormat>
  <Paragraphs>402</Paragraphs>
  <Slides>66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66</vt:i4>
      </vt:variant>
    </vt:vector>
  </HeadingPairs>
  <TitlesOfParts>
    <vt:vector size="72" baseType="lpstr">
      <vt:lpstr>Arial</vt:lpstr>
      <vt:lpstr>Century Gothic</vt:lpstr>
      <vt:lpstr>Consolas</vt:lpstr>
      <vt:lpstr>Segoe UI</vt:lpstr>
      <vt:lpstr>Wingdings</vt:lpstr>
      <vt:lpstr>Galerie</vt:lpstr>
      <vt:lpstr>Web application Development</vt:lpstr>
      <vt:lpstr>Présentation PowerPoint</vt:lpstr>
      <vt:lpstr>Basic HTML</vt:lpstr>
      <vt:lpstr>Basic HTML</vt:lpstr>
      <vt:lpstr>Présentation PowerPoint</vt:lpstr>
      <vt:lpstr>Formatting</vt:lpstr>
      <vt:lpstr>Formatting</vt:lpstr>
      <vt:lpstr>Formatting</vt:lpstr>
      <vt:lpstr>Formatting</vt:lpstr>
      <vt:lpstr>Formatting</vt:lpstr>
      <vt:lpstr>Formatting</vt:lpstr>
      <vt:lpstr>Formatting</vt:lpstr>
      <vt:lpstr>Présentation PowerPoint</vt:lpstr>
      <vt:lpstr>Lists on HTML :</vt:lpstr>
      <vt:lpstr>Lists on HTML :</vt:lpstr>
      <vt:lpstr>Lists on HTML :</vt:lpstr>
      <vt:lpstr>Lists on HTML :</vt:lpstr>
      <vt:lpstr>Lists on HTML :</vt:lpstr>
      <vt:lpstr>Présentation PowerPoint</vt:lpstr>
      <vt:lpstr>Images</vt:lpstr>
      <vt:lpstr>Présentation PowerPoint</vt:lpstr>
      <vt:lpstr>Links :</vt:lpstr>
      <vt:lpstr>Links to a page section</vt:lpstr>
      <vt:lpstr>Présentation PowerPoint</vt:lpstr>
      <vt:lpstr>Colors in HTML</vt:lpstr>
      <vt:lpstr>Colors in HTML</vt:lpstr>
      <vt:lpstr>Colors in HTML</vt:lpstr>
      <vt:lpstr>Colors in HTML</vt:lpstr>
      <vt:lpstr>Colors in HTML</vt:lpstr>
      <vt:lpstr>Présentation PowerPoint</vt:lpstr>
      <vt:lpstr>HTML Table</vt:lpstr>
      <vt:lpstr>Table</vt:lpstr>
      <vt:lpstr>HTML Table</vt:lpstr>
      <vt:lpstr>HTML Table</vt:lpstr>
      <vt:lpstr>Exemple: </vt:lpstr>
      <vt:lpstr>Solution: </vt:lpstr>
      <vt:lpstr>Solution: </vt:lpstr>
      <vt:lpstr>colspan / rowspan</vt:lpstr>
      <vt:lpstr>colspan </vt:lpstr>
      <vt:lpstr>rowspan </vt:lpstr>
      <vt:lpstr>Exemple: </vt:lpstr>
      <vt:lpstr>Solution: </vt:lpstr>
      <vt:lpstr>Solution: </vt:lpstr>
      <vt:lpstr>Audio / Video</vt:lpstr>
      <vt:lpstr>Links</vt:lpstr>
      <vt:lpstr>Frame</vt:lpstr>
      <vt:lpstr>Présentation PowerPoint</vt:lpstr>
      <vt:lpstr>Form</vt:lpstr>
      <vt:lpstr>Form</vt:lpstr>
      <vt:lpstr>The &lt;input&gt; Element</vt:lpstr>
      <vt:lpstr>The &lt;input&gt; Element</vt:lpstr>
      <vt:lpstr>The &lt;label&gt; Element</vt:lpstr>
      <vt:lpstr>The &lt;select&gt; Element</vt:lpstr>
      <vt:lpstr>The &lt;select&gt; Element</vt:lpstr>
      <vt:lpstr>The &lt;select&gt; Element</vt:lpstr>
      <vt:lpstr>The &lt;textarea&gt; Element</vt:lpstr>
      <vt:lpstr>The &lt;button&gt; Element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DELL</dc:creator>
  <cp:lastModifiedBy>DELL</cp:lastModifiedBy>
  <cp:revision>156</cp:revision>
  <dcterms:created xsi:type="dcterms:W3CDTF">2026-01-24T12:37:45Z</dcterms:created>
  <dcterms:modified xsi:type="dcterms:W3CDTF">2026-02-15T14:23:15Z</dcterms:modified>
</cp:coreProperties>
</file>