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1" r:id="rId3"/>
    <p:sldId id="297" r:id="rId4"/>
    <p:sldId id="272" r:id="rId5"/>
    <p:sldId id="298" r:id="rId6"/>
    <p:sldId id="299" r:id="rId7"/>
    <p:sldId id="328" r:id="rId8"/>
    <p:sldId id="273" r:id="rId9"/>
    <p:sldId id="274" r:id="rId10"/>
    <p:sldId id="275" r:id="rId11"/>
    <p:sldId id="300" r:id="rId12"/>
    <p:sldId id="276" r:id="rId13"/>
    <p:sldId id="302" r:id="rId14"/>
    <p:sldId id="301" r:id="rId15"/>
    <p:sldId id="303" r:id="rId16"/>
    <p:sldId id="277" r:id="rId17"/>
    <p:sldId id="278" r:id="rId18"/>
    <p:sldId id="280" r:id="rId19"/>
    <p:sldId id="304" r:id="rId20"/>
    <p:sldId id="305" r:id="rId21"/>
    <p:sldId id="329" r:id="rId22"/>
    <p:sldId id="306" r:id="rId23"/>
    <p:sldId id="281" r:id="rId24"/>
    <p:sldId id="282" r:id="rId25"/>
    <p:sldId id="307" r:id="rId26"/>
    <p:sldId id="288" r:id="rId27"/>
    <p:sldId id="283" r:id="rId28"/>
    <p:sldId id="308" r:id="rId29"/>
    <p:sldId id="284" r:id="rId30"/>
    <p:sldId id="309" r:id="rId31"/>
    <p:sldId id="310" r:id="rId32"/>
    <p:sldId id="286" r:id="rId33"/>
    <p:sldId id="311" r:id="rId34"/>
    <p:sldId id="317" r:id="rId35"/>
    <p:sldId id="295" r:id="rId36"/>
    <p:sldId id="313" r:id="rId37"/>
    <p:sldId id="315" r:id="rId38"/>
    <p:sldId id="314" r:id="rId39"/>
    <p:sldId id="316" r:id="rId40"/>
    <p:sldId id="318" r:id="rId41"/>
    <p:sldId id="291" r:id="rId42"/>
    <p:sldId id="319" r:id="rId43"/>
    <p:sldId id="320" r:id="rId44"/>
    <p:sldId id="321" r:id="rId45"/>
    <p:sldId id="322" r:id="rId46"/>
    <p:sldId id="323" r:id="rId47"/>
    <p:sldId id="324" r:id="rId48"/>
    <p:sldId id="325" r:id="rId49"/>
    <p:sldId id="326" r:id="rId50"/>
    <p:sldId id="327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0" timeString="2026-02-08T15:21:42.84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14076 5115 0,'229'0'219,"0"-35"-188,-193 35-31,122 0 16,107-53 0,-159 18-1,-18 17 1,-70 18-1,88 0 1,-54 0-16,90 0 16,-19 0-1,-17 0 1,-53 0 0,17 0 15,124-53 0,36 0-15,-107 36-1,-88 17 1,54 0 0,87 0-1,18 0 1,-106 0-1,-70 0-15,70-18 16,0-35 0,124 35-1,-89 18 17,-87 0-32,52-17 0,-53 17 31,18 0 16,18-18-32,-18 18-15,88 0 16,-35 0 0,-36 0-1,-52-17 1,-18 34 62,-36-17-16,19 18-46,-18 17-16,17-17 0,-17-1 16,-107 107-1,19-71-15,0 53 16,-72 17 0,37-88-1,-160 54 1,160-72-1,-19 19 1,71-19-16,-70 18 16,-124 36-1,35-53 1,1-1 0,87 19-1,-87-1 16,105-35-15,36 0 0,52 0-1,-17 0 1,70 0 0,18-18-1,18 18 48,17 0-48,0 0-15,301-53 16,422-176 0,-246 141 15,-36-36-16,-282 89 1,141-18 0,-88-17-1,0 34 1,-177 36 0,1 18-1,-71 0 32,-18-18-31,-17 17-1,-194 54 1,-353-18 0,-230-18 15,389 18-16,-89 0 1,442-53-16,-124 17 16,-106-17-1,229 0-15,-140 0 16,87-17 0,-52-36-1,35 18 1,-71-18-1,177 35 1,35 0 0,18 18 15,17 0-15,-18 0-1,36 0 16,124 53-15,158 53 0,53 35-1,-123-17 1,87-36 0,-105-88-1,124 18 1,-318-18-16,105 0 15,1 0 1,-124 0-16,1-18 16,-54 18 46,-17 0-46,17 0-16,-176 35 31,53-35-15,88 0-16,-159 0 15,18 0 1,71 0-16,-106 35 16,-54-17-1,142 35 1,-88-18-1,123-17 1,-106-18 0,89 0-1,35 0 1,35 0 0,53 18-1,-18-18 16,18-18 32,18 0-16,52 1-32,-34 17 1,17 0 0,123-71-1,371 1 1,-353 34 15,282 19 0,-300-1-31,142 18 16,17 18 0,-247-18-16,71 0 15,35 35 1,-53-17 0,53-18-1,-88 0 1,-88-18-1,-1 18 95,1 0-63,35 0 0,106-71-32,-36 36-15,-35-35 16,-88 52 15,-17 18 141,-1 0-156,0 0-1,-176 53 1,-141 17-1,-194-52 1,335 17 0,-159-35 15,300 0-31,-123 0 16,88 0-16,17 0 15,36 0 1,-18 0-1,18 0 1,17 0-16,0 0 0,1 0 16,-54 18-1,18-18 1,36 18 0,-54-18-1,53 0-15,-17 0 16,-35 0-1,-54 0 1,-88 0 0,124 17-16,-70-17 15,87 0 1,0 18 0,36-18-1,-18 0 16,-17 0-15,17 0 0,0 0-1,18 0 1,35-18 78,0 1-32,0-1-31,0 0 1,0-35-17,0 36 63,-36 17-62,-105-18 31,88 0-31,36 18 30,34 0 95,19 0-125,-19 0-1,1 0 1,-1 0 46,19 18-46,-19 0 15,1-18 16,0 0-16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3381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4216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889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128EBA41-CD21-4633-9B66-6F9E6315F803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6930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3647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985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8682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604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70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BA41-CD21-4633-9B66-6F9E6315F803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438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128EBA41-CD21-4633-9B66-6F9E6315F803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080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EBA41-CD21-4633-9B66-6F9E6315F803}" type="datetimeFigureOut">
              <a:rPr lang="fr-FR" smtClean="0"/>
              <a:t>09/02/2026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CBD3ECB-535F-47FD-8749-62D15EE9C7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521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eb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html.asp" TargetMode="External"/><Relationship Id="rId2" Type="http://schemas.openxmlformats.org/officeDocument/2006/relationships/hyperlink" Target="https://www.w3schools.com/tags/tag_doctype.as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3schools.com/tags/tag_body.asp" TargetMode="External"/><Relationship Id="rId5" Type="http://schemas.openxmlformats.org/officeDocument/2006/relationships/hyperlink" Target="https://www.w3schools.com/tags/tag_title.asp" TargetMode="External"/><Relationship Id="rId4" Type="http://schemas.openxmlformats.org/officeDocument/2006/relationships/hyperlink" Target="https://www.w3schools.com/tags/tag_head.asp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p.asp" TargetMode="External"/><Relationship Id="rId2" Type="http://schemas.openxmlformats.org/officeDocument/2006/relationships/hyperlink" Target="https://www.w3schools.com/tags/tag_hn.as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3schools.com/tags/tag_comment.asp" TargetMode="External"/><Relationship Id="rId5" Type="http://schemas.openxmlformats.org/officeDocument/2006/relationships/hyperlink" Target="https://www.w3schools.com/tags/tag_hr.asp" TargetMode="External"/><Relationship Id="rId4" Type="http://schemas.openxmlformats.org/officeDocument/2006/relationships/hyperlink" Target="https://www.w3schools.com/tags/tag_br.asp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address.asp" TargetMode="External"/><Relationship Id="rId2" Type="http://schemas.openxmlformats.org/officeDocument/2006/relationships/hyperlink" Target="https://www.w3schools.com/tags/tag_abbr.as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3schools.com/tags/tag_b.asp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center.asp" TargetMode="External"/><Relationship Id="rId2" Type="http://schemas.openxmlformats.org/officeDocument/2006/relationships/hyperlink" Target="https://www.w3schools.com/tags/tag_blockquote.as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3schools.com/tags/tag_del.asp" TargetMode="External"/><Relationship Id="rId5" Type="http://schemas.openxmlformats.org/officeDocument/2006/relationships/hyperlink" Target="https://www.w3schools.com/tags/tag_code.asp" TargetMode="External"/><Relationship Id="rId4" Type="http://schemas.openxmlformats.org/officeDocument/2006/relationships/hyperlink" Target="https://www.w3schools.com/tags/tag_cite.asp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font.asp" TargetMode="External"/><Relationship Id="rId2" Type="http://schemas.openxmlformats.org/officeDocument/2006/relationships/hyperlink" Target="https://www.w3schools.com/tags/tag_em.as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3schools.com/tags/tag_kbd.asp" TargetMode="External"/><Relationship Id="rId4" Type="http://schemas.openxmlformats.org/officeDocument/2006/relationships/hyperlink" Target="https://www.w3schools.com/tags/tag_i.asp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meter.asp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s://www.w3schools.com/tags/tag_mark.asp" TargetMode="Externa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hyperlink" Target="https://www.w3schools.com/tags/tag_progress.asp" TargetMode="External"/><Relationship Id="rId4" Type="http://schemas.openxmlformats.org/officeDocument/2006/relationships/hyperlink" Target="https://www.w3schools.com/tags/tag_pre.asp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s.asp" TargetMode="External"/><Relationship Id="rId2" Type="http://schemas.openxmlformats.org/officeDocument/2006/relationships/hyperlink" Target="https://www.w3schools.com/tags/tag_q.as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3schools.com/tags/tag_small.asp" TargetMode="External"/><Relationship Id="rId4" Type="http://schemas.openxmlformats.org/officeDocument/2006/relationships/hyperlink" Target="https://www.w3schools.com/tags/tag_samp.asp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sub.asp" TargetMode="External"/><Relationship Id="rId2" Type="http://schemas.openxmlformats.org/officeDocument/2006/relationships/hyperlink" Target="https://www.w3schools.com/tags/tag_strong.as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3schools.com/tags/tag_time.asp" TargetMode="External"/><Relationship Id="rId4" Type="http://schemas.openxmlformats.org/officeDocument/2006/relationships/hyperlink" Target="https://www.w3schools.com/tags/tag_sup.asp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tags/tag_var.asp" TargetMode="External"/><Relationship Id="rId2" Type="http://schemas.openxmlformats.org/officeDocument/2006/relationships/hyperlink" Target="https://www.w3schools.com/tags/tag_u.asp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4DFB9E-0FE8-C83B-99DB-CE8297239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1889754"/>
          </a:xfrm>
        </p:spPr>
        <p:txBody>
          <a:bodyPr/>
          <a:lstStyle/>
          <a:p>
            <a:r>
              <a:rPr lang="en-US" noProof="0" dirty="0"/>
              <a:t>Web application Development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E61346B-C127-66C7-97AE-45C32B74CE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2025 / 2026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EE2013-A3EA-44B5-844E-1EEDBC36687F}"/>
              </a:ext>
            </a:extLst>
          </p:cNvPr>
          <p:cNvSpPr txBox="1"/>
          <p:nvPr/>
        </p:nvSpPr>
        <p:spPr>
          <a:xfrm>
            <a:off x="3051424" y="3246902"/>
            <a:ext cx="791110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b="1" dirty="0" err="1">
                <a:solidFill>
                  <a:schemeClr val="accent1"/>
                </a:solidFill>
              </a:rPr>
              <a:t>Chapter</a:t>
            </a:r>
            <a:r>
              <a:rPr lang="fr-FR" sz="4000" b="1" dirty="0">
                <a:solidFill>
                  <a:schemeClr val="accent1"/>
                </a:solidFill>
              </a:rPr>
              <a:t> 2:</a:t>
            </a:r>
          </a:p>
          <a:p>
            <a:r>
              <a:rPr lang="fr-FR" sz="4000" b="1" dirty="0">
                <a:solidFill>
                  <a:schemeClr val="accent1"/>
                </a:solidFill>
              </a:rPr>
              <a:t>Web </a:t>
            </a:r>
            <a:r>
              <a:rPr lang="fr-FR" sz="4000" b="1" dirty="0" err="1">
                <a:solidFill>
                  <a:schemeClr val="accent1"/>
                </a:solidFill>
              </a:rPr>
              <a:t>Programming</a:t>
            </a:r>
            <a:r>
              <a:rPr lang="fr-FR" sz="4000" b="1" dirty="0">
                <a:solidFill>
                  <a:schemeClr val="accent1"/>
                </a:solidFill>
              </a:rPr>
              <a:t> </a:t>
            </a:r>
            <a:r>
              <a:rPr lang="fr-FR" sz="4000" b="1" dirty="0" err="1">
                <a:solidFill>
                  <a:schemeClr val="accent1"/>
                </a:solidFill>
              </a:rPr>
              <a:t>Languages</a:t>
            </a:r>
            <a:endParaRPr lang="fr-FR" sz="4000" dirty="0">
              <a:solidFill>
                <a:schemeClr val="accent1"/>
              </a:solidFill>
            </a:endParaRPr>
          </a:p>
          <a:p>
            <a:endParaRPr lang="fr-FR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18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DCCD6-2612-A495-2F98-B5A6A8C5A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E5E210-0B4A-F11E-AF64-097DFE907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Tag languages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15FF9B-934A-06F7-3DEE-0892D99DC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/>
              <a:t>The main goal is to make content clear and well-structured for both humans and machines.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13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/>
              <a:t>Unlike styling languages (e.g., CSS), markup languages focus on semantic structure rather than visual appearance.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970108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F1B2E-284A-17B7-33C5-79DAD9AE9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919679-6E41-1C24-B9F8-7B6914EF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Tag languages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CE2DE4-5991-1C29-FCE7-3EA35F11D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The most widely used markup language is HTML (</a:t>
            </a:r>
            <a:r>
              <a:rPr lang="en-US" sz="3200" dirty="0" err="1"/>
              <a:t>HyperText</a:t>
            </a:r>
            <a:r>
              <a:rPr lang="en-US" sz="3200" dirty="0"/>
              <a:t> Markup Language), which is essential for building and organizing web pages. These languages help create standardized, accessible, and flexible digital content.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603870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76C28-19C7-EDF7-F8EC-5548D67A3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618DCF-7A31-38FA-DFA9-5A02240ED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Tag languages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E995F6-4594-22C4-E5A0-C3DE74EE2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The evolution of markup languages is marked by the move from SGML (Standard Generalized Markup Language) , a complex meta-language created in the 1980s to define document structuring languages, to HTML (</a:t>
            </a:r>
            <a:r>
              <a:rPr lang="en-US" sz="3200" dirty="0" err="1"/>
              <a:t>HyperText</a:t>
            </a:r>
            <a:r>
              <a:rPr lang="en-US" sz="3200" dirty="0"/>
              <a:t> Markup Language) , a simplified version adapted specifically for the web. </a:t>
            </a:r>
            <a:endParaRPr lang="fr-FR" sz="32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C21C398-4F7A-814B-FC47-56094BB308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339" y="4930730"/>
            <a:ext cx="2743206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098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F21F1-123C-A7CD-28B4-08AC98E60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D99B4F-47C3-1B55-929A-8A4341834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Tag languages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58400D-469D-C53E-8A26-57453E4CF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1514224"/>
            <a:ext cx="9603275" cy="329457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HTML, developed by </a:t>
            </a:r>
            <a:r>
              <a:rPr lang="en-US" sz="3200" b="1" dirty="0">
                <a:solidFill>
                  <a:srgbClr val="FF0000"/>
                </a:solidFill>
              </a:rPr>
              <a:t>Tim Berners-Lee </a:t>
            </a:r>
            <a:r>
              <a:rPr lang="en-US" sz="3200" dirty="0"/>
              <a:t>in the early 1990s, to enable the creation of hypertext documents accessible via a browser.</a:t>
            </a:r>
            <a:endParaRPr lang="fr-FR" sz="32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4A5F89D-9454-98EB-3C91-24FFCF03A9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865560"/>
            <a:ext cx="4491091" cy="288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28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5CD1F-99F0-717F-EB6E-FA2C19521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4F3F03-A24A-6859-1779-9CC2B5528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Tag languages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084FB5-07AE-BF33-A101-CA5BA31A35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Over time, HTML evolved through several versions (HTML 2.0, HTML 4.01…) to incorporate more advanced functionalities, until the arrival of HTML5 , which introduces semantic elements, better support for media, and APIs for dynamic interactions.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937225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7E3BB-8548-1233-47C5-2DF5FE6D0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A2E659-7FEC-8631-DBF8-86F36862A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Tag languages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7548CF-5E09-24FD-7FEA-87B9197F1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This evolution reflects the transition from a generic and rigid standard to a flexible and powerful language, adapted to the modern needs of the web.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432890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282BB-A8FD-8BAB-2488-F879446BC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5B1F11-2DEB-7DC7-95C4-0F80BE4AF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en-US" sz="4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9109A4-B43E-BE1A-BA8E-F4205E5BF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3394" y="2630184"/>
            <a:ext cx="3421532" cy="115119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fr-FR" sz="3200" b="1" dirty="0">
                <a:solidFill>
                  <a:schemeClr val="accent1"/>
                </a:solidFill>
              </a:rPr>
              <a:t>HTML</a:t>
            </a:r>
          </a:p>
        </p:txBody>
      </p:sp>
    </p:spTree>
    <p:extLst>
      <p:ext uri="{BB962C8B-B14F-4D97-AF65-F5344CB8AC3E}">
        <p14:creationId xmlns:p14="http://schemas.microsoft.com/office/powerpoint/2010/main" val="511770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2D20C-7218-FA13-93FB-85DB7678E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E1619E-0225-DFC7-883B-D25E6689F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HTML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828DB4D-CDE9-1DDA-49A0-540D04CC8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/>
              <a:t>HTML (</a:t>
            </a:r>
            <a:r>
              <a:rPr lang="en-US" sz="3200" dirty="0" err="1"/>
              <a:t>HyperText</a:t>
            </a:r>
            <a:r>
              <a:rPr lang="en-US" sz="3200" dirty="0"/>
              <a:t> Markup Language) is used to represent and organize the content of web documents.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/>
              <a:t>By defining the semantic elements and their hierarchy, it contributes to a web page and enables the incorporation of media, hypertext links, and other resources through user-interpretable </a:t>
            </a:r>
            <a:r>
              <a:rPr lang="en-US" sz="3200" dirty="0" err="1"/>
              <a:t>balises</a:t>
            </a:r>
            <a:r>
              <a:rPr lang="en-US" sz="3200" dirty="0"/>
              <a:t>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236001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EF0FD-48ED-618A-4061-8F5E7D647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E7601C-C300-38C5-25A7-6E0983E0A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HTML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91C15A-4481-BE64-CB4E-26F34FA44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The context in which HTML is executed depends on how web browsers interpret it; they analyze HTML code to create and display sites in a visually appealing manner.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954384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9805D-BDFE-96B6-EE14-F75AE2EE8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41D47-1B07-6A2A-71E7-BF8B9D898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r-FR" sz="4000" dirty="0"/>
              <a:t>HTML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D59DE5-77FC-8DED-77FC-0B7476ACD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When a user accesses a web page, the browser retrieves the HTML file from a server, parses its contents (including its structure and </a:t>
            </a:r>
            <a:r>
              <a:rPr lang="en-US" sz="3200" dirty="0" err="1"/>
              <a:t>balises</a:t>
            </a:r>
            <a:r>
              <a:rPr lang="en-US" sz="3200" dirty="0"/>
              <a:t>), and then builds a document object model (DOM) that serves as the foundation for graphically restoring the page.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344969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983BB-E16D-97BC-A369-26A2C479E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1D89BF-3271-4BF6-1E3C-B0B522105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Web Programming Languages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A4FC91-941B-66F0-FC3F-1047D2EE7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A web application is a computer program that can be accessed through an internet browser and combines front-end (also known as client) and back-end (also known as server) technology.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415600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89FC1-3F5B-2349-3A68-DFA0F69BF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3ABF57-DB8D-90C6-E8C7-736C6043A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4000" dirty="0"/>
              <a:t>HTML</a:t>
            </a:r>
            <a:endParaRPr lang="en-US" sz="4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13C878-2AD3-8CAA-DB0F-F944161E3C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In order to provide a comprehensive and functional online experience, HTML frequently works with languages like CSS for style and JavaScript.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3631182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987DE-4EEE-0A2B-403B-C8372D9D3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A9D6F9-AFAC-7F7E-6758-CA2FC1F6E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HTML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A2BB8A8-476C-1CAC-979B-E9CBB01F4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845" y="1715269"/>
            <a:ext cx="7323013" cy="421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625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D819B-6AF3-BB85-A2E5-0485C47AD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733862-45B4-2B22-229E-7ED98A7E9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6708" y="2703457"/>
            <a:ext cx="3698584" cy="72554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400" b="1" dirty="0">
                <a:solidFill>
                  <a:schemeClr val="accent1"/>
                </a:solidFill>
              </a:rPr>
              <a:t>Basic HTML</a:t>
            </a:r>
          </a:p>
        </p:txBody>
      </p:sp>
    </p:spTree>
    <p:extLst>
      <p:ext uri="{BB962C8B-B14F-4D97-AF65-F5344CB8AC3E}">
        <p14:creationId xmlns:p14="http://schemas.microsoft.com/office/powerpoint/2010/main" val="3679729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A2D75-51A0-ED4A-F449-072A8189C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73385B-51D8-D8EE-46D4-6E224CBBE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1" y="2171769"/>
            <a:ext cx="2208832" cy="3294576"/>
          </a:xfrm>
        </p:spPr>
        <p:txBody>
          <a:bodyPr>
            <a:normAutofit/>
          </a:bodyPr>
          <a:lstStyle/>
          <a:p>
            <a:r>
              <a:rPr lang="fr-FR" sz="3200" b="1" dirty="0"/>
              <a:t>First HTML Code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C577C0-CB6C-BDA7-C38F-41CEDEB690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022" y="1194424"/>
            <a:ext cx="8815229" cy="491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653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D50FA-D582-B8A8-0141-4E5253E8A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D76146-71F9-51AA-0A54-41D45773A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974" y="781565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Basic HTML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CE49876-2F3B-AF9B-BBC5-BD8516D443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424352"/>
              </p:ext>
            </p:extLst>
          </p:nvPr>
        </p:nvGraphicFramePr>
        <p:xfrm>
          <a:off x="1621602" y="1491122"/>
          <a:ext cx="8948795" cy="4128843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788239">
                  <a:extLst>
                    <a:ext uri="{9D8B030D-6E8A-4147-A177-3AD203B41FA5}">
                      <a16:colId xmlns:a16="http://schemas.microsoft.com/office/drawing/2014/main" val="3483784195"/>
                    </a:ext>
                  </a:extLst>
                </a:gridCol>
                <a:gridCol w="7160556">
                  <a:extLst>
                    <a:ext uri="{9D8B030D-6E8A-4147-A177-3AD203B41FA5}">
                      <a16:colId xmlns:a16="http://schemas.microsoft.com/office/drawing/2014/main" val="1767909519"/>
                    </a:ext>
                  </a:extLst>
                </a:gridCol>
              </a:tblGrid>
              <a:tr h="61104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Tag</a:t>
                      </a: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>
                          <a:effectLst/>
                        </a:rPr>
                        <a:t>Description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1131489789"/>
                  </a:ext>
                </a:extLst>
              </a:tr>
              <a:tr h="76523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&lt;!DOCTYPE&gt;</a:t>
                      </a:r>
                      <a:r>
                        <a:rPr lang="fr-FR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the document type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3944745620"/>
                  </a:ext>
                </a:extLst>
              </a:tr>
              <a:tr h="61104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&lt;html&gt;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Defines an HTML document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1551356342"/>
                  </a:ext>
                </a:extLst>
              </a:tr>
              <a:tr h="76523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&lt;head&gt;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Contains metadata/information for the document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413557485"/>
                  </a:ext>
                </a:extLst>
              </a:tr>
              <a:tr h="611046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title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>
                          <a:effectLst/>
                        </a:rPr>
                        <a:t>Defines a title for the document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457922796"/>
                  </a:ext>
                </a:extLst>
              </a:tr>
              <a:tr h="76523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&lt;body&gt;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the </a:t>
                      </a:r>
                      <a:r>
                        <a:rPr lang="fr-FR" sz="2000" b="1" dirty="0" err="1">
                          <a:effectLst/>
                        </a:rPr>
                        <a:t>document's</a:t>
                      </a:r>
                      <a:r>
                        <a:rPr lang="fr-FR" sz="2000" b="1" dirty="0">
                          <a:effectLst/>
                        </a:rPr>
                        <a:t> body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2508171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91186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C0BB4-D3FA-5C9E-1CAF-E6B666FE2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43EBC3-CDF0-19F8-CB04-B67618CB4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974" y="781565"/>
            <a:ext cx="11239927" cy="1049235"/>
          </a:xfrm>
        </p:spPr>
        <p:txBody>
          <a:bodyPr>
            <a:normAutofit/>
          </a:bodyPr>
          <a:lstStyle/>
          <a:p>
            <a:r>
              <a:rPr lang="fr-FR" sz="4400" b="1" dirty="0">
                <a:solidFill>
                  <a:srgbClr val="FF0000"/>
                </a:solidFill>
              </a:rPr>
              <a:t>Basic HTML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C5F0D09-38AC-F9F6-2235-0310FEAF7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991710"/>
              </p:ext>
            </p:extLst>
          </p:nvPr>
        </p:nvGraphicFramePr>
        <p:xfrm>
          <a:off x="1621602" y="1491121"/>
          <a:ext cx="8948795" cy="4293228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3104510">
                  <a:extLst>
                    <a:ext uri="{9D8B030D-6E8A-4147-A177-3AD203B41FA5}">
                      <a16:colId xmlns:a16="http://schemas.microsoft.com/office/drawing/2014/main" val="3483784195"/>
                    </a:ext>
                  </a:extLst>
                </a:gridCol>
                <a:gridCol w="5844285">
                  <a:extLst>
                    <a:ext uri="{9D8B030D-6E8A-4147-A177-3AD203B41FA5}">
                      <a16:colId xmlns:a16="http://schemas.microsoft.com/office/drawing/2014/main" val="1767909519"/>
                    </a:ext>
                  </a:extLst>
                </a:gridCol>
              </a:tblGrid>
              <a:tr h="66002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Tag</a:t>
                      </a: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>
                          <a:effectLst/>
                        </a:rPr>
                        <a:t>Description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1131489789"/>
                  </a:ext>
                </a:extLst>
              </a:tr>
              <a:tr h="82657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&lt;h1&gt; to &lt;h6&gt;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HTML </a:t>
                      </a:r>
                      <a:r>
                        <a:rPr lang="fr-FR" sz="2000" b="1" dirty="0" err="1">
                          <a:effectLst/>
                        </a:rPr>
                        <a:t>headings</a:t>
                      </a:r>
                      <a:endParaRPr lang="fr-FR" sz="2000" b="1" dirty="0">
                        <a:effectLst/>
                      </a:endParaRP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3650689575"/>
                  </a:ext>
                </a:extLst>
              </a:tr>
              <a:tr h="66002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&lt;p&gt;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Defines a paragraph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2466125017"/>
                  </a:ext>
                </a:extLst>
              </a:tr>
              <a:tr h="66002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br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>
                          <a:effectLst/>
                        </a:rPr>
                        <a:t>Inserts a single line break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3788401904"/>
                  </a:ext>
                </a:extLst>
              </a:tr>
              <a:tr h="826570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hr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>
                          <a:effectLst/>
                        </a:rPr>
                        <a:t>Defines a thematic change in the content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353242988"/>
                  </a:ext>
                </a:extLst>
              </a:tr>
              <a:tr h="66002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&lt;!– 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Here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comment --&gt;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776" marR="30388" marT="30388" marB="30388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a comment</a:t>
                      </a:r>
                    </a:p>
                  </a:txBody>
                  <a:tcPr marL="30388" marR="30388" marT="30388" marB="30388"/>
                </a:tc>
                <a:extLst>
                  <a:ext uri="{0D108BD9-81ED-4DB2-BD59-A6C34878D82A}">
                    <a16:rowId xmlns:a16="http://schemas.microsoft.com/office/drawing/2014/main" val="24006201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9976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CFAF5-7B46-9A5B-942C-8C2C12A81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C0EBD1D-AD61-6E4C-49C9-476A6D8F8B10}"/>
              </a:ext>
            </a:extLst>
          </p:cNvPr>
          <p:cNvSpPr txBox="1">
            <a:spLocks/>
          </p:cNvSpPr>
          <p:nvPr/>
        </p:nvSpPr>
        <p:spPr>
          <a:xfrm>
            <a:off x="4246708" y="2703457"/>
            <a:ext cx="3698584" cy="725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err="1">
                <a:solidFill>
                  <a:schemeClr val="accent1"/>
                </a:solidFill>
              </a:rPr>
              <a:t>Formatting</a:t>
            </a:r>
            <a:endParaRPr lang="fr-FR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2973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9A3A6-BD33-7CD5-95FE-EB07DE013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6709C2-12D6-9E9F-2991-9816B2697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0023" y="534983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</a:rPr>
              <a:t>Formatting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18A6B47-66DF-E1DB-CABA-DAD7C2FC25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850429"/>
              </p:ext>
            </p:extLst>
          </p:nvPr>
        </p:nvGraphicFramePr>
        <p:xfrm>
          <a:off x="750013" y="1558090"/>
          <a:ext cx="9999504" cy="327076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236615">
                  <a:extLst>
                    <a:ext uri="{9D8B030D-6E8A-4147-A177-3AD203B41FA5}">
                      <a16:colId xmlns:a16="http://schemas.microsoft.com/office/drawing/2014/main" val="4118552554"/>
                    </a:ext>
                  </a:extLst>
                </a:gridCol>
                <a:gridCol w="7762889">
                  <a:extLst>
                    <a:ext uri="{9D8B030D-6E8A-4147-A177-3AD203B41FA5}">
                      <a16:colId xmlns:a16="http://schemas.microsoft.com/office/drawing/2014/main" val="3012566278"/>
                    </a:ext>
                  </a:extLst>
                </a:gridCol>
              </a:tblGrid>
              <a:tr h="66766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800" b="1" dirty="0">
                          <a:effectLst/>
                        </a:rPr>
                        <a:t>Tag</a:t>
                      </a: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Description</a:t>
                      </a:r>
                      <a:endParaRPr lang="fr-FR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4066615256"/>
                  </a:ext>
                </a:extLst>
              </a:tr>
              <a:tr h="66766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abbr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Defines an abbreviation or an acronym</a:t>
                      </a:r>
                      <a:endParaRPr lang="en-US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3983237001"/>
                  </a:ext>
                </a:extLst>
              </a:tr>
              <a:tr h="1267770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address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Defines contact information for the author/owner of a document/article</a:t>
                      </a:r>
                      <a:endParaRPr lang="en-US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3997590710"/>
                  </a:ext>
                </a:extLst>
              </a:tr>
              <a:tr h="66766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&lt;b&gt;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 err="1">
                          <a:solidFill>
                            <a:schemeClr val="dk1"/>
                          </a:solidFill>
                          <a:effectLst/>
                        </a:rPr>
                        <a:t>Defines</a:t>
                      </a:r>
                      <a:r>
                        <a:rPr lang="fr-FR" sz="2000" b="1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fr-FR" sz="2000" b="1" kern="1200" dirty="0" err="1">
                          <a:solidFill>
                            <a:schemeClr val="dk1"/>
                          </a:solidFill>
                          <a:effectLst/>
                        </a:rPr>
                        <a:t>bold</a:t>
                      </a:r>
                      <a:r>
                        <a:rPr lang="fr-FR" sz="2000" b="1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r>
                        <a:rPr lang="fr-FR" sz="2000" b="1" kern="1200" dirty="0" err="1">
                          <a:solidFill>
                            <a:schemeClr val="dk1"/>
                          </a:solidFill>
                          <a:effectLst/>
                        </a:rPr>
                        <a:t>text</a:t>
                      </a:r>
                      <a:endParaRPr lang="fr-FR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4053699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413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12C6E-5680-5A2A-144E-5FFB4C918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02CA22-3D99-98AF-BBB4-04A3AEB3A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0023" y="534983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</a:rPr>
              <a:t>Formatting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966B9DF-E1A3-D527-9EC0-4FEEA702DE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914774"/>
              </p:ext>
            </p:extLst>
          </p:nvPr>
        </p:nvGraphicFramePr>
        <p:xfrm>
          <a:off x="750013" y="1558090"/>
          <a:ext cx="9999504" cy="3754024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236615">
                  <a:extLst>
                    <a:ext uri="{9D8B030D-6E8A-4147-A177-3AD203B41FA5}">
                      <a16:colId xmlns:a16="http://schemas.microsoft.com/office/drawing/2014/main" val="4118552554"/>
                    </a:ext>
                  </a:extLst>
                </a:gridCol>
                <a:gridCol w="7762889">
                  <a:extLst>
                    <a:ext uri="{9D8B030D-6E8A-4147-A177-3AD203B41FA5}">
                      <a16:colId xmlns:a16="http://schemas.microsoft.com/office/drawing/2014/main" val="3012566278"/>
                    </a:ext>
                  </a:extLst>
                </a:gridCol>
              </a:tblGrid>
              <a:tr h="54415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1800" b="1" dirty="0">
                          <a:effectLst/>
                        </a:rPr>
                        <a:t>Tag</a:t>
                      </a: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Description</a:t>
                      </a:r>
                      <a:endParaRPr lang="fr-FR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4066615256"/>
                  </a:ext>
                </a:extLst>
              </a:tr>
              <a:tr h="54415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blockquote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Defines a section that is quoted from another source</a:t>
                      </a:r>
                      <a:endParaRPr lang="en-US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417747525"/>
                  </a:ext>
                </a:extLst>
              </a:tr>
              <a:tr h="1033249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&lt;center&gt;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  <a:t>Not supported in HTML5. Use CSS instead.</a:t>
                      </a:r>
                      <a:b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</a:b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Defines centered text</a:t>
                      </a:r>
                      <a:endParaRPr lang="en-US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3267259250"/>
                  </a:ext>
                </a:extLst>
              </a:tr>
              <a:tr h="54415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&lt;cite&gt;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Defines the title of a work</a:t>
                      </a:r>
                      <a:endParaRPr lang="en-US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2014544948"/>
                  </a:ext>
                </a:extLst>
              </a:tr>
              <a:tr h="54415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&lt;code&gt;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Defines a piece of computer code</a:t>
                      </a:r>
                      <a:endParaRPr lang="en-US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2547093670"/>
                  </a:ext>
                </a:extLst>
              </a:tr>
              <a:tr h="54415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del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4313" marR="17157" marT="17157" marB="17157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</a:rPr>
                        <a:t>Defines text that has been deleted from a document</a:t>
                      </a:r>
                      <a:endParaRPr lang="en-US" sz="2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157" marR="17157" marT="17157" marB="17157"/>
                </a:tc>
                <a:extLst>
                  <a:ext uri="{0D108BD9-81ED-4DB2-BD59-A6C34878D82A}">
                    <a16:rowId xmlns:a16="http://schemas.microsoft.com/office/drawing/2014/main" val="2015077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0032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88032-C87A-574D-CAE7-7BECA114A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924B0-4AF0-7AEB-A1AF-BC55AB0E8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</a:rPr>
              <a:t>Formatting</a:t>
            </a:r>
            <a:endParaRPr lang="en-US" sz="40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9DB7725-DDE5-2FF1-852D-76E0A35537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930864"/>
              </p:ext>
            </p:extLst>
          </p:nvPr>
        </p:nvGraphicFramePr>
        <p:xfrm>
          <a:off x="897276" y="1713206"/>
          <a:ext cx="10397448" cy="272805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554841">
                  <a:extLst>
                    <a:ext uri="{9D8B030D-6E8A-4147-A177-3AD203B41FA5}">
                      <a16:colId xmlns:a16="http://schemas.microsoft.com/office/drawing/2014/main" val="4212456637"/>
                    </a:ext>
                  </a:extLst>
                </a:gridCol>
                <a:gridCol w="7842607">
                  <a:extLst>
                    <a:ext uri="{9D8B030D-6E8A-4147-A177-3AD203B41FA5}">
                      <a16:colId xmlns:a16="http://schemas.microsoft.com/office/drawing/2014/main" val="2721644005"/>
                    </a:ext>
                  </a:extLst>
                </a:gridCol>
              </a:tblGrid>
              <a:tr h="63232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em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92" marR="20796" marT="20796" marB="20796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</a:t>
                      </a:r>
                      <a:r>
                        <a:rPr lang="fr-FR" sz="2000" b="1" dirty="0" err="1">
                          <a:effectLst/>
                        </a:rPr>
                        <a:t>emphasized</a:t>
                      </a:r>
                      <a:r>
                        <a:rPr lang="fr-FR" sz="2000" b="1" dirty="0">
                          <a:effectLst/>
                        </a:rPr>
                        <a:t> </a:t>
                      </a:r>
                      <a:r>
                        <a:rPr lang="fr-FR" sz="2000" b="1" dirty="0" err="1">
                          <a:effectLst/>
                        </a:rPr>
                        <a:t>text</a:t>
                      </a:r>
                      <a:r>
                        <a:rPr lang="fr-FR" sz="2000" b="1" dirty="0">
                          <a:effectLst/>
                        </a:rPr>
                        <a:t> </a:t>
                      </a:r>
                    </a:p>
                  </a:txBody>
                  <a:tcPr marL="20796" marR="20796" marT="20796" marB="20796"/>
                </a:tc>
                <a:extLst>
                  <a:ext uri="{0D108BD9-81ED-4DB2-BD59-A6C34878D82A}">
                    <a16:rowId xmlns:a16="http://schemas.microsoft.com/office/drawing/2014/main" val="2346789884"/>
                  </a:ext>
                </a:extLst>
              </a:tr>
              <a:tr h="726444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&lt;font&gt;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92" marR="20796" marT="20796" marB="20796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Defines font, color, and size for text</a:t>
                      </a:r>
                    </a:p>
                  </a:txBody>
                  <a:tcPr marL="20796" marR="20796" marT="20796" marB="20796"/>
                </a:tc>
                <a:extLst>
                  <a:ext uri="{0D108BD9-81ED-4DB2-BD59-A6C34878D82A}">
                    <a16:rowId xmlns:a16="http://schemas.microsoft.com/office/drawing/2014/main" val="1246531246"/>
                  </a:ext>
                </a:extLst>
              </a:tr>
              <a:tr h="73696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&lt;i&gt;</a:t>
                      </a:r>
                      <a:endParaRPr lang="fr-FR" sz="2000" b="1" kern="12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92" marR="20796" marT="20796" marB="20796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Defines a part of text in an alternate voice or mood</a:t>
                      </a:r>
                    </a:p>
                  </a:txBody>
                  <a:tcPr marL="20796" marR="20796" marT="20796" marB="20796"/>
                </a:tc>
                <a:extLst>
                  <a:ext uri="{0D108BD9-81ED-4DB2-BD59-A6C34878D82A}">
                    <a16:rowId xmlns:a16="http://schemas.microsoft.com/office/drawing/2014/main" val="1626133002"/>
                  </a:ext>
                </a:extLst>
              </a:tr>
              <a:tr h="632323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kbd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92" marR="20796" marT="20796" marB="20796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keyboard input</a:t>
                      </a:r>
                    </a:p>
                  </a:txBody>
                  <a:tcPr marL="20796" marR="20796" marT="20796" marB="20796"/>
                </a:tc>
                <a:extLst>
                  <a:ext uri="{0D108BD9-81ED-4DB2-BD59-A6C34878D82A}">
                    <a16:rowId xmlns:a16="http://schemas.microsoft.com/office/drawing/2014/main" val="3496284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2871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01367-843D-30FF-7BE1-2CD69071E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40C414-A3E1-3972-7CE7-C4345CED1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Web Programming Languages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62ECA4-DFE5-190C-9F41-AA02CD5BC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These apps, which range from content consultation to real-time data management, enable users to interact. Typically, they use server-side languages like PHP , Python, or Node.js to manage user interactions with a database or carry out particular treatments, as well as HTML, CSS , and JavaScript for user interfaces.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5527863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249B2-5648-FDBD-7A6C-EBB6875F6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6F2DD5-B138-1947-654E-13EE71C1A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</a:rPr>
              <a:t>Formatting</a:t>
            </a:r>
            <a:endParaRPr lang="en-US" sz="40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2D561B2-1746-BB7B-C014-C8D7F3E333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6899"/>
              </p:ext>
            </p:extLst>
          </p:nvPr>
        </p:nvGraphicFramePr>
        <p:xfrm>
          <a:off x="897276" y="1713206"/>
          <a:ext cx="10397448" cy="3773194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071955">
                  <a:extLst>
                    <a:ext uri="{9D8B030D-6E8A-4147-A177-3AD203B41FA5}">
                      <a16:colId xmlns:a16="http://schemas.microsoft.com/office/drawing/2014/main" val="4212456637"/>
                    </a:ext>
                  </a:extLst>
                </a:gridCol>
                <a:gridCol w="8325493">
                  <a:extLst>
                    <a:ext uri="{9D8B030D-6E8A-4147-A177-3AD203B41FA5}">
                      <a16:colId xmlns:a16="http://schemas.microsoft.com/office/drawing/2014/main" val="2721644005"/>
                    </a:ext>
                  </a:extLst>
                </a:gridCol>
              </a:tblGrid>
              <a:tr h="871609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&lt;mark&gt;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92" marR="20796" marT="20796" marB="20796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</a:t>
                      </a:r>
                      <a:r>
                        <a:rPr lang="fr-FR" sz="2000" b="1" dirty="0" err="1">
                          <a:effectLst/>
                        </a:rPr>
                        <a:t>marked</a:t>
                      </a:r>
                      <a:r>
                        <a:rPr lang="fr-FR" sz="2000" b="1" dirty="0">
                          <a:effectLst/>
                        </a:rPr>
                        <a:t>/</a:t>
                      </a:r>
                      <a:r>
                        <a:rPr lang="fr-FR" sz="2000" b="1" dirty="0" err="1">
                          <a:effectLst/>
                        </a:rPr>
                        <a:t>highlighted</a:t>
                      </a:r>
                      <a:r>
                        <a:rPr lang="fr-FR" sz="2000" b="1" dirty="0">
                          <a:effectLst/>
                        </a:rPr>
                        <a:t> </a:t>
                      </a:r>
                      <a:r>
                        <a:rPr lang="fr-FR" sz="2000" b="1" dirty="0" err="1">
                          <a:effectLst/>
                        </a:rPr>
                        <a:t>text</a:t>
                      </a:r>
                      <a:endParaRPr lang="fr-FR" sz="2000" b="1" dirty="0">
                        <a:effectLst/>
                      </a:endParaRPr>
                    </a:p>
                  </a:txBody>
                  <a:tcPr marL="20796" marR="20796" marT="20796" marB="20796"/>
                </a:tc>
                <a:extLst>
                  <a:ext uri="{0D108BD9-81ED-4DB2-BD59-A6C34878D82A}">
                    <a16:rowId xmlns:a16="http://schemas.microsoft.com/office/drawing/2014/main" val="2923227116"/>
                  </a:ext>
                </a:extLst>
              </a:tr>
              <a:tr h="140589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meter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92" marR="20796" marT="20796" marB="20796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Defines a scalar measurement within a known range </a:t>
                      </a:r>
                    </a:p>
                  </a:txBody>
                  <a:tcPr marL="20796" marR="20796" marT="20796" marB="20796"/>
                </a:tc>
                <a:extLst>
                  <a:ext uri="{0D108BD9-81ED-4DB2-BD59-A6C34878D82A}">
                    <a16:rowId xmlns:a16="http://schemas.microsoft.com/office/drawing/2014/main" val="628075560"/>
                  </a:ext>
                </a:extLst>
              </a:tr>
              <a:tr h="74784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92" marR="20796" marT="20796" marB="20796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Defines preformatted text</a:t>
                      </a:r>
                    </a:p>
                  </a:txBody>
                  <a:tcPr marL="20796" marR="20796" marT="20796" marB="20796"/>
                </a:tc>
                <a:extLst>
                  <a:ext uri="{0D108BD9-81ED-4DB2-BD59-A6C34878D82A}">
                    <a16:rowId xmlns:a16="http://schemas.microsoft.com/office/drawing/2014/main" val="975886970"/>
                  </a:ext>
                </a:extLst>
              </a:tr>
              <a:tr h="747845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progress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1592" marR="20796" marT="20796" marB="20796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Represents the progress of a task</a:t>
                      </a:r>
                    </a:p>
                  </a:txBody>
                  <a:tcPr marL="20796" marR="20796" marT="20796" marB="20796"/>
                </a:tc>
                <a:extLst>
                  <a:ext uri="{0D108BD9-81ED-4DB2-BD59-A6C34878D82A}">
                    <a16:rowId xmlns:a16="http://schemas.microsoft.com/office/drawing/2014/main" val="2636089258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530F2165-AB95-6B80-F68E-58BC75C97CF9}"/>
                  </a:ext>
                </a:extLst>
              </p14:cNvPr>
              <p14:cNvContentPartPr/>
              <p14:nvPr/>
            </p14:nvContentPartPr>
            <p14:xfrm>
              <a:off x="4978440" y="1695600"/>
              <a:ext cx="1568880" cy="38772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530F2165-AB95-6B80-F68E-58BC75C97CF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62600" y="1632240"/>
                <a:ext cx="1600200" cy="514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216931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F0278-14B2-8D3B-7FF0-C32A2E6DC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EA1CE2-4896-5878-455B-9F2FA561E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</a:rPr>
              <a:t>Formatting</a:t>
            </a:r>
            <a:endParaRPr lang="en-US" sz="40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201C148-CFE1-3132-3ABA-EC6B65520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182565"/>
              </p:ext>
            </p:extLst>
          </p:nvPr>
        </p:nvGraphicFramePr>
        <p:xfrm>
          <a:off x="928098" y="1668265"/>
          <a:ext cx="10356352" cy="61096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441825">
                  <a:extLst>
                    <a:ext uri="{9D8B030D-6E8A-4147-A177-3AD203B41FA5}">
                      <a16:colId xmlns:a16="http://schemas.microsoft.com/office/drawing/2014/main" val="204338963"/>
                    </a:ext>
                  </a:extLst>
                </a:gridCol>
                <a:gridCol w="7914527">
                  <a:extLst>
                    <a:ext uri="{9D8B030D-6E8A-4147-A177-3AD203B41FA5}">
                      <a16:colId xmlns:a16="http://schemas.microsoft.com/office/drawing/2014/main" val="2085235312"/>
                    </a:ext>
                  </a:extLst>
                </a:gridCol>
              </a:tblGrid>
              <a:tr h="61096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&lt;q&gt;</a:t>
                      </a:r>
                      <a:endParaRPr lang="fr-FR" sz="2000" b="1" kern="12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991" marR="23495" marT="23495" marB="2349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a short </a:t>
                      </a:r>
                      <a:r>
                        <a:rPr lang="fr-FR" sz="2000" b="1" dirty="0" err="1">
                          <a:effectLst/>
                        </a:rPr>
                        <a:t>quotation</a:t>
                      </a:r>
                      <a:endParaRPr lang="fr-FR" sz="2000" b="1" dirty="0">
                        <a:effectLst/>
                      </a:endParaRPr>
                    </a:p>
                  </a:txBody>
                  <a:tcPr marL="23495" marR="23495" marT="23495" marB="23495"/>
                </a:tc>
                <a:extLst>
                  <a:ext uri="{0D108BD9-81ED-4DB2-BD59-A6C34878D82A}">
                    <a16:rowId xmlns:a16="http://schemas.microsoft.com/office/drawing/2014/main" val="1623315171"/>
                  </a:ext>
                </a:extLst>
              </a:tr>
            </a:tbl>
          </a:graphicData>
        </a:graphic>
      </p:graphicFrame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1315D23-CE4A-130E-40B0-2FE185BF18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937303"/>
              </p:ext>
            </p:extLst>
          </p:nvPr>
        </p:nvGraphicFramePr>
        <p:xfrm>
          <a:off x="917824" y="2284713"/>
          <a:ext cx="10356352" cy="2478066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452100">
                  <a:extLst>
                    <a:ext uri="{9D8B030D-6E8A-4147-A177-3AD203B41FA5}">
                      <a16:colId xmlns:a16="http://schemas.microsoft.com/office/drawing/2014/main" val="204338963"/>
                    </a:ext>
                  </a:extLst>
                </a:gridCol>
                <a:gridCol w="7904252">
                  <a:extLst>
                    <a:ext uri="{9D8B030D-6E8A-4147-A177-3AD203B41FA5}">
                      <a16:colId xmlns:a16="http://schemas.microsoft.com/office/drawing/2014/main" val="2085235312"/>
                    </a:ext>
                  </a:extLst>
                </a:gridCol>
              </a:tblGrid>
              <a:tr h="640919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&lt;s&gt;</a:t>
                      </a:r>
                      <a:endParaRPr lang="fr-FR" sz="2000" b="1" kern="12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991" marR="23495" marT="23495" marB="2349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Defines text that is no longer correct</a:t>
                      </a:r>
                    </a:p>
                  </a:txBody>
                  <a:tcPr marL="23495" marR="23495" marT="23495" marB="23495"/>
                </a:tc>
                <a:extLst>
                  <a:ext uri="{0D108BD9-81ED-4DB2-BD59-A6C34878D82A}">
                    <a16:rowId xmlns:a16="http://schemas.microsoft.com/office/drawing/2014/main" val="38535511"/>
                  </a:ext>
                </a:extLst>
              </a:tr>
              <a:tr h="1196228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&lt;samp&gt;</a:t>
                      </a:r>
                      <a:endParaRPr lang="fr-FR" sz="2000" b="1" kern="120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991" marR="23495" marT="23495" marB="2349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>
                          <a:effectLst/>
                        </a:rPr>
                        <a:t>Defines sample output from a computer program</a:t>
                      </a:r>
                    </a:p>
                  </a:txBody>
                  <a:tcPr marL="23495" marR="23495" marT="23495" marB="23495"/>
                </a:tc>
                <a:extLst>
                  <a:ext uri="{0D108BD9-81ED-4DB2-BD59-A6C34878D82A}">
                    <a16:rowId xmlns:a16="http://schemas.microsoft.com/office/drawing/2014/main" val="939665540"/>
                  </a:ext>
                </a:extLst>
              </a:tr>
              <a:tr h="640919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small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991" marR="23495" marT="23495" marB="2349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</a:t>
                      </a:r>
                      <a:r>
                        <a:rPr lang="fr-FR" sz="2000" b="1" dirty="0" err="1">
                          <a:effectLst/>
                        </a:rPr>
                        <a:t>smaller</a:t>
                      </a:r>
                      <a:r>
                        <a:rPr lang="fr-FR" sz="2000" b="1" dirty="0">
                          <a:effectLst/>
                        </a:rPr>
                        <a:t> </a:t>
                      </a:r>
                      <a:r>
                        <a:rPr lang="fr-FR" sz="2000" b="1" dirty="0" err="1">
                          <a:effectLst/>
                        </a:rPr>
                        <a:t>text</a:t>
                      </a:r>
                      <a:endParaRPr lang="fr-FR" sz="2000" b="1" dirty="0">
                        <a:effectLst/>
                      </a:endParaRPr>
                    </a:p>
                  </a:txBody>
                  <a:tcPr marL="23495" marR="23495" marT="23495" marB="23495"/>
                </a:tc>
                <a:extLst>
                  <a:ext uri="{0D108BD9-81ED-4DB2-BD59-A6C34878D82A}">
                    <a16:rowId xmlns:a16="http://schemas.microsoft.com/office/drawing/2014/main" val="4068260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1478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70F77-AAAA-6020-DE69-D9DEDC256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FFB1A7-13FD-5AD7-A2C3-E96B797B1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</a:rPr>
              <a:t>Formatting</a:t>
            </a:r>
            <a:endParaRPr lang="en-US" sz="40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0359823-B54C-385F-D6D0-02E9B1AD4E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945028"/>
              </p:ext>
            </p:extLst>
          </p:nvPr>
        </p:nvGraphicFramePr>
        <p:xfrm>
          <a:off x="1058237" y="1997036"/>
          <a:ext cx="10500190" cy="2707708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938410">
                  <a:extLst>
                    <a:ext uri="{9D8B030D-6E8A-4147-A177-3AD203B41FA5}">
                      <a16:colId xmlns:a16="http://schemas.microsoft.com/office/drawing/2014/main" val="356681584"/>
                    </a:ext>
                  </a:extLst>
                </a:gridCol>
                <a:gridCol w="7561780">
                  <a:extLst>
                    <a:ext uri="{9D8B030D-6E8A-4147-A177-3AD203B41FA5}">
                      <a16:colId xmlns:a16="http://schemas.microsoft.com/office/drawing/2014/main" val="571388643"/>
                    </a:ext>
                  </a:extLst>
                </a:gridCol>
              </a:tblGrid>
              <a:tr h="676927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strong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330" marR="23165" marT="23165" marB="2316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Defines important text</a:t>
                      </a:r>
                    </a:p>
                  </a:txBody>
                  <a:tcPr marL="23165" marR="23165" marT="23165" marB="23165"/>
                </a:tc>
                <a:extLst>
                  <a:ext uri="{0D108BD9-81ED-4DB2-BD59-A6C34878D82A}">
                    <a16:rowId xmlns:a16="http://schemas.microsoft.com/office/drawing/2014/main" val="2161629993"/>
                  </a:ext>
                </a:extLst>
              </a:tr>
              <a:tr h="676927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</a:t>
                      </a:r>
                      <a:r>
                        <a:rPr lang="fr-FR" sz="2000" b="1" kern="12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sub</a:t>
                      </a: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330" marR="23165" marT="23165" marB="2316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Defines subscripted text</a:t>
                      </a:r>
                    </a:p>
                  </a:txBody>
                  <a:tcPr marL="23165" marR="23165" marT="23165" marB="23165"/>
                </a:tc>
                <a:extLst>
                  <a:ext uri="{0D108BD9-81ED-4DB2-BD59-A6C34878D82A}">
                    <a16:rowId xmlns:a16="http://schemas.microsoft.com/office/drawing/2014/main" val="3286547254"/>
                  </a:ext>
                </a:extLst>
              </a:tr>
              <a:tr h="676927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&lt;sup&gt;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330" marR="23165" marT="23165" marB="2316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>
                          <a:effectLst/>
                        </a:rPr>
                        <a:t>Defines superscripted text</a:t>
                      </a:r>
                    </a:p>
                  </a:txBody>
                  <a:tcPr marL="23165" marR="23165" marT="23165" marB="23165"/>
                </a:tc>
                <a:extLst>
                  <a:ext uri="{0D108BD9-81ED-4DB2-BD59-A6C34878D82A}">
                    <a16:rowId xmlns:a16="http://schemas.microsoft.com/office/drawing/2014/main" val="2601770301"/>
                  </a:ext>
                </a:extLst>
              </a:tr>
              <a:tr h="676927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&lt;time&gt;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330" marR="23165" marT="23165" marB="2316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Defines a specific time (or datetime)</a:t>
                      </a:r>
                    </a:p>
                  </a:txBody>
                  <a:tcPr marL="23165" marR="23165" marT="23165" marB="23165"/>
                </a:tc>
                <a:extLst>
                  <a:ext uri="{0D108BD9-81ED-4DB2-BD59-A6C34878D82A}">
                    <a16:rowId xmlns:a16="http://schemas.microsoft.com/office/drawing/2014/main" val="2463992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81047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7672A-EFC8-5AB6-C9CB-08EE88DEB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5C6A-5981-F6FC-92CD-109C19DB0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</a:rPr>
              <a:t>Formatting</a:t>
            </a:r>
            <a:endParaRPr lang="en-US" sz="40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8C33AF5-3340-31AC-A368-6AA7C716C4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35673"/>
              </p:ext>
            </p:extLst>
          </p:nvPr>
        </p:nvGraphicFramePr>
        <p:xfrm>
          <a:off x="1058237" y="2027860"/>
          <a:ext cx="10500190" cy="202722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849350">
                  <a:extLst>
                    <a:ext uri="{9D8B030D-6E8A-4147-A177-3AD203B41FA5}">
                      <a16:colId xmlns:a16="http://schemas.microsoft.com/office/drawing/2014/main" val="356681584"/>
                    </a:ext>
                  </a:extLst>
                </a:gridCol>
                <a:gridCol w="8650840">
                  <a:extLst>
                    <a:ext uri="{9D8B030D-6E8A-4147-A177-3AD203B41FA5}">
                      <a16:colId xmlns:a16="http://schemas.microsoft.com/office/drawing/2014/main" val="571388643"/>
                    </a:ext>
                  </a:extLst>
                </a:gridCol>
              </a:tblGrid>
              <a:tr h="1320392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&lt;u&gt;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330" marR="23165" marT="23165" marB="2316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Defines some text that is unarticulated and styled differently from normal text</a:t>
                      </a:r>
                    </a:p>
                  </a:txBody>
                  <a:tcPr marL="23165" marR="23165" marT="23165" marB="23165"/>
                </a:tc>
                <a:extLst>
                  <a:ext uri="{0D108BD9-81ED-4DB2-BD59-A6C34878D82A}">
                    <a16:rowId xmlns:a16="http://schemas.microsoft.com/office/drawing/2014/main" val="2579796640"/>
                  </a:ext>
                </a:extLst>
              </a:tr>
              <a:tr h="706828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&lt;var&gt;</a:t>
                      </a:r>
                      <a:endParaRPr lang="fr-FR" sz="20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330" marR="23165" marT="23165" marB="23165"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fr-FR" sz="2000" b="1" dirty="0" err="1">
                          <a:effectLst/>
                        </a:rPr>
                        <a:t>Defines</a:t>
                      </a:r>
                      <a:r>
                        <a:rPr lang="fr-FR" sz="2000" b="1" dirty="0">
                          <a:effectLst/>
                        </a:rPr>
                        <a:t> a variable</a:t>
                      </a:r>
                    </a:p>
                  </a:txBody>
                  <a:tcPr marL="23165" marR="23165" marT="23165" marB="23165"/>
                </a:tc>
                <a:extLst>
                  <a:ext uri="{0D108BD9-81ED-4DB2-BD59-A6C34878D82A}">
                    <a16:rowId xmlns:a16="http://schemas.microsoft.com/office/drawing/2014/main" val="616033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68294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B937C-5C96-F5D5-04D6-D93473226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A4186D02-E75A-738A-F86D-4B92AD3410E1}"/>
              </a:ext>
            </a:extLst>
          </p:cNvPr>
          <p:cNvSpPr txBox="1">
            <a:spLocks/>
          </p:cNvSpPr>
          <p:nvPr/>
        </p:nvSpPr>
        <p:spPr>
          <a:xfrm>
            <a:off x="4246708" y="2703457"/>
            <a:ext cx="3698584" cy="725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 err="1">
                <a:solidFill>
                  <a:schemeClr val="accent1"/>
                </a:solidFill>
              </a:rPr>
              <a:t>Lists</a:t>
            </a:r>
            <a:endParaRPr lang="fr-FR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7820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1B1B5-06F2-D81D-98A5-3ED563433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3136DC-FFA5-5C04-6A6C-EE10D68DF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298" y="867037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 err="1"/>
              <a:t>Lists</a:t>
            </a:r>
            <a:r>
              <a:rPr lang="fr-FR" b="1" u="sng" dirty="0"/>
              <a:t> on HTML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793BF0-5E1E-A79D-CD73-BFE7F1295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In HTML, there are two main types of lists: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unordered</a:t>
            </a:r>
            <a:r>
              <a:rPr lang="en-US" sz="3200" dirty="0"/>
              <a:t> and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ordered</a:t>
            </a:r>
            <a:r>
              <a:rPr lang="en-US" sz="3200" dirty="0"/>
              <a:t>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6984357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9AECD-466E-B5A1-4E74-3849113FA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BD8F3A-485F-F84D-8D8B-B7285E28F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298" y="867037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 err="1"/>
              <a:t>Lists</a:t>
            </a:r>
            <a:r>
              <a:rPr lang="fr-FR" b="1" u="sng" dirty="0"/>
              <a:t> on HTML :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D3C659-32A8-7C35-FE18-3B087F0E47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Unordered List </a:t>
            </a:r>
          </a:p>
          <a:p>
            <a:pPr marL="0" indent="0">
              <a:buNone/>
            </a:pPr>
            <a:r>
              <a:rPr lang="en-US" sz="3200" dirty="0"/>
              <a:t>Uses the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&lt;ul&gt;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dirty="0"/>
              <a:t>tag, and each item uses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&lt;li&gt;.</a:t>
            </a:r>
          </a:p>
        </p:txBody>
      </p:sp>
    </p:spTree>
    <p:extLst>
      <p:ext uri="{BB962C8B-B14F-4D97-AF65-F5344CB8AC3E}">
        <p14:creationId xmlns:p14="http://schemas.microsoft.com/office/powerpoint/2010/main" val="1260362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C618A-5B24-8AF6-080F-6E134F33C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575F4E-DFE1-121D-A4E4-514E00A5B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298" y="867037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 err="1"/>
              <a:t>Lists</a:t>
            </a:r>
            <a:r>
              <a:rPr lang="fr-FR" b="1" u="sng" dirty="0"/>
              <a:t> on HTML :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DE3194-A327-E588-8A92-8156941EF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Unordered List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B387325-EB5F-54EC-8EC2-1203FBE4C8C5}"/>
              </a:ext>
            </a:extLst>
          </p:cNvPr>
          <p:cNvSpPr/>
          <p:nvPr/>
        </p:nvSpPr>
        <p:spPr>
          <a:xfrm>
            <a:off x="4900773" y="2311685"/>
            <a:ext cx="6236414" cy="36792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sz="3200" b="1" dirty="0"/>
              <a:t>&lt;ul&gt;</a:t>
            </a:r>
          </a:p>
          <a:p>
            <a:r>
              <a:rPr lang="it-IT" sz="3200" b="1" dirty="0"/>
              <a:t>  &lt;li&gt;Algiers&lt;/li&gt;</a:t>
            </a:r>
          </a:p>
          <a:p>
            <a:r>
              <a:rPr lang="it-IT" sz="3200" b="1" dirty="0"/>
              <a:t>  &lt;li&gt;Oran&lt;/li&gt;</a:t>
            </a:r>
          </a:p>
          <a:p>
            <a:r>
              <a:rPr lang="it-IT" sz="3200" b="1" dirty="0"/>
              <a:t>  &lt;li&gt;Msila&lt;/li&gt;</a:t>
            </a:r>
          </a:p>
          <a:p>
            <a:r>
              <a:rPr lang="it-IT" sz="3200" b="1" dirty="0"/>
              <a:t>  &lt;li&gt;Bejaia&lt;/li&gt;</a:t>
            </a:r>
          </a:p>
          <a:p>
            <a:r>
              <a:rPr lang="it-IT" sz="3200" b="1" dirty="0"/>
              <a:t>&lt;/ul&gt;</a:t>
            </a:r>
          </a:p>
        </p:txBody>
      </p:sp>
    </p:spTree>
    <p:extLst>
      <p:ext uri="{BB962C8B-B14F-4D97-AF65-F5344CB8AC3E}">
        <p14:creationId xmlns:p14="http://schemas.microsoft.com/office/powerpoint/2010/main" val="24862746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0AB61-ABAD-AB0F-3D7E-8EF892982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435FFF-E39B-3367-02A4-C603562A7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298" y="867037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 err="1"/>
              <a:t>Lists</a:t>
            </a:r>
            <a:r>
              <a:rPr lang="fr-FR" b="1" u="sng" dirty="0"/>
              <a:t> on HTML :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943EB3-AC32-0743-2AA6-BEEA6447D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Ordered List </a:t>
            </a:r>
          </a:p>
          <a:p>
            <a:pPr marL="0" indent="0">
              <a:buNone/>
            </a:pPr>
            <a:r>
              <a:rPr lang="en-US" sz="3200" dirty="0"/>
              <a:t>Uses the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&lt;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ol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&gt; </a:t>
            </a:r>
            <a:r>
              <a:rPr lang="en-US" sz="3200" dirty="0"/>
              <a:t>tag, and each item uses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&lt;li&gt;.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BB4ACE-65BC-D955-2149-061B3C8E46CB}"/>
              </a:ext>
            </a:extLst>
          </p:cNvPr>
          <p:cNvSpPr txBox="1"/>
          <p:nvPr/>
        </p:nvSpPr>
        <p:spPr>
          <a:xfrm>
            <a:off x="3175568" y="3785305"/>
            <a:ext cx="637511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type="A" </a:t>
            </a:r>
          </a:p>
          <a:p>
            <a:r>
              <a:rPr lang="fr-FR" sz="2400" b="1" dirty="0"/>
              <a:t>type="a" </a:t>
            </a:r>
          </a:p>
          <a:p>
            <a:r>
              <a:rPr lang="fr-FR" sz="2400" b="1" dirty="0"/>
              <a:t>type="I"</a:t>
            </a:r>
          </a:p>
          <a:p>
            <a:r>
              <a:rPr lang="fr-FR" sz="2400" b="1" dirty="0"/>
              <a:t>type="i"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4E7F9E3-46F8-8042-D227-E43BE2E0B75C}"/>
              </a:ext>
            </a:extLst>
          </p:cNvPr>
          <p:cNvSpPr/>
          <p:nvPr/>
        </p:nvSpPr>
        <p:spPr>
          <a:xfrm>
            <a:off x="1284753" y="4148894"/>
            <a:ext cx="1736333" cy="84248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/>
              <a:t>Attributes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8112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707F1-509B-389A-25FC-99E901305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69EDCB-4186-199B-ED6B-F84CC08E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0298" y="867037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 err="1"/>
              <a:t>Lists</a:t>
            </a:r>
            <a:r>
              <a:rPr lang="fr-FR" b="1" u="sng" dirty="0"/>
              <a:t> on HTML :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41F237-7EFC-F55E-EB1F-475D62411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Ordered List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C2CE2D-A961-A943-236A-0A4A6C434AC7}"/>
              </a:ext>
            </a:extLst>
          </p:cNvPr>
          <p:cNvSpPr/>
          <p:nvPr/>
        </p:nvSpPr>
        <p:spPr>
          <a:xfrm>
            <a:off x="4900773" y="2311685"/>
            <a:ext cx="6236414" cy="367927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sz="3200" b="1" dirty="0"/>
              <a:t>&lt;ol type="A"&gt;</a:t>
            </a:r>
          </a:p>
          <a:p>
            <a:r>
              <a:rPr lang="it-IT" sz="3200" b="1" dirty="0"/>
              <a:t>  &lt;li&gt;Apple&lt;/li&gt;</a:t>
            </a:r>
          </a:p>
          <a:p>
            <a:r>
              <a:rPr lang="it-IT" sz="3200" b="1" dirty="0"/>
              <a:t>  &lt;li&gt;Banana&lt;/li&gt;</a:t>
            </a:r>
          </a:p>
          <a:p>
            <a:r>
              <a:rPr lang="it-IT" sz="3200" b="1" dirty="0"/>
              <a:t>  &lt;li&gt;Orange&lt;/li&gt;</a:t>
            </a:r>
          </a:p>
          <a:p>
            <a:r>
              <a:rPr lang="it-IT" sz="3200" b="1" dirty="0"/>
              <a:t>&lt;/ol&gt;</a:t>
            </a:r>
          </a:p>
        </p:txBody>
      </p:sp>
    </p:spTree>
    <p:extLst>
      <p:ext uri="{BB962C8B-B14F-4D97-AF65-F5344CB8AC3E}">
        <p14:creationId xmlns:p14="http://schemas.microsoft.com/office/powerpoint/2010/main" val="2519598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46402-7077-5CBD-3F13-9D2835BCE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41B5E6-E9FE-46E6-61B3-F0104F026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Static page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778A8C-3C96-B958-6672-E6339F15B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Primary characteristics of static page: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300" b="1" u="sng" dirty="0">
                <a:solidFill>
                  <a:srgbClr val="FF0000"/>
                </a:solidFill>
              </a:rPr>
              <a:t>Same content:</a:t>
            </a:r>
            <a:r>
              <a:rPr lang="en-US" sz="3200" dirty="0"/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The content is predetermined in the source code and remains the same for every visitor. </a:t>
            </a:r>
          </a:p>
        </p:txBody>
      </p:sp>
    </p:spTree>
    <p:extLst>
      <p:ext uri="{BB962C8B-B14F-4D97-AF65-F5344CB8AC3E}">
        <p14:creationId xmlns:p14="http://schemas.microsoft.com/office/powerpoint/2010/main" val="30083407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6E93D-CB8C-1E92-71B6-97A18984E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EEB5DADC-2BE4-F5F2-5916-3E98DEAD73C8}"/>
              </a:ext>
            </a:extLst>
          </p:cNvPr>
          <p:cNvSpPr txBox="1">
            <a:spLocks/>
          </p:cNvSpPr>
          <p:nvPr/>
        </p:nvSpPr>
        <p:spPr>
          <a:xfrm>
            <a:off x="4246708" y="2703457"/>
            <a:ext cx="3698584" cy="725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400" b="1" dirty="0">
                <a:solidFill>
                  <a:schemeClr val="accent1"/>
                </a:solidFill>
              </a:rPr>
              <a:t>Images</a:t>
            </a:r>
          </a:p>
        </p:txBody>
      </p:sp>
    </p:spTree>
    <p:extLst>
      <p:ext uri="{BB962C8B-B14F-4D97-AF65-F5344CB8AC3E}">
        <p14:creationId xmlns:p14="http://schemas.microsoft.com/office/powerpoint/2010/main" val="19812915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232ED-3FBF-EB7E-2AB9-9DECBF68F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42F081-DF42-E09F-1DC8-2BF3D78DA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822658"/>
            <a:ext cx="11239927" cy="1049235"/>
          </a:xfrm>
        </p:spPr>
        <p:txBody>
          <a:bodyPr>
            <a:normAutofit/>
          </a:bodyPr>
          <a:lstStyle/>
          <a:p>
            <a:r>
              <a:rPr lang="fr-FR" b="1" u="sng" dirty="0"/>
              <a:t>Images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5166208-B4A8-BC30-5FB0-0EACC235D6ED}"/>
              </a:ext>
            </a:extLst>
          </p:cNvPr>
          <p:cNvSpPr txBox="1"/>
          <p:nvPr/>
        </p:nvSpPr>
        <p:spPr>
          <a:xfrm>
            <a:off x="1181528" y="1615309"/>
            <a:ext cx="7014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u="sng" dirty="0">
                <a:solidFill>
                  <a:srgbClr val="002060"/>
                </a:solidFill>
              </a:rPr>
              <a:t>Image </a:t>
            </a:r>
            <a:r>
              <a:rPr lang="fr-FR" sz="2000" b="1" u="sng" dirty="0" err="1">
                <a:solidFill>
                  <a:srgbClr val="002060"/>
                </a:solidFill>
              </a:rPr>
              <a:t>from</a:t>
            </a:r>
            <a:r>
              <a:rPr lang="fr-FR" sz="2000" b="1" u="sng" dirty="0">
                <a:solidFill>
                  <a:srgbClr val="002060"/>
                </a:solidFill>
              </a:rPr>
              <a:t> the </a:t>
            </a:r>
            <a:r>
              <a:rPr lang="fr-FR" sz="2000" b="1" u="sng" dirty="0" err="1">
                <a:solidFill>
                  <a:srgbClr val="002060"/>
                </a:solidFill>
              </a:rPr>
              <a:t>same</a:t>
            </a:r>
            <a:r>
              <a:rPr lang="fr-FR" sz="2000" b="1" u="sng" dirty="0">
                <a:solidFill>
                  <a:srgbClr val="002060"/>
                </a:solidFill>
              </a:rPr>
              <a:t> folder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9288AA3-A782-23AB-4421-BE2345EE08EA}"/>
              </a:ext>
            </a:extLst>
          </p:cNvPr>
          <p:cNvSpPr txBox="1"/>
          <p:nvPr/>
        </p:nvSpPr>
        <p:spPr>
          <a:xfrm>
            <a:off x="1767155" y="2157841"/>
            <a:ext cx="7014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&lt;</a:t>
            </a:r>
            <a:r>
              <a:rPr lang="fr-FR" sz="2000" b="1" dirty="0" err="1"/>
              <a:t>img</a:t>
            </a:r>
            <a:r>
              <a:rPr lang="fr-FR" sz="2000" b="1" dirty="0"/>
              <a:t> src="photo.png" alt="photo1"&gt;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EEE7E52-CF7C-F637-D2C6-967E27C49F94}"/>
              </a:ext>
            </a:extLst>
          </p:cNvPr>
          <p:cNvSpPr txBox="1"/>
          <p:nvPr/>
        </p:nvSpPr>
        <p:spPr>
          <a:xfrm>
            <a:off x="1181528" y="3244334"/>
            <a:ext cx="7014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2000" b="1" u="sng" dirty="0">
                <a:solidFill>
                  <a:srgbClr val="002060"/>
                </a:solidFill>
              </a:rPr>
              <a:t>Image </a:t>
            </a:r>
            <a:r>
              <a:rPr lang="fr-FR" sz="2000" b="1" u="sng" dirty="0" err="1">
                <a:solidFill>
                  <a:srgbClr val="002060"/>
                </a:solidFill>
              </a:rPr>
              <a:t>from</a:t>
            </a:r>
            <a:r>
              <a:rPr lang="fr-FR" sz="2000" b="1" u="sng" dirty="0">
                <a:solidFill>
                  <a:srgbClr val="002060"/>
                </a:solidFill>
              </a:rPr>
              <a:t> the internet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D92B635-49BA-0D58-6D07-7BBB45EAD9F5}"/>
              </a:ext>
            </a:extLst>
          </p:cNvPr>
          <p:cNvSpPr txBox="1"/>
          <p:nvPr/>
        </p:nvSpPr>
        <p:spPr>
          <a:xfrm>
            <a:off x="1767154" y="3816067"/>
            <a:ext cx="84350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&lt;</a:t>
            </a:r>
            <a:r>
              <a:rPr lang="fr-FR" sz="2000" b="1" dirty="0" err="1"/>
              <a:t>img</a:t>
            </a:r>
            <a:r>
              <a:rPr lang="fr-FR" sz="2000" b="1" dirty="0"/>
              <a:t> src="https://example.com/image.jpg" alt="Online Image"&gt;</a:t>
            </a:r>
          </a:p>
        </p:txBody>
      </p:sp>
    </p:spTree>
    <p:extLst>
      <p:ext uri="{BB962C8B-B14F-4D97-AF65-F5344CB8AC3E}">
        <p14:creationId xmlns:p14="http://schemas.microsoft.com/office/powerpoint/2010/main" val="32815136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B88E6-0A7B-950D-A082-2C6460743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88D7FDC-C19D-6A95-E543-7F3BF30DBC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071" y="1012711"/>
            <a:ext cx="7017250" cy="38268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704197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DC742-9E32-0931-6984-3D3A10126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D54DCB-11AD-FA50-64F1-628CCF4FC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Which technologies are mainly used for the front-end of a web application?</a:t>
            </a:r>
          </a:p>
          <a:p>
            <a:pPr marL="0" indent="0">
              <a:buNone/>
            </a:pPr>
            <a:endParaRPr lang="en-US" sz="3200" dirty="0"/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PHP, Python, Node.js.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C, C++, Java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HTML, CSS, JavaScript</a:t>
            </a:r>
          </a:p>
          <a:p>
            <a:pPr marL="514350" indent="-514350">
              <a:buFont typeface="+mj-lt"/>
              <a:buAutoNum type="alphaUcPeriod"/>
            </a:pPr>
            <a:r>
              <a:rPr lang="fr-FR" sz="3200" b="1" dirty="0"/>
              <a:t>MySQL, Oracle, MongoDB</a:t>
            </a:r>
            <a:endParaRPr lang="en-US" sz="32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978E7DB-87F5-E2C7-7B2F-C26413AECD3E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80D39E2-E948-B381-6FC5-D2F9DAA40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804" y="4078479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62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A4FC3-7715-799D-27DB-B9C002BA1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524DB9-BAED-A56C-ABE3-AD1D4F156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Which of the following is a characteristic of a static web page?</a:t>
            </a:r>
          </a:p>
          <a:p>
            <a:pPr marL="0" indent="0">
              <a:buNone/>
            </a:pPr>
            <a:endParaRPr lang="en-US" sz="3200" dirty="0"/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Requires server-side processing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Same content for all visitors.</a:t>
            </a:r>
          </a:p>
          <a:p>
            <a:pPr marL="514350" indent="-514350">
              <a:buFont typeface="+mj-lt"/>
              <a:buAutoNum type="alphaUcPeriod"/>
            </a:pPr>
            <a:r>
              <a:rPr lang="fr-FR" sz="3200" b="1" dirty="0"/>
              <a:t>Uses </a:t>
            </a:r>
            <a:r>
              <a:rPr lang="fr-FR" sz="3200" b="1" dirty="0" err="1"/>
              <a:t>databases</a:t>
            </a:r>
            <a:endParaRPr lang="en-US" sz="32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A2F7D0-CB43-E6FE-BF6B-D8373431B2DA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A47DE33-BC3F-3BF0-A29C-3C3898BEE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409" y="4119938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84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A6789-8450-38EC-C787-B3A57C997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A4B54F-4088-D086-3B10-647C0127E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Who developed HTML??</a:t>
            </a:r>
          </a:p>
          <a:p>
            <a:pPr marL="0" indent="0">
              <a:buNone/>
            </a:pPr>
            <a:endParaRPr lang="en-US" sz="3200" dirty="0"/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Bill Gates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Steve Jobs</a:t>
            </a:r>
          </a:p>
          <a:p>
            <a:pPr marL="514350" indent="-514350">
              <a:buFont typeface="+mj-lt"/>
              <a:buAutoNum type="alphaUcPeriod"/>
            </a:pPr>
            <a:r>
              <a:rPr lang="fr-FR" sz="3200" b="1" dirty="0"/>
              <a:t>Tim Berners-Lee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Mark Zuckerberg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5030E4B-B0D5-9BEE-D777-CAEE22F955F3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169D364-2E3B-9086-56C8-69CE8D781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855" y="4068566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5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7D898-3C71-C575-4A02-BF4C50F8D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F887C8-37D3-1065-D2B6-C6B31C403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When a browser reads HTML, what structure does it build??</a:t>
            </a:r>
          </a:p>
          <a:p>
            <a:pPr marL="0" indent="0">
              <a:buNone/>
            </a:pPr>
            <a:endParaRPr lang="en-US" sz="3200" dirty="0"/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DOM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COM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URL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WWW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E72442B-B251-57F3-35B6-3060059B626B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F69A5D-52AC-2555-3368-FD11215B1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875" y="2887039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76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4FF06-AE79-C0D4-1AB7-26E4E62BA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E47EE0-F195-0E62-634E-9A94054AD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Why are static web pages generally faster than dynamic ones??</a:t>
            </a:r>
          </a:p>
          <a:p>
            <a:pPr marL="0" indent="0">
              <a:buNone/>
            </a:pPr>
            <a:endParaRPr lang="en-US" sz="3200" dirty="0"/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They require server-side computation.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They use modern APIs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The content is sent directly without processing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1651ED-54BD-D705-0873-588565416A07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31B5EC7-547E-105B-0619-5174548F1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173" y="4752291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3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0319B-E7E7-2F82-AF74-885C1CB83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675ED6-318D-892A-370E-672E0C4A6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30000"/>
              </a:lnSpc>
            </a:pPr>
            <a:r>
              <a:rPr lang="en-US" sz="3200" b="1" dirty="0">
                <a:solidFill>
                  <a:srgbClr val="0070C0"/>
                </a:solidFill>
              </a:rPr>
              <a:t>Which of the following best explains the purpose of a markup language?</a:t>
            </a:r>
          </a:p>
          <a:p>
            <a:pPr marL="0" indent="0">
              <a:buNone/>
            </a:pPr>
            <a:endParaRPr lang="en-US" sz="3200" dirty="0"/>
          </a:p>
          <a:p>
            <a:pPr marL="514350" indent="-514350">
              <a:buFont typeface="+mj-lt"/>
              <a:buAutoNum type="alphaUcPeriod"/>
            </a:pPr>
            <a:endParaRPr lang="en-US" sz="3200" b="1" dirty="0"/>
          </a:p>
          <a:p>
            <a:pPr marL="514350" indent="-514350">
              <a:buFont typeface="+mj-lt"/>
              <a:buAutoNum type="alphaUcPeriod"/>
            </a:pPr>
            <a:r>
              <a:rPr lang="fr-FR" sz="3100" b="1" dirty="0"/>
              <a:t>To </a:t>
            </a:r>
            <a:r>
              <a:rPr lang="fr-FR" sz="3100" b="1" dirty="0" err="1"/>
              <a:t>define</a:t>
            </a:r>
            <a:r>
              <a:rPr lang="fr-FR" sz="3100" b="1" dirty="0"/>
              <a:t> program </a:t>
            </a:r>
            <a:r>
              <a:rPr lang="fr-FR" sz="3100" b="1" dirty="0" err="1"/>
              <a:t>logic</a:t>
            </a:r>
            <a:r>
              <a:rPr lang="en-US" sz="3100" b="1" dirty="0"/>
              <a:t>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100" b="1" dirty="0"/>
              <a:t>To control visual styling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100" b="1" dirty="0"/>
              <a:t>To structure content using semantic tags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B67641-5CB4-4DC7-0D34-31BA6F55F093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88A71F3-E5EB-FC8D-890A-0C5373D61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996" y="4582275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44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CD8D7-D673-873A-C355-BF49260BF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9798042-8376-B88D-001F-E528A75D5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</a:pPr>
            <a:r>
              <a:rPr lang="en-US" sz="3200" b="1" dirty="0">
                <a:solidFill>
                  <a:srgbClr val="0070C0"/>
                </a:solidFill>
              </a:rPr>
              <a:t>Which tag MUST be inside &lt;ul&gt; or &lt;</a:t>
            </a:r>
            <a:r>
              <a:rPr lang="en-US" sz="3200" b="1" dirty="0" err="1">
                <a:solidFill>
                  <a:srgbClr val="0070C0"/>
                </a:solidFill>
              </a:rPr>
              <a:t>ol</a:t>
            </a:r>
            <a:r>
              <a:rPr lang="en-US" sz="3200" b="1" dirty="0">
                <a:solidFill>
                  <a:srgbClr val="0070C0"/>
                </a:solidFill>
              </a:rPr>
              <a:t>&gt;?</a:t>
            </a:r>
          </a:p>
          <a:p>
            <a:pPr marL="0" indent="0">
              <a:buNone/>
            </a:pPr>
            <a:endParaRPr lang="en-US" sz="3200" dirty="0"/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&lt;item&gt;.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&lt;li&gt;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b="1" dirty="0"/>
              <a:t>&lt;il&gt;</a:t>
            </a:r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0A08993-0157-56F4-05A0-C31AB0059433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C7C5B80-DEDD-95E7-9E5E-B5BB47EDB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037" y="3870427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2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556C8-BCA5-3F1D-8221-CA7933D0C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40899-E2D3-D803-B622-1A18AF125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Static page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DE5DAF-6D1F-F08D-723B-AF7484E94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Primary characteristics of static page: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200" b="1" u="sng" dirty="0">
                <a:solidFill>
                  <a:srgbClr val="FF0000"/>
                </a:solidFill>
              </a:rPr>
              <a:t>Technologies front-end :</a:t>
            </a:r>
            <a:r>
              <a:rPr lang="en-US" sz="3200" dirty="0"/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Mostly uses HTML for structure, CSS for presentation, and occasionally JavaScript for a few fundamental interactions. </a:t>
            </a:r>
          </a:p>
        </p:txBody>
      </p:sp>
    </p:spTree>
    <p:extLst>
      <p:ext uri="{BB962C8B-B14F-4D97-AF65-F5344CB8AC3E}">
        <p14:creationId xmlns:p14="http://schemas.microsoft.com/office/powerpoint/2010/main" val="7057223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B84D0-53F3-17EF-D9A1-33B77C4A6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927729-B2EF-B017-E8A6-3A21B3472C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Which tag creates a line break WITHOUT starting a new paragraph?</a:t>
            </a:r>
          </a:p>
          <a:p>
            <a:pPr marL="0" indent="0">
              <a:buNone/>
            </a:pPr>
            <a:endParaRPr lang="en-US" sz="3200" dirty="0"/>
          </a:p>
          <a:p>
            <a:pPr marL="514350" indent="-514350">
              <a:buFont typeface="+mj-lt"/>
              <a:buAutoNum type="alphaUcPeriod"/>
            </a:pPr>
            <a:r>
              <a:rPr lang="en-US" sz="3100" b="1" dirty="0"/>
              <a:t>&lt;p&gt;.</a:t>
            </a:r>
          </a:p>
          <a:p>
            <a:pPr marL="514350" indent="-514350">
              <a:buFont typeface="+mj-lt"/>
              <a:buAutoNum type="alphaUcPeriod"/>
            </a:pPr>
            <a:r>
              <a:rPr lang="fr-FR" sz="3100" b="1" dirty="0"/>
              <a:t>&lt;</a:t>
            </a:r>
            <a:r>
              <a:rPr lang="fr-FR" sz="3100" b="1" dirty="0" err="1"/>
              <a:t>hr</a:t>
            </a:r>
            <a:r>
              <a:rPr lang="fr-FR" sz="3100" b="1" dirty="0"/>
              <a:t>&gt;</a:t>
            </a:r>
          </a:p>
          <a:p>
            <a:pPr marL="514350" indent="-514350">
              <a:buFont typeface="+mj-lt"/>
              <a:buAutoNum type="alphaUcPeriod"/>
            </a:pPr>
            <a:r>
              <a:rPr lang="fr-FR" sz="3100" b="1" dirty="0"/>
              <a:t>&lt;</a:t>
            </a:r>
            <a:r>
              <a:rPr lang="fr-FR" sz="3100" b="1" dirty="0" err="1"/>
              <a:t>br</a:t>
            </a:r>
            <a:r>
              <a:rPr lang="fr-FR" sz="3100" b="1" dirty="0"/>
              <a:t>&gt;</a:t>
            </a:r>
          </a:p>
          <a:p>
            <a:pPr marL="514350" indent="-514350">
              <a:buFont typeface="+mj-lt"/>
              <a:buAutoNum type="alphaUcPeriod"/>
            </a:pPr>
            <a:r>
              <a:rPr lang="fr-FR" sz="3100" b="1" dirty="0"/>
              <a:t>&lt;</a:t>
            </a:r>
            <a:r>
              <a:rPr lang="fr-FR" sz="3100" b="1" dirty="0" err="1"/>
              <a:t>newline</a:t>
            </a:r>
            <a:r>
              <a:rPr lang="fr-FR" sz="3100" b="1" dirty="0"/>
              <a:t>&gt;</a:t>
            </a:r>
            <a:endParaRPr lang="en-US" sz="3100" b="1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AFD75B-6AAB-DE0F-1E63-B621466E780F}"/>
              </a:ext>
            </a:extLst>
          </p:cNvPr>
          <p:cNvSpPr/>
          <p:nvPr/>
        </p:nvSpPr>
        <p:spPr>
          <a:xfrm>
            <a:off x="4144203" y="1064590"/>
            <a:ext cx="3575407" cy="95549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/>
              <a:t>Quiz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E46C1-8934-D4DB-CF09-BE3283CE2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828" y="3708971"/>
            <a:ext cx="995228" cy="71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5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7E4F6-3B57-2128-9876-D1ACF7D9E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0933A2-9594-2719-269D-7D0C14F0E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Static page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9EB5E5-792E-CAC8-17E6-6F3B02895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Primary characteristics of static page: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300" b="1" u="sng" dirty="0">
                <a:solidFill>
                  <a:srgbClr val="FF0000"/>
                </a:solidFill>
              </a:rPr>
              <a:t>Facilitated creation: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Because static pages don't require sophisticated settings or server routines, they are easy to develop. </a:t>
            </a:r>
          </a:p>
        </p:txBody>
      </p:sp>
    </p:spTree>
    <p:extLst>
      <p:ext uri="{BB962C8B-B14F-4D97-AF65-F5344CB8AC3E}">
        <p14:creationId xmlns:p14="http://schemas.microsoft.com/office/powerpoint/2010/main" val="3740456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F5236-DA59-3F78-8A91-B1CF99CCC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A7404E-3304-59A1-B418-3E9E3AA50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Static page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2DF5F8-5ADD-BDEA-9F4C-27CD7116C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Primary characteristics of static page: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300" b="1" u="sng" dirty="0">
                <a:solidFill>
                  <a:srgbClr val="FF0000"/>
                </a:solidFill>
              </a:rPr>
              <a:t>Charge speed: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Because the data are sent straight from the server to the browser, they appear quickly.</a:t>
            </a:r>
            <a:endParaRPr lang="fr-FR" sz="32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5278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00CDD-221C-8575-D3A8-497C1CEA0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81392D-248B-60C3-10CF-43505C77F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5715" y="2603284"/>
            <a:ext cx="7520570" cy="11673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b="1" dirty="0">
                <a:solidFill>
                  <a:schemeClr val="accent1"/>
                </a:solidFill>
              </a:rPr>
              <a:t>Tag languages: definition and history</a:t>
            </a:r>
            <a:endParaRPr lang="fr-FR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814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AE3FA-28C0-1EE4-18AC-FC5EC5141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AEC0C9-DC2B-019A-9862-345665DC4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0" y="750740"/>
            <a:ext cx="11239927" cy="104923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/>
              <a:t>Tag languages</a:t>
            </a:r>
            <a:endParaRPr lang="fr-FR" sz="40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D3ACCE-5516-34C4-E99D-B6D998527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/>
              <a:t> Tag languages (or Markup languages) are computer languages designed to structure and organize digital documents.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/>
              <a:t> They use tags special elements enclosed in angle brackets “&lt; &gt;” to define the logical structure of content, such as headings, paragraphs, images, or links.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58939051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erie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527</TotalTime>
  <Words>1416</Words>
  <Application>Microsoft Office PowerPoint</Application>
  <PresentationFormat>Grand écran</PresentationFormat>
  <Paragraphs>234</Paragraphs>
  <Slides>50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4" baseType="lpstr">
      <vt:lpstr>Arial</vt:lpstr>
      <vt:lpstr>Century Gothic</vt:lpstr>
      <vt:lpstr>Wingdings</vt:lpstr>
      <vt:lpstr>Galerie</vt:lpstr>
      <vt:lpstr>Web application Development</vt:lpstr>
      <vt:lpstr>Web Programming Languages</vt:lpstr>
      <vt:lpstr>Web Programming Languages</vt:lpstr>
      <vt:lpstr>Static page</vt:lpstr>
      <vt:lpstr>Static page</vt:lpstr>
      <vt:lpstr>Static page</vt:lpstr>
      <vt:lpstr>Static page</vt:lpstr>
      <vt:lpstr>Présentation PowerPoint</vt:lpstr>
      <vt:lpstr>Tag languages</vt:lpstr>
      <vt:lpstr>Tag languages</vt:lpstr>
      <vt:lpstr>Tag languages</vt:lpstr>
      <vt:lpstr>Tag languages</vt:lpstr>
      <vt:lpstr>Tag languages</vt:lpstr>
      <vt:lpstr>Tag languages</vt:lpstr>
      <vt:lpstr>Tag languages</vt:lpstr>
      <vt:lpstr>Présentation PowerPoint</vt:lpstr>
      <vt:lpstr>HTML</vt:lpstr>
      <vt:lpstr>HTML</vt:lpstr>
      <vt:lpstr>HTML</vt:lpstr>
      <vt:lpstr>HTML</vt:lpstr>
      <vt:lpstr>HTML</vt:lpstr>
      <vt:lpstr>Présentation PowerPoint</vt:lpstr>
      <vt:lpstr>Présentation PowerPoint</vt:lpstr>
      <vt:lpstr>Basic HTML</vt:lpstr>
      <vt:lpstr>Basic HTML</vt:lpstr>
      <vt:lpstr>Présentation PowerPoint</vt:lpstr>
      <vt:lpstr>Formatting</vt:lpstr>
      <vt:lpstr>Formatting</vt:lpstr>
      <vt:lpstr>Formatting</vt:lpstr>
      <vt:lpstr>Formatting</vt:lpstr>
      <vt:lpstr>Formatting</vt:lpstr>
      <vt:lpstr>Formatting</vt:lpstr>
      <vt:lpstr>Formatting</vt:lpstr>
      <vt:lpstr>Présentation PowerPoint</vt:lpstr>
      <vt:lpstr>Lists on HTML :</vt:lpstr>
      <vt:lpstr>Lists on HTML :</vt:lpstr>
      <vt:lpstr>Lists on HTML :</vt:lpstr>
      <vt:lpstr>Lists on HTML :</vt:lpstr>
      <vt:lpstr>Lists on HTML :</vt:lpstr>
      <vt:lpstr>Présentation PowerPoint</vt:lpstr>
      <vt:lpstr>Images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DELL</dc:creator>
  <cp:lastModifiedBy>DELL</cp:lastModifiedBy>
  <cp:revision>90</cp:revision>
  <dcterms:created xsi:type="dcterms:W3CDTF">2026-01-24T12:37:45Z</dcterms:created>
  <dcterms:modified xsi:type="dcterms:W3CDTF">2026-02-09T09:07:58Z</dcterms:modified>
</cp:coreProperties>
</file>