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2" r:id="rId3"/>
    <p:sldId id="263" r:id="rId4"/>
    <p:sldId id="264" r:id="rId5"/>
    <p:sldId id="257" r:id="rId6"/>
    <p:sldId id="258" r:id="rId7"/>
    <p:sldId id="259" r:id="rId8"/>
    <p:sldId id="260" r:id="rId9"/>
    <p:sldId id="261" r:id="rId10"/>
    <p:sldId id="265" r:id="rId11"/>
    <p:sldId id="266" r:id="rId12"/>
    <p:sldId id="298" r:id="rId13"/>
    <p:sldId id="286" r:id="rId14"/>
    <p:sldId id="270" r:id="rId15"/>
    <p:sldId id="287" r:id="rId16"/>
    <p:sldId id="288" r:id="rId17"/>
    <p:sldId id="271" r:id="rId18"/>
    <p:sldId id="299" r:id="rId19"/>
    <p:sldId id="267" r:id="rId20"/>
    <p:sldId id="289" r:id="rId21"/>
    <p:sldId id="300" r:id="rId22"/>
    <p:sldId id="273" r:id="rId23"/>
    <p:sldId id="274" r:id="rId24"/>
    <p:sldId id="275" r:id="rId25"/>
    <p:sldId id="276" r:id="rId26"/>
    <p:sldId id="277" r:id="rId27"/>
    <p:sldId id="301" r:id="rId28"/>
    <p:sldId id="278" r:id="rId29"/>
    <p:sldId id="290" r:id="rId30"/>
    <p:sldId id="272" r:id="rId31"/>
    <p:sldId id="302" r:id="rId32"/>
    <p:sldId id="296" r:id="rId33"/>
    <p:sldId id="279" r:id="rId34"/>
    <p:sldId id="280" r:id="rId35"/>
    <p:sldId id="281" r:id="rId36"/>
    <p:sldId id="282" r:id="rId37"/>
    <p:sldId id="268" r:id="rId38"/>
    <p:sldId id="283" r:id="rId39"/>
    <p:sldId id="284" r:id="rId40"/>
    <p:sldId id="291" r:id="rId41"/>
    <p:sldId id="285" r:id="rId42"/>
    <p:sldId id="292" r:id="rId43"/>
    <p:sldId id="293" r:id="rId44"/>
    <p:sldId id="294" r:id="rId45"/>
    <p:sldId id="295" r:id="rId46"/>
    <p:sldId id="304" r:id="rId47"/>
    <p:sldId id="309" r:id="rId48"/>
    <p:sldId id="303" r:id="rId49"/>
    <p:sldId id="305" r:id="rId50"/>
    <p:sldId id="306" r:id="rId51"/>
    <p:sldId id="307" r:id="rId52"/>
    <p:sldId id="308" r:id="rId53"/>
    <p:sldId id="297"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2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28EBA41-CD21-4633-9B66-6F9E6315F803}" type="datetimeFigureOut">
              <a:rPr lang="fr-FR" smtClean="0"/>
              <a:t>01/02/2026</a:t>
            </a:fld>
            <a:endParaRPr lang="fr-FR"/>
          </a:p>
        </p:txBody>
      </p:sp>
      <p:sp>
        <p:nvSpPr>
          <p:cNvPr id="5" name="Footer Placeholder 4"/>
          <p:cNvSpPr>
            <a:spLocks noGrp="1"/>
          </p:cNvSpPr>
          <p:nvPr>
            <p:ph type="ftr" sz="quarter" idx="11"/>
          </p:nvPr>
        </p:nvSpPr>
        <p:spPr>
          <a:xfrm>
            <a:off x="1127124" y="329307"/>
            <a:ext cx="5943668" cy="309201"/>
          </a:xfrm>
        </p:spPr>
        <p:txBody>
          <a:bodyPr/>
          <a:lstStyle/>
          <a:p>
            <a:endParaRPr lang="fr-FR"/>
          </a:p>
        </p:txBody>
      </p:sp>
      <p:sp>
        <p:nvSpPr>
          <p:cNvPr id="6" name="Slide Number Placeholder 5"/>
          <p:cNvSpPr>
            <a:spLocks noGrp="1"/>
          </p:cNvSpPr>
          <p:nvPr>
            <p:ph type="sldNum" sz="quarter" idx="12"/>
          </p:nvPr>
        </p:nvSpPr>
        <p:spPr>
          <a:xfrm>
            <a:off x="9924392" y="134930"/>
            <a:ext cx="811019" cy="503578"/>
          </a:xfrm>
        </p:spPr>
        <p:txBody>
          <a:bodyPr/>
          <a:lstStyle/>
          <a:p>
            <a:fld id="{DCBD3ECB-535F-47FD-8749-62D15EE9C795}"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783381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28EBA41-CD21-4633-9B66-6F9E6315F803}" type="datetimeFigureOut">
              <a:rPr lang="fr-FR" smtClean="0"/>
              <a:t>01/02/2026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BD3ECB-535F-47FD-8749-62D15EE9C795}" type="slidenum">
              <a:rPr lang="fr-FR" smtClean="0"/>
              <a:t>‹N°›</a:t>
            </a:fld>
            <a:endParaRPr lang="fr-FR"/>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8642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28EBA41-CD21-4633-9B66-6F9E6315F803}" type="datetimeFigureOut">
              <a:rPr lang="fr-FR" smtClean="0"/>
              <a:t>01/02/2026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BD3ECB-535F-47FD-8749-62D15EE9C795}" type="slidenum">
              <a:rPr lang="fr-FR" smtClean="0"/>
              <a:t>‹N°›</a:t>
            </a:fld>
            <a:endParaRPr lang="fr-FR"/>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216388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sz="1200"/>
            </a:lvl1pPr>
          </a:lstStyle>
          <a:p>
            <a:fld id="{128EBA41-CD21-4633-9B66-6F9E6315F803}" type="datetimeFigureOut">
              <a:rPr lang="fr-FR" smtClean="0"/>
              <a:t>01/02/2026</a:t>
            </a:fld>
            <a:endParaRPr lang="fr-FR"/>
          </a:p>
        </p:txBody>
      </p:sp>
      <p:sp>
        <p:nvSpPr>
          <p:cNvPr id="5" name="Footer Placeholder 4"/>
          <p:cNvSpPr>
            <a:spLocks noGrp="1"/>
          </p:cNvSpPr>
          <p:nvPr>
            <p:ph type="ftr" sz="quarter" idx="11"/>
          </p:nvPr>
        </p:nvSpPr>
        <p:spPr/>
        <p:txBody>
          <a:bodyPr/>
          <a:lstStyle>
            <a:lvl1pPr>
              <a:defRPr sz="1200"/>
            </a:lvl1pPr>
          </a:lstStyle>
          <a:p>
            <a:endParaRPr lang="fr-FR"/>
          </a:p>
        </p:txBody>
      </p:sp>
      <p:sp>
        <p:nvSpPr>
          <p:cNvPr id="6" name="Slide Number Placeholder 5"/>
          <p:cNvSpPr>
            <a:spLocks noGrp="1"/>
          </p:cNvSpPr>
          <p:nvPr>
            <p:ph type="sldNum" sz="quarter" idx="12"/>
          </p:nvPr>
        </p:nvSpPr>
        <p:spPr/>
        <p:txBody>
          <a:bodyPr/>
          <a:lstStyle/>
          <a:p>
            <a:fld id="{DCBD3ECB-535F-47FD-8749-62D15EE9C795}" type="slidenum">
              <a:rPr lang="fr-FR" smtClean="0"/>
              <a:t>‹N°›</a:t>
            </a:fld>
            <a:endParaRPr lang="fr-FR"/>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876930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28EBA41-CD21-4633-9B66-6F9E6315F803}" type="datetimeFigureOut">
              <a:rPr lang="fr-FR" smtClean="0"/>
              <a:t>01/02/2026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BD3ECB-535F-47FD-8749-62D15EE9C795}"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833647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28EBA41-CD21-4633-9B66-6F9E6315F803}" type="datetimeFigureOut">
              <a:rPr lang="fr-FR" smtClean="0"/>
              <a:t>01/02/2026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BD3ECB-535F-47FD-8749-62D15EE9C795}"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329853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29166" y="2974448"/>
            <a:ext cx="4645152" cy="24938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094337" y="2971669"/>
            <a:ext cx="4645152" cy="248719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28EBA41-CD21-4633-9B66-6F9E6315F803}" type="datetimeFigureOut">
              <a:rPr lang="fr-FR" smtClean="0"/>
              <a:t>01/02/2026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CBD3ECB-535F-47FD-8749-62D15EE9C795}" type="slidenum">
              <a:rPr lang="fr-FR" smtClean="0"/>
              <a:t>‹N°›</a:t>
            </a:fld>
            <a:endParaRPr lang="fr-FR"/>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838682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28EBA41-CD21-4633-9B66-6F9E6315F803}" type="datetimeFigureOut">
              <a:rPr lang="fr-FR" smtClean="0"/>
              <a:t>01/02/2026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CBD3ECB-535F-47FD-8749-62D15EE9C795}" type="slidenum">
              <a:rPr lang="fr-FR" smtClean="0"/>
              <a:t>‹N°›</a:t>
            </a:fld>
            <a:endParaRPr lang="fr-FR"/>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596041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8EBA41-CD21-4633-9B66-6F9E6315F803}" type="datetimeFigureOut">
              <a:rPr lang="fr-FR" smtClean="0"/>
              <a:t>01/02/2026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CBD3ECB-535F-47FD-8749-62D15EE9C795}" type="slidenum">
              <a:rPr lang="fr-FR" smtClean="0"/>
              <a:t>‹N°›</a:t>
            </a:fld>
            <a:endParaRPr lang="fr-FR"/>
          </a:p>
        </p:txBody>
      </p:sp>
    </p:spTree>
    <p:extLst>
      <p:ext uri="{BB962C8B-B14F-4D97-AF65-F5344CB8AC3E}">
        <p14:creationId xmlns:p14="http://schemas.microsoft.com/office/powerpoint/2010/main" val="3198702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28EBA41-CD21-4633-9B66-6F9E6315F803}" type="datetimeFigureOut">
              <a:rPr lang="fr-FR" smtClean="0"/>
              <a:t>01/02/2026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BD3ECB-535F-47FD-8749-62D15EE9C795}" type="slidenum">
              <a:rPr lang="fr-FR" smtClean="0"/>
              <a:t>‹N°›</a:t>
            </a:fld>
            <a:endParaRPr lang="fr-F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894384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128EBA41-CD21-4633-9B66-6F9E6315F803}" type="datetimeFigureOut">
              <a:rPr lang="fr-FR" smtClean="0"/>
              <a:t>01/02/2026</a:t>
            </a:fld>
            <a:endParaRPr lang="fr-FR"/>
          </a:p>
        </p:txBody>
      </p:sp>
      <p:sp>
        <p:nvSpPr>
          <p:cNvPr id="6" name="Footer Placeholder 5"/>
          <p:cNvSpPr>
            <a:spLocks noGrp="1"/>
          </p:cNvSpPr>
          <p:nvPr>
            <p:ph type="ftr" sz="quarter" idx="11"/>
          </p:nvPr>
        </p:nvSpPr>
        <p:spPr>
          <a:xfrm>
            <a:off x="1125300" y="318640"/>
            <a:ext cx="4877818" cy="320931"/>
          </a:xfrm>
        </p:spPr>
        <p:txBody>
          <a:bodyPr/>
          <a:lstStyle/>
          <a:p>
            <a:endParaRPr lang="fr-FR"/>
          </a:p>
        </p:txBody>
      </p:sp>
      <p:sp>
        <p:nvSpPr>
          <p:cNvPr id="7" name="Slide Number Placeholder 6"/>
          <p:cNvSpPr>
            <a:spLocks noGrp="1"/>
          </p:cNvSpPr>
          <p:nvPr>
            <p:ph type="sldNum" sz="quarter" idx="12"/>
          </p:nvPr>
        </p:nvSpPr>
        <p:spPr>
          <a:xfrm>
            <a:off x="6176794" y="137408"/>
            <a:ext cx="811019" cy="503578"/>
          </a:xfrm>
        </p:spPr>
        <p:txBody>
          <a:bodyPr/>
          <a:lstStyle/>
          <a:p>
            <a:fld id="{DCBD3ECB-535F-47FD-8749-62D15EE9C795}" type="slidenum">
              <a:rPr lang="fr-FR" smtClean="0"/>
              <a:t>‹N°›</a:t>
            </a:fld>
            <a:endParaRPr lang="fr-FR"/>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283080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28EBA41-CD21-4633-9B66-6F9E6315F803}" type="datetimeFigureOut">
              <a:rPr lang="fr-FR" smtClean="0"/>
              <a:t>01/02/2026</a:t>
            </a:fld>
            <a:endParaRPr lang="fr-FR"/>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DCBD3ECB-535F-47FD-8749-62D15EE9C795}" type="slidenum">
              <a:rPr lang="fr-FR" smtClean="0"/>
              <a:t>‹N°›</a:t>
            </a:fld>
            <a:endParaRPr lang="fr-FR"/>
          </a:p>
        </p:txBody>
      </p:sp>
    </p:spTree>
    <p:extLst>
      <p:ext uri="{BB962C8B-B14F-4D97-AF65-F5344CB8AC3E}">
        <p14:creationId xmlns:p14="http://schemas.microsoft.com/office/powerpoint/2010/main" val="20975217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web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webp"/><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7.web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4DFB9E-0FE8-C83B-99DB-CE8297239728}"/>
              </a:ext>
            </a:extLst>
          </p:cNvPr>
          <p:cNvSpPr>
            <a:spLocks noGrp="1"/>
          </p:cNvSpPr>
          <p:nvPr>
            <p:ph type="ctrTitle"/>
          </p:nvPr>
        </p:nvSpPr>
        <p:spPr/>
        <p:txBody>
          <a:bodyPr/>
          <a:lstStyle/>
          <a:p>
            <a:r>
              <a:rPr lang="en-US" noProof="0" dirty="0"/>
              <a:t>Web application Development</a:t>
            </a:r>
          </a:p>
        </p:txBody>
      </p:sp>
      <p:sp>
        <p:nvSpPr>
          <p:cNvPr id="3" name="Sous-titre 2">
            <a:extLst>
              <a:ext uri="{FF2B5EF4-FFF2-40B4-BE49-F238E27FC236}">
                <a16:creationId xmlns:a16="http://schemas.microsoft.com/office/drawing/2014/main" id="{1E61346B-C127-66C7-97AE-45C32B74CE63}"/>
              </a:ext>
            </a:extLst>
          </p:cNvPr>
          <p:cNvSpPr>
            <a:spLocks noGrp="1"/>
          </p:cNvSpPr>
          <p:nvPr>
            <p:ph type="subTitle" idx="1"/>
          </p:nvPr>
        </p:nvSpPr>
        <p:spPr/>
        <p:txBody>
          <a:bodyPr/>
          <a:lstStyle/>
          <a:p>
            <a:r>
              <a:rPr lang="en-US" noProof="0" dirty="0"/>
              <a:t>2025 / 2026</a:t>
            </a:r>
          </a:p>
        </p:txBody>
      </p:sp>
    </p:spTree>
    <p:extLst>
      <p:ext uri="{BB962C8B-B14F-4D97-AF65-F5344CB8AC3E}">
        <p14:creationId xmlns:p14="http://schemas.microsoft.com/office/powerpoint/2010/main" val="354018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2BDD1-1DC2-A927-30DA-31FC0878489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4FE5C6-0D30-0C64-75A8-EAE6522FB340}"/>
              </a:ext>
            </a:extLst>
          </p:cNvPr>
          <p:cNvSpPr>
            <a:spLocks noGrp="1"/>
          </p:cNvSpPr>
          <p:nvPr>
            <p:ph type="title"/>
          </p:nvPr>
        </p:nvSpPr>
        <p:spPr>
          <a:xfrm>
            <a:off x="952073" y="2379765"/>
            <a:ext cx="11239927" cy="1049235"/>
          </a:xfrm>
        </p:spPr>
        <p:txBody>
          <a:bodyPr>
            <a:normAutofit/>
          </a:bodyPr>
          <a:lstStyle/>
          <a:p>
            <a:r>
              <a:rPr lang="en-US" sz="4000" dirty="0"/>
              <a:t>Introduction to the World Wide Web</a:t>
            </a:r>
            <a:endParaRPr lang="en-US" sz="2800" noProof="0" dirty="0"/>
          </a:p>
        </p:txBody>
      </p:sp>
      <p:sp>
        <p:nvSpPr>
          <p:cNvPr id="4" name="ZoneTexte 3">
            <a:extLst>
              <a:ext uri="{FF2B5EF4-FFF2-40B4-BE49-F238E27FC236}">
                <a16:creationId xmlns:a16="http://schemas.microsoft.com/office/drawing/2014/main" id="{0B1E2994-A154-C8DB-A94C-17E28867FD23}"/>
              </a:ext>
            </a:extLst>
          </p:cNvPr>
          <p:cNvSpPr txBox="1"/>
          <p:nvPr/>
        </p:nvSpPr>
        <p:spPr>
          <a:xfrm>
            <a:off x="1849351" y="1089061"/>
            <a:ext cx="2799164" cy="707886"/>
          </a:xfrm>
          <a:prstGeom prst="rect">
            <a:avLst/>
          </a:prstGeom>
          <a:noFill/>
        </p:spPr>
        <p:txBody>
          <a:bodyPr wrap="none" rtlCol="0">
            <a:spAutoFit/>
          </a:bodyPr>
          <a:lstStyle/>
          <a:p>
            <a:r>
              <a:rPr lang="fr-FR" sz="4000" dirty="0"/>
              <a:t>CHAPTER 1</a:t>
            </a:r>
          </a:p>
        </p:txBody>
      </p:sp>
    </p:spTree>
    <p:extLst>
      <p:ext uri="{BB962C8B-B14F-4D97-AF65-F5344CB8AC3E}">
        <p14:creationId xmlns:p14="http://schemas.microsoft.com/office/powerpoint/2010/main" val="667889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2B25A-FF66-4D63-DB3B-C65E33D4525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054865-F25A-B068-E625-C0845F2909FD}"/>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6D7A927C-C6C1-C180-1F60-0929DC6E7DD0}"/>
              </a:ext>
            </a:extLst>
          </p:cNvPr>
          <p:cNvSpPr>
            <a:spLocks noGrp="1"/>
          </p:cNvSpPr>
          <p:nvPr>
            <p:ph idx="1"/>
          </p:nvPr>
        </p:nvSpPr>
        <p:spPr/>
        <p:txBody>
          <a:bodyPr>
            <a:normAutofit/>
          </a:bodyPr>
          <a:lstStyle/>
          <a:p>
            <a:pPr algn="just">
              <a:lnSpc>
                <a:spcPct val="150000"/>
              </a:lnSpc>
            </a:pPr>
            <a:r>
              <a:rPr lang="en-US" sz="3200" dirty="0"/>
              <a:t>The World Wide Web is a global information system that can be accessed through the Internet. </a:t>
            </a:r>
          </a:p>
        </p:txBody>
      </p:sp>
      <p:pic>
        <p:nvPicPr>
          <p:cNvPr id="5" name="Image 4">
            <a:extLst>
              <a:ext uri="{FF2B5EF4-FFF2-40B4-BE49-F238E27FC236}">
                <a16:creationId xmlns:a16="http://schemas.microsoft.com/office/drawing/2014/main" id="{641ED2F9-FEC8-6857-CB98-10E5AD1B64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4333" y="3531380"/>
            <a:ext cx="3225813" cy="241624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467488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A2040-A980-1F1C-C72A-661FB38966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6F32A6C-EDBD-E059-6B23-86C967CEA594}"/>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BD495B5F-3A29-68DF-6A38-910A7FCF5E48}"/>
              </a:ext>
            </a:extLst>
          </p:cNvPr>
          <p:cNvSpPr>
            <a:spLocks noGrp="1"/>
          </p:cNvSpPr>
          <p:nvPr>
            <p:ph idx="1"/>
          </p:nvPr>
        </p:nvSpPr>
        <p:spPr>
          <a:xfrm>
            <a:off x="1140544" y="1799975"/>
            <a:ext cx="9603275" cy="1886523"/>
          </a:xfrm>
        </p:spPr>
        <p:txBody>
          <a:bodyPr>
            <a:normAutofit fontScale="92500" lnSpcReduction="20000"/>
          </a:bodyPr>
          <a:lstStyle/>
          <a:p>
            <a:pPr algn="just">
              <a:lnSpc>
                <a:spcPct val="150000"/>
              </a:lnSpc>
            </a:pPr>
            <a:r>
              <a:rPr lang="en-US" sz="3200" dirty="0"/>
              <a:t>Its architecture enables the sharing and viewing of digital resources through web pages that are connected by hyperlinks. </a:t>
            </a:r>
          </a:p>
          <a:p>
            <a:pPr marL="0" indent="0" algn="just">
              <a:lnSpc>
                <a:spcPct val="150000"/>
              </a:lnSpc>
              <a:buNone/>
            </a:pPr>
            <a:endParaRPr lang="fr-FR" sz="3200" dirty="0"/>
          </a:p>
        </p:txBody>
      </p:sp>
      <p:pic>
        <p:nvPicPr>
          <p:cNvPr id="5" name="Image 4">
            <a:extLst>
              <a:ext uri="{FF2B5EF4-FFF2-40B4-BE49-F238E27FC236}">
                <a16:creationId xmlns:a16="http://schemas.microsoft.com/office/drawing/2014/main" id="{C5737587-5843-85F0-234B-2D67C5B6A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2406" y="3225145"/>
            <a:ext cx="5187807" cy="2882115"/>
          </a:xfrm>
          <a:prstGeom prst="rect">
            <a:avLst/>
          </a:prstGeom>
        </p:spPr>
      </p:pic>
    </p:spTree>
    <p:extLst>
      <p:ext uri="{BB962C8B-B14F-4D97-AF65-F5344CB8AC3E}">
        <p14:creationId xmlns:p14="http://schemas.microsoft.com/office/powerpoint/2010/main" val="205166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60C90-F801-FF8E-4742-4FA19F46B4F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F0F9952-C04F-E34B-E76E-D5C89F14B02F}"/>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E9C4100C-C158-9EF6-BFCB-F0185F80D2B7}"/>
              </a:ext>
            </a:extLst>
          </p:cNvPr>
          <p:cNvSpPr>
            <a:spLocks noGrp="1"/>
          </p:cNvSpPr>
          <p:nvPr>
            <p:ph idx="1"/>
          </p:nvPr>
        </p:nvSpPr>
        <p:spPr>
          <a:xfrm>
            <a:off x="1294362" y="2541639"/>
            <a:ext cx="9603275" cy="1968716"/>
          </a:xfrm>
        </p:spPr>
        <p:txBody>
          <a:bodyPr>
            <a:normAutofit fontScale="92500"/>
          </a:bodyPr>
          <a:lstStyle/>
          <a:p>
            <a:pPr algn="just">
              <a:lnSpc>
                <a:spcPct val="150000"/>
              </a:lnSpc>
            </a:pPr>
            <a:r>
              <a:rPr lang="en-US" sz="3200" dirty="0"/>
              <a:t>The World Wide Web has greatly changed how people and organizations use information.</a:t>
            </a:r>
            <a:endParaRPr lang="fr-FR" sz="3200" dirty="0"/>
          </a:p>
        </p:txBody>
      </p:sp>
    </p:spTree>
    <p:extLst>
      <p:ext uri="{BB962C8B-B14F-4D97-AF65-F5344CB8AC3E}">
        <p14:creationId xmlns:p14="http://schemas.microsoft.com/office/powerpoint/2010/main" val="3809882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C153F-C69C-76D6-5EA6-7123577B691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5765805-E1B8-E43D-2BE9-E1CD043068B4}"/>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467FD2A8-EE11-FC8B-8DC1-D22BBB573D2B}"/>
              </a:ext>
            </a:extLst>
          </p:cNvPr>
          <p:cNvSpPr>
            <a:spLocks noGrp="1"/>
          </p:cNvSpPr>
          <p:nvPr>
            <p:ph idx="1"/>
          </p:nvPr>
        </p:nvSpPr>
        <p:spPr>
          <a:xfrm>
            <a:off x="1202189" y="1799975"/>
            <a:ext cx="9603275" cy="2174200"/>
          </a:xfrm>
        </p:spPr>
        <p:txBody>
          <a:bodyPr>
            <a:normAutofit fontScale="85000" lnSpcReduction="10000"/>
          </a:bodyPr>
          <a:lstStyle/>
          <a:p>
            <a:pPr marL="0" indent="0" algn="just">
              <a:lnSpc>
                <a:spcPct val="150000"/>
              </a:lnSpc>
              <a:buNone/>
            </a:pPr>
            <a:r>
              <a:rPr lang="en-US" sz="3200" dirty="0"/>
              <a:t>Although the words ‘</a:t>
            </a:r>
            <a:r>
              <a:rPr lang="en-US" sz="3200" b="1" dirty="0">
                <a:solidFill>
                  <a:srgbClr val="FF0000"/>
                </a:solidFill>
                <a:effectLst>
                  <a:outerShdw blurRad="38100" dist="38100" dir="2700000" algn="tl">
                    <a:srgbClr val="000000">
                      <a:alpha val="43137"/>
                    </a:srgbClr>
                  </a:outerShdw>
                </a:effectLst>
              </a:rPr>
              <a:t>Web</a:t>
            </a:r>
            <a:r>
              <a:rPr lang="en-US" sz="3200" dirty="0"/>
              <a:t>’ and ‘</a:t>
            </a:r>
            <a:r>
              <a:rPr lang="en-US" sz="3200" b="1" dirty="0">
                <a:solidFill>
                  <a:srgbClr val="FF0000"/>
                </a:solidFill>
                <a:effectLst>
                  <a:outerShdw blurRad="38100" dist="38100" dir="2700000" algn="tl">
                    <a:srgbClr val="000000">
                      <a:alpha val="43137"/>
                    </a:srgbClr>
                  </a:outerShdw>
                </a:effectLst>
              </a:rPr>
              <a:t>Internet</a:t>
            </a:r>
            <a:r>
              <a:rPr lang="en-US" sz="3200" dirty="0"/>
              <a:t>’ are sometimes used with the same meaning in everyday language, it is important to distinguish between the two. </a:t>
            </a:r>
          </a:p>
          <a:p>
            <a:pPr marL="0" indent="0" algn="just">
              <a:lnSpc>
                <a:spcPct val="150000"/>
              </a:lnSpc>
              <a:buNone/>
            </a:pPr>
            <a:endParaRPr lang="en-US" sz="3200" dirty="0"/>
          </a:p>
        </p:txBody>
      </p:sp>
      <p:pic>
        <p:nvPicPr>
          <p:cNvPr id="5" name="Image 4">
            <a:extLst>
              <a:ext uri="{FF2B5EF4-FFF2-40B4-BE49-F238E27FC236}">
                <a16:creationId xmlns:a16="http://schemas.microsoft.com/office/drawing/2014/main" id="{D5412E05-A905-A208-F25F-34636E48A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8488" y="3723093"/>
            <a:ext cx="5551256" cy="26006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47440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EAAB0-AD68-50D9-FCF0-1602C691672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79680CA-DB45-D804-C8C2-31987BC50080}"/>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2130DCFA-EA45-D18B-0244-0BC9E6890F89}"/>
              </a:ext>
            </a:extLst>
          </p:cNvPr>
          <p:cNvSpPr>
            <a:spLocks noGrp="1"/>
          </p:cNvSpPr>
          <p:nvPr>
            <p:ph idx="1"/>
          </p:nvPr>
        </p:nvSpPr>
        <p:spPr/>
        <p:txBody>
          <a:bodyPr>
            <a:normAutofit/>
          </a:bodyPr>
          <a:lstStyle/>
          <a:p>
            <a:pPr marL="0" indent="0" algn="just">
              <a:lnSpc>
                <a:spcPct val="150000"/>
              </a:lnSpc>
              <a:buNone/>
            </a:pPr>
            <a:r>
              <a:rPr lang="en-US" sz="3200" dirty="0"/>
              <a:t>The </a:t>
            </a:r>
            <a:r>
              <a:rPr lang="en-US" sz="3200" b="1" dirty="0">
                <a:solidFill>
                  <a:srgbClr val="FF0000"/>
                </a:solidFill>
                <a:effectLst>
                  <a:outerShdw blurRad="38100" dist="38100" dir="2700000" algn="tl">
                    <a:srgbClr val="000000">
                      <a:alpha val="43137"/>
                    </a:srgbClr>
                  </a:outerShdw>
                </a:effectLst>
              </a:rPr>
              <a:t>Internet</a:t>
            </a:r>
            <a:r>
              <a:rPr lang="en-US" sz="3200" dirty="0"/>
              <a:t> is a massive global computer network made of many connected smaller networks, using standard rules like TCP/IP to allow devices to communicate.</a:t>
            </a:r>
            <a:endParaRPr lang="fr-FR" sz="3200" dirty="0"/>
          </a:p>
        </p:txBody>
      </p:sp>
    </p:spTree>
    <p:extLst>
      <p:ext uri="{BB962C8B-B14F-4D97-AF65-F5344CB8AC3E}">
        <p14:creationId xmlns:p14="http://schemas.microsoft.com/office/powerpoint/2010/main" val="3919587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172B5-FF3E-46AD-8D57-F1DF1DA182F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80427E-9A42-91CF-366E-3F2D892A0DC9}"/>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845115FA-B4D7-E68B-5E11-2AF0E0D5897A}"/>
              </a:ext>
            </a:extLst>
          </p:cNvPr>
          <p:cNvSpPr>
            <a:spLocks noGrp="1"/>
          </p:cNvSpPr>
          <p:nvPr>
            <p:ph idx="1"/>
          </p:nvPr>
        </p:nvSpPr>
        <p:spPr/>
        <p:txBody>
          <a:bodyPr>
            <a:normAutofit/>
          </a:bodyPr>
          <a:lstStyle/>
          <a:p>
            <a:pPr marL="0" indent="0" algn="just">
              <a:lnSpc>
                <a:spcPct val="150000"/>
              </a:lnSpc>
              <a:buNone/>
            </a:pPr>
            <a:r>
              <a:rPr lang="en-US" sz="3200" dirty="0"/>
              <a:t>The </a:t>
            </a:r>
            <a:r>
              <a:rPr lang="en-US" sz="3200" b="1" dirty="0">
                <a:solidFill>
                  <a:srgbClr val="FF0000"/>
                </a:solidFill>
                <a:effectLst>
                  <a:outerShdw blurRad="38100" dist="38100" dir="2700000" algn="tl">
                    <a:srgbClr val="000000">
                      <a:alpha val="43137"/>
                    </a:srgbClr>
                  </a:outerShdw>
                </a:effectLst>
              </a:rPr>
              <a:t>Web </a:t>
            </a:r>
            <a:r>
              <a:rPr lang="en-US" sz="3200" dirty="0"/>
              <a:t>is just one of the many uses of the Internet, mainly for sharing information through web pages that can be seen in web browsers.</a:t>
            </a:r>
            <a:endParaRPr lang="fr-FR" sz="3200" dirty="0"/>
          </a:p>
        </p:txBody>
      </p:sp>
    </p:spTree>
    <p:extLst>
      <p:ext uri="{BB962C8B-B14F-4D97-AF65-F5344CB8AC3E}">
        <p14:creationId xmlns:p14="http://schemas.microsoft.com/office/powerpoint/2010/main" val="2162855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983BB-E16D-97BC-A369-26A2C479E8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21D89BF-3271-4BF6-1E3C-B0B5221050E7}"/>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Introduction to the World Wide Web</a:t>
            </a:r>
          </a:p>
        </p:txBody>
      </p:sp>
      <p:sp>
        <p:nvSpPr>
          <p:cNvPr id="3" name="Espace réservé du contenu 2">
            <a:extLst>
              <a:ext uri="{FF2B5EF4-FFF2-40B4-BE49-F238E27FC236}">
                <a16:creationId xmlns:a16="http://schemas.microsoft.com/office/drawing/2014/main" id="{4CA4FC91-941B-66F0-FC3F-1047D2EE7C5D}"/>
              </a:ext>
            </a:extLst>
          </p:cNvPr>
          <p:cNvSpPr>
            <a:spLocks noGrp="1"/>
          </p:cNvSpPr>
          <p:nvPr>
            <p:ph idx="1"/>
          </p:nvPr>
        </p:nvSpPr>
        <p:spPr/>
        <p:txBody>
          <a:bodyPr>
            <a:normAutofit fontScale="85000" lnSpcReduction="20000"/>
          </a:bodyPr>
          <a:lstStyle/>
          <a:p>
            <a:pPr marL="0" indent="0" algn="just">
              <a:lnSpc>
                <a:spcPct val="150000"/>
              </a:lnSpc>
              <a:buNone/>
            </a:pPr>
            <a:r>
              <a:rPr lang="en-US" sz="3200" dirty="0"/>
              <a:t>The Web acts as a virtual, interactive platform where data can be displayed in textual, visual, or multimedia formats, while the Internet provides the underlying hardware and software infrastructure that permits data transmission. This results in a dynamic, changing the way we communicate and interact with information.</a:t>
            </a:r>
            <a:endParaRPr lang="fr-FR" sz="3200" dirty="0"/>
          </a:p>
        </p:txBody>
      </p:sp>
    </p:spTree>
    <p:extLst>
      <p:ext uri="{BB962C8B-B14F-4D97-AF65-F5344CB8AC3E}">
        <p14:creationId xmlns:p14="http://schemas.microsoft.com/office/powerpoint/2010/main" val="415600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40289-7569-9D3B-4AB2-2F87363ADBB9}"/>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F48D2CE8-7E8D-7A19-C042-5EEB797EF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072" y="847469"/>
            <a:ext cx="7880277" cy="56098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49062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FF14B-26FD-C3D2-B5B8-29C53C7C74E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313B3C-E00D-765E-C457-AA60B0F2C40F}"/>
              </a:ext>
            </a:extLst>
          </p:cNvPr>
          <p:cNvSpPr>
            <a:spLocks noGrp="1"/>
          </p:cNvSpPr>
          <p:nvPr>
            <p:ph type="title"/>
          </p:nvPr>
        </p:nvSpPr>
        <p:spPr>
          <a:xfrm>
            <a:off x="1561668" y="2466524"/>
            <a:ext cx="11239927" cy="1049235"/>
          </a:xfrm>
        </p:spPr>
        <p:txBody>
          <a:bodyPr>
            <a:normAutofit/>
          </a:bodyPr>
          <a:lstStyle/>
          <a:p>
            <a:pPr>
              <a:lnSpc>
                <a:spcPct val="150000"/>
              </a:lnSpc>
            </a:pPr>
            <a:r>
              <a:rPr lang="en-US" sz="4000" dirty="0"/>
              <a:t>History and versions of Web</a:t>
            </a:r>
            <a:endParaRPr lang="fr-FR" sz="4000" dirty="0"/>
          </a:p>
        </p:txBody>
      </p:sp>
    </p:spTree>
    <p:extLst>
      <p:ext uri="{BB962C8B-B14F-4D97-AF65-F5344CB8AC3E}">
        <p14:creationId xmlns:p14="http://schemas.microsoft.com/office/powerpoint/2010/main" val="2463296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AD212-CD30-61B4-03E0-C54C00A1A1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C4EA31-EF8A-3B98-620F-0E1BB76B2960}"/>
              </a:ext>
            </a:extLst>
          </p:cNvPr>
          <p:cNvSpPr>
            <a:spLocks noGrp="1"/>
          </p:cNvSpPr>
          <p:nvPr>
            <p:ph type="title"/>
          </p:nvPr>
        </p:nvSpPr>
        <p:spPr>
          <a:xfrm>
            <a:off x="821929" y="966497"/>
            <a:ext cx="11239927" cy="1049235"/>
          </a:xfrm>
        </p:spPr>
        <p:txBody>
          <a:bodyPr>
            <a:normAutofit/>
          </a:bodyPr>
          <a:lstStyle/>
          <a:p>
            <a:r>
              <a:rPr lang="en-US" sz="4000" dirty="0"/>
              <a:t>WAD</a:t>
            </a:r>
            <a:endParaRPr lang="en-US" sz="2800" noProof="0" dirty="0"/>
          </a:p>
        </p:txBody>
      </p:sp>
      <p:sp>
        <p:nvSpPr>
          <p:cNvPr id="3" name="Espace réservé du contenu 2">
            <a:extLst>
              <a:ext uri="{FF2B5EF4-FFF2-40B4-BE49-F238E27FC236}">
                <a16:creationId xmlns:a16="http://schemas.microsoft.com/office/drawing/2014/main" id="{E056D1C4-7112-0EC0-60A0-75A268A72E41}"/>
              </a:ext>
            </a:extLst>
          </p:cNvPr>
          <p:cNvSpPr>
            <a:spLocks noGrp="1"/>
          </p:cNvSpPr>
          <p:nvPr>
            <p:ph idx="1"/>
          </p:nvPr>
        </p:nvSpPr>
        <p:spPr/>
        <p:txBody>
          <a:bodyPr>
            <a:normAutofit/>
          </a:bodyPr>
          <a:lstStyle/>
          <a:p>
            <a:pPr>
              <a:lnSpc>
                <a:spcPct val="150000"/>
              </a:lnSpc>
            </a:pPr>
            <a:r>
              <a:rPr lang="fr-FR" sz="3200" dirty="0"/>
              <a:t>Crédits : 4 </a:t>
            </a:r>
          </a:p>
          <a:p>
            <a:pPr>
              <a:lnSpc>
                <a:spcPct val="150000"/>
              </a:lnSpc>
            </a:pPr>
            <a:r>
              <a:rPr lang="fr-FR" sz="3200" dirty="0"/>
              <a:t>Coefficient : 2</a:t>
            </a:r>
          </a:p>
        </p:txBody>
      </p:sp>
    </p:spTree>
    <p:extLst>
      <p:ext uri="{BB962C8B-B14F-4D97-AF65-F5344CB8AC3E}">
        <p14:creationId xmlns:p14="http://schemas.microsoft.com/office/powerpoint/2010/main" val="3989294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F46E3-86DD-623A-18F2-EB97CC71AD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951625-51AE-D925-69DC-58709E4B88CE}"/>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History and versions of Web</a:t>
            </a:r>
            <a:endParaRPr lang="fr-FR" sz="4000" dirty="0"/>
          </a:p>
        </p:txBody>
      </p:sp>
      <p:sp>
        <p:nvSpPr>
          <p:cNvPr id="3" name="Espace réservé du contenu 2">
            <a:extLst>
              <a:ext uri="{FF2B5EF4-FFF2-40B4-BE49-F238E27FC236}">
                <a16:creationId xmlns:a16="http://schemas.microsoft.com/office/drawing/2014/main" id="{61103FD7-976A-B2F0-7BF4-75CBA2503DC6}"/>
              </a:ext>
            </a:extLst>
          </p:cNvPr>
          <p:cNvSpPr>
            <a:spLocks noGrp="1"/>
          </p:cNvSpPr>
          <p:nvPr>
            <p:ph idx="1"/>
          </p:nvPr>
        </p:nvSpPr>
        <p:spPr>
          <a:xfrm>
            <a:off x="678207" y="1763450"/>
            <a:ext cx="9603275" cy="2654438"/>
          </a:xfrm>
        </p:spPr>
        <p:txBody>
          <a:bodyPr>
            <a:normAutofit fontScale="77500" lnSpcReduction="20000"/>
          </a:bodyPr>
          <a:lstStyle/>
          <a:p>
            <a:pPr algn="just">
              <a:lnSpc>
                <a:spcPct val="150000"/>
              </a:lnSpc>
            </a:pPr>
            <a:r>
              <a:rPr lang="en-US" sz="3200" dirty="0"/>
              <a:t>The World Wide Web was first created in 1989 when British researcher Tim Berners-Lee, who was employed at CERN (European Organization for Nuclear Research), proposed a novel system aimed at making it easier for scientists to share information. </a:t>
            </a:r>
            <a:endParaRPr lang="fr-FR" sz="3200" dirty="0"/>
          </a:p>
        </p:txBody>
      </p:sp>
      <p:pic>
        <p:nvPicPr>
          <p:cNvPr id="5" name="Image 4">
            <a:extLst>
              <a:ext uri="{FF2B5EF4-FFF2-40B4-BE49-F238E27FC236}">
                <a16:creationId xmlns:a16="http://schemas.microsoft.com/office/drawing/2014/main" id="{4D0A389B-113D-3492-D23D-ABE1D5E6E8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3802" y="4164853"/>
            <a:ext cx="3617787" cy="2325720"/>
          </a:xfrm>
          <a:prstGeom prst="rect">
            <a:avLst/>
          </a:prstGeom>
        </p:spPr>
      </p:pic>
    </p:spTree>
    <p:extLst>
      <p:ext uri="{BB962C8B-B14F-4D97-AF65-F5344CB8AC3E}">
        <p14:creationId xmlns:p14="http://schemas.microsoft.com/office/powerpoint/2010/main" val="3696199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B5989-2846-31FC-EAC4-5B5E21A6346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8D609F-346C-86C4-959B-3CC770AF6019}"/>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History and versions of Web</a:t>
            </a:r>
            <a:endParaRPr lang="fr-FR" sz="4000" dirty="0"/>
          </a:p>
        </p:txBody>
      </p:sp>
      <p:sp>
        <p:nvSpPr>
          <p:cNvPr id="3" name="Espace réservé du contenu 2">
            <a:extLst>
              <a:ext uri="{FF2B5EF4-FFF2-40B4-BE49-F238E27FC236}">
                <a16:creationId xmlns:a16="http://schemas.microsoft.com/office/drawing/2014/main" id="{4104AE30-A5B4-68E8-CA20-ED373C2E888B}"/>
              </a:ext>
            </a:extLst>
          </p:cNvPr>
          <p:cNvSpPr>
            <a:spLocks noGrp="1"/>
          </p:cNvSpPr>
          <p:nvPr>
            <p:ph idx="1"/>
          </p:nvPr>
        </p:nvSpPr>
        <p:spPr>
          <a:xfrm>
            <a:off x="1048077" y="1993183"/>
            <a:ext cx="10150755" cy="3760835"/>
          </a:xfrm>
        </p:spPr>
        <p:txBody>
          <a:bodyPr>
            <a:normAutofit fontScale="77500" lnSpcReduction="20000"/>
          </a:bodyPr>
          <a:lstStyle/>
          <a:p>
            <a:pPr algn="just">
              <a:lnSpc>
                <a:spcPct val="150000"/>
              </a:lnSpc>
            </a:pPr>
            <a:r>
              <a:rPr lang="en-US" sz="3200" dirty="0"/>
              <a:t>His original plan was to develop a platform that would allow users to access and connect data over the Internet's computer network by relying on documents through hypertext links. </a:t>
            </a:r>
          </a:p>
          <a:p>
            <a:pPr algn="just">
              <a:lnSpc>
                <a:spcPct val="150000"/>
              </a:lnSpc>
            </a:pPr>
            <a:endParaRPr lang="en-US" sz="1000" dirty="0"/>
          </a:p>
          <a:p>
            <a:pPr algn="just">
              <a:lnSpc>
                <a:spcPct val="150000"/>
              </a:lnSpc>
            </a:pPr>
            <a:r>
              <a:rPr lang="en-US" sz="3200" dirty="0"/>
              <a:t>With the launch of the first website in 1991, this project marked the beginning of a significant technological revolution.</a:t>
            </a:r>
            <a:endParaRPr lang="fr-FR" sz="3200" dirty="0"/>
          </a:p>
        </p:txBody>
      </p:sp>
    </p:spTree>
    <p:extLst>
      <p:ext uri="{BB962C8B-B14F-4D97-AF65-F5344CB8AC3E}">
        <p14:creationId xmlns:p14="http://schemas.microsoft.com/office/powerpoint/2010/main" val="4018957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6B25-22F1-623D-FC03-F8D9FC01951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24A151-B057-D32E-AC51-FBC6FE228ED0}"/>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History and versions of Web</a:t>
            </a:r>
            <a:endParaRPr lang="fr-FR" sz="4000" dirty="0"/>
          </a:p>
        </p:txBody>
      </p:sp>
      <p:sp>
        <p:nvSpPr>
          <p:cNvPr id="3" name="Espace réservé du contenu 2">
            <a:extLst>
              <a:ext uri="{FF2B5EF4-FFF2-40B4-BE49-F238E27FC236}">
                <a16:creationId xmlns:a16="http://schemas.microsoft.com/office/drawing/2014/main" id="{6067B9AC-7D48-D32E-60B6-4E58C4BA2361}"/>
              </a:ext>
            </a:extLst>
          </p:cNvPr>
          <p:cNvSpPr>
            <a:spLocks noGrp="1"/>
          </p:cNvSpPr>
          <p:nvPr>
            <p:ph idx="1"/>
          </p:nvPr>
        </p:nvSpPr>
        <p:spPr/>
        <p:txBody>
          <a:bodyPr>
            <a:normAutofit/>
          </a:bodyPr>
          <a:lstStyle/>
          <a:p>
            <a:pPr algn="just">
              <a:lnSpc>
                <a:spcPct val="150000"/>
              </a:lnSpc>
            </a:pPr>
            <a:r>
              <a:rPr lang="en-US" sz="3200" dirty="0"/>
              <a:t>Since its inception, the Web has undergone several significant stages of development, each of which significantly altered its functions and uses. </a:t>
            </a:r>
            <a:endParaRPr lang="fr-FR" sz="3200" dirty="0"/>
          </a:p>
        </p:txBody>
      </p:sp>
    </p:spTree>
    <p:extLst>
      <p:ext uri="{BB962C8B-B14F-4D97-AF65-F5344CB8AC3E}">
        <p14:creationId xmlns:p14="http://schemas.microsoft.com/office/powerpoint/2010/main" val="1208012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9F336-3F03-A707-A12A-0E02C6C6A03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E2F280-01EA-02EF-C85C-7F47104DA655}"/>
              </a:ext>
            </a:extLst>
          </p:cNvPr>
          <p:cNvSpPr>
            <a:spLocks noGrp="1"/>
          </p:cNvSpPr>
          <p:nvPr>
            <p:ph type="title"/>
          </p:nvPr>
        </p:nvSpPr>
        <p:spPr>
          <a:xfrm>
            <a:off x="1520572" y="945949"/>
            <a:ext cx="3390476" cy="1049235"/>
          </a:xfrm>
        </p:spPr>
        <p:style>
          <a:lnRef idx="1">
            <a:schemeClr val="accent1"/>
          </a:lnRef>
          <a:fillRef idx="3">
            <a:schemeClr val="accent1"/>
          </a:fillRef>
          <a:effectRef idx="2">
            <a:schemeClr val="accent1"/>
          </a:effectRef>
          <a:fontRef idx="minor">
            <a:schemeClr val="lt1"/>
          </a:fontRef>
        </p:style>
        <p:txBody>
          <a:bodyPr>
            <a:normAutofit/>
          </a:bodyPr>
          <a:lstStyle/>
          <a:p>
            <a:pPr algn="ctr">
              <a:lnSpc>
                <a:spcPct val="150000"/>
              </a:lnSpc>
            </a:pPr>
            <a:r>
              <a:rPr lang="fr-FR" sz="4000" b="1" dirty="0"/>
              <a:t>Web 1.0</a:t>
            </a:r>
          </a:p>
        </p:txBody>
      </p:sp>
      <p:sp>
        <p:nvSpPr>
          <p:cNvPr id="3" name="Espace réservé du contenu 2">
            <a:extLst>
              <a:ext uri="{FF2B5EF4-FFF2-40B4-BE49-F238E27FC236}">
                <a16:creationId xmlns:a16="http://schemas.microsoft.com/office/drawing/2014/main" id="{7B41FEA2-5446-EF08-A1CE-F1B91B143537}"/>
              </a:ext>
            </a:extLst>
          </p:cNvPr>
          <p:cNvSpPr>
            <a:spLocks noGrp="1"/>
          </p:cNvSpPr>
          <p:nvPr>
            <p:ph idx="1"/>
          </p:nvPr>
        </p:nvSpPr>
        <p:spPr/>
        <p:txBody>
          <a:bodyPr>
            <a:normAutofit/>
          </a:bodyPr>
          <a:lstStyle/>
          <a:p>
            <a:pPr algn="just">
              <a:lnSpc>
                <a:spcPct val="150000"/>
              </a:lnSpc>
            </a:pPr>
            <a:r>
              <a:rPr lang="en-US" sz="3200" dirty="0"/>
              <a:t>Consisted mostly of static web pages that were primarily designed to disseminate information in a unidirectional manner without requiring meaningful user engagement.</a:t>
            </a:r>
            <a:endParaRPr lang="fr-FR" sz="3200" dirty="0"/>
          </a:p>
        </p:txBody>
      </p:sp>
    </p:spTree>
    <p:extLst>
      <p:ext uri="{BB962C8B-B14F-4D97-AF65-F5344CB8AC3E}">
        <p14:creationId xmlns:p14="http://schemas.microsoft.com/office/powerpoint/2010/main" val="2883454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6BB5D-5B44-75B3-1C10-D74220CE991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DB614CD-B4D7-119F-0BD7-810D333DD2A5}"/>
              </a:ext>
            </a:extLst>
          </p:cNvPr>
          <p:cNvSpPr>
            <a:spLocks noGrp="1"/>
          </p:cNvSpPr>
          <p:nvPr>
            <p:ph type="title"/>
          </p:nvPr>
        </p:nvSpPr>
        <p:spPr>
          <a:xfrm>
            <a:off x="1726056" y="1017868"/>
            <a:ext cx="2917864" cy="1049235"/>
          </a:xfrm>
        </p:spPr>
        <p:style>
          <a:lnRef idx="1">
            <a:schemeClr val="accent1"/>
          </a:lnRef>
          <a:fillRef idx="3">
            <a:schemeClr val="accent1"/>
          </a:fillRef>
          <a:effectRef idx="2">
            <a:schemeClr val="accent1"/>
          </a:effectRef>
          <a:fontRef idx="minor">
            <a:schemeClr val="lt1"/>
          </a:fontRef>
        </p:style>
        <p:txBody>
          <a:bodyPr>
            <a:normAutofit/>
          </a:bodyPr>
          <a:lstStyle/>
          <a:p>
            <a:pPr algn="ctr">
              <a:lnSpc>
                <a:spcPct val="150000"/>
              </a:lnSpc>
            </a:pPr>
            <a:r>
              <a:rPr lang="en-US" sz="4000" b="1" dirty="0"/>
              <a:t>Web 2.0</a:t>
            </a:r>
            <a:endParaRPr lang="fr-FR" sz="4000" b="1" dirty="0"/>
          </a:p>
        </p:txBody>
      </p:sp>
      <p:sp>
        <p:nvSpPr>
          <p:cNvPr id="3" name="Espace réservé du contenu 2">
            <a:extLst>
              <a:ext uri="{FF2B5EF4-FFF2-40B4-BE49-F238E27FC236}">
                <a16:creationId xmlns:a16="http://schemas.microsoft.com/office/drawing/2014/main" id="{6A3C510D-AF67-29FE-C53C-FCAF617A67A9}"/>
              </a:ext>
            </a:extLst>
          </p:cNvPr>
          <p:cNvSpPr>
            <a:spLocks noGrp="1"/>
          </p:cNvSpPr>
          <p:nvPr>
            <p:ph idx="1"/>
          </p:nvPr>
        </p:nvSpPr>
        <p:spPr/>
        <p:txBody>
          <a:bodyPr>
            <a:normAutofit fontScale="92500" lnSpcReduction="10000"/>
          </a:bodyPr>
          <a:lstStyle/>
          <a:p>
            <a:pPr algn="just">
              <a:lnSpc>
                <a:spcPct val="150000"/>
              </a:lnSpc>
            </a:pPr>
            <a:r>
              <a:rPr lang="en-US" sz="3200" dirty="0"/>
              <a:t>The online world saw a dramatic change starting in the early 2000s when blogs, social media networks, content  sharing platforms, and collaborative tools made websites dynamic and interactive , promoting user engagement. </a:t>
            </a:r>
            <a:endParaRPr lang="fr-FR" sz="3200" dirty="0"/>
          </a:p>
        </p:txBody>
      </p:sp>
    </p:spTree>
    <p:extLst>
      <p:ext uri="{BB962C8B-B14F-4D97-AF65-F5344CB8AC3E}">
        <p14:creationId xmlns:p14="http://schemas.microsoft.com/office/powerpoint/2010/main" val="83799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92678-F54C-FAA4-7A01-57A123AFAA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0F2EC5-8748-1C7F-05C6-622F44A6EEF9}"/>
              </a:ext>
            </a:extLst>
          </p:cNvPr>
          <p:cNvSpPr>
            <a:spLocks noGrp="1"/>
          </p:cNvSpPr>
          <p:nvPr>
            <p:ph type="title"/>
          </p:nvPr>
        </p:nvSpPr>
        <p:spPr>
          <a:xfrm>
            <a:off x="1551394" y="843209"/>
            <a:ext cx="2938413" cy="852028"/>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ctr">
              <a:lnSpc>
                <a:spcPct val="150000"/>
              </a:lnSpc>
            </a:pPr>
            <a:r>
              <a:rPr lang="fr-FR" sz="4000" b="1" dirty="0"/>
              <a:t>Web 3.0</a:t>
            </a:r>
          </a:p>
        </p:txBody>
      </p:sp>
      <p:sp>
        <p:nvSpPr>
          <p:cNvPr id="3" name="Espace réservé du contenu 2">
            <a:extLst>
              <a:ext uri="{FF2B5EF4-FFF2-40B4-BE49-F238E27FC236}">
                <a16:creationId xmlns:a16="http://schemas.microsoft.com/office/drawing/2014/main" id="{96536C7E-EC2A-7CAE-30B8-5D8BBFE4690D}"/>
              </a:ext>
            </a:extLst>
          </p:cNvPr>
          <p:cNvSpPr>
            <a:spLocks noGrp="1"/>
          </p:cNvSpPr>
          <p:nvPr>
            <p:ph idx="1"/>
          </p:nvPr>
        </p:nvSpPr>
        <p:spPr>
          <a:xfrm>
            <a:off x="1130270" y="1799975"/>
            <a:ext cx="9603275" cy="3997141"/>
          </a:xfrm>
        </p:spPr>
        <p:txBody>
          <a:bodyPr>
            <a:normAutofit/>
          </a:bodyPr>
          <a:lstStyle/>
          <a:p>
            <a:pPr algn="just">
              <a:lnSpc>
                <a:spcPct val="150000"/>
              </a:lnSpc>
            </a:pPr>
            <a:r>
              <a:rPr lang="en-US" sz="2400" b="1" dirty="0"/>
              <a:t>Web 3.0</a:t>
            </a:r>
            <a:r>
              <a:rPr lang="en-US" sz="2400" dirty="0"/>
              <a:t> also known as Web semantics has begun to take shape and promises a more intelligent Internet where computers can understand and analyze data material. </a:t>
            </a:r>
          </a:p>
          <a:p>
            <a:pPr algn="just">
              <a:lnSpc>
                <a:spcPct val="150000"/>
              </a:lnSpc>
            </a:pPr>
            <a:r>
              <a:rPr lang="en-US" sz="2400" dirty="0"/>
              <a:t>In addition to redefining how we create and consume information, this transformation is also redefining how digital systems communicate with one another to deliver experiences that are ever more individualized and intuitive .</a:t>
            </a:r>
            <a:endParaRPr lang="fr-FR" sz="2400" dirty="0"/>
          </a:p>
        </p:txBody>
      </p:sp>
    </p:spTree>
    <p:extLst>
      <p:ext uri="{BB962C8B-B14F-4D97-AF65-F5344CB8AC3E}">
        <p14:creationId xmlns:p14="http://schemas.microsoft.com/office/powerpoint/2010/main" val="2373522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1AAFC-4AD7-E410-FA34-8CDA220E4FD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CF4D3D-F046-44CD-8C05-CF5F61073556}"/>
              </a:ext>
            </a:extLst>
          </p:cNvPr>
          <p:cNvSpPr>
            <a:spLocks noGrp="1"/>
          </p:cNvSpPr>
          <p:nvPr>
            <p:ph type="title"/>
          </p:nvPr>
        </p:nvSpPr>
        <p:spPr>
          <a:xfrm>
            <a:off x="476036" y="380870"/>
            <a:ext cx="11239927" cy="1049235"/>
          </a:xfrm>
        </p:spPr>
        <p:style>
          <a:lnRef idx="2">
            <a:schemeClr val="accent6">
              <a:shade val="15000"/>
            </a:schemeClr>
          </a:lnRef>
          <a:fillRef idx="1">
            <a:schemeClr val="accent6"/>
          </a:fillRef>
          <a:effectRef idx="0">
            <a:schemeClr val="accent6"/>
          </a:effectRef>
          <a:fontRef idx="minor">
            <a:schemeClr val="lt1"/>
          </a:fontRef>
        </p:style>
        <p:txBody>
          <a:bodyPr>
            <a:normAutofit/>
          </a:bodyPr>
          <a:lstStyle/>
          <a:p>
            <a:pPr algn="ctr">
              <a:lnSpc>
                <a:spcPct val="150000"/>
              </a:lnSpc>
            </a:pPr>
            <a:r>
              <a:rPr lang="en-US" sz="4000" dirty="0"/>
              <a:t>Note</a:t>
            </a:r>
            <a:endParaRPr lang="fr-FR" sz="4000" dirty="0"/>
          </a:p>
        </p:txBody>
      </p:sp>
      <p:sp>
        <p:nvSpPr>
          <p:cNvPr id="3" name="Espace réservé du contenu 2">
            <a:extLst>
              <a:ext uri="{FF2B5EF4-FFF2-40B4-BE49-F238E27FC236}">
                <a16:creationId xmlns:a16="http://schemas.microsoft.com/office/drawing/2014/main" id="{4DAAB721-B1C6-B779-BD2A-9A783FFEA135}"/>
              </a:ext>
            </a:extLst>
          </p:cNvPr>
          <p:cNvSpPr>
            <a:spLocks noGrp="1"/>
          </p:cNvSpPr>
          <p:nvPr>
            <p:ph idx="1"/>
          </p:nvPr>
        </p:nvSpPr>
        <p:spPr>
          <a:xfrm>
            <a:off x="476036" y="1541124"/>
            <a:ext cx="11318697" cy="4736386"/>
          </a:xfrm>
        </p:spPr>
        <p:txBody>
          <a:bodyPr>
            <a:normAutofit fontScale="92500"/>
          </a:bodyPr>
          <a:lstStyle/>
          <a:p>
            <a:pPr marL="0" indent="0" algn="just">
              <a:lnSpc>
                <a:spcPct val="150000"/>
              </a:lnSpc>
              <a:buNone/>
            </a:pPr>
            <a:r>
              <a:rPr lang="en-US" sz="3200" dirty="0"/>
              <a:t>Although it is still in the conceptualization and development stages, Web 4.0 is a significant advancement. Their goals are to create a digital ecosystem in which human-machine and system interactions become completely transparent. This future version of the Web is based on the integration of new technology including :</a:t>
            </a:r>
          </a:p>
        </p:txBody>
      </p:sp>
    </p:spTree>
    <p:extLst>
      <p:ext uri="{BB962C8B-B14F-4D97-AF65-F5344CB8AC3E}">
        <p14:creationId xmlns:p14="http://schemas.microsoft.com/office/powerpoint/2010/main" val="1069132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15DAF-5141-FBFC-21C2-365EBEB25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C442402-A331-09A4-9DD9-023EAF496D5B}"/>
              </a:ext>
            </a:extLst>
          </p:cNvPr>
          <p:cNvSpPr>
            <a:spLocks noGrp="1"/>
          </p:cNvSpPr>
          <p:nvPr>
            <p:ph type="title"/>
          </p:nvPr>
        </p:nvSpPr>
        <p:spPr>
          <a:xfrm>
            <a:off x="476036" y="380870"/>
            <a:ext cx="11239927" cy="1049235"/>
          </a:xfrm>
        </p:spPr>
        <p:style>
          <a:lnRef idx="2">
            <a:schemeClr val="accent6">
              <a:shade val="15000"/>
            </a:schemeClr>
          </a:lnRef>
          <a:fillRef idx="1">
            <a:schemeClr val="accent6"/>
          </a:fillRef>
          <a:effectRef idx="0">
            <a:schemeClr val="accent6"/>
          </a:effectRef>
          <a:fontRef idx="minor">
            <a:schemeClr val="lt1"/>
          </a:fontRef>
        </p:style>
        <p:txBody>
          <a:bodyPr>
            <a:normAutofit/>
          </a:bodyPr>
          <a:lstStyle/>
          <a:p>
            <a:pPr algn="ctr">
              <a:lnSpc>
                <a:spcPct val="150000"/>
              </a:lnSpc>
            </a:pPr>
            <a:r>
              <a:rPr lang="en-US" sz="4000" dirty="0"/>
              <a:t>Note</a:t>
            </a:r>
            <a:endParaRPr lang="fr-FR" sz="4000" dirty="0"/>
          </a:p>
        </p:txBody>
      </p:sp>
      <p:sp>
        <p:nvSpPr>
          <p:cNvPr id="3" name="Espace réservé du contenu 2">
            <a:extLst>
              <a:ext uri="{FF2B5EF4-FFF2-40B4-BE49-F238E27FC236}">
                <a16:creationId xmlns:a16="http://schemas.microsoft.com/office/drawing/2014/main" id="{7CDB7755-3490-E628-2B45-E33A36A8D116}"/>
              </a:ext>
            </a:extLst>
          </p:cNvPr>
          <p:cNvSpPr>
            <a:spLocks noGrp="1"/>
          </p:cNvSpPr>
          <p:nvPr>
            <p:ph idx="1"/>
          </p:nvPr>
        </p:nvSpPr>
        <p:spPr>
          <a:xfrm>
            <a:off x="476036" y="1541124"/>
            <a:ext cx="11318697" cy="4736386"/>
          </a:xfrm>
        </p:spPr>
        <p:txBody>
          <a:bodyPr>
            <a:normAutofit/>
          </a:bodyPr>
          <a:lstStyle/>
          <a:p>
            <a:pPr algn="just">
              <a:lnSpc>
                <a:spcPct val="150000"/>
              </a:lnSpc>
              <a:buFont typeface="Wingdings" panose="05000000000000000000" pitchFamily="2" charset="2"/>
              <a:buChar char="q"/>
            </a:pPr>
            <a:r>
              <a:rPr lang="en-US" sz="3200" dirty="0"/>
              <a:t>Artificial intelligence (AI ) </a:t>
            </a:r>
          </a:p>
          <a:p>
            <a:pPr algn="just">
              <a:lnSpc>
                <a:spcPct val="150000"/>
              </a:lnSpc>
              <a:buFont typeface="Wingdings" panose="05000000000000000000" pitchFamily="2" charset="2"/>
              <a:buChar char="q"/>
            </a:pPr>
            <a:r>
              <a:rPr lang="en-US" sz="3200" dirty="0"/>
              <a:t>Augmented Reality (AR) </a:t>
            </a:r>
          </a:p>
          <a:p>
            <a:pPr algn="just">
              <a:lnSpc>
                <a:spcPct val="150000"/>
              </a:lnSpc>
              <a:buFont typeface="Wingdings" panose="05000000000000000000" pitchFamily="2" charset="2"/>
              <a:buChar char="q"/>
            </a:pPr>
            <a:r>
              <a:rPr lang="en-US" sz="3200" dirty="0"/>
              <a:t>Virtual Reality (VR) </a:t>
            </a:r>
          </a:p>
          <a:p>
            <a:pPr algn="just">
              <a:lnSpc>
                <a:spcPct val="150000"/>
              </a:lnSpc>
              <a:buFont typeface="Wingdings" panose="05000000000000000000" pitchFamily="2" charset="2"/>
              <a:buChar char="q"/>
            </a:pPr>
            <a:r>
              <a:rPr lang="en-US" sz="3200" dirty="0"/>
              <a:t>the  Internet of Things (IoT)</a:t>
            </a:r>
          </a:p>
          <a:p>
            <a:pPr algn="just">
              <a:lnSpc>
                <a:spcPct val="150000"/>
              </a:lnSpc>
              <a:buFont typeface="Wingdings" panose="05000000000000000000" pitchFamily="2" charset="2"/>
              <a:buChar char="q"/>
            </a:pPr>
            <a:r>
              <a:rPr lang="fr-FR" sz="3200" dirty="0"/>
              <a:t>Brain-Computer Interfaces</a:t>
            </a:r>
            <a:r>
              <a:rPr lang="en-US" sz="3200" dirty="0"/>
              <a:t>(BCI). </a:t>
            </a:r>
            <a:endParaRPr lang="fr-FR" sz="3200" dirty="0"/>
          </a:p>
        </p:txBody>
      </p:sp>
      <p:pic>
        <p:nvPicPr>
          <p:cNvPr id="5" name="Image 4">
            <a:extLst>
              <a:ext uri="{FF2B5EF4-FFF2-40B4-BE49-F238E27FC236}">
                <a16:creationId xmlns:a16="http://schemas.microsoft.com/office/drawing/2014/main" id="{F3E97C4C-6EAA-9D8C-ECE5-D6491ECCC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6093" y="1654138"/>
            <a:ext cx="4499406" cy="2994917"/>
          </a:xfrm>
          <a:prstGeom prst="rect">
            <a:avLst/>
          </a:prstGeom>
        </p:spPr>
      </p:pic>
      <p:sp>
        <p:nvSpPr>
          <p:cNvPr id="6" name="Flèche : droite 5">
            <a:extLst>
              <a:ext uri="{FF2B5EF4-FFF2-40B4-BE49-F238E27FC236}">
                <a16:creationId xmlns:a16="http://schemas.microsoft.com/office/drawing/2014/main" id="{10E05CDA-FA3F-750E-1662-FC70DA96DE51}"/>
              </a:ext>
            </a:extLst>
          </p:cNvPr>
          <p:cNvSpPr/>
          <p:nvPr/>
        </p:nvSpPr>
        <p:spPr>
          <a:xfrm rot="10800000">
            <a:off x="5928188" y="2666964"/>
            <a:ext cx="978408" cy="484632"/>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E173D39F-1F13-9F25-4DC9-CF368DA060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7040" y="1652155"/>
            <a:ext cx="4533297" cy="3022198"/>
          </a:xfrm>
          <a:prstGeom prst="rect">
            <a:avLst/>
          </a:prstGeom>
        </p:spPr>
      </p:pic>
      <p:sp>
        <p:nvSpPr>
          <p:cNvPr id="9" name="Flèche : droite 8">
            <a:extLst>
              <a:ext uri="{FF2B5EF4-FFF2-40B4-BE49-F238E27FC236}">
                <a16:creationId xmlns:a16="http://schemas.microsoft.com/office/drawing/2014/main" id="{AD51707D-D327-9849-3FCE-B210713A9BF7}"/>
              </a:ext>
            </a:extLst>
          </p:cNvPr>
          <p:cNvSpPr/>
          <p:nvPr/>
        </p:nvSpPr>
        <p:spPr>
          <a:xfrm rot="10800000">
            <a:off x="4837414" y="3548829"/>
            <a:ext cx="2180296" cy="484632"/>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4FD5C69F-1036-038A-C28B-EDAB85636C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093" y="1652155"/>
            <a:ext cx="4618817" cy="3508869"/>
          </a:xfrm>
          <a:prstGeom prst="rect">
            <a:avLst/>
          </a:prstGeom>
        </p:spPr>
      </p:pic>
      <p:sp>
        <p:nvSpPr>
          <p:cNvPr id="13" name="Flèche : droite 12">
            <a:extLst>
              <a:ext uri="{FF2B5EF4-FFF2-40B4-BE49-F238E27FC236}">
                <a16:creationId xmlns:a16="http://schemas.microsoft.com/office/drawing/2014/main" id="{D4801A44-10EA-BD5E-A806-54B69D004FE5}"/>
              </a:ext>
            </a:extLst>
          </p:cNvPr>
          <p:cNvSpPr/>
          <p:nvPr/>
        </p:nvSpPr>
        <p:spPr>
          <a:xfrm rot="10800000">
            <a:off x="6022847" y="4256689"/>
            <a:ext cx="978408" cy="484632"/>
          </a:xfrm>
          <a:prstGeom prst="right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151D2A71-EB6C-F8B3-EAAB-52E9069AE9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6093" y="1893960"/>
            <a:ext cx="4809611" cy="3415830"/>
          </a:xfrm>
          <a:prstGeom prst="rect">
            <a:avLst/>
          </a:prstGeom>
        </p:spPr>
      </p:pic>
      <p:sp>
        <p:nvSpPr>
          <p:cNvPr id="16" name="Flèche : bas 15">
            <a:extLst>
              <a:ext uri="{FF2B5EF4-FFF2-40B4-BE49-F238E27FC236}">
                <a16:creationId xmlns:a16="http://schemas.microsoft.com/office/drawing/2014/main" id="{72BD38DE-7012-1C89-B347-8FC6E64BBFDA}"/>
              </a:ext>
            </a:extLst>
          </p:cNvPr>
          <p:cNvSpPr/>
          <p:nvPr/>
        </p:nvSpPr>
        <p:spPr>
          <a:xfrm rot="3394129">
            <a:off x="7186025" y="5024656"/>
            <a:ext cx="441789" cy="719191"/>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7377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par>
                                <p:cTn id="8" presetID="3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par>
                                <p:cTn id="19" presetID="6" presetClass="entr" presetSubtype="16"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8" presetClass="exit" presetSubtype="32" fill="hold" grpId="1" nodeType="withEffect">
                                  <p:stCondLst>
                                    <p:cond delay="0"/>
                                  </p:stCondLst>
                                  <p:childTnLst>
                                    <p:animEffect transition="out" filter="diamond(out)">
                                      <p:cBhvr>
                                        <p:cTn id="23" dur="2000"/>
                                        <p:tgtEl>
                                          <p:spTgt spid="6"/>
                                        </p:tgtEl>
                                      </p:cBhvr>
                                    </p:animEffect>
                                    <p:set>
                                      <p:cBhvr>
                                        <p:cTn id="24" dur="1" fill="hold">
                                          <p:stCondLst>
                                            <p:cond delay="19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2"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randombar(horizontal)">
                                      <p:cBhvr>
                                        <p:cTn id="29" dur="500"/>
                                        <p:tgtEl>
                                          <p:spTgt spid="13"/>
                                        </p:tgtEl>
                                      </p:cBhvr>
                                    </p:animEffect>
                                  </p:childTnLst>
                                </p:cTn>
                              </p:par>
                              <p:par>
                                <p:cTn id="30" presetID="14" presetClass="entr" presetSubtype="1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par>
                          <p:cTn id="33" fill="hold">
                            <p:stCondLst>
                              <p:cond delay="500"/>
                            </p:stCondLst>
                            <p:childTnLst>
                              <p:par>
                                <p:cTn id="34" presetID="3" presetClass="exit" presetSubtype="10" fill="hold" grpId="1" nodeType="afterEffect">
                                  <p:stCondLst>
                                    <p:cond delay="0"/>
                                  </p:stCondLst>
                                  <p:childTnLst>
                                    <p:animEffect transition="out" filter="blinds(horizontal)">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grpId="3" nodeType="clickEffect">
                                  <p:stCondLst>
                                    <p:cond delay="0"/>
                                  </p:stCondLst>
                                  <p:childTnLst>
                                    <p:animEffect transition="out" filter="fade">
                                      <p:cBhvr>
                                        <p:cTn id="40" dur="1000"/>
                                        <p:tgtEl>
                                          <p:spTgt spid="13"/>
                                        </p:tgtEl>
                                      </p:cBhvr>
                                    </p:animEffect>
                                    <p:anim calcmode="lin" valueType="num">
                                      <p:cBhvr>
                                        <p:cTn id="41" dur="1000"/>
                                        <p:tgtEl>
                                          <p:spTgt spid="13"/>
                                        </p:tgtEl>
                                        <p:attrNameLst>
                                          <p:attrName>ppt_x</p:attrName>
                                        </p:attrNameLst>
                                      </p:cBhvr>
                                      <p:tavLst>
                                        <p:tav tm="0">
                                          <p:val>
                                            <p:strVal val="ppt_x"/>
                                          </p:val>
                                        </p:tav>
                                        <p:tav tm="100000">
                                          <p:val>
                                            <p:strVal val="ppt_x"/>
                                          </p:val>
                                        </p:tav>
                                      </p:tavLst>
                                    </p:anim>
                                    <p:anim calcmode="lin" valueType="num">
                                      <p:cBhvr>
                                        <p:cTn id="42" dur="1000"/>
                                        <p:tgtEl>
                                          <p:spTgt spid="13"/>
                                        </p:tgtEl>
                                        <p:attrNameLst>
                                          <p:attrName>ppt_y</p:attrName>
                                        </p:attrNameLst>
                                      </p:cBhvr>
                                      <p:tavLst>
                                        <p:tav tm="0">
                                          <p:val>
                                            <p:strVal val="ppt_y"/>
                                          </p:val>
                                        </p:tav>
                                        <p:tav tm="100000">
                                          <p:val>
                                            <p:strVal val="ppt_y+.1"/>
                                          </p:val>
                                        </p:tav>
                                      </p:tavLst>
                                    </p:anim>
                                    <p:set>
                                      <p:cBhvr>
                                        <p:cTn id="43" dur="1" fill="hold">
                                          <p:stCondLst>
                                            <p:cond delay="999"/>
                                          </p:stCondLst>
                                        </p:cTn>
                                        <p:tgtEl>
                                          <p:spTgt spid="13"/>
                                        </p:tgtEl>
                                        <p:attrNameLst>
                                          <p:attrName>style.visibility</p:attrName>
                                        </p:attrNameLst>
                                      </p:cBhvr>
                                      <p:to>
                                        <p:strVal val="hidden"/>
                                      </p:to>
                                    </p:set>
                                  </p:childTnLst>
                                </p:cTn>
                              </p:par>
                            </p:childTnLst>
                          </p:cTn>
                        </p:par>
                        <p:par>
                          <p:cTn id="44" fill="hold">
                            <p:stCondLst>
                              <p:cond delay="1000"/>
                            </p:stCondLst>
                            <p:childTnLst>
                              <p:par>
                                <p:cTn id="45" presetID="1"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par>
                          <p:cTn id="47" fill="hold">
                            <p:stCondLst>
                              <p:cond delay="1000"/>
                            </p:stCondLst>
                            <p:childTnLst>
                              <p:par>
                                <p:cTn id="48" presetID="1" presetClass="entr" presetSubtype="0" fill="hold" nodeType="afterEffect">
                                  <p:stCondLst>
                                    <p:cond delay="0"/>
                                  </p:stCondLst>
                                  <p:childTnLst>
                                    <p:set>
                                      <p:cBhvr>
                                        <p:cTn id="4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3" grpId="2" animBg="1"/>
      <p:bldP spid="13" grpId="3"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D0DA6-A1C7-8922-698D-9647484F6E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C3846CB-BCFC-7F72-87CD-D229B953693A}"/>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Comparison </a:t>
            </a:r>
            <a:endParaRPr lang="fr-FR" sz="4000" dirty="0"/>
          </a:p>
        </p:txBody>
      </p:sp>
      <p:graphicFrame>
        <p:nvGraphicFramePr>
          <p:cNvPr id="3" name="Tableau 2">
            <a:extLst>
              <a:ext uri="{FF2B5EF4-FFF2-40B4-BE49-F238E27FC236}">
                <a16:creationId xmlns:a16="http://schemas.microsoft.com/office/drawing/2014/main" id="{EC7B399B-9BCF-5158-98DA-C14338253B8F}"/>
              </a:ext>
            </a:extLst>
          </p:cNvPr>
          <p:cNvGraphicFramePr>
            <a:graphicFrameLocks noGrp="1"/>
          </p:cNvGraphicFramePr>
          <p:nvPr>
            <p:extLst>
              <p:ext uri="{D42A27DB-BD31-4B8C-83A1-F6EECF244321}">
                <p14:modId xmlns:p14="http://schemas.microsoft.com/office/powerpoint/2010/main" val="1419169788"/>
              </p:ext>
            </p:extLst>
          </p:nvPr>
        </p:nvGraphicFramePr>
        <p:xfrm>
          <a:off x="678094" y="1799975"/>
          <a:ext cx="10304984" cy="4026966"/>
        </p:xfrm>
        <a:graphic>
          <a:graphicData uri="http://schemas.openxmlformats.org/drawingml/2006/table">
            <a:tbl>
              <a:tblPr>
                <a:tableStyleId>{5DA37D80-6434-44D0-A028-1B22A696006F}</a:tableStyleId>
              </a:tblPr>
              <a:tblGrid>
                <a:gridCol w="2576246">
                  <a:extLst>
                    <a:ext uri="{9D8B030D-6E8A-4147-A177-3AD203B41FA5}">
                      <a16:colId xmlns:a16="http://schemas.microsoft.com/office/drawing/2014/main" val="3585213289"/>
                    </a:ext>
                  </a:extLst>
                </a:gridCol>
                <a:gridCol w="2576246">
                  <a:extLst>
                    <a:ext uri="{9D8B030D-6E8A-4147-A177-3AD203B41FA5}">
                      <a16:colId xmlns:a16="http://schemas.microsoft.com/office/drawing/2014/main" val="1541391136"/>
                    </a:ext>
                  </a:extLst>
                </a:gridCol>
                <a:gridCol w="2576246">
                  <a:extLst>
                    <a:ext uri="{9D8B030D-6E8A-4147-A177-3AD203B41FA5}">
                      <a16:colId xmlns:a16="http://schemas.microsoft.com/office/drawing/2014/main" val="1817423524"/>
                    </a:ext>
                  </a:extLst>
                </a:gridCol>
                <a:gridCol w="2576246">
                  <a:extLst>
                    <a:ext uri="{9D8B030D-6E8A-4147-A177-3AD203B41FA5}">
                      <a16:colId xmlns:a16="http://schemas.microsoft.com/office/drawing/2014/main" val="3421489958"/>
                    </a:ext>
                  </a:extLst>
                </a:gridCol>
              </a:tblGrid>
              <a:tr h="378663">
                <a:tc>
                  <a:txBody>
                    <a:bodyPr/>
                    <a:lstStyle/>
                    <a:p>
                      <a:pPr algn="ctr" rtl="0">
                        <a:buNone/>
                      </a:pPr>
                      <a:r>
                        <a:rPr lang="fr-FR" sz="1800" b="1" dirty="0" err="1">
                          <a:solidFill>
                            <a:srgbClr val="1F1F1F"/>
                          </a:solidFill>
                          <a:effectLst/>
                        </a:rPr>
                        <a:t>Features</a:t>
                      </a:r>
                      <a:endParaRPr lang="fr-FR" sz="1800" b="1" dirty="0">
                        <a:solidFill>
                          <a:srgbClr val="1F1F1F"/>
                        </a:solidFill>
                        <a:effectLst/>
                        <a:latin typeface="Google Sans Text"/>
                      </a:endParaRPr>
                    </a:p>
                  </a:txBody>
                  <a:tcPr marL="43649" marR="43649" marT="29099" marB="29099" anchor="ctr">
                    <a:solidFill>
                      <a:schemeClr val="accent2"/>
                    </a:solidFill>
                  </a:tcPr>
                </a:tc>
                <a:tc>
                  <a:txBody>
                    <a:bodyPr/>
                    <a:lstStyle/>
                    <a:p>
                      <a:pPr algn="ctr" rtl="0">
                        <a:buNone/>
                      </a:pPr>
                      <a:r>
                        <a:rPr lang="fr-FR" sz="1800" b="1" dirty="0">
                          <a:solidFill>
                            <a:srgbClr val="1F1F1F"/>
                          </a:solidFill>
                          <a:effectLst/>
                        </a:rPr>
                        <a:t>Web 1.0</a:t>
                      </a:r>
                      <a:endParaRPr lang="fr-FR" sz="1800" b="1" dirty="0">
                        <a:solidFill>
                          <a:srgbClr val="1F1F1F"/>
                        </a:solidFill>
                        <a:effectLst/>
                        <a:latin typeface="Google Sans Text"/>
                      </a:endParaRPr>
                    </a:p>
                  </a:txBody>
                  <a:tcPr marL="43649" marR="43649" marT="29099" marB="29099" anchor="ctr">
                    <a:solidFill>
                      <a:schemeClr val="accent2"/>
                    </a:solidFill>
                  </a:tcPr>
                </a:tc>
                <a:tc>
                  <a:txBody>
                    <a:bodyPr/>
                    <a:lstStyle/>
                    <a:p>
                      <a:pPr algn="ctr" rtl="0">
                        <a:buNone/>
                      </a:pPr>
                      <a:r>
                        <a:rPr lang="fr-FR" sz="1800" b="1" dirty="0">
                          <a:solidFill>
                            <a:srgbClr val="1F1F1F"/>
                          </a:solidFill>
                          <a:effectLst/>
                        </a:rPr>
                        <a:t>Web 2.0</a:t>
                      </a:r>
                      <a:endParaRPr lang="fr-FR" sz="1800" b="1" dirty="0">
                        <a:solidFill>
                          <a:srgbClr val="1F1F1F"/>
                        </a:solidFill>
                        <a:effectLst/>
                        <a:latin typeface="Google Sans Text"/>
                      </a:endParaRPr>
                    </a:p>
                  </a:txBody>
                  <a:tcPr marL="43649" marR="43649" marT="29099" marB="29099" anchor="ctr">
                    <a:solidFill>
                      <a:schemeClr val="accent2"/>
                    </a:solidFill>
                  </a:tcPr>
                </a:tc>
                <a:tc>
                  <a:txBody>
                    <a:bodyPr/>
                    <a:lstStyle/>
                    <a:p>
                      <a:pPr algn="ctr" rtl="0">
                        <a:buNone/>
                      </a:pPr>
                      <a:r>
                        <a:rPr lang="fr-FR" sz="1800" b="1" dirty="0">
                          <a:solidFill>
                            <a:srgbClr val="1F1F1F"/>
                          </a:solidFill>
                          <a:effectLst/>
                        </a:rPr>
                        <a:t>Web 3.0</a:t>
                      </a:r>
                      <a:endParaRPr lang="fr-FR" sz="1800" b="1" dirty="0">
                        <a:solidFill>
                          <a:srgbClr val="1F1F1F"/>
                        </a:solidFill>
                        <a:effectLst/>
                        <a:latin typeface="Google Sans Text"/>
                      </a:endParaRPr>
                    </a:p>
                  </a:txBody>
                  <a:tcPr marL="43649" marR="43649" marT="29099" marB="29099" anchor="ctr">
                    <a:solidFill>
                      <a:schemeClr val="accent2"/>
                    </a:solidFill>
                  </a:tcPr>
                </a:tc>
                <a:extLst>
                  <a:ext uri="{0D108BD9-81ED-4DB2-BD59-A6C34878D82A}">
                    <a16:rowId xmlns:a16="http://schemas.microsoft.com/office/drawing/2014/main" val="3950744175"/>
                  </a:ext>
                </a:extLst>
              </a:tr>
              <a:tr h="378663">
                <a:tc>
                  <a:txBody>
                    <a:bodyPr/>
                    <a:lstStyle/>
                    <a:p>
                      <a:pPr algn="ctr" rtl="0">
                        <a:buNone/>
                      </a:pPr>
                      <a:r>
                        <a:rPr lang="fr-FR" sz="1800" b="1" dirty="0" err="1">
                          <a:solidFill>
                            <a:srgbClr val="1F1F1F"/>
                          </a:solidFill>
                          <a:effectLst>
                            <a:outerShdw blurRad="38100" dist="38100" dir="2700000" algn="tl">
                              <a:srgbClr val="000000">
                                <a:alpha val="43137"/>
                              </a:srgbClr>
                            </a:outerShdw>
                          </a:effectLst>
                        </a:rPr>
                        <a:t>Period</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fr-FR" sz="1800" b="1" dirty="0">
                          <a:solidFill>
                            <a:srgbClr val="1F1F1F"/>
                          </a:solidFill>
                          <a:effectLst/>
                        </a:rPr>
                        <a:t>1990 - </a:t>
                      </a:r>
                      <a:r>
                        <a:rPr lang="fr-FR" sz="1800" b="1" dirty="0" err="1">
                          <a:solidFill>
                            <a:srgbClr val="1F1F1F"/>
                          </a:solidFill>
                          <a:effectLst/>
                        </a:rPr>
                        <a:t>early</a:t>
                      </a:r>
                      <a:r>
                        <a:rPr lang="fr-FR" sz="1800" b="1" dirty="0">
                          <a:solidFill>
                            <a:srgbClr val="1F1F1F"/>
                          </a:solidFill>
                          <a:effectLst/>
                        </a:rPr>
                        <a:t> 2000s</a:t>
                      </a:r>
                      <a:endParaRPr lang="fr-FR" sz="1800" b="1" dirty="0">
                        <a:solidFill>
                          <a:srgbClr val="1F1F1F"/>
                        </a:solidFill>
                        <a:effectLst/>
                        <a:latin typeface="Google Sans Text"/>
                      </a:endParaRPr>
                    </a:p>
                  </a:txBody>
                  <a:tcPr marL="43649" marR="43649" marT="29099" marB="29099" anchor="ctr"/>
                </a:tc>
                <a:tc>
                  <a:txBody>
                    <a:bodyPr/>
                    <a:lstStyle/>
                    <a:p>
                      <a:pPr algn="ctr" rtl="0">
                        <a:buNone/>
                      </a:pPr>
                      <a:r>
                        <a:rPr lang="fr-FR" sz="1800" b="1">
                          <a:solidFill>
                            <a:srgbClr val="1F1F1F"/>
                          </a:solidFill>
                          <a:effectLst/>
                        </a:rPr>
                        <a:t>Early 2000s - 2010</a:t>
                      </a:r>
                      <a:endParaRPr lang="fr-FR" sz="1800" b="1">
                        <a:solidFill>
                          <a:srgbClr val="1F1F1F"/>
                        </a:solidFill>
                        <a:effectLst/>
                        <a:latin typeface="Google Sans Text"/>
                      </a:endParaRPr>
                    </a:p>
                  </a:txBody>
                  <a:tcPr marL="43649" marR="43649" marT="29099" marB="29099" anchor="ctr"/>
                </a:tc>
                <a:tc>
                  <a:txBody>
                    <a:bodyPr/>
                    <a:lstStyle/>
                    <a:p>
                      <a:pPr algn="ctr" rtl="0">
                        <a:buNone/>
                      </a:pPr>
                      <a:r>
                        <a:rPr lang="fr-FR" sz="1800" b="1">
                          <a:solidFill>
                            <a:srgbClr val="1F1F1F"/>
                          </a:solidFill>
                          <a:effectLst/>
                        </a:rPr>
                        <a:t>2010 - Today</a:t>
                      </a:r>
                      <a:endParaRPr lang="fr-FR" sz="1800" b="1">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401892911"/>
                  </a:ext>
                </a:extLst>
              </a:tr>
              <a:tr h="684364">
                <a:tc>
                  <a:txBody>
                    <a:bodyPr/>
                    <a:lstStyle/>
                    <a:p>
                      <a:pPr algn="ctr" rtl="0">
                        <a:buNone/>
                      </a:pPr>
                      <a:r>
                        <a:rPr lang="fr-FR" sz="1800" b="1" dirty="0">
                          <a:solidFill>
                            <a:srgbClr val="1F1F1F"/>
                          </a:solidFill>
                          <a:effectLst>
                            <a:outerShdw blurRad="38100" dist="38100" dir="2700000" algn="tl">
                              <a:srgbClr val="000000">
                                <a:alpha val="43137"/>
                              </a:srgbClr>
                            </a:outerShdw>
                          </a:effectLst>
                        </a:rPr>
                        <a:t>Content Type</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fr-FR" sz="1800" b="1" dirty="0" err="1">
                          <a:solidFill>
                            <a:srgbClr val="1F1F1F"/>
                          </a:solidFill>
                          <a:effectLst/>
                        </a:rPr>
                        <a:t>Static</a:t>
                      </a:r>
                      <a:r>
                        <a:rPr lang="fr-FR" sz="1800" b="1" dirty="0">
                          <a:solidFill>
                            <a:srgbClr val="1F1F1F"/>
                          </a:solidFill>
                          <a:effectLst/>
                        </a:rPr>
                        <a:t> pages, </a:t>
                      </a:r>
                      <a:r>
                        <a:rPr lang="fr-FR" sz="1800" b="1" dirty="0" err="1">
                          <a:solidFill>
                            <a:srgbClr val="1F1F1F"/>
                          </a:solidFill>
                          <a:effectLst/>
                        </a:rPr>
                        <a:t>read-only</a:t>
                      </a:r>
                      <a:endParaRPr lang="fr-FR" sz="1800" b="1" dirty="0">
                        <a:solidFill>
                          <a:srgbClr val="1F1F1F"/>
                        </a:solidFill>
                        <a:effectLst/>
                        <a:latin typeface="Google Sans Text"/>
                      </a:endParaRPr>
                    </a:p>
                  </a:txBody>
                  <a:tcPr marL="43649" marR="43649" marT="29099" marB="29099" anchor="ctr"/>
                </a:tc>
                <a:tc>
                  <a:txBody>
                    <a:bodyPr/>
                    <a:lstStyle/>
                    <a:p>
                      <a:pPr algn="ctr" rtl="0">
                        <a:buNone/>
                      </a:pPr>
                      <a:r>
                        <a:rPr lang="fr-FR" sz="1800" b="1" dirty="0">
                          <a:solidFill>
                            <a:srgbClr val="1F1F1F"/>
                          </a:solidFill>
                          <a:effectLst/>
                        </a:rPr>
                        <a:t>Interactive and collaborative content</a:t>
                      </a:r>
                      <a:endParaRPr lang="fr-FR" sz="1800" b="1" dirty="0">
                        <a:solidFill>
                          <a:srgbClr val="1F1F1F"/>
                        </a:solidFill>
                        <a:effectLst/>
                        <a:latin typeface="Google Sans Text"/>
                      </a:endParaRPr>
                    </a:p>
                  </a:txBody>
                  <a:tcPr marL="43649" marR="43649" marT="29099" marB="29099" anchor="ctr"/>
                </a:tc>
                <a:tc>
                  <a:txBody>
                    <a:bodyPr/>
                    <a:lstStyle/>
                    <a:p>
                      <a:pPr algn="ctr" rtl="0">
                        <a:buNone/>
                      </a:pPr>
                      <a:r>
                        <a:rPr lang="fr-FR" sz="1800" b="1">
                          <a:solidFill>
                            <a:srgbClr val="1F1F1F"/>
                          </a:solidFill>
                          <a:effectLst/>
                        </a:rPr>
                        <a:t>Intelligent and personalized content</a:t>
                      </a:r>
                      <a:endParaRPr lang="fr-FR" sz="1800" b="1">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3333849406"/>
                  </a:ext>
                </a:extLst>
              </a:tr>
              <a:tr h="1295766">
                <a:tc>
                  <a:txBody>
                    <a:bodyPr/>
                    <a:lstStyle/>
                    <a:p>
                      <a:pPr algn="ctr" rtl="0">
                        <a:buNone/>
                      </a:pPr>
                      <a:r>
                        <a:rPr lang="fr-FR" sz="1800" b="1" dirty="0">
                          <a:solidFill>
                            <a:srgbClr val="1F1F1F"/>
                          </a:solidFill>
                          <a:effectLst>
                            <a:outerShdw blurRad="38100" dist="38100" dir="2700000" algn="tl">
                              <a:srgbClr val="000000">
                                <a:alpha val="43137"/>
                              </a:srgbClr>
                            </a:outerShdw>
                          </a:effectLst>
                        </a:rPr>
                        <a:t>Interaction &amp; User </a:t>
                      </a:r>
                      <a:r>
                        <a:rPr lang="fr-FR" sz="1800" b="1" dirty="0" err="1">
                          <a:solidFill>
                            <a:srgbClr val="1F1F1F"/>
                          </a:solidFill>
                          <a:effectLst>
                            <a:outerShdw blurRad="38100" dist="38100" dir="2700000" algn="tl">
                              <a:srgbClr val="000000">
                                <a:alpha val="43137"/>
                              </a:srgbClr>
                            </a:outerShdw>
                          </a:effectLst>
                        </a:rPr>
                        <a:t>Experience</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en-US" sz="1800" b="1">
                          <a:solidFill>
                            <a:srgbClr val="1F1F1F"/>
                          </a:solidFill>
                          <a:effectLst/>
                        </a:rPr>
                        <a:t>Unidirectional, with static and limited content</a:t>
                      </a:r>
                      <a:endParaRPr lang="en-US" sz="1800" b="1">
                        <a:solidFill>
                          <a:srgbClr val="1F1F1F"/>
                        </a:solidFill>
                        <a:effectLst/>
                        <a:latin typeface="Google Sans Text"/>
                      </a:endParaRPr>
                    </a:p>
                  </a:txBody>
                  <a:tcPr marL="43649" marR="43649" marT="29099" marB="29099" anchor="ctr"/>
                </a:tc>
                <a:tc>
                  <a:txBody>
                    <a:bodyPr/>
                    <a:lstStyle/>
                    <a:p>
                      <a:pPr algn="ctr" rtl="0">
                        <a:buNone/>
                      </a:pPr>
                      <a:r>
                        <a:rPr lang="en-US" sz="1800" b="1" dirty="0">
                          <a:solidFill>
                            <a:srgbClr val="1F1F1F"/>
                          </a:solidFill>
                          <a:effectLst/>
                        </a:rPr>
                        <a:t>Bidirectional, encouraging creation, sharing, and a dynamic, social, and engaging experience</a:t>
                      </a:r>
                      <a:endParaRPr lang="en-US" sz="1800" b="1" dirty="0">
                        <a:solidFill>
                          <a:srgbClr val="1F1F1F"/>
                        </a:solidFill>
                        <a:effectLst/>
                        <a:latin typeface="Google Sans Text"/>
                      </a:endParaRPr>
                    </a:p>
                  </a:txBody>
                  <a:tcPr marL="43649" marR="43649" marT="29099" marB="29099" anchor="ctr"/>
                </a:tc>
                <a:tc>
                  <a:txBody>
                    <a:bodyPr/>
                    <a:lstStyle/>
                    <a:p>
                      <a:pPr algn="ctr" rtl="0">
                        <a:buNone/>
                      </a:pPr>
                      <a:r>
                        <a:rPr lang="en-US" sz="1800" b="1" dirty="0">
                          <a:solidFill>
                            <a:srgbClr val="1F1F1F"/>
                          </a:solidFill>
                          <a:effectLst/>
                        </a:rPr>
                        <a:t>Bidirectional, offering an intelligent and personalized experience</a:t>
                      </a:r>
                      <a:endParaRPr lang="en-US" sz="1800" b="1" dirty="0">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2301196078"/>
                  </a:ext>
                </a:extLst>
              </a:tr>
              <a:tr h="990065">
                <a:tc>
                  <a:txBody>
                    <a:bodyPr/>
                    <a:lstStyle/>
                    <a:p>
                      <a:pPr algn="ctr" rtl="0">
                        <a:buNone/>
                      </a:pPr>
                      <a:r>
                        <a:rPr lang="fr-FR" sz="1800" b="1" dirty="0">
                          <a:solidFill>
                            <a:srgbClr val="1F1F1F"/>
                          </a:solidFill>
                          <a:effectLst>
                            <a:outerShdw blurRad="38100" dist="38100" dir="2700000" algn="tl">
                              <a:srgbClr val="000000">
                                <a:alpha val="43137"/>
                              </a:srgbClr>
                            </a:outerShdw>
                          </a:effectLst>
                        </a:rPr>
                        <a:t>Platform </a:t>
                      </a:r>
                      <a:r>
                        <a:rPr lang="fr-FR" sz="1800" b="1" dirty="0" err="1">
                          <a:solidFill>
                            <a:srgbClr val="1F1F1F"/>
                          </a:solidFill>
                          <a:effectLst>
                            <a:outerShdw blurRad="38100" dist="38100" dir="2700000" algn="tl">
                              <a:srgbClr val="000000">
                                <a:alpha val="43137"/>
                              </a:srgbClr>
                            </a:outerShdw>
                          </a:effectLst>
                        </a:rPr>
                        <a:t>Examples</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fr-FR" sz="1800" b="1" dirty="0">
                          <a:solidFill>
                            <a:srgbClr val="1F1F1F"/>
                          </a:solidFill>
                          <a:effectLst/>
                        </a:rPr>
                        <a:t>Showcase sites, basic forums</a:t>
                      </a:r>
                      <a:endParaRPr lang="fr-FR" sz="1800" b="1" dirty="0">
                        <a:solidFill>
                          <a:srgbClr val="1F1F1F"/>
                        </a:solidFill>
                        <a:effectLst/>
                        <a:latin typeface="Google Sans Text"/>
                      </a:endParaRPr>
                    </a:p>
                  </a:txBody>
                  <a:tcPr marL="43649" marR="43649" marT="29099" marB="29099" anchor="ctr"/>
                </a:tc>
                <a:tc>
                  <a:txBody>
                    <a:bodyPr/>
                    <a:lstStyle/>
                    <a:p>
                      <a:pPr algn="ctr" rtl="0">
                        <a:buNone/>
                      </a:pPr>
                      <a:r>
                        <a:rPr lang="en-US" sz="1800" b="1" dirty="0">
                          <a:solidFill>
                            <a:srgbClr val="1F1F1F"/>
                          </a:solidFill>
                          <a:effectLst/>
                        </a:rPr>
                        <a:t>Social networks, blogs, YouTube, collaborative Wikipedia</a:t>
                      </a:r>
                      <a:endParaRPr lang="en-US" sz="1800" b="1" dirty="0">
                        <a:solidFill>
                          <a:srgbClr val="1F1F1F"/>
                        </a:solidFill>
                        <a:effectLst/>
                        <a:latin typeface="Google Sans Text"/>
                      </a:endParaRPr>
                    </a:p>
                  </a:txBody>
                  <a:tcPr marL="43649" marR="43649" marT="29099" marB="29099" anchor="ctr"/>
                </a:tc>
                <a:tc>
                  <a:txBody>
                    <a:bodyPr/>
                    <a:lstStyle/>
                    <a:p>
                      <a:pPr algn="ctr" rtl="0">
                        <a:buNone/>
                      </a:pPr>
                      <a:r>
                        <a:rPr lang="fr-FR" sz="1800" b="1" dirty="0">
                          <a:solidFill>
                            <a:srgbClr val="1F1F1F"/>
                          </a:solidFill>
                          <a:effectLst/>
                        </a:rPr>
                        <a:t>Blockchain, </a:t>
                      </a:r>
                      <a:r>
                        <a:rPr lang="fr-FR" sz="1800" b="1" dirty="0" err="1">
                          <a:solidFill>
                            <a:srgbClr val="1F1F1F"/>
                          </a:solidFill>
                          <a:effectLst/>
                        </a:rPr>
                        <a:t>semantic</a:t>
                      </a:r>
                      <a:r>
                        <a:rPr lang="fr-FR" sz="1800" b="1" dirty="0">
                          <a:solidFill>
                            <a:srgbClr val="1F1F1F"/>
                          </a:solidFill>
                          <a:effectLst/>
                        </a:rPr>
                        <a:t> web, </a:t>
                      </a:r>
                      <a:r>
                        <a:rPr lang="fr-FR" sz="1800" b="1" dirty="0" err="1">
                          <a:solidFill>
                            <a:srgbClr val="1F1F1F"/>
                          </a:solidFill>
                          <a:effectLst/>
                        </a:rPr>
                        <a:t>voice</a:t>
                      </a:r>
                      <a:r>
                        <a:rPr lang="fr-FR" sz="1800" b="1" dirty="0">
                          <a:solidFill>
                            <a:srgbClr val="1F1F1F"/>
                          </a:solidFill>
                          <a:effectLst/>
                        </a:rPr>
                        <a:t> assistants</a:t>
                      </a:r>
                      <a:endParaRPr lang="fr-FR" sz="1800" b="1" dirty="0">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381225032"/>
                  </a:ext>
                </a:extLst>
              </a:tr>
            </a:tbl>
          </a:graphicData>
        </a:graphic>
      </p:graphicFrame>
    </p:spTree>
    <p:extLst>
      <p:ext uri="{BB962C8B-B14F-4D97-AF65-F5344CB8AC3E}">
        <p14:creationId xmlns:p14="http://schemas.microsoft.com/office/powerpoint/2010/main" val="2352658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1BAA1-87A5-1F0F-C2F6-D8543C8FE2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92CE91F-8238-8D9E-18A5-C2334BC37C61}"/>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Comparison </a:t>
            </a:r>
            <a:endParaRPr lang="fr-FR" sz="4000" dirty="0"/>
          </a:p>
        </p:txBody>
      </p:sp>
      <p:graphicFrame>
        <p:nvGraphicFramePr>
          <p:cNvPr id="3" name="Tableau 2">
            <a:extLst>
              <a:ext uri="{FF2B5EF4-FFF2-40B4-BE49-F238E27FC236}">
                <a16:creationId xmlns:a16="http://schemas.microsoft.com/office/drawing/2014/main" id="{6D0BF25C-4A47-EE77-ED7F-E8B9F49EE4E8}"/>
              </a:ext>
            </a:extLst>
          </p:cNvPr>
          <p:cNvGraphicFramePr>
            <a:graphicFrameLocks noGrp="1"/>
          </p:cNvGraphicFramePr>
          <p:nvPr>
            <p:extLst>
              <p:ext uri="{D42A27DB-BD31-4B8C-83A1-F6EECF244321}">
                <p14:modId xmlns:p14="http://schemas.microsoft.com/office/powerpoint/2010/main" val="28691872"/>
              </p:ext>
            </p:extLst>
          </p:nvPr>
        </p:nvGraphicFramePr>
        <p:xfrm>
          <a:off x="575353" y="1799975"/>
          <a:ext cx="10407724" cy="3614507"/>
        </p:xfrm>
        <a:graphic>
          <a:graphicData uri="http://schemas.openxmlformats.org/drawingml/2006/table">
            <a:tbl>
              <a:tblPr>
                <a:tableStyleId>{5DA37D80-6434-44D0-A028-1B22A696006F}</a:tableStyleId>
              </a:tblPr>
              <a:tblGrid>
                <a:gridCol w="2601931">
                  <a:extLst>
                    <a:ext uri="{9D8B030D-6E8A-4147-A177-3AD203B41FA5}">
                      <a16:colId xmlns:a16="http://schemas.microsoft.com/office/drawing/2014/main" val="3585213289"/>
                    </a:ext>
                  </a:extLst>
                </a:gridCol>
                <a:gridCol w="2601931">
                  <a:extLst>
                    <a:ext uri="{9D8B030D-6E8A-4147-A177-3AD203B41FA5}">
                      <a16:colId xmlns:a16="http://schemas.microsoft.com/office/drawing/2014/main" val="1541391136"/>
                    </a:ext>
                  </a:extLst>
                </a:gridCol>
                <a:gridCol w="2601931">
                  <a:extLst>
                    <a:ext uri="{9D8B030D-6E8A-4147-A177-3AD203B41FA5}">
                      <a16:colId xmlns:a16="http://schemas.microsoft.com/office/drawing/2014/main" val="1817423524"/>
                    </a:ext>
                  </a:extLst>
                </a:gridCol>
                <a:gridCol w="2601931">
                  <a:extLst>
                    <a:ext uri="{9D8B030D-6E8A-4147-A177-3AD203B41FA5}">
                      <a16:colId xmlns:a16="http://schemas.microsoft.com/office/drawing/2014/main" val="3421489958"/>
                    </a:ext>
                  </a:extLst>
                </a:gridCol>
              </a:tblGrid>
              <a:tr h="586644">
                <a:tc>
                  <a:txBody>
                    <a:bodyPr/>
                    <a:lstStyle/>
                    <a:p>
                      <a:pPr algn="ctr" rtl="0">
                        <a:buNone/>
                      </a:pPr>
                      <a:r>
                        <a:rPr lang="fr-FR" sz="1800" b="1" dirty="0" err="1">
                          <a:solidFill>
                            <a:srgbClr val="1F1F1F"/>
                          </a:solidFill>
                          <a:effectLst/>
                        </a:rPr>
                        <a:t>Features</a:t>
                      </a:r>
                      <a:endParaRPr lang="fr-FR" sz="1800" b="1" dirty="0">
                        <a:solidFill>
                          <a:srgbClr val="1F1F1F"/>
                        </a:solidFill>
                        <a:effectLst/>
                        <a:latin typeface="Google Sans Text"/>
                      </a:endParaRPr>
                    </a:p>
                  </a:txBody>
                  <a:tcPr marL="43649" marR="43649" marT="29099" marB="29099" anchor="ctr">
                    <a:solidFill>
                      <a:schemeClr val="accent2"/>
                    </a:solidFill>
                  </a:tcPr>
                </a:tc>
                <a:tc>
                  <a:txBody>
                    <a:bodyPr/>
                    <a:lstStyle/>
                    <a:p>
                      <a:pPr algn="ctr" rtl="0">
                        <a:buNone/>
                      </a:pPr>
                      <a:r>
                        <a:rPr lang="fr-FR" sz="1800" b="1" dirty="0">
                          <a:solidFill>
                            <a:srgbClr val="1F1F1F"/>
                          </a:solidFill>
                          <a:effectLst/>
                        </a:rPr>
                        <a:t>Web 1.0</a:t>
                      </a:r>
                      <a:endParaRPr lang="fr-FR" sz="1800" b="1" dirty="0">
                        <a:solidFill>
                          <a:srgbClr val="1F1F1F"/>
                        </a:solidFill>
                        <a:effectLst/>
                        <a:latin typeface="Google Sans Text"/>
                      </a:endParaRPr>
                    </a:p>
                  </a:txBody>
                  <a:tcPr marL="43649" marR="43649" marT="29099" marB="29099" anchor="ctr">
                    <a:solidFill>
                      <a:schemeClr val="accent2"/>
                    </a:solidFill>
                  </a:tcPr>
                </a:tc>
                <a:tc>
                  <a:txBody>
                    <a:bodyPr/>
                    <a:lstStyle/>
                    <a:p>
                      <a:pPr algn="ctr" rtl="0">
                        <a:buNone/>
                      </a:pPr>
                      <a:r>
                        <a:rPr lang="fr-FR" sz="1800" b="1" dirty="0">
                          <a:solidFill>
                            <a:srgbClr val="1F1F1F"/>
                          </a:solidFill>
                          <a:effectLst/>
                        </a:rPr>
                        <a:t>Web 2.0</a:t>
                      </a:r>
                      <a:endParaRPr lang="fr-FR" sz="1800" b="1" dirty="0">
                        <a:solidFill>
                          <a:srgbClr val="1F1F1F"/>
                        </a:solidFill>
                        <a:effectLst/>
                        <a:latin typeface="Google Sans Text"/>
                      </a:endParaRPr>
                    </a:p>
                  </a:txBody>
                  <a:tcPr marL="43649" marR="43649" marT="29099" marB="29099" anchor="ctr">
                    <a:solidFill>
                      <a:schemeClr val="accent2"/>
                    </a:solidFill>
                  </a:tcPr>
                </a:tc>
                <a:tc>
                  <a:txBody>
                    <a:bodyPr/>
                    <a:lstStyle/>
                    <a:p>
                      <a:pPr algn="ctr" rtl="0">
                        <a:buNone/>
                      </a:pPr>
                      <a:r>
                        <a:rPr lang="fr-FR" sz="1800" b="1" dirty="0">
                          <a:solidFill>
                            <a:srgbClr val="1F1F1F"/>
                          </a:solidFill>
                          <a:effectLst/>
                        </a:rPr>
                        <a:t>Web 3.0</a:t>
                      </a:r>
                      <a:endParaRPr lang="fr-FR" sz="1800" b="1" dirty="0">
                        <a:solidFill>
                          <a:srgbClr val="1F1F1F"/>
                        </a:solidFill>
                        <a:effectLst/>
                        <a:latin typeface="Google Sans Text"/>
                      </a:endParaRPr>
                    </a:p>
                  </a:txBody>
                  <a:tcPr marL="43649" marR="43649" marT="29099" marB="29099" anchor="ctr">
                    <a:solidFill>
                      <a:schemeClr val="accent2"/>
                    </a:solidFill>
                  </a:tcPr>
                </a:tc>
                <a:extLst>
                  <a:ext uri="{0D108BD9-81ED-4DB2-BD59-A6C34878D82A}">
                    <a16:rowId xmlns:a16="http://schemas.microsoft.com/office/drawing/2014/main" val="3950744175"/>
                  </a:ext>
                </a:extLst>
              </a:tr>
              <a:tr h="895456">
                <a:tc>
                  <a:txBody>
                    <a:bodyPr/>
                    <a:lstStyle/>
                    <a:p>
                      <a:pPr algn="ctr" rtl="0">
                        <a:buNone/>
                      </a:pPr>
                      <a:r>
                        <a:rPr lang="fr-FR" sz="1800" b="1" dirty="0">
                          <a:solidFill>
                            <a:srgbClr val="1F1F1F"/>
                          </a:solidFill>
                          <a:effectLst>
                            <a:outerShdw blurRad="38100" dist="38100" dir="2700000" algn="tl">
                              <a:srgbClr val="000000">
                                <a:alpha val="43137"/>
                              </a:srgbClr>
                            </a:outerShdw>
                          </a:effectLst>
                        </a:rPr>
                        <a:t>Technologies </a:t>
                      </a:r>
                      <a:r>
                        <a:rPr lang="fr-FR" sz="1800" b="1" dirty="0" err="1">
                          <a:solidFill>
                            <a:srgbClr val="1F1F1F"/>
                          </a:solidFill>
                          <a:effectLst>
                            <a:outerShdw blurRad="38100" dist="38100" dir="2700000" algn="tl">
                              <a:srgbClr val="000000">
                                <a:alpha val="43137"/>
                              </a:srgbClr>
                            </a:outerShdw>
                          </a:effectLst>
                        </a:rPr>
                        <a:t>Used</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fr-FR" sz="1800" b="1" dirty="0">
                          <a:solidFill>
                            <a:srgbClr val="1F1F1F"/>
                          </a:solidFill>
                          <a:effectLst/>
                        </a:rPr>
                        <a:t>HTML, CSS, </a:t>
                      </a:r>
                      <a:r>
                        <a:rPr lang="fr-FR" sz="1800" b="1" dirty="0" err="1">
                          <a:solidFill>
                            <a:srgbClr val="1F1F1F"/>
                          </a:solidFill>
                          <a:effectLst/>
                        </a:rPr>
                        <a:t>centralized</a:t>
                      </a:r>
                      <a:r>
                        <a:rPr lang="fr-FR" sz="1800" b="1" dirty="0">
                          <a:solidFill>
                            <a:srgbClr val="1F1F1F"/>
                          </a:solidFill>
                          <a:effectLst/>
                        </a:rPr>
                        <a:t> servers</a:t>
                      </a:r>
                      <a:endParaRPr lang="fr-FR" sz="1800" b="1" dirty="0">
                        <a:solidFill>
                          <a:srgbClr val="1F1F1F"/>
                        </a:solidFill>
                        <a:effectLst/>
                        <a:latin typeface="Google Sans Text"/>
                      </a:endParaRPr>
                    </a:p>
                  </a:txBody>
                  <a:tcPr marL="43649" marR="43649" marT="29099" marB="29099" anchor="ctr"/>
                </a:tc>
                <a:tc>
                  <a:txBody>
                    <a:bodyPr/>
                    <a:lstStyle/>
                    <a:p>
                      <a:pPr algn="ctr" rtl="0">
                        <a:buNone/>
                      </a:pPr>
                      <a:r>
                        <a:rPr lang="fr-FR" sz="1800" b="1" dirty="0">
                          <a:solidFill>
                            <a:srgbClr val="1F1F1F"/>
                          </a:solidFill>
                          <a:effectLst/>
                        </a:rPr>
                        <a:t>+ JavaScript, AJAX</a:t>
                      </a:r>
                      <a:endParaRPr lang="fr-FR" sz="1800" b="1" dirty="0">
                        <a:solidFill>
                          <a:srgbClr val="1F1F1F"/>
                        </a:solidFill>
                        <a:effectLst/>
                        <a:latin typeface="Google Sans Text"/>
                      </a:endParaRPr>
                    </a:p>
                  </a:txBody>
                  <a:tcPr marL="43649" marR="43649" marT="29099" marB="29099" anchor="ctr"/>
                </a:tc>
                <a:tc>
                  <a:txBody>
                    <a:bodyPr/>
                    <a:lstStyle/>
                    <a:p>
                      <a:pPr algn="ctr" rtl="0">
                        <a:buNone/>
                      </a:pPr>
                      <a:r>
                        <a:rPr lang="en-US" sz="1800" b="1" dirty="0">
                          <a:solidFill>
                            <a:srgbClr val="1F1F1F"/>
                          </a:solidFill>
                          <a:effectLst/>
                        </a:rPr>
                        <a:t> + Blockchain, RDF, AI, Big Data</a:t>
                      </a:r>
                      <a:endParaRPr lang="en-US" sz="1800" b="1" dirty="0">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2167410001"/>
                  </a:ext>
                </a:extLst>
              </a:tr>
              <a:tr h="1084842">
                <a:tc>
                  <a:txBody>
                    <a:bodyPr/>
                    <a:lstStyle/>
                    <a:p>
                      <a:pPr algn="ctr" rtl="0">
                        <a:buNone/>
                      </a:pPr>
                      <a:r>
                        <a:rPr lang="fr-FR" sz="1800" b="1" dirty="0">
                          <a:solidFill>
                            <a:srgbClr val="1F1F1F"/>
                          </a:solidFill>
                          <a:effectLst>
                            <a:outerShdw blurRad="38100" dist="38100" dir="2700000" algn="tl">
                              <a:srgbClr val="000000">
                                <a:alpha val="43137"/>
                              </a:srgbClr>
                            </a:outerShdw>
                          </a:effectLst>
                        </a:rPr>
                        <a:t>Security and </a:t>
                      </a:r>
                      <a:r>
                        <a:rPr lang="fr-FR" sz="1800" b="1" dirty="0" err="1">
                          <a:solidFill>
                            <a:srgbClr val="1F1F1F"/>
                          </a:solidFill>
                          <a:effectLst>
                            <a:outerShdw blurRad="38100" dist="38100" dir="2700000" algn="tl">
                              <a:srgbClr val="000000">
                                <a:alpha val="43137"/>
                              </a:srgbClr>
                            </a:outerShdw>
                          </a:effectLst>
                        </a:rPr>
                        <a:t>Privacy</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fr-FR" sz="1800" b="1">
                          <a:solidFill>
                            <a:srgbClr val="1F1F1F"/>
                          </a:solidFill>
                          <a:effectLst/>
                        </a:rPr>
                        <a:t>Low (centralization, no encryption)</a:t>
                      </a:r>
                      <a:endParaRPr lang="fr-FR" sz="1800" b="1">
                        <a:solidFill>
                          <a:srgbClr val="1F1F1F"/>
                        </a:solidFill>
                        <a:effectLst/>
                        <a:latin typeface="Google Sans Text"/>
                      </a:endParaRPr>
                    </a:p>
                  </a:txBody>
                  <a:tcPr marL="43649" marR="43649" marT="29099" marB="29099" anchor="ctr"/>
                </a:tc>
                <a:tc>
                  <a:txBody>
                    <a:bodyPr/>
                    <a:lstStyle/>
                    <a:p>
                      <a:pPr algn="ctr" rtl="0">
                        <a:buNone/>
                      </a:pPr>
                      <a:r>
                        <a:rPr lang="fr-FR" sz="1800" b="1">
                          <a:solidFill>
                            <a:srgbClr val="1F1F1F"/>
                          </a:solidFill>
                          <a:effectLst/>
                        </a:rPr>
                        <a:t>Medium (massive data collection)</a:t>
                      </a:r>
                      <a:endParaRPr lang="fr-FR" sz="1800" b="1">
                        <a:solidFill>
                          <a:srgbClr val="1F1F1F"/>
                        </a:solidFill>
                        <a:effectLst/>
                        <a:latin typeface="Google Sans Text"/>
                      </a:endParaRPr>
                    </a:p>
                  </a:txBody>
                  <a:tcPr marL="43649" marR="43649" marT="29099" marB="29099" anchor="ctr"/>
                </a:tc>
                <a:tc>
                  <a:txBody>
                    <a:bodyPr/>
                    <a:lstStyle/>
                    <a:p>
                      <a:pPr algn="ctr" rtl="0">
                        <a:buNone/>
                      </a:pPr>
                      <a:r>
                        <a:rPr lang="fr-FR" sz="1800" b="1">
                          <a:solidFill>
                            <a:srgbClr val="1F1F1F"/>
                          </a:solidFill>
                          <a:effectLst/>
                        </a:rPr>
                        <a:t>High (decentralization, cryptography)</a:t>
                      </a:r>
                      <a:endParaRPr lang="fr-FR" sz="1800" b="1">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3796589151"/>
                  </a:ext>
                </a:extLst>
              </a:tr>
              <a:tr h="1047565">
                <a:tc>
                  <a:txBody>
                    <a:bodyPr/>
                    <a:lstStyle/>
                    <a:p>
                      <a:pPr algn="ctr" rtl="0">
                        <a:buNone/>
                      </a:pPr>
                      <a:r>
                        <a:rPr lang="fr-FR" sz="1800" b="1" dirty="0">
                          <a:solidFill>
                            <a:srgbClr val="1F1F1F"/>
                          </a:solidFill>
                          <a:effectLst>
                            <a:outerShdw blurRad="38100" dist="38100" dir="2700000" algn="tl">
                              <a:srgbClr val="000000">
                                <a:alpha val="43137"/>
                              </a:srgbClr>
                            </a:outerShdw>
                          </a:effectLst>
                        </a:rPr>
                        <a:t>Digital Economy</a:t>
                      </a:r>
                      <a:endParaRPr lang="fr-FR" sz="1800" b="1" dirty="0">
                        <a:solidFill>
                          <a:srgbClr val="1F1F1F"/>
                        </a:solidFill>
                        <a:effectLst>
                          <a:outerShdw blurRad="38100" dist="38100" dir="2700000" algn="tl">
                            <a:srgbClr val="000000">
                              <a:alpha val="43137"/>
                            </a:srgbClr>
                          </a:outerShdw>
                        </a:effectLst>
                        <a:latin typeface="Google Sans Text"/>
                      </a:endParaRPr>
                    </a:p>
                  </a:txBody>
                  <a:tcPr marL="43649" marR="43649" marT="29099" marB="29099" anchor="ctr">
                    <a:solidFill>
                      <a:srgbClr val="E2EFFF"/>
                    </a:solidFill>
                  </a:tcPr>
                </a:tc>
                <a:tc>
                  <a:txBody>
                    <a:bodyPr/>
                    <a:lstStyle/>
                    <a:p>
                      <a:pPr algn="ctr" rtl="0">
                        <a:buNone/>
                      </a:pPr>
                      <a:r>
                        <a:rPr lang="fr-FR" sz="1800" b="1">
                          <a:solidFill>
                            <a:srgbClr val="1F1F1F"/>
                          </a:solidFill>
                          <a:effectLst/>
                        </a:rPr>
                        <a:t>Basic advertising, direct sales</a:t>
                      </a:r>
                      <a:endParaRPr lang="fr-FR" sz="1800" b="1">
                        <a:solidFill>
                          <a:srgbClr val="1F1F1F"/>
                        </a:solidFill>
                        <a:effectLst/>
                        <a:latin typeface="Google Sans Text"/>
                      </a:endParaRPr>
                    </a:p>
                  </a:txBody>
                  <a:tcPr marL="43649" marR="43649" marT="29099" marB="29099" anchor="ctr"/>
                </a:tc>
                <a:tc>
                  <a:txBody>
                    <a:bodyPr/>
                    <a:lstStyle/>
                    <a:p>
                      <a:pPr algn="ctr" rtl="0">
                        <a:buNone/>
                      </a:pPr>
                      <a:r>
                        <a:rPr lang="fr-FR" sz="1800" b="1">
                          <a:solidFill>
                            <a:srgbClr val="1F1F1F"/>
                          </a:solidFill>
                          <a:effectLst/>
                        </a:rPr>
                        <a:t>Platform economy, content monetization</a:t>
                      </a:r>
                      <a:endParaRPr lang="fr-FR" sz="1800" b="1">
                        <a:solidFill>
                          <a:srgbClr val="1F1F1F"/>
                        </a:solidFill>
                        <a:effectLst/>
                        <a:latin typeface="Google Sans Text"/>
                      </a:endParaRPr>
                    </a:p>
                  </a:txBody>
                  <a:tcPr marL="43649" marR="43649" marT="29099" marB="29099" anchor="ctr"/>
                </a:tc>
                <a:tc>
                  <a:txBody>
                    <a:bodyPr/>
                    <a:lstStyle/>
                    <a:p>
                      <a:pPr algn="ctr" rtl="0">
                        <a:buNone/>
                      </a:pPr>
                      <a:r>
                        <a:rPr lang="fr-FR" sz="1800" b="1" dirty="0" err="1">
                          <a:solidFill>
                            <a:srgbClr val="1F1F1F"/>
                          </a:solidFill>
                          <a:effectLst/>
                        </a:rPr>
                        <a:t>Cryptocurrencies</a:t>
                      </a:r>
                      <a:r>
                        <a:rPr lang="fr-FR" sz="1800" b="1" dirty="0">
                          <a:solidFill>
                            <a:srgbClr val="1F1F1F"/>
                          </a:solidFill>
                          <a:effectLst/>
                        </a:rPr>
                        <a:t>, NFT, smart </a:t>
                      </a:r>
                      <a:r>
                        <a:rPr lang="fr-FR" sz="1800" b="1" dirty="0" err="1">
                          <a:solidFill>
                            <a:srgbClr val="1F1F1F"/>
                          </a:solidFill>
                          <a:effectLst/>
                        </a:rPr>
                        <a:t>contracts</a:t>
                      </a:r>
                      <a:endParaRPr lang="fr-FR" sz="1800" b="1" dirty="0">
                        <a:solidFill>
                          <a:srgbClr val="1F1F1F"/>
                        </a:solidFill>
                        <a:effectLst/>
                        <a:latin typeface="Google Sans Text"/>
                      </a:endParaRPr>
                    </a:p>
                  </a:txBody>
                  <a:tcPr marL="43649" marR="43649" marT="29099" marB="29099" anchor="ctr"/>
                </a:tc>
                <a:extLst>
                  <a:ext uri="{0D108BD9-81ED-4DB2-BD59-A6C34878D82A}">
                    <a16:rowId xmlns:a16="http://schemas.microsoft.com/office/drawing/2014/main" val="2699691731"/>
                  </a:ext>
                </a:extLst>
              </a:tr>
            </a:tbl>
          </a:graphicData>
        </a:graphic>
      </p:graphicFrame>
    </p:spTree>
    <p:extLst>
      <p:ext uri="{BB962C8B-B14F-4D97-AF65-F5344CB8AC3E}">
        <p14:creationId xmlns:p14="http://schemas.microsoft.com/office/powerpoint/2010/main" val="3193068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D6DF-7A48-3F4E-E184-DFAFACA900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029B19D-255F-1C35-F2E0-D49240EAA7DA}"/>
              </a:ext>
            </a:extLst>
          </p:cNvPr>
          <p:cNvSpPr>
            <a:spLocks noGrp="1"/>
          </p:cNvSpPr>
          <p:nvPr>
            <p:ph type="title"/>
          </p:nvPr>
        </p:nvSpPr>
        <p:spPr>
          <a:xfrm>
            <a:off x="821929" y="966497"/>
            <a:ext cx="11239927" cy="1049235"/>
          </a:xfrm>
        </p:spPr>
        <p:txBody>
          <a:bodyPr>
            <a:normAutofit/>
          </a:bodyPr>
          <a:lstStyle/>
          <a:p>
            <a:r>
              <a:rPr lang="en-US" sz="4000" dirty="0"/>
              <a:t>WAD</a:t>
            </a:r>
            <a:endParaRPr lang="en-US" sz="2800" noProof="0" dirty="0"/>
          </a:p>
        </p:txBody>
      </p:sp>
      <p:sp>
        <p:nvSpPr>
          <p:cNvPr id="3" name="Espace réservé du contenu 2">
            <a:extLst>
              <a:ext uri="{FF2B5EF4-FFF2-40B4-BE49-F238E27FC236}">
                <a16:creationId xmlns:a16="http://schemas.microsoft.com/office/drawing/2014/main" id="{AE207280-82B4-9C0F-3589-8D828E56A578}"/>
              </a:ext>
            </a:extLst>
          </p:cNvPr>
          <p:cNvSpPr>
            <a:spLocks noGrp="1"/>
          </p:cNvSpPr>
          <p:nvPr>
            <p:ph idx="1"/>
          </p:nvPr>
        </p:nvSpPr>
        <p:spPr/>
        <p:txBody>
          <a:bodyPr>
            <a:normAutofit/>
          </a:bodyPr>
          <a:lstStyle/>
          <a:p>
            <a:pPr>
              <a:lnSpc>
                <a:spcPct val="150000"/>
              </a:lnSpc>
            </a:pPr>
            <a:r>
              <a:rPr lang="fr-FR" sz="3200" dirty="0" err="1"/>
              <a:t>Objetives</a:t>
            </a:r>
            <a:r>
              <a:rPr lang="fr-FR" sz="3200" dirty="0"/>
              <a:t> de l’enseignement : </a:t>
            </a:r>
          </a:p>
          <a:p>
            <a:pPr>
              <a:lnSpc>
                <a:spcPct val="150000"/>
              </a:lnSpc>
            </a:pPr>
            <a:r>
              <a:rPr lang="fr-FR" sz="3200" dirty="0"/>
              <a:t>L’objective est d’apprendre comment créer une application web. </a:t>
            </a:r>
          </a:p>
        </p:txBody>
      </p:sp>
    </p:spTree>
    <p:extLst>
      <p:ext uri="{BB962C8B-B14F-4D97-AF65-F5344CB8AC3E}">
        <p14:creationId xmlns:p14="http://schemas.microsoft.com/office/powerpoint/2010/main" val="1251550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A36AC-0F23-555F-3631-CAF5079FEF3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3BDF201-738E-1FEA-093E-5594DB074D9E}"/>
              </a:ext>
            </a:extLst>
          </p:cNvPr>
          <p:cNvSpPr>
            <a:spLocks noGrp="1"/>
          </p:cNvSpPr>
          <p:nvPr>
            <p:ph type="title"/>
          </p:nvPr>
        </p:nvSpPr>
        <p:spPr>
          <a:xfrm>
            <a:off x="2208940" y="2497346"/>
            <a:ext cx="11239927" cy="1049235"/>
          </a:xfrm>
        </p:spPr>
        <p:txBody>
          <a:bodyPr>
            <a:normAutofit/>
          </a:bodyPr>
          <a:lstStyle/>
          <a:p>
            <a:pPr>
              <a:lnSpc>
                <a:spcPct val="150000"/>
              </a:lnSpc>
            </a:pPr>
            <a:r>
              <a:rPr lang="fr-FR" sz="4000" dirty="0"/>
              <a:t>Client/Server Architecture</a:t>
            </a:r>
          </a:p>
        </p:txBody>
      </p:sp>
    </p:spTree>
    <p:extLst>
      <p:ext uri="{BB962C8B-B14F-4D97-AF65-F5344CB8AC3E}">
        <p14:creationId xmlns:p14="http://schemas.microsoft.com/office/powerpoint/2010/main" val="2629376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413A2-2012-BFB5-2C5F-DA4FD8C18EE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0F624C1-1554-1D42-B30E-50C9F2C12040}"/>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Client/Server Architecture</a:t>
            </a:r>
          </a:p>
        </p:txBody>
      </p:sp>
      <p:sp>
        <p:nvSpPr>
          <p:cNvPr id="3" name="Espace réservé du contenu 2">
            <a:extLst>
              <a:ext uri="{FF2B5EF4-FFF2-40B4-BE49-F238E27FC236}">
                <a16:creationId xmlns:a16="http://schemas.microsoft.com/office/drawing/2014/main" id="{679C2ADD-64DC-7007-9E27-334922AC47C9}"/>
              </a:ext>
            </a:extLst>
          </p:cNvPr>
          <p:cNvSpPr>
            <a:spLocks noGrp="1"/>
          </p:cNvSpPr>
          <p:nvPr>
            <p:ph idx="1"/>
          </p:nvPr>
        </p:nvSpPr>
        <p:spPr/>
        <p:txBody>
          <a:bodyPr>
            <a:normAutofit fontScale="92500" lnSpcReduction="10000"/>
          </a:bodyPr>
          <a:lstStyle/>
          <a:p>
            <a:pPr algn="just">
              <a:lnSpc>
                <a:spcPct val="150000"/>
              </a:lnSpc>
            </a:pPr>
            <a:r>
              <a:rPr lang="en-US" sz="3200" dirty="0"/>
              <a:t>The client-server model is a fundamental paradigm in computer system architecture, especially prevalent on the web. It ensures an efficient distribution of tasks and serves as the foundation for many modern online apps. </a:t>
            </a:r>
            <a:endParaRPr lang="fr-FR" sz="3200" dirty="0"/>
          </a:p>
        </p:txBody>
      </p:sp>
    </p:spTree>
    <p:extLst>
      <p:ext uri="{BB962C8B-B14F-4D97-AF65-F5344CB8AC3E}">
        <p14:creationId xmlns:p14="http://schemas.microsoft.com/office/powerpoint/2010/main" val="3379237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87255-55EC-DB7F-0483-8A0197A1CF2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204CA8-8A21-6091-7D32-A692F4324E43}"/>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Client/Server Architecture</a:t>
            </a:r>
          </a:p>
        </p:txBody>
      </p:sp>
      <p:sp>
        <p:nvSpPr>
          <p:cNvPr id="3" name="Espace réservé du contenu 2">
            <a:extLst>
              <a:ext uri="{FF2B5EF4-FFF2-40B4-BE49-F238E27FC236}">
                <a16:creationId xmlns:a16="http://schemas.microsoft.com/office/drawing/2014/main" id="{34E7891A-359B-20B8-5771-FAA4DA1DB7E8}"/>
              </a:ext>
            </a:extLst>
          </p:cNvPr>
          <p:cNvSpPr>
            <a:spLocks noGrp="1"/>
          </p:cNvSpPr>
          <p:nvPr>
            <p:ph idx="1"/>
          </p:nvPr>
        </p:nvSpPr>
        <p:spPr>
          <a:xfrm>
            <a:off x="1130270" y="1799975"/>
            <a:ext cx="9603275" cy="3666370"/>
          </a:xfrm>
        </p:spPr>
        <p:txBody>
          <a:bodyPr>
            <a:normAutofit fontScale="77500" lnSpcReduction="20000"/>
          </a:bodyPr>
          <a:lstStyle/>
          <a:p>
            <a:pPr algn="just">
              <a:lnSpc>
                <a:spcPct val="150000"/>
              </a:lnSpc>
            </a:pPr>
            <a:r>
              <a:rPr lang="en-US" sz="3200" dirty="0"/>
              <a:t>In this model, a client, typically represented by a web browser, submits a request to access particular resources, such as web pages, photos, or data. </a:t>
            </a:r>
          </a:p>
          <a:p>
            <a:pPr algn="just">
              <a:lnSpc>
                <a:spcPct val="150000"/>
              </a:lnSpc>
            </a:pPr>
            <a:r>
              <a:rPr lang="en-US" sz="3200" dirty="0"/>
              <a:t>This request is sent to a server, which serves as a resource provider by hosting the requested data. The server processes the request, retrieves the relevant resource, and sends the client the appropriate response.</a:t>
            </a:r>
            <a:endParaRPr lang="fr-FR" sz="3200" dirty="0"/>
          </a:p>
        </p:txBody>
      </p:sp>
    </p:spTree>
    <p:extLst>
      <p:ext uri="{BB962C8B-B14F-4D97-AF65-F5344CB8AC3E}">
        <p14:creationId xmlns:p14="http://schemas.microsoft.com/office/powerpoint/2010/main" val="3828022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6B746-B552-81E4-5C43-926E6FC47BE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7B49500-C77A-BD2E-1C04-9DBC6EF942F8}"/>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Principle client and server role </a:t>
            </a:r>
          </a:p>
        </p:txBody>
      </p:sp>
      <p:sp>
        <p:nvSpPr>
          <p:cNvPr id="3" name="Espace réservé du contenu 2">
            <a:extLst>
              <a:ext uri="{FF2B5EF4-FFF2-40B4-BE49-F238E27FC236}">
                <a16:creationId xmlns:a16="http://schemas.microsoft.com/office/drawing/2014/main" id="{93358912-E2AC-8CD9-5FC1-D205FB01DE1E}"/>
              </a:ext>
            </a:extLst>
          </p:cNvPr>
          <p:cNvSpPr>
            <a:spLocks noGrp="1"/>
          </p:cNvSpPr>
          <p:nvPr>
            <p:ph idx="1"/>
          </p:nvPr>
        </p:nvSpPr>
        <p:spPr/>
        <p:txBody>
          <a:bodyPr>
            <a:normAutofit fontScale="77500" lnSpcReduction="20000"/>
          </a:bodyPr>
          <a:lstStyle/>
          <a:p>
            <a:pPr algn="just">
              <a:lnSpc>
                <a:spcPct val="150000"/>
              </a:lnSpc>
            </a:pPr>
            <a:r>
              <a:rPr lang="en-US" sz="3200" dirty="0"/>
              <a:t>The respective roles of the client and server are clearly defined: </a:t>
            </a:r>
          </a:p>
          <a:p>
            <a:pPr algn="just">
              <a:lnSpc>
                <a:spcPct val="150000"/>
              </a:lnSpc>
            </a:pPr>
            <a:r>
              <a:rPr lang="en-US" sz="3200" b="1" u="sng" dirty="0"/>
              <a:t>The client</a:t>
            </a:r>
            <a:r>
              <a:rPr lang="en-US" sz="3200" dirty="0"/>
              <a:t> provides a user interface for initiating and receiving interactions </a:t>
            </a:r>
          </a:p>
          <a:p>
            <a:pPr algn="just">
              <a:lnSpc>
                <a:spcPct val="150000"/>
              </a:lnSpc>
            </a:pPr>
            <a:r>
              <a:rPr lang="en-US" sz="3200" b="1" u="sng" dirty="0"/>
              <a:t>The server</a:t>
            </a:r>
            <a:r>
              <a:rPr lang="en-US" sz="3200" dirty="0"/>
              <a:t> manages, stores and distributes the resources requested. </a:t>
            </a:r>
            <a:endParaRPr lang="fr-FR" sz="3200" dirty="0"/>
          </a:p>
        </p:txBody>
      </p:sp>
    </p:spTree>
    <p:extLst>
      <p:ext uri="{BB962C8B-B14F-4D97-AF65-F5344CB8AC3E}">
        <p14:creationId xmlns:p14="http://schemas.microsoft.com/office/powerpoint/2010/main" val="183686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7778D-B0A8-9576-3C18-F7D2F3963C2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9354C9F-1E6B-B2DA-DE91-8057178170E8}"/>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Principle client and server role </a:t>
            </a:r>
          </a:p>
        </p:txBody>
      </p:sp>
      <p:pic>
        <p:nvPicPr>
          <p:cNvPr id="7" name="Espace réservé du contenu 6">
            <a:extLst>
              <a:ext uri="{FF2B5EF4-FFF2-40B4-BE49-F238E27FC236}">
                <a16:creationId xmlns:a16="http://schemas.microsoft.com/office/drawing/2014/main" id="{27657A7E-0885-024D-5877-18E6389DD1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6189" y="2005332"/>
            <a:ext cx="6185042" cy="3904033"/>
          </a:xfrm>
        </p:spPr>
      </p:pic>
      <p:sp>
        <p:nvSpPr>
          <p:cNvPr id="8" name="ZoneTexte 7">
            <a:extLst>
              <a:ext uri="{FF2B5EF4-FFF2-40B4-BE49-F238E27FC236}">
                <a16:creationId xmlns:a16="http://schemas.microsoft.com/office/drawing/2014/main" id="{03EC8D46-32D1-8568-84C3-0AF5B983A6C0}"/>
              </a:ext>
            </a:extLst>
          </p:cNvPr>
          <p:cNvSpPr txBox="1"/>
          <p:nvPr/>
        </p:nvSpPr>
        <p:spPr>
          <a:xfrm>
            <a:off x="7685070" y="2373330"/>
            <a:ext cx="4085173" cy="2308324"/>
          </a:xfrm>
          <a:prstGeom prst="rect">
            <a:avLst/>
          </a:prstGeom>
          <a:noFill/>
        </p:spPr>
        <p:txBody>
          <a:bodyPr wrap="square" rtlCol="0">
            <a:spAutoFit/>
          </a:bodyPr>
          <a:lstStyle/>
          <a:p>
            <a:pPr algn="just"/>
            <a:r>
              <a:rPr lang="en-US" sz="2400" dirty="0"/>
              <a:t>clients send requests to the server over the network. The server then processes these requests and sends the corresponding responses back to the clients.</a:t>
            </a:r>
            <a:endParaRPr lang="fr-FR" sz="2400" dirty="0"/>
          </a:p>
        </p:txBody>
      </p:sp>
    </p:spTree>
    <p:extLst>
      <p:ext uri="{BB962C8B-B14F-4D97-AF65-F5344CB8AC3E}">
        <p14:creationId xmlns:p14="http://schemas.microsoft.com/office/powerpoint/2010/main" val="2573670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F520F-D5E8-D44B-91F7-F92516031C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469B9F7-F0C7-567A-9770-A092E29CD02E}"/>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Example client-server </a:t>
            </a:r>
          </a:p>
        </p:txBody>
      </p:sp>
      <p:sp>
        <p:nvSpPr>
          <p:cNvPr id="3" name="Espace réservé du contenu 2">
            <a:extLst>
              <a:ext uri="{FF2B5EF4-FFF2-40B4-BE49-F238E27FC236}">
                <a16:creationId xmlns:a16="http://schemas.microsoft.com/office/drawing/2014/main" id="{26A3B355-6610-4FC5-E2ED-46C294529DDD}"/>
              </a:ext>
            </a:extLst>
          </p:cNvPr>
          <p:cNvSpPr>
            <a:spLocks noGrp="1"/>
          </p:cNvSpPr>
          <p:nvPr>
            <p:ph idx="1"/>
          </p:nvPr>
        </p:nvSpPr>
        <p:spPr/>
        <p:txBody>
          <a:bodyPr>
            <a:normAutofit fontScale="70000" lnSpcReduction="20000"/>
          </a:bodyPr>
          <a:lstStyle/>
          <a:p>
            <a:pPr algn="just">
              <a:lnSpc>
                <a:spcPct val="150000"/>
              </a:lnSpc>
            </a:pPr>
            <a:r>
              <a:rPr lang="en-US" sz="3200" b="1" dirty="0">
                <a:effectLst>
                  <a:outerShdw blurRad="38100" dist="38100" dir="2700000" algn="tl">
                    <a:srgbClr val="000000">
                      <a:alpha val="43137"/>
                    </a:srgbClr>
                  </a:outerShdw>
                </a:effectLst>
              </a:rPr>
              <a:t>Entering the URL:</a:t>
            </a:r>
            <a:r>
              <a:rPr lang="en-US" sz="3200" dirty="0"/>
              <a:t> The user enters a web address (URL) in the browser's address bar. </a:t>
            </a:r>
          </a:p>
          <a:p>
            <a:pPr algn="just">
              <a:lnSpc>
                <a:spcPct val="150000"/>
              </a:lnSpc>
            </a:pPr>
            <a:r>
              <a:rPr lang="en-US" sz="3200" b="1" dirty="0">
                <a:effectLst>
                  <a:outerShdw blurRad="38100" dist="38100" dir="2700000" algn="tl">
                    <a:srgbClr val="000000">
                      <a:alpha val="43137"/>
                    </a:srgbClr>
                  </a:outerShdw>
                </a:effectLst>
              </a:rPr>
              <a:t>Sending the request:</a:t>
            </a:r>
            <a:r>
              <a:rPr lang="en-US" sz="3200" dirty="0"/>
              <a:t> The browser, acting as a client, sends a request to the server hosting the requested page via the network. </a:t>
            </a:r>
          </a:p>
          <a:p>
            <a:pPr algn="just">
              <a:lnSpc>
                <a:spcPct val="150000"/>
              </a:lnSpc>
            </a:pPr>
            <a:r>
              <a:rPr lang="en-US" sz="3200" b="1" dirty="0">
                <a:effectLst>
                  <a:outerShdw blurRad="38100" dist="38100" dir="2700000" algn="tl">
                    <a:srgbClr val="000000">
                      <a:alpha val="43137"/>
                    </a:srgbClr>
                  </a:outerShdw>
                </a:effectLst>
              </a:rPr>
              <a:t>Processing the request:</a:t>
            </a:r>
            <a:r>
              <a:rPr lang="en-US" sz="3200" dirty="0"/>
              <a:t> The server receives the request, identifies the resources requested and prepares an appropriate response. </a:t>
            </a:r>
          </a:p>
        </p:txBody>
      </p:sp>
    </p:spTree>
    <p:extLst>
      <p:ext uri="{BB962C8B-B14F-4D97-AF65-F5344CB8AC3E}">
        <p14:creationId xmlns:p14="http://schemas.microsoft.com/office/powerpoint/2010/main" val="3704725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B904-930E-9E29-8AC6-911B14066B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71005B-0323-BA28-A506-8307AA06382F}"/>
              </a:ext>
            </a:extLst>
          </p:cNvPr>
          <p:cNvSpPr>
            <a:spLocks noGrp="1"/>
          </p:cNvSpPr>
          <p:nvPr>
            <p:ph type="title"/>
          </p:nvPr>
        </p:nvSpPr>
        <p:spPr>
          <a:xfrm>
            <a:off x="1541120" y="750740"/>
            <a:ext cx="11239927" cy="1049235"/>
          </a:xfrm>
        </p:spPr>
        <p:txBody>
          <a:bodyPr>
            <a:normAutofit/>
          </a:bodyPr>
          <a:lstStyle/>
          <a:p>
            <a:pPr>
              <a:lnSpc>
                <a:spcPct val="150000"/>
              </a:lnSpc>
            </a:pPr>
            <a:r>
              <a:rPr lang="en-US" sz="4000" dirty="0"/>
              <a:t>Principle client and server role </a:t>
            </a:r>
          </a:p>
        </p:txBody>
      </p:sp>
      <p:sp>
        <p:nvSpPr>
          <p:cNvPr id="3" name="Espace réservé du contenu 2">
            <a:extLst>
              <a:ext uri="{FF2B5EF4-FFF2-40B4-BE49-F238E27FC236}">
                <a16:creationId xmlns:a16="http://schemas.microsoft.com/office/drawing/2014/main" id="{152111F1-6BA7-B205-A665-77F1731B5B98}"/>
              </a:ext>
            </a:extLst>
          </p:cNvPr>
          <p:cNvSpPr>
            <a:spLocks noGrp="1"/>
          </p:cNvSpPr>
          <p:nvPr>
            <p:ph idx="1"/>
          </p:nvPr>
        </p:nvSpPr>
        <p:spPr/>
        <p:txBody>
          <a:bodyPr>
            <a:normAutofit fontScale="77500" lnSpcReduction="20000"/>
          </a:bodyPr>
          <a:lstStyle/>
          <a:p>
            <a:pPr algn="just">
              <a:lnSpc>
                <a:spcPct val="150000"/>
              </a:lnSpc>
            </a:pPr>
            <a:r>
              <a:rPr lang="en-US" sz="3200" b="1" dirty="0">
                <a:effectLst>
                  <a:outerShdw blurRad="38100" dist="38100" dir="2700000" algn="tl">
                    <a:srgbClr val="000000">
                      <a:alpha val="43137"/>
                    </a:srgbClr>
                  </a:outerShdw>
                </a:effectLst>
              </a:rPr>
              <a:t>Sending the response:</a:t>
            </a:r>
            <a:r>
              <a:rPr lang="en-US" sz="3200" dirty="0"/>
              <a:t> The server sends the client the necessary data, such as HTML, CSS or JavaScript code, as well as any additional files (images, videos, etc.). </a:t>
            </a:r>
          </a:p>
          <a:p>
            <a:pPr algn="just">
              <a:lnSpc>
                <a:spcPct val="150000"/>
              </a:lnSpc>
            </a:pPr>
            <a:r>
              <a:rPr lang="en-US" sz="3200" b="1" dirty="0">
                <a:effectLst>
                  <a:outerShdw blurRad="38100" dist="38100" dir="2700000" algn="tl">
                    <a:srgbClr val="000000">
                      <a:alpha val="43137"/>
                    </a:srgbClr>
                  </a:outerShdw>
                </a:effectLst>
              </a:rPr>
              <a:t>Display of the web page:</a:t>
            </a:r>
            <a:r>
              <a:rPr lang="en-US" sz="3200" dirty="0"/>
              <a:t> The browser interprets the data received and displays the complete web page to the user.</a:t>
            </a:r>
            <a:endParaRPr lang="fr-FR" sz="3200" dirty="0"/>
          </a:p>
        </p:txBody>
      </p:sp>
    </p:spTree>
    <p:extLst>
      <p:ext uri="{BB962C8B-B14F-4D97-AF65-F5344CB8AC3E}">
        <p14:creationId xmlns:p14="http://schemas.microsoft.com/office/powerpoint/2010/main" val="2008432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64921-0B5E-C4BC-5C5C-FF94B622FC4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D489C4-A10E-15E1-9420-F308DCB86B5A}"/>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HTTP Protocol</a:t>
            </a:r>
          </a:p>
        </p:txBody>
      </p:sp>
      <p:sp>
        <p:nvSpPr>
          <p:cNvPr id="3" name="Espace réservé du contenu 2">
            <a:extLst>
              <a:ext uri="{FF2B5EF4-FFF2-40B4-BE49-F238E27FC236}">
                <a16:creationId xmlns:a16="http://schemas.microsoft.com/office/drawing/2014/main" id="{001FFE39-D747-E1A6-65D5-C68F8A40AF58}"/>
              </a:ext>
            </a:extLst>
          </p:cNvPr>
          <p:cNvSpPr>
            <a:spLocks noGrp="1"/>
          </p:cNvSpPr>
          <p:nvPr>
            <p:ph idx="1"/>
          </p:nvPr>
        </p:nvSpPr>
        <p:spPr/>
        <p:txBody>
          <a:bodyPr>
            <a:normAutofit fontScale="70000" lnSpcReduction="20000"/>
          </a:bodyPr>
          <a:lstStyle/>
          <a:p>
            <a:pPr algn="just">
              <a:lnSpc>
                <a:spcPct val="150000"/>
              </a:lnSpc>
            </a:pPr>
            <a:r>
              <a:rPr lang="en-US" sz="3200" b="1" u="sng" dirty="0"/>
              <a:t>HTTP (</a:t>
            </a:r>
            <a:r>
              <a:rPr lang="en-US" sz="3200" b="1" u="sng" dirty="0" err="1"/>
              <a:t>HyperText</a:t>
            </a:r>
            <a:r>
              <a:rPr lang="en-US" sz="3200" b="1" u="sng" dirty="0"/>
              <a:t> Transfer Protocol)</a:t>
            </a:r>
            <a:r>
              <a:rPr lang="en-US" sz="3200" dirty="0"/>
              <a:t> is a communication protocol used for online data transfers. It specifies the rules that allow web browsers and servers to exchange information, including HTML pages, photos, videos, and other resources. </a:t>
            </a:r>
          </a:p>
          <a:p>
            <a:pPr algn="just">
              <a:lnSpc>
                <a:spcPct val="150000"/>
              </a:lnSpc>
            </a:pPr>
            <a:r>
              <a:rPr lang="en-US" sz="3200" dirty="0"/>
              <a:t>In the client-server model of HTTP, the client (often a browser) sends a request, and the server provides the requested data.</a:t>
            </a:r>
            <a:endParaRPr lang="fr-FR" sz="3200" dirty="0"/>
          </a:p>
        </p:txBody>
      </p:sp>
    </p:spTree>
    <p:extLst>
      <p:ext uri="{BB962C8B-B14F-4D97-AF65-F5344CB8AC3E}">
        <p14:creationId xmlns:p14="http://schemas.microsoft.com/office/powerpoint/2010/main" val="124295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C32-B03B-F252-114D-83C107F69C3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D9DB1B-9C07-E41A-7EE4-1E77A2C68E34}"/>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HTTP </a:t>
            </a:r>
            <a:r>
              <a:rPr lang="fr-FR" sz="4000" dirty="0" err="1"/>
              <a:t>protocol</a:t>
            </a:r>
            <a:r>
              <a:rPr lang="fr-FR" sz="4000" dirty="0"/>
              <a:t> </a:t>
            </a:r>
            <a:r>
              <a:rPr lang="fr-FR" sz="4000" dirty="0" err="1"/>
              <a:t>features</a:t>
            </a:r>
            <a:endParaRPr lang="fr-FR" sz="4000" dirty="0"/>
          </a:p>
        </p:txBody>
      </p:sp>
      <p:sp>
        <p:nvSpPr>
          <p:cNvPr id="3" name="Espace réservé du contenu 2">
            <a:extLst>
              <a:ext uri="{FF2B5EF4-FFF2-40B4-BE49-F238E27FC236}">
                <a16:creationId xmlns:a16="http://schemas.microsoft.com/office/drawing/2014/main" id="{39A30817-0DCA-D7DC-BF34-E4D9D9454A1D}"/>
              </a:ext>
            </a:extLst>
          </p:cNvPr>
          <p:cNvSpPr>
            <a:spLocks noGrp="1"/>
          </p:cNvSpPr>
          <p:nvPr>
            <p:ph idx="1"/>
          </p:nvPr>
        </p:nvSpPr>
        <p:spPr/>
        <p:txBody>
          <a:bodyPr>
            <a:normAutofit fontScale="85000" lnSpcReduction="10000"/>
          </a:bodyPr>
          <a:lstStyle/>
          <a:p>
            <a:pPr algn="just">
              <a:lnSpc>
                <a:spcPct val="150000"/>
              </a:lnSpc>
            </a:pPr>
            <a:r>
              <a:rPr lang="en-US" sz="3200" dirty="0"/>
              <a:t>Owing to its ease of use, adaptability, and efficiency, HTTP has emerged as a crucial standard for online communication. Among its features is its fundamental protocol, which makes it easier for users and servers to access and exchange information.</a:t>
            </a:r>
            <a:endParaRPr lang="fr-FR" sz="3200" dirty="0"/>
          </a:p>
        </p:txBody>
      </p:sp>
    </p:spTree>
    <p:extLst>
      <p:ext uri="{BB962C8B-B14F-4D97-AF65-F5344CB8AC3E}">
        <p14:creationId xmlns:p14="http://schemas.microsoft.com/office/powerpoint/2010/main" val="3119122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8FC0A-B4B6-B33F-83A4-3D345C72CA9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5EAA31-9C3A-8AA4-2AA1-0A0F98BBDA44}"/>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HTTP </a:t>
            </a:r>
            <a:r>
              <a:rPr lang="fr-FR" sz="4000" dirty="0" err="1"/>
              <a:t>protocol</a:t>
            </a:r>
            <a:r>
              <a:rPr lang="fr-FR" sz="4000" dirty="0"/>
              <a:t> </a:t>
            </a:r>
            <a:r>
              <a:rPr lang="fr-FR" sz="4000" dirty="0" err="1"/>
              <a:t>features</a:t>
            </a:r>
            <a:endParaRPr lang="fr-FR" sz="4000" dirty="0"/>
          </a:p>
        </p:txBody>
      </p:sp>
      <p:sp>
        <p:nvSpPr>
          <p:cNvPr id="3" name="Espace réservé du contenu 2">
            <a:extLst>
              <a:ext uri="{FF2B5EF4-FFF2-40B4-BE49-F238E27FC236}">
                <a16:creationId xmlns:a16="http://schemas.microsoft.com/office/drawing/2014/main" id="{C66C3AF7-546A-481E-05AF-DFA5F90EFE98}"/>
              </a:ext>
            </a:extLst>
          </p:cNvPr>
          <p:cNvSpPr>
            <a:spLocks noGrp="1"/>
          </p:cNvSpPr>
          <p:nvPr>
            <p:ph idx="1"/>
          </p:nvPr>
        </p:nvSpPr>
        <p:spPr/>
        <p:txBody>
          <a:bodyPr>
            <a:normAutofit fontScale="77500" lnSpcReduction="20000"/>
          </a:bodyPr>
          <a:lstStyle/>
          <a:p>
            <a:pPr algn="just">
              <a:lnSpc>
                <a:spcPct val="150000"/>
              </a:lnSpc>
            </a:pPr>
            <a:r>
              <a:rPr lang="en-US" sz="3200" dirty="0"/>
              <a:t>The characteristics of the HTTP protocol include </a:t>
            </a:r>
          </a:p>
          <a:p>
            <a:pPr algn="just">
              <a:lnSpc>
                <a:spcPct val="150000"/>
              </a:lnSpc>
            </a:pPr>
            <a:r>
              <a:rPr lang="en-US" sz="3200" b="1" u="sng" dirty="0">
                <a:solidFill>
                  <a:srgbClr val="FF0000"/>
                </a:solidFill>
              </a:rPr>
              <a:t>Stateless protocol: </a:t>
            </a:r>
            <a:r>
              <a:rPr lang="en-US" sz="3200" dirty="0"/>
              <a:t>HTTP retains no memory of previous exchanges between client and server. Each request is processed independently, unless additional mechanisms such as cookies or sessions are put in place to ensure a certain persistence. </a:t>
            </a:r>
            <a:endParaRPr lang="fr-FR" sz="3200" dirty="0"/>
          </a:p>
        </p:txBody>
      </p:sp>
    </p:spTree>
    <p:extLst>
      <p:ext uri="{BB962C8B-B14F-4D97-AF65-F5344CB8AC3E}">
        <p14:creationId xmlns:p14="http://schemas.microsoft.com/office/powerpoint/2010/main" val="392039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013B0-D489-1E84-E331-815D0364F7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CADCCC3-9E84-4192-B421-A0D121C3AF1A}"/>
              </a:ext>
            </a:extLst>
          </p:cNvPr>
          <p:cNvSpPr>
            <a:spLocks noGrp="1"/>
          </p:cNvSpPr>
          <p:nvPr>
            <p:ph type="title"/>
          </p:nvPr>
        </p:nvSpPr>
        <p:spPr>
          <a:xfrm>
            <a:off x="821929" y="966497"/>
            <a:ext cx="11239927" cy="1049235"/>
          </a:xfrm>
        </p:spPr>
        <p:txBody>
          <a:bodyPr>
            <a:normAutofit/>
          </a:bodyPr>
          <a:lstStyle/>
          <a:p>
            <a:r>
              <a:rPr lang="en-US" sz="4000" dirty="0"/>
              <a:t>WAD</a:t>
            </a:r>
            <a:endParaRPr lang="en-US" sz="2800" noProof="0" dirty="0"/>
          </a:p>
        </p:txBody>
      </p:sp>
      <p:sp>
        <p:nvSpPr>
          <p:cNvPr id="3" name="Espace réservé du contenu 2">
            <a:extLst>
              <a:ext uri="{FF2B5EF4-FFF2-40B4-BE49-F238E27FC236}">
                <a16:creationId xmlns:a16="http://schemas.microsoft.com/office/drawing/2014/main" id="{C8CFDBE2-583E-66F6-A2DE-D1FD96865E37}"/>
              </a:ext>
            </a:extLst>
          </p:cNvPr>
          <p:cNvSpPr>
            <a:spLocks noGrp="1"/>
          </p:cNvSpPr>
          <p:nvPr>
            <p:ph idx="1"/>
          </p:nvPr>
        </p:nvSpPr>
        <p:spPr/>
        <p:txBody>
          <a:bodyPr>
            <a:normAutofit/>
          </a:bodyPr>
          <a:lstStyle/>
          <a:p>
            <a:pPr>
              <a:lnSpc>
                <a:spcPct val="150000"/>
              </a:lnSpc>
            </a:pPr>
            <a:r>
              <a:rPr lang="fr-FR" sz="3200" dirty="0"/>
              <a:t>Connaissances préalables recommandées : Notions fondamentales sur l algorithmique et la </a:t>
            </a:r>
            <a:r>
              <a:rPr lang="fr-FR" sz="3200"/>
              <a:t>pogramatio</a:t>
            </a:r>
            <a:r>
              <a:rPr lang="fr-FR" sz="3200" dirty="0"/>
              <a:t>n</a:t>
            </a:r>
            <a:r>
              <a:rPr lang="fr-FR" sz="3200"/>
              <a:t>. </a:t>
            </a:r>
            <a:r>
              <a:rPr lang="fr-FR" sz="3200" dirty="0"/>
              <a:t>Notions de base sur Internet et Réseaux. </a:t>
            </a:r>
          </a:p>
        </p:txBody>
      </p:sp>
    </p:spTree>
    <p:extLst>
      <p:ext uri="{BB962C8B-B14F-4D97-AF65-F5344CB8AC3E}">
        <p14:creationId xmlns:p14="http://schemas.microsoft.com/office/powerpoint/2010/main" val="114526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27ED6-BAEE-7169-A9EF-882F7D04A8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8C0697-8E9D-A8E5-40CA-AE2EE4EEC1DF}"/>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HTTP </a:t>
            </a:r>
            <a:r>
              <a:rPr lang="fr-FR" sz="4000" dirty="0" err="1"/>
              <a:t>protocol</a:t>
            </a:r>
            <a:r>
              <a:rPr lang="fr-FR" sz="4000" dirty="0"/>
              <a:t> </a:t>
            </a:r>
            <a:r>
              <a:rPr lang="fr-FR" sz="4000" dirty="0" err="1"/>
              <a:t>features</a:t>
            </a:r>
            <a:endParaRPr lang="fr-FR" sz="4000" dirty="0"/>
          </a:p>
        </p:txBody>
      </p:sp>
      <p:sp>
        <p:nvSpPr>
          <p:cNvPr id="3" name="Espace réservé du contenu 2">
            <a:extLst>
              <a:ext uri="{FF2B5EF4-FFF2-40B4-BE49-F238E27FC236}">
                <a16:creationId xmlns:a16="http://schemas.microsoft.com/office/drawing/2014/main" id="{072C528C-EDA2-5AE5-64A8-4FB98B950690}"/>
              </a:ext>
            </a:extLst>
          </p:cNvPr>
          <p:cNvSpPr>
            <a:spLocks noGrp="1"/>
          </p:cNvSpPr>
          <p:nvPr>
            <p:ph idx="1"/>
          </p:nvPr>
        </p:nvSpPr>
        <p:spPr/>
        <p:txBody>
          <a:bodyPr>
            <a:normAutofit fontScale="77500" lnSpcReduction="20000"/>
          </a:bodyPr>
          <a:lstStyle/>
          <a:p>
            <a:pPr algn="just">
              <a:lnSpc>
                <a:spcPct val="150000"/>
              </a:lnSpc>
            </a:pPr>
            <a:r>
              <a:rPr lang="en-US" sz="3200" b="1" u="sng" dirty="0">
                <a:solidFill>
                  <a:srgbClr val="FF0000"/>
                </a:solidFill>
              </a:rPr>
              <a:t>Request-response model:</a:t>
            </a:r>
            <a:r>
              <a:rPr lang="en-US" sz="3200" dirty="0"/>
              <a:t> The interaction between client and server follows a strict pattern where the client sends a request and the server provides a corresponding response. </a:t>
            </a:r>
          </a:p>
          <a:p>
            <a:pPr algn="just">
              <a:lnSpc>
                <a:spcPct val="150000"/>
              </a:lnSpc>
            </a:pPr>
            <a:r>
              <a:rPr lang="en-US" sz="3200" b="1" u="sng" dirty="0">
                <a:solidFill>
                  <a:srgbClr val="FF0000"/>
                </a:solidFill>
              </a:rPr>
              <a:t>Text-based:</a:t>
            </a:r>
            <a:r>
              <a:rPr lang="en-US" sz="3200" dirty="0"/>
              <a:t> HTTP requests and responses are generally structured in the form of readable text, facilitating analysis and debugging. </a:t>
            </a:r>
          </a:p>
        </p:txBody>
      </p:sp>
    </p:spTree>
    <p:extLst>
      <p:ext uri="{BB962C8B-B14F-4D97-AF65-F5344CB8AC3E}">
        <p14:creationId xmlns:p14="http://schemas.microsoft.com/office/powerpoint/2010/main" val="26429962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6C32-3C76-1FB6-E6BA-067539ED883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BBBFF02-2BC5-ED6F-D992-684D6DBE46F3}"/>
              </a:ext>
            </a:extLst>
          </p:cNvPr>
          <p:cNvSpPr>
            <a:spLocks noGrp="1"/>
          </p:cNvSpPr>
          <p:nvPr>
            <p:ph type="title"/>
          </p:nvPr>
        </p:nvSpPr>
        <p:spPr>
          <a:xfrm>
            <a:off x="1541120" y="750740"/>
            <a:ext cx="11239927" cy="1049235"/>
          </a:xfrm>
        </p:spPr>
        <p:txBody>
          <a:bodyPr>
            <a:normAutofit/>
          </a:bodyPr>
          <a:lstStyle/>
          <a:p>
            <a:pPr>
              <a:lnSpc>
                <a:spcPct val="150000"/>
              </a:lnSpc>
            </a:pPr>
            <a:r>
              <a:rPr lang="fr-FR" sz="4000" dirty="0"/>
              <a:t>Common HTTP </a:t>
            </a:r>
            <a:r>
              <a:rPr lang="fr-FR" sz="4000" dirty="0" err="1"/>
              <a:t>methods</a:t>
            </a:r>
            <a:endParaRPr lang="fr-FR" sz="4000" dirty="0"/>
          </a:p>
        </p:txBody>
      </p:sp>
      <p:sp>
        <p:nvSpPr>
          <p:cNvPr id="3" name="Espace réservé du contenu 2">
            <a:extLst>
              <a:ext uri="{FF2B5EF4-FFF2-40B4-BE49-F238E27FC236}">
                <a16:creationId xmlns:a16="http://schemas.microsoft.com/office/drawing/2014/main" id="{FF666A3D-2071-7343-EB68-9AD42BA5AF82}"/>
              </a:ext>
            </a:extLst>
          </p:cNvPr>
          <p:cNvSpPr>
            <a:spLocks noGrp="1"/>
          </p:cNvSpPr>
          <p:nvPr>
            <p:ph idx="1"/>
          </p:nvPr>
        </p:nvSpPr>
        <p:spPr/>
        <p:txBody>
          <a:bodyPr>
            <a:normAutofit fontScale="77500" lnSpcReduction="20000"/>
          </a:bodyPr>
          <a:lstStyle/>
          <a:p>
            <a:pPr>
              <a:lnSpc>
                <a:spcPct val="150000"/>
              </a:lnSpc>
            </a:pPr>
            <a:r>
              <a:rPr lang="en-US" sz="3200" b="1" u="sng" dirty="0">
                <a:solidFill>
                  <a:srgbClr val="FF0000"/>
                </a:solidFill>
              </a:rPr>
              <a:t>Use of </a:t>
            </a:r>
            <a:r>
              <a:rPr lang="en-US" sz="3200" b="1" u="sng" dirty="0" err="1">
                <a:solidFill>
                  <a:srgbClr val="FF0000"/>
                </a:solidFill>
              </a:rPr>
              <a:t>standardised</a:t>
            </a:r>
            <a:r>
              <a:rPr lang="en-US" sz="3200" b="1" u="sng" dirty="0">
                <a:solidFill>
                  <a:srgbClr val="FF0000"/>
                </a:solidFill>
              </a:rPr>
              <a:t> methods:</a:t>
            </a:r>
            <a:r>
              <a:rPr lang="en-US" sz="3200" dirty="0"/>
              <a:t> HTTP defines several request methods for multiple actions.</a:t>
            </a:r>
          </a:p>
          <a:p>
            <a:pPr>
              <a:lnSpc>
                <a:spcPct val="150000"/>
              </a:lnSpc>
            </a:pPr>
            <a:endParaRPr lang="fr-FR" sz="2100" dirty="0"/>
          </a:p>
          <a:p>
            <a:pPr>
              <a:lnSpc>
                <a:spcPct val="150000"/>
              </a:lnSpc>
            </a:pPr>
            <a:r>
              <a:rPr lang="en-US" sz="3200" dirty="0"/>
              <a:t>the types of actions that a client can perform on a server resource. Among the most common are: GET, POST, PUT, DELETE</a:t>
            </a:r>
          </a:p>
          <a:p>
            <a:pPr marL="0" indent="0">
              <a:lnSpc>
                <a:spcPct val="150000"/>
              </a:lnSpc>
              <a:buNone/>
            </a:pPr>
            <a:endParaRPr lang="fr-FR" sz="3200" dirty="0"/>
          </a:p>
        </p:txBody>
      </p:sp>
    </p:spTree>
    <p:extLst>
      <p:ext uri="{BB962C8B-B14F-4D97-AF65-F5344CB8AC3E}">
        <p14:creationId xmlns:p14="http://schemas.microsoft.com/office/powerpoint/2010/main" val="30653706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E4208-2E81-1A22-FA04-0A6E68087998}"/>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5B31A9-62CA-AA33-6046-1844CB61EF75}"/>
              </a:ext>
            </a:extLst>
          </p:cNvPr>
          <p:cNvSpPr>
            <a:spLocks noGrp="1"/>
          </p:cNvSpPr>
          <p:nvPr>
            <p:ph idx="1"/>
          </p:nvPr>
        </p:nvSpPr>
        <p:spPr/>
        <p:txBody>
          <a:bodyPr>
            <a:normAutofit fontScale="85000" lnSpcReduction="10000"/>
          </a:bodyPr>
          <a:lstStyle/>
          <a:p>
            <a:pPr marL="0" indent="0" algn="just">
              <a:lnSpc>
                <a:spcPct val="150000"/>
              </a:lnSpc>
              <a:buNone/>
            </a:pPr>
            <a:r>
              <a:rPr lang="en-US" sz="3200" dirty="0"/>
              <a:t>Used to retrieve a resource without modifying its state. It is commonly used to load web pages, images or files. Parameters can be passed in the URL, but this method should not be used to send sensitive data, as this will appear unencrypted in the URL. </a:t>
            </a:r>
          </a:p>
        </p:txBody>
      </p:sp>
      <p:sp>
        <p:nvSpPr>
          <p:cNvPr id="6" name="Rectangle : coins arrondis 5">
            <a:extLst>
              <a:ext uri="{FF2B5EF4-FFF2-40B4-BE49-F238E27FC236}">
                <a16:creationId xmlns:a16="http://schemas.microsoft.com/office/drawing/2014/main" id="{D0D54955-E6BF-943B-7CC6-3C8080AB2E0C}"/>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GET</a:t>
            </a:r>
          </a:p>
        </p:txBody>
      </p:sp>
    </p:spTree>
    <p:extLst>
      <p:ext uri="{BB962C8B-B14F-4D97-AF65-F5344CB8AC3E}">
        <p14:creationId xmlns:p14="http://schemas.microsoft.com/office/powerpoint/2010/main" val="16876834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0675E-DFF4-EE5E-01BB-A127A2ED4AC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68499E1-86C7-E130-1964-5661987AAAF0}"/>
              </a:ext>
            </a:extLst>
          </p:cNvPr>
          <p:cNvSpPr>
            <a:spLocks noGrp="1"/>
          </p:cNvSpPr>
          <p:nvPr>
            <p:ph idx="1"/>
          </p:nvPr>
        </p:nvSpPr>
        <p:spPr/>
        <p:txBody>
          <a:bodyPr>
            <a:normAutofit fontScale="92500" lnSpcReduction="10000"/>
          </a:bodyPr>
          <a:lstStyle/>
          <a:p>
            <a:pPr marL="0" indent="0" algn="just">
              <a:lnSpc>
                <a:spcPct val="150000"/>
              </a:lnSpc>
              <a:buNone/>
            </a:pPr>
            <a:r>
              <a:rPr lang="en-US" sz="3200" dirty="0"/>
              <a:t>Used to send data to the server to create a new resource or process a submission (e.g. registration form, sending comments). Unlike GET, the data is sent in the body of the request, offering greater security and flexibility. </a:t>
            </a:r>
          </a:p>
        </p:txBody>
      </p:sp>
      <p:sp>
        <p:nvSpPr>
          <p:cNvPr id="6" name="Rectangle : coins arrondis 5">
            <a:extLst>
              <a:ext uri="{FF2B5EF4-FFF2-40B4-BE49-F238E27FC236}">
                <a16:creationId xmlns:a16="http://schemas.microsoft.com/office/drawing/2014/main" id="{FDAF6E1C-54F8-C51D-B66C-1E34462F2FCB}"/>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POST</a:t>
            </a:r>
          </a:p>
        </p:txBody>
      </p:sp>
    </p:spTree>
    <p:extLst>
      <p:ext uri="{BB962C8B-B14F-4D97-AF65-F5344CB8AC3E}">
        <p14:creationId xmlns:p14="http://schemas.microsoft.com/office/powerpoint/2010/main" val="9920067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9B4CD-F43C-471A-B893-38D1E337F25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2A9D8B-664F-F62E-5A28-6F3C291C10AC}"/>
              </a:ext>
            </a:extLst>
          </p:cNvPr>
          <p:cNvSpPr>
            <a:spLocks noGrp="1"/>
          </p:cNvSpPr>
          <p:nvPr>
            <p:ph idx="1"/>
          </p:nvPr>
        </p:nvSpPr>
        <p:spPr/>
        <p:txBody>
          <a:bodyPr>
            <a:normAutofit/>
          </a:bodyPr>
          <a:lstStyle/>
          <a:p>
            <a:pPr marL="0" indent="0" algn="just">
              <a:lnSpc>
                <a:spcPct val="150000"/>
              </a:lnSpc>
              <a:buNone/>
            </a:pPr>
            <a:r>
              <a:rPr lang="en-US" sz="3200" dirty="0"/>
              <a:t>Use this to replace everything in a file or create a new one if it’s missing. No matter how many times you click send, the result will always be the same.</a:t>
            </a:r>
          </a:p>
        </p:txBody>
      </p:sp>
      <p:sp>
        <p:nvSpPr>
          <p:cNvPr id="7" name="Rectangle : coins arrondis 6">
            <a:extLst>
              <a:ext uri="{FF2B5EF4-FFF2-40B4-BE49-F238E27FC236}">
                <a16:creationId xmlns:a16="http://schemas.microsoft.com/office/drawing/2014/main" id="{1633B047-9BDF-F05C-D947-FE08C82F7892}"/>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PUT</a:t>
            </a:r>
          </a:p>
        </p:txBody>
      </p:sp>
    </p:spTree>
    <p:extLst>
      <p:ext uri="{BB962C8B-B14F-4D97-AF65-F5344CB8AC3E}">
        <p14:creationId xmlns:p14="http://schemas.microsoft.com/office/powerpoint/2010/main" val="39806281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DF46B-3349-4A81-AE53-7D2A249BF71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0AC6A1-D9DF-6A50-40C3-8BA28529D2A8}"/>
              </a:ext>
            </a:extLst>
          </p:cNvPr>
          <p:cNvSpPr>
            <a:spLocks noGrp="1"/>
          </p:cNvSpPr>
          <p:nvPr>
            <p:ph idx="1"/>
          </p:nvPr>
        </p:nvSpPr>
        <p:spPr/>
        <p:txBody>
          <a:bodyPr>
            <a:normAutofit/>
          </a:bodyPr>
          <a:lstStyle/>
          <a:p>
            <a:pPr marL="0" indent="0" algn="just">
              <a:lnSpc>
                <a:spcPct val="150000"/>
              </a:lnSpc>
              <a:buNone/>
            </a:pPr>
            <a:r>
              <a:rPr lang="en-US" sz="3200" dirty="0"/>
              <a:t>Used to remove a specific resource from the server. (if the resource no longer exists, the operation has no additional effect).</a:t>
            </a:r>
            <a:endParaRPr lang="fr-FR" sz="3200" dirty="0"/>
          </a:p>
        </p:txBody>
      </p:sp>
      <p:sp>
        <p:nvSpPr>
          <p:cNvPr id="6" name="Rectangle : coins arrondis 5">
            <a:extLst>
              <a:ext uri="{FF2B5EF4-FFF2-40B4-BE49-F238E27FC236}">
                <a16:creationId xmlns:a16="http://schemas.microsoft.com/office/drawing/2014/main" id="{B3B29B28-DF60-6A4B-842D-D7D32484373F}"/>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DELETE</a:t>
            </a:r>
          </a:p>
        </p:txBody>
      </p:sp>
    </p:spTree>
    <p:extLst>
      <p:ext uri="{BB962C8B-B14F-4D97-AF65-F5344CB8AC3E}">
        <p14:creationId xmlns:p14="http://schemas.microsoft.com/office/powerpoint/2010/main" val="3926655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88E6-0A7B-950D-A082-2C6460743D2C}"/>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D88D7FDC-C19D-6A95-E543-7F3BF30DBC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071" y="1012711"/>
            <a:ext cx="7017250" cy="382688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6704197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DC742-9E32-0931-6984-3D3A1012690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ED54DCB-11AD-FA50-64F1-628CCF4FCEFF}"/>
              </a:ext>
            </a:extLst>
          </p:cNvPr>
          <p:cNvSpPr>
            <a:spLocks noGrp="1"/>
          </p:cNvSpPr>
          <p:nvPr>
            <p:ph idx="1"/>
          </p:nvPr>
        </p:nvSpPr>
        <p:spPr/>
        <p:txBody>
          <a:bodyPr>
            <a:normAutofit fontScale="77500" lnSpcReduction="20000"/>
          </a:bodyPr>
          <a:lstStyle/>
          <a:p>
            <a:r>
              <a:rPr lang="en-US" sz="3200" b="1" dirty="0">
                <a:solidFill>
                  <a:srgbClr val="0070C0"/>
                </a:solidFill>
              </a:rPr>
              <a:t>Which version of the web is often referred to as the 'Read-Only' web, characterized by static pages and limited user interaction?</a:t>
            </a:r>
          </a:p>
          <a:p>
            <a:pPr marL="0" indent="0">
              <a:buNone/>
            </a:pPr>
            <a:endParaRPr lang="en-US" sz="3200" dirty="0"/>
          </a:p>
          <a:p>
            <a:pPr marL="514350" indent="-514350">
              <a:buFont typeface="+mj-lt"/>
              <a:buAutoNum type="alphaUcPeriod"/>
            </a:pPr>
            <a:r>
              <a:rPr lang="en-US" sz="3200" b="1" dirty="0"/>
              <a:t>Web 1.0</a:t>
            </a:r>
          </a:p>
          <a:p>
            <a:pPr marL="514350" indent="-514350">
              <a:buFont typeface="+mj-lt"/>
              <a:buAutoNum type="alphaUcPeriod"/>
            </a:pPr>
            <a:r>
              <a:rPr lang="en-US" sz="3200" b="1" dirty="0"/>
              <a:t>Web 2.0</a:t>
            </a:r>
          </a:p>
          <a:p>
            <a:pPr marL="514350" indent="-514350">
              <a:buFont typeface="+mj-lt"/>
              <a:buAutoNum type="alphaUcPeriod"/>
            </a:pPr>
            <a:r>
              <a:rPr lang="en-US" sz="3200" b="1" dirty="0"/>
              <a:t>Web 3.0</a:t>
            </a:r>
          </a:p>
        </p:txBody>
      </p:sp>
      <p:sp>
        <p:nvSpPr>
          <p:cNvPr id="6" name="Rectangle : coins arrondis 5">
            <a:extLst>
              <a:ext uri="{FF2B5EF4-FFF2-40B4-BE49-F238E27FC236}">
                <a16:creationId xmlns:a16="http://schemas.microsoft.com/office/drawing/2014/main" id="{5978E7DB-87F5-E2C7-7B2F-C26413AECD3E}"/>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Quiz</a:t>
            </a:r>
          </a:p>
        </p:txBody>
      </p:sp>
      <p:pic>
        <p:nvPicPr>
          <p:cNvPr id="4" name="Image 3">
            <a:extLst>
              <a:ext uri="{FF2B5EF4-FFF2-40B4-BE49-F238E27FC236}">
                <a16:creationId xmlns:a16="http://schemas.microsoft.com/office/drawing/2014/main" id="{B80D39E2-E948-B381-6FC5-D2F9DAA40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4648" y="3626778"/>
            <a:ext cx="995228" cy="714054"/>
          </a:xfrm>
          <a:prstGeom prst="rect">
            <a:avLst/>
          </a:prstGeom>
        </p:spPr>
      </p:pic>
    </p:spTree>
    <p:extLst>
      <p:ext uri="{BB962C8B-B14F-4D97-AF65-F5344CB8AC3E}">
        <p14:creationId xmlns:p14="http://schemas.microsoft.com/office/powerpoint/2010/main" val="105062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499BE-49CF-4FF0-E2CE-BFA43172D98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1E1687E-8163-78BA-66DE-C6AA6B269A32}"/>
              </a:ext>
            </a:extLst>
          </p:cNvPr>
          <p:cNvSpPr>
            <a:spLocks noGrp="1"/>
          </p:cNvSpPr>
          <p:nvPr>
            <p:ph idx="1"/>
          </p:nvPr>
        </p:nvSpPr>
        <p:spPr/>
        <p:txBody>
          <a:bodyPr>
            <a:normAutofit fontScale="77500" lnSpcReduction="20000"/>
          </a:bodyPr>
          <a:lstStyle/>
          <a:p>
            <a:r>
              <a:rPr lang="en-US" sz="3200" b="1" dirty="0">
                <a:solidFill>
                  <a:srgbClr val="0070C0"/>
                </a:solidFill>
              </a:rPr>
              <a:t>If you send the same request three times in a row, which of these methods would result in three different items being created on the server?</a:t>
            </a:r>
          </a:p>
          <a:p>
            <a:pPr marL="514350" indent="-514350">
              <a:buFont typeface="+mj-lt"/>
              <a:buAutoNum type="alphaUcPeriod"/>
            </a:pPr>
            <a:r>
              <a:rPr lang="en-US" sz="3200" dirty="0"/>
              <a:t>GET</a:t>
            </a:r>
          </a:p>
          <a:p>
            <a:pPr marL="514350" indent="-514350">
              <a:buFont typeface="+mj-lt"/>
              <a:buAutoNum type="alphaUcPeriod"/>
            </a:pPr>
            <a:r>
              <a:rPr lang="en-US" sz="3200" dirty="0"/>
              <a:t>POST</a:t>
            </a:r>
          </a:p>
          <a:p>
            <a:pPr marL="514350" indent="-514350">
              <a:buFont typeface="+mj-lt"/>
              <a:buAutoNum type="alphaUcPeriod"/>
            </a:pPr>
            <a:r>
              <a:rPr lang="en-US" sz="3200" dirty="0"/>
              <a:t>PUT</a:t>
            </a:r>
          </a:p>
          <a:p>
            <a:pPr marL="514350" indent="-514350">
              <a:buFont typeface="+mj-lt"/>
              <a:buAutoNum type="alphaUcPeriod"/>
            </a:pPr>
            <a:r>
              <a:rPr lang="en-US" sz="3200" dirty="0"/>
              <a:t>DELETE</a:t>
            </a:r>
          </a:p>
        </p:txBody>
      </p:sp>
      <p:sp>
        <p:nvSpPr>
          <p:cNvPr id="6" name="Rectangle : coins arrondis 5">
            <a:extLst>
              <a:ext uri="{FF2B5EF4-FFF2-40B4-BE49-F238E27FC236}">
                <a16:creationId xmlns:a16="http://schemas.microsoft.com/office/drawing/2014/main" id="{34303C08-F592-21E2-4092-90D6E4DBC378}"/>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Quiz</a:t>
            </a:r>
          </a:p>
        </p:txBody>
      </p:sp>
      <p:pic>
        <p:nvPicPr>
          <p:cNvPr id="2" name="Image 1">
            <a:extLst>
              <a:ext uri="{FF2B5EF4-FFF2-40B4-BE49-F238E27FC236}">
                <a16:creationId xmlns:a16="http://schemas.microsoft.com/office/drawing/2014/main" id="{50AED0F3-5FB6-F300-AC15-E79038C38C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230" y="3698696"/>
            <a:ext cx="995228" cy="714054"/>
          </a:xfrm>
          <a:prstGeom prst="rect">
            <a:avLst/>
          </a:prstGeom>
        </p:spPr>
      </p:pic>
    </p:spTree>
    <p:extLst>
      <p:ext uri="{BB962C8B-B14F-4D97-AF65-F5344CB8AC3E}">
        <p14:creationId xmlns:p14="http://schemas.microsoft.com/office/powerpoint/2010/main" val="271038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2E7D8-8E04-04B1-D2B6-B06091056D3E}"/>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46FD520-B423-B95B-A7B6-25557AF1B056}"/>
              </a:ext>
            </a:extLst>
          </p:cNvPr>
          <p:cNvSpPr>
            <a:spLocks noGrp="1"/>
          </p:cNvSpPr>
          <p:nvPr>
            <p:ph idx="1"/>
          </p:nvPr>
        </p:nvSpPr>
        <p:spPr>
          <a:xfrm>
            <a:off x="1130270" y="2171768"/>
            <a:ext cx="9603275" cy="3621641"/>
          </a:xfrm>
        </p:spPr>
        <p:txBody>
          <a:bodyPr>
            <a:normAutofit fontScale="92500"/>
          </a:bodyPr>
          <a:lstStyle/>
          <a:p>
            <a:r>
              <a:rPr lang="en-US" sz="2600" b="1" i="1" dirty="0">
                <a:solidFill>
                  <a:srgbClr val="0070C0"/>
                </a:solidFill>
              </a:rPr>
              <a:t>What is a major difference between how data is handled in Web 2.0 versus Web 3.0?</a:t>
            </a:r>
          </a:p>
          <a:p>
            <a:pPr marL="457200" indent="-457200">
              <a:buFont typeface="+mj-lt"/>
              <a:buAutoNum type="alphaUcPeriod"/>
            </a:pPr>
            <a:r>
              <a:rPr lang="en-US" sz="2400" dirty="0"/>
              <a:t>In Web 2.0, users own their data; in Web 3.0, corporations own it. </a:t>
            </a:r>
          </a:p>
          <a:p>
            <a:pPr marL="457200" indent="-457200">
              <a:buFont typeface="+mj-lt"/>
              <a:buAutoNum type="alphaUcPeriod"/>
            </a:pPr>
            <a:r>
              <a:rPr lang="en-US" sz="2400" dirty="0"/>
              <a:t>There is no difference in data handling between the two. </a:t>
            </a:r>
          </a:p>
          <a:p>
            <a:pPr marL="457200" indent="-457200">
              <a:buFont typeface="+mj-lt"/>
              <a:buAutoNum type="alphaUcPeriod"/>
            </a:pPr>
            <a:r>
              <a:rPr lang="en-US" sz="2400" dirty="0"/>
              <a:t>In Web 2.0, data is centralized; in Web 3.0, data is decentralized and user-owned. </a:t>
            </a:r>
          </a:p>
          <a:p>
            <a:pPr marL="457200" indent="-457200">
              <a:buFont typeface="+mj-lt"/>
              <a:buAutoNum type="alphaUcPeriod"/>
            </a:pPr>
            <a:r>
              <a:rPr lang="en-US" sz="2400" dirty="0"/>
              <a:t>Web 2.0 does not use databases, while Web 3.0 does.</a:t>
            </a:r>
          </a:p>
        </p:txBody>
      </p:sp>
      <p:sp>
        <p:nvSpPr>
          <p:cNvPr id="6" name="Rectangle : coins arrondis 5">
            <a:extLst>
              <a:ext uri="{FF2B5EF4-FFF2-40B4-BE49-F238E27FC236}">
                <a16:creationId xmlns:a16="http://schemas.microsoft.com/office/drawing/2014/main" id="{010E5E2D-4217-8B9C-3E55-2D985353447F}"/>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Quiz</a:t>
            </a:r>
          </a:p>
        </p:txBody>
      </p:sp>
      <p:pic>
        <p:nvPicPr>
          <p:cNvPr id="2" name="Image 1">
            <a:extLst>
              <a:ext uri="{FF2B5EF4-FFF2-40B4-BE49-F238E27FC236}">
                <a16:creationId xmlns:a16="http://schemas.microsoft.com/office/drawing/2014/main" id="{158D91E9-46A2-A285-EE3D-459DCBCAEF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2590" y="4140486"/>
            <a:ext cx="995228" cy="714054"/>
          </a:xfrm>
          <a:prstGeom prst="rect">
            <a:avLst/>
          </a:prstGeom>
        </p:spPr>
      </p:pic>
    </p:spTree>
    <p:extLst>
      <p:ext uri="{BB962C8B-B14F-4D97-AF65-F5344CB8AC3E}">
        <p14:creationId xmlns:p14="http://schemas.microsoft.com/office/powerpoint/2010/main" val="212136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C52634-CFC9-B32E-5788-E114E72F4680}"/>
              </a:ext>
            </a:extLst>
          </p:cNvPr>
          <p:cNvSpPr>
            <a:spLocks noGrp="1"/>
          </p:cNvSpPr>
          <p:nvPr>
            <p:ph type="title"/>
          </p:nvPr>
        </p:nvSpPr>
        <p:spPr/>
        <p:txBody>
          <a:bodyPr/>
          <a:lstStyle/>
          <a:p>
            <a:r>
              <a:rPr lang="en-US" sz="4800" noProof="0" dirty="0"/>
              <a:t>Chapters</a:t>
            </a:r>
            <a:r>
              <a:rPr lang="en-US" noProof="0" dirty="0"/>
              <a:t>:</a:t>
            </a:r>
          </a:p>
        </p:txBody>
      </p:sp>
      <p:sp>
        <p:nvSpPr>
          <p:cNvPr id="3" name="Espace réservé du contenu 2">
            <a:extLst>
              <a:ext uri="{FF2B5EF4-FFF2-40B4-BE49-F238E27FC236}">
                <a16:creationId xmlns:a16="http://schemas.microsoft.com/office/drawing/2014/main" id="{C4B8E8BD-30A7-4BFA-FCD9-008346A04685}"/>
              </a:ext>
            </a:extLst>
          </p:cNvPr>
          <p:cNvSpPr>
            <a:spLocks noGrp="1"/>
          </p:cNvSpPr>
          <p:nvPr>
            <p:ph idx="1"/>
          </p:nvPr>
        </p:nvSpPr>
        <p:spPr/>
        <p:txBody>
          <a:bodyPr>
            <a:normAutofit lnSpcReduction="10000"/>
          </a:bodyPr>
          <a:lstStyle/>
          <a:p>
            <a:pPr>
              <a:lnSpc>
                <a:spcPct val="150000"/>
              </a:lnSpc>
            </a:pPr>
            <a:r>
              <a:rPr lang="en-US" sz="3200" dirty="0"/>
              <a:t>Introduction to the World Wide Web</a:t>
            </a:r>
          </a:p>
          <a:p>
            <a:pPr>
              <a:lnSpc>
                <a:spcPct val="150000"/>
              </a:lnSpc>
            </a:pPr>
            <a:r>
              <a:rPr lang="fr-FR" sz="3200" dirty="0"/>
              <a:t>Web </a:t>
            </a:r>
            <a:r>
              <a:rPr lang="fr-FR" sz="3200" dirty="0" err="1"/>
              <a:t>Programming</a:t>
            </a:r>
            <a:r>
              <a:rPr lang="fr-FR" sz="3200" dirty="0"/>
              <a:t> </a:t>
            </a:r>
            <a:r>
              <a:rPr lang="fr-FR" sz="3200" dirty="0" err="1"/>
              <a:t>Languages</a:t>
            </a:r>
            <a:endParaRPr lang="fr-FR" sz="3200" dirty="0"/>
          </a:p>
          <a:p>
            <a:pPr>
              <a:lnSpc>
                <a:spcPct val="150000"/>
              </a:lnSpc>
            </a:pPr>
            <a:r>
              <a:rPr lang="fr-FR" sz="3200" dirty="0"/>
              <a:t>Server-</a:t>
            </a:r>
            <a:r>
              <a:rPr lang="fr-FR" sz="3200" dirty="0" err="1"/>
              <a:t>Side</a:t>
            </a:r>
            <a:r>
              <a:rPr lang="fr-FR" sz="3200" dirty="0"/>
              <a:t> </a:t>
            </a:r>
            <a:r>
              <a:rPr lang="fr-FR" sz="3200" dirty="0" err="1"/>
              <a:t>Programming</a:t>
            </a:r>
            <a:r>
              <a:rPr lang="fr-FR" sz="3200" dirty="0"/>
              <a:t> </a:t>
            </a:r>
            <a:r>
              <a:rPr lang="fr-FR" sz="3200" dirty="0" err="1"/>
              <a:t>Language</a:t>
            </a:r>
            <a:r>
              <a:rPr lang="fr-FR" sz="3200" dirty="0"/>
              <a:t> (PHP)</a:t>
            </a:r>
          </a:p>
          <a:p>
            <a:pPr>
              <a:lnSpc>
                <a:spcPct val="150000"/>
              </a:lnSpc>
            </a:pPr>
            <a:r>
              <a:rPr lang="fr-FR" sz="3200" dirty="0"/>
              <a:t>Web Services: Fundamentals</a:t>
            </a:r>
          </a:p>
        </p:txBody>
      </p:sp>
    </p:spTree>
    <p:extLst>
      <p:ext uri="{BB962C8B-B14F-4D97-AF65-F5344CB8AC3E}">
        <p14:creationId xmlns:p14="http://schemas.microsoft.com/office/powerpoint/2010/main" val="39041683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68730-2809-8EFA-54D3-FAA4D759048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0E0733-8D03-CC87-E91C-63DD2B773533}"/>
              </a:ext>
            </a:extLst>
          </p:cNvPr>
          <p:cNvSpPr>
            <a:spLocks noGrp="1"/>
          </p:cNvSpPr>
          <p:nvPr>
            <p:ph idx="1"/>
          </p:nvPr>
        </p:nvSpPr>
        <p:spPr/>
        <p:txBody>
          <a:bodyPr>
            <a:normAutofit/>
          </a:bodyPr>
          <a:lstStyle/>
          <a:p>
            <a:r>
              <a:rPr lang="en-US" sz="2400" b="1" dirty="0">
                <a:solidFill>
                  <a:srgbClr val="0070C0"/>
                </a:solidFill>
              </a:rPr>
              <a:t>In the client-server model, which entity is responsible for initiating a request for data or services?</a:t>
            </a:r>
          </a:p>
          <a:p>
            <a:endParaRPr lang="en-US" sz="1600" dirty="0"/>
          </a:p>
          <a:p>
            <a:pPr marL="514350" indent="-514350">
              <a:buFont typeface="+mj-lt"/>
              <a:buAutoNum type="alphaUcPeriod"/>
            </a:pPr>
            <a:r>
              <a:rPr lang="en-US" sz="3200" dirty="0"/>
              <a:t>Client</a:t>
            </a:r>
          </a:p>
          <a:p>
            <a:pPr marL="514350" indent="-514350">
              <a:buFont typeface="+mj-lt"/>
              <a:buAutoNum type="alphaUcPeriod"/>
            </a:pPr>
            <a:r>
              <a:rPr lang="en-US" sz="3200" dirty="0"/>
              <a:t>Server</a:t>
            </a:r>
          </a:p>
        </p:txBody>
      </p:sp>
      <p:sp>
        <p:nvSpPr>
          <p:cNvPr id="6" name="Rectangle : coins arrondis 5">
            <a:extLst>
              <a:ext uri="{FF2B5EF4-FFF2-40B4-BE49-F238E27FC236}">
                <a16:creationId xmlns:a16="http://schemas.microsoft.com/office/drawing/2014/main" id="{DA08B5AB-2EC2-7191-0C1C-FA9043E63D99}"/>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Quiz</a:t>
            </a:r>
          </a:p>
        </p:txBody>
      </p:sp>
      <p:pic>
        <p:nvPicPr>
          <p:cNvPr id="2" name="Image 1">
            <a:extLst>
              <a:ext uri="{FF2B5EF4-FFF2-40B4-BE49-F238E27FC236}">
                <a16:creationId xmlns:a16="http://schemas.microsoft.com/office/drawing/2014/main" id="{9A16B134-B7C0-C949-050C-DB5B5EA2E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6567" y="3429000"/>
            <a:ext cx="995228" cy="714054"/>
          </a:xfrm>
          <a:prstGeom prst="rect">
            <a:avLst/>
          </a:prstGeom>
        </p:spPr>
      </p:pic>
    </p:spTree>
    <p:extLst>
      <p:ext uri="{BB962C8B-B14F-4D97-AF65-F5344CB8AC3E}">
        <p14:creationId xmlns:p14="http://schemas.microsoft.com/office/powerpoint/2010/main" val="326756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28C42-D174-67CC-849C-F0BB2853A5C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FB1B11-81CB-8114-5996-3475E63C93FA}"/>
              </a:ext>
            </a:extLst>
          </p:cNvPr>
          <p:cNvSpPr>
            <a:spLocks noGrp="1"/>
          </p:cNvSpPr>
          <p:nvPr>
            <p:ph idx="1"/>
          </p:nvPr>
        </p:nvSpPr>
        <p:spPr/>
        <p:txBody>
          <a:bodyPr>
            <a:normAutofit/>
          </a:bodyPr>
          <a:lstStyle/>
          <a:p>
            <a:r>
              <a:rPr lang="en-US" sz="2600" b="1" dirty="0">
                <a:solidFill>
                  <a:srgbClr val="0070C0"/>
                </a:solidFill>
              </a:rPr>
              <a:t>What is the primary difference between HTTP and HTTPS?</a:t>
            </a:r>
          </a:p>
          <a:p>
            <a:endParaRPr lang="en-US" sz="2600" b="1" dirty="0">
              <a:solidFill>
                <a:srgbClr val="0070C0"/>
              </a:solidFill>
            </a:endParaRPr>
          </a:p>
          <a:p>
            <a:pPr marL="457200" indent="-457200">
              <a:buFont typeface="+mj-lt"/>
              <a:buAutoNum type="alphaUcPeriod"/>
            </a:pPr>
            <a:r>
              <a:rPr lang="en-US" sz="2400" dirty="0"/>
              <a:t>HTTPS uses encryption to secure the data being sent. </a:t>
            </a:r>
          </a:p>
          <a:p>
            <a:pPr marL="457200" indent="-457200">
              <a:buFont typeface="+mj-lt"/>
              <a:buAutoNum type="alphaUcPeriod"/>
            </a:pPr>
            <a:r>
              <a:rPr lang="en-US" sz="2400" dirty="0"/>
              <a:t>HTTP can only be used for text, while HTTPS is for multimedia. </a:t>
            </a:r>
          </a:p>
          <a:p>
            <a:pPr marL="457200" indent="-457200">
              <a:buFont typeface="+mj-lt"/>
              <a:buAutoNum type="alphaUcPeriod"/>
            </a:pPr>
            <a:r>
              <a:rPr lang="en-US" sz="2400" dirty="0"/>
              <a:t>HTTPS does not use the client-server model. </a:t>
            </a:r>
          </a:p>
        </p:txBody>
      </p:sp>
      <p:sp>
        <p:nvSpPr>
          <p:cNvPr id="6" name="Rectangle : coins arrondis 5">
            <a:extLst>
              <a:ext uri="{FF2B5EF4-FFF2-40B4-BE49-F238E27FC236}">
                <a16:creationId xmlns:a16="http://schemas.microsoft.com/office/drawing/2014/main" id="{7442CA01-3CFE-A12F-D3E2-177D2F0F646B}"/>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Quiz</a:t>
            </a:r>
          </a:p>
        </p:txBody>
      </p:sp>
      <p:pic>
        <p:nvPicPr>
          <p:cNvPr id="2" name="Image 1">
            <a:extLst>
              <a:ext uri="{FF2B5EF4-FFF2-40B4-BE49-F238E27FC236}">
                <a16:creationId xmlns:a16="http://schemas.microsoft.com/office/drawing/2014/main" id="{26C85BA9-359E-C991-ECD8-CED9A6EB6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9835" y="3105003"/>
            <a:ext cx="995228" cy="714054"/>
          </a:xfrm>
          <a:prstGeom prst="rect">
            <a:avLst/>
          </a:prstGeom>
        </p:spPr>
      </p:pic>
    </p:spTree>
    <p:extLst>
      <p:ext uri="{BB962C8B-B14F-4D97-AF65-F5344CB8AC3E}">
        <p14:creationId xmlns:p14="http://schemas.microsoft.com/office/powerpoint/2010/main" val="357494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18984-1D44-9B44-C778-095D64A0BC9D}"/>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6BDFB1F-5728-BF27-7E7B-94A254A3276E}"/>
              </a:ext>
            </a:extLst>
          </p:cNvPr>
          <p:cNvSpPr>
            <a:spLocks noGrp="1"/>
          </p:cNvSpPr>
          <p:nvPr>
            <p:ph idx="1"/>
          </p:nvPr>
        </p:nvSpPr>
        <p:spPr/>
        <p:txBody>
          <a:bodyPr>
            <a:normAutofit lnSpcReduction="10000"/>
          </a:bodyPr>
          <a:lstStyle/>
          <a:p>
            <a:r>
              <a:rPr lang="en-US" sz="2600" b="1" dirty="0">
                <a:solidFill>
                  <a:srgbClr val="0070C0"/>
                </a:solidFill>
              </a:rPr>
              <a:t>Which of these best describes a 'Server' in the context of the web?</a:t>
            </a:r>
          </a:p>
          <a:p>
            <a:endParaRPr lang="en-US" sz="1200" dirty="0"/>
          </a:p>
          <a:p>
            <a:pPr marL="457200" indent="-457200">
              <a:buFont typeface="+mj-lt"/>
              <a:buAutoNum type="alphaUcPeriod"/>
            </a:pPr>
            <a:r>
              <a:rPr lang="en-US" sz="2400" dirty="0"/>
              <a:t>A person who fixes computers when they break. </a:t>
            </a:r>
          </a:p>
          <a:p>
            <a:pPr marL="457200" indent="-457200">
              <a:buFont typeface="+mj-lt"/>
              <a:buAutoNum type="alphaUcPeriod"/>
            </a:pPr>
            <a:r>
              <a:rPr lang="en-US" sz="2400" dirty="0"/>
              <a:t>A specialized browser used only by programmers. </a:t>
            </a:r>
          </a:p>
          <a:p>
            <a:pPr marL="457200" indent="-457200">
              <a:buFont typeface="+mj-lt"/>
              <a:buAutoNum type="alphaUcPeriod"/>
            </a:pPr>
            <a:r>
              <a:rPr lang="en-US" sz="2400" dirty="0"/>
              <a:t>A computer program or device that provides functionality for other programs.</a:t>
            </a:r>
          </a:p>
        </p:txBody>
      </p:sp>
      <p:sp>
        <p:nvSpPr>
          <p:cNvPr id="6" name="Rectangle : coins arrondis 5">
            <a:extLst>
              <a:ext uri="{FF2B5EF4-FFF2-40B4-BE49-F238E27FC236}">
                <a16:creationId xmlns:a16="http://schemas.microsoft.com/office/drawing/2014/main" id="{C6513FC4-0491-EF83-F100-C9C89AB4ABD3}"/>
              </a:ext>
            </a:extLst>
          </p:cNvPr>
          <p:cNvSpPr/>
          <p:nvPr/>
        </p:nvSpPr>
        <p:spPr>
          <a:xfrm>
            <a:off x="4144203" y="1064590"/>
            <a:ext cx="3575407" cy="9554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t>Quiz</a:t>
            </a:r>
          </a:p>
        </p:txBody>
      </p:sp>
      <p:pic>
        <p:nvPicPr>
          <p:cNvPr id="2" name="Image 1">
            <a:extLst>
              <a:ext uri="{FF2B5EF4-FFF2-40B4-BE49-F238E27FC236}">
                <a16:creationId xmlns:a16="http://schemas.microsoft.com/office/drawing/2014/main" id="{DA933750-473E-C346-3705-1C93E0B587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1493" y="4520630"/>
            <a:ext cx="995228" cy="714054"/>
          </a:xfrm>
          <a:prstGeom prst="rect">
            <a:avLst/>
          </a:prstGeom>
        </p:spPr>
      </p:pic>
    </p:spTree>
    <p:extLst>
      <p:ext uri="{BB962C8B-B14F-4D97-AF65-F5344CB8AC3E}">
        <p14:creationId xmlns:p14="http://schemas.microsoft.com/office/powerpoint/2010/main" val="116154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F61D2-7E42-6EE2-5B8F-96BC0BB681A3}"/>
            </a:ext>
          </a:extLst>
        </p:cNvPr>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484A5582-8A00-B828-8D57-DE465A4FC1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384" y="1831180"/>
            <a:ext cx="3369363" cy="202161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E218797A-FD86-2BCA-B21D-A3E98A3A5EA3}"/>
              </a:ext>
            </a:extLst>
          </p:cNvPr>
          <p:cNvSpPr/>
          <p:nvPr/>
        </p:nvSpPr>
        <p:spPr>
          <a:xfrm>
            <a:off x="1058239" y="1831180"/>
            <a:ext cx="4161034" cy="20216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i="1" dirty="0"/>
              <a:t>How to </a:t>
            </a:r>
            <a:r>
              <a:rPr lang="fr-FR" sz="2800" b="1" i="1" dirty="0" err="1"/>
              <a:t>write</a:t>
            </a:r>
            <a:r>
              <a:rPr lang="fr-FR" sz="2800" b="1" i="1" dirty="0"/>
              <a:t> the first HTML Code</a:t>
            </a:r>
          </a:p>
        </p:txBody>
      </p:sp>
    </p:spTree>
    <p:extLst>
      <p:ext uri="{BB962C8B-B14F-4D97-AF65-F5344CB8AC3E}">
        <p14:creationId xmlns:p14="http://schemas.microsoft.com/office/powerpoint/2010/main" val="12992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E0FFB-9F90-613A-2279-9C51E16947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C7199B5-56D2-9C8A-AA61-195A15B0C32B}"/>
              </a:ext>
            </a:extLst>
          </p:cNvPr>
          <p:cNvSpPr>
            <a:spLocks noGrp="1"/>
          </p:cNvSpPr>
          <p:nvPr>
            <p:ph type="title"/>
          </p:nvPr>
        </p:nvSpPr>
        <p:spPr>
          <a:xfrm>
            <a:off x="821929" y="966497"/>
            <a:ext cx="11239927" cy="1049235"/>
          </a:xfrm>
        </p:spPr>
        <p:txBody>
          <a:bodyPr>
            <a:normAutofit/>
          </a:bodyPr>
          <a:lstStyle/>
          <a:p>
            <a:r>
              <a:rPr lang="en-US" sz="4000" dirty="0"/>
              <a:t>Introduction to the World Wide Web</a:t>
            </a:r>
            <a:endParaRPr lang="en-US" sz="2800" noProof="0" dirty="0"/>
          </a:p>
        </p:txBody>
      </p:sp>
      <p:sp>
        <p:nvSpPr>
          <p:cNvPr id="3" name="Espace réservé du contenu 2">
            <a:extLst>
              <a:ext uri="{FF2B5EF4-FFF2-40B4-BE49-F238E27FC236}">
                <a16:creationId xmlns:a16="http://schemas.microsoft.com/office/drawing/2014/main" id="{C9BFCB00-36FF-6BF2-4A69-A541947AEAC7}"/>
              </a:ext>
            </a:extLst>
          </p:cNvPr>
          <p:cNvSpPr>
            <a:spLocks noGrp="1"/>
          </p:cNvSpPr>
          <p:nvPr>
            <p:ph idx="1"/>
          </p:nvPr>
        </p:nvSpPr>
        <p:spPr/>
        <p:txBody>
          <a:bodyPr>
            <a:normAutofit/>
          </a:bodyPr>
          <a:lstStyle/>
          <a:p>
            <a:pPr>
              <a:lnSpc>
                <a:spcPct val="150000"/>
              </a:lnSpc>
            </a:pPr>
            <a:r>
              <a:rPr lang="en-US" sz="3200" dirty="0"/>
              <a:t>Definition and History</a:t>
            </a:r>
          </a:p>
          <a:p>
            <a:pPr>
              <a:lnSpc>
                <a:spcPct val="150000"/>
              </a:lnSpc>
            </a:pPr>
            <a:r>
              <a:rPr lang="fr-FR" sz="3200" dirty="0"/>
              <a:t>Client/Server Architecture</a:t>
            </a:r>
          </a:p>
          <a:p>
            <a:pPr>
              <a:lnSpc>
                <a:spcPct val="150000"/>
              </a:lnSpc>
            </a:pPr>
            <a:r>
              <a:rPr lang="fr-FR" sz="3200" dirty="0"/>
              <a:t>HTTP Protocol</a:t>
            </a:r>
          </a:p>
        </p:txBody>
      </p:sp>
    </p:spTree>
    <p:extLst>
      <p:ext uri="{BB962C8B-B14F-4D97-AF65-F5344CB8AC3E}">
        <p14:creationId xmlns:p14="http://schemas.microsoft.com/office/powerpoint/2010/main" val="2862360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4F496-613E-01C3-7B68-B4011DD7C57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479C864-BF04-DACE-28CF-A8E98A594499}"/>
              </a:ext>
            </a:extLst>
          </p:cNvPr>
          <p:cNvSpPr>
            <a:spLocks noGrp="1"/>
          </p:cNvSpPr>
          <p:nvPr>
            <p:ph type="title"/>
          </p:nvPr>
        </p:nvSpPr>
        <p:spPr>
          <a:xfrm>
            <a:off x="1451579" y="999725"/>
            <a:ext cx="9603275" cy="1049235"/>
          </a:xfrm>
        </p:spPr>
        <p:txBody>
          <a:bodyPr>
            <a:normAutofit/>
          </a:bodyPr>
          <a:lstStyle/>
          <a:p>
            <a:r>
              <a:rPr lang="fr-FR" sz="4800" dirty="0"/>
              <a:t>Web </a:t>
            </a:r>
            <a:r>
              <a:rPr lang="fr-FR" sz="4800" dirty="0" err="1"/>
              <a:t>Programming</a:t>
            </a:r>
            <a:r>
              <a:rPr lang="fr-FR" sz="4800" dirty="0"/>
              <a:t> </a:t>
            </a:r>
            <a:r>
              <a:rPr lang="fr-FR" sz="4800" dirty="0" err="1"/>
              <a:t>Languages</a:t>
            </a:r>
            <a:endParaRPr lang="en-US" noProof="0" dirty="0"/>
          </a:p>
        </p:txBody>
      </p:sp>
      <p:pic>
        <p:nvPicPr>
          <p:cNvPr id="5" name="Espace réservé du contenu 4">
            <a:extLst>
              <a:ext uri="{FF2B5EF4-FFF2-40B4-BE49-F238E27FC236}">
                <a16:creationId xmlns:a16="http://schemas.microsoft.com/office/drawing/2014/main" id="{E714CF36-072C-FD1D-1614-A7BE86AD3A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8561" y="1913373"/>
            <a:ext cx="3369363" cy="202161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Image 6">
            <a:extLst>
              <a:ext uri="{FF2B5EF4-FFF2-40B4-BE49-F238E27FC236}">
                <a16:creationId xmlns:a16="http://schemas.microsoft.com/office/drawing/2014/main" id="{C8B1AA58-76E5-3F4D-944D-F00BAF31D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2736" y="1913373"/>
            <a:ext cx="3369363" cy="202161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 name="Image 8">
            <a:extLst>
              <a:ext uri="{FF2B5EF4-FFF2-40B4-BE49-F238E27FC236}">
                <a16:creationId xmlns:a16="http://schemas.microsoft.com/office/drawing/2014/main" id="{49B3227F-ADDC-D66A-F445-344F02F9AB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0987" y="3917886"/>
            <a:ext cx="3369363" cy="18615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9711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6E4B1-3E37-6ABA-A7A3-5DC8390AC8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D92867C-A670-76D7-7438-B52BC42DE0A4}"/>
              </a:ext>
            </a:extLst>
          </p:cNvPr>
          <p:cNvSpPr>
            <a:spLocks noGrp="1"/>
          </p:cNvSpPr>
          <p:nvPr>
            <p:ph type="title"/>
          </p:nvPr>
        </p:nvSpPr>
        <p:spPr>
          <a:xfrm>
            <a:off x="1137146" y="1153841"/>
            <a:ext cx="10643888" cy="1049235"/>
          </a:xfrm>
        </p:spPr>
        <p:txBody>
          <a:bodyPr>
            <a:noAutofit/>
          </a:bodyPr>
          <a:lstStyle/>
          <a:p>
            <a:r>
              <a:rPr lang="fr-FR" sz="3600" dirty="0"/>
              <a:t>Server-</a:t>
            </a:r>
            <a:r>
              <a:rPr lang="fr-FR" sz="3600" dirty="0" err="1"/>
              <a:t>Side</a:t>
            </a:r>
            <a:r>
              <a:rPr lang="fr-FR" sz="3600" dirty="0"/>
              <a:t> </a:t>
            </a:r>
            <a:r>
              <a:rPr lang="fr-FR" sz="3600" dirty="0" err="1"/>
              <a:t>Programming</a:t>
            </a:r>
            <a:r>
              <a:rPr lang="fr-FR" sz="3600" dirty="0"/>
              <a:t> </a:t>
            </a:r>
            <a:r>
              <a:rPr lang="fr-FR" sz="3600" dirty="0" err="1"/>
              <a:t>Language</a:t>
            </a:r>
            <a:r>
              <a:rPr lang="fr-FR" sz="3600" dirty="0"/>
              <a:t> (PHP)</a:t>
            </a:r>
            <a:endParaRPr lang="en-US" sz="2400" noProof="0" dirty="0"/>
          </a:p>
        </p:txBody>
      </p:sp>
      <p:pic>
        <p:nvPicPr>
          <p:cNvPr id="7" name="Espace réservé du contenu 6">
            <a:extLst>
              <a:ext uri="{FF2B5EF4-FFF2-40B4-BE49-F238E27FC236}">
                <a16:creationId xmlns:a16="http://schemas.microsoft.com/office/drawing/2014/main" id="{080F49E3-97CD-2E01-E80C-E8404836AD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3576" y="2503068"/>
            <a:ext cx="3589228" cy="19353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 name="Image 8">
            <a:extLst>
              <a:ext uri="{FF2B5EF4-FFF2-40B4-BE49-F238E27FC236}">
                <a16:creationId xmlns:a16="http://schemas.microsoft.com/office/drawing/2014/main" id="{BC93E97B-EB99-C420-89A9-94E69423BD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8196" y="2203076"/>
            <a:ext cx="5542986" cy="289331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1955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9F57F-0373-7338-E020-F8ED1B722E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163F94-C264-ED9A-424B-8D42001C8605}"/>
              </a:ext>
            </a:extLst>
          </p:cNvPr>
          <p:cNvSpPr>
            <a:spLocks noGrp="1"/>
          </p:cNvSpPr>
          <p:nvPr>
            <p:ph type="title"/>
          </p:nvPr>
        </p:nvSpPr>
        <p:spPr>
          <a:xfrm>
            <a:off x="1451579" y="876437"/>
            <a:ext cx="9603275" cy="1049235"/>
          </a:xfrm>
        </p:spPr>
        <p:txBody>
          <a:bodyPr>
            <a:normAutofit/>
          </a:bodyPr>
          <a:lstStyle/>
          <a:p>
            <a:pPr>
              <a:lnSpc>
                <a:spcPct val="150000"/>
              </a:lnSpc>
            </a:pPr>
            <a:r>
              <a:rPr lang="fr-FR" sz="4000" dirty="0"/>
              <a:t>Web Services: Fundamentals</a:t>
            </a:r>
          </a:p>
        </p:txBody>
      </p:sp>
      <p:pic>
        <p:nvPicPr>
          <p:cNvPr id="5" name="Espace réservé du contenu 4">
            <a:extLst>
              <a:ext uri="{FF2B5EF4-FFF2-40B4-BE49-F238E27FC236}">
                <a16:creationId xmlns:a16="http://schemas.microsoft.com/office/drawing/2014/main" id="{AD8CB9B9-54E7-B1C0-016E-B2F11C23CAB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0731" y="2082422"/>
            <a:ext cx="6205593" cy="3899141"/>
          </a:xfrm>
        </p:spPr>
      </p:pic>
    </p:spTree>
    <p:extLst>
      <p:ext uri="{BB962C8B-B14F-4D97-AF65-F5344CB8AC3E}">
        <p14:creationId xmlns:p14="http://schemas.microsoft.com/office/powerpoint/2010/main" val="3499465682"/>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erie">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Gallery</Template>
  <TotalTime>272</TotalTime>
  <Words>1842</Words>
  <Application>Microsoft Office PowerPoint</Application>
  <PresentationFormat>Grand écran</PresentationFormat>
  <Paragraphs>178</Paragraphs>
  <Slides>53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53</vt:i4>
      </vt:variant>
    </vt:vector>
  </HeadingPairs>
  <TitlesOfParts>
    <vt:vector size="58" baseType="lpstr">
      <vt:lpstr>Arial</vt:lpstr>
      <vt:lpstr>Century Gothic</vt:lpstr>
      <vt:lpstr>Google Sans Text</vt:lpstr>
      <vt:lpstr>Wingdings</vt:lpstr>
      <vt:lpstr>Galerie</vt:lpstr>
      <vt:lpstr>Web application Development</vt:lpstr>
      <vt:lpstr>WAD</vt:lpstr>
      <vt:lpstr>WAD</vt:lpstr>
      <vt:lpstr>WAD</vt:lpstr>
      <vt:lpstr>Chapters:</vt:lpstr>
      <vt:lpstr>Introduction to the World Wide Web</vt:lpstr>
      <vt:lpstr>Web Programming Languages</vt:lpstr>
      <vt:lpstr>Server-Side Programming Language (PHP)</vt:lpstr>
      <vt:lpstr>Web Services: Fundamentals</vt:lpstr>
      <vt:lpstr>Introduction to the World Wide Web</vt:lpstr>
      <vt:lpstr>Introduction to the World Wide Web</vt:lpstr>
      <vt:lpstr>Introduction to the World Wide Web</vt:lpstr>
      <vt:lpstr>Introduction to the World Wide Web</vt:lpstr>
      <vt:lpstr>Introduction to the World Wide Web</vt:lpstr>
      <vt:lpstr>Introduction to the World Wide Web</vt:lpstr>
      <vt:lpstr>Introduction to the World Wide Web</vt:lpstr>
      <vt:lpstr>Introduction to the World Wide Web</vt:lpstr>
      <vt:lpstr>Présentation PowerPoint</vt:lpstr>
      <vt:lpstr>History and versions of Web</vt:lpstr>
      <vt:lpstr>History and versions of Web</vt:lpstr>
      <vt:lpstr>History and versions of Web</vt:lpstr>
      <vt:lpstr>History and versions of Web</vt:lpstr>
      <vt:lpstr>Web 1.0</vt:lpstr>
      <vt:lpstr>Web 2.0</vt:lpstr>
      <vt:lpstr>Web 3.0</vt:lpstr>
      <vt:lpstr>Note</vt:lpstr>
      <vt:lpstr>Note</vt:lpstr>
      <vt:lpstr>Comparison </vt:lpstr>
      <vt:lpstr>Comparison </vt:lpstr>
      <vt:lpstr>Client/Server Architecture</vt:lpstr>
      <vt:lpstr>Client/Server Architecture</vt:lpstr>
      <vt:lpstr>Client/Server Architecture</vt:lpstr>
      <vt:lpstr>Principle client and server role </vt:lpstr>
      <vt:lpstr>Principle client and server role </vt:lpstr>
      <vt:lpstr>Example client-server </vt:lpstr>
      <vt:lpstr>Principle client and server role </vt:lpstr>
      <vt:lpstr>HTTP Protocol</vt:lpstr>
      <vt:lpstr>HTTP protocol features</vt:lpstr>
      <vt:lpstr>HTTP protocol features</vt:lpstr>
      <vt:lpstr>HTTP protocol features</vt:lpstr>
      <vt:lpstr>Common HTTP methods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55</cp:revision>
  <dcterms:created xsi:type="dcterms:W3CDTF">2026-01-24T12:37:45Z</dcterms:created>
  <dcterms:modified xsi:type="dcterms:W3CDTF">2026-02-01T11:06:58Z</dcterms:modified>
</cp:coreProperties>
</file>